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5D69-8649-4B71-B6BD-B69C79848A0F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F17-669E-4508-8238-16CB058347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5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5D69-8649-4B71-B6BD-B69C79848A0F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F17-669E-4508-8238-16CB058347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984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5D69-8649-4B71-B6BD-B69C79848A0F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F17-669E-4508-8238-16CB058347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402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5D69-8649-4B71-B6BD-B69C79848A0F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F17-669E-4508-8238-16CB058347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08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5D69-8649-4B71-B6BD-B69C79848A0F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F17-669E-4508-8238-16CB058347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92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5D69-8649-4B71-B6BD-B69C79848A0F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F17-669E-4508-8238-16CB058347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029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5D69-8649-4B71-B6BD-B69C79848A0F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F17-669E-4508-8238-16CB058347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15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5D69-8649-4B71-B6BD-B69C79848A0F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F17-669E-4508-8238-16CB058347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07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5D69-8649-4B71-B6BD-B69C79848A0F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F17-669E-4508-8238-16CB058347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089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5D69-8649-4B71-B6BD-B69C79848A0F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F17-669E-4508-8238-16CB058347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305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5D69-8649-4B71-B6BD-B69C79848A0F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F17-669E-4508-8238-16CB058347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31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05D69-8649-4B71-B6BD-B69C79848A0F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F8F17-669E-4508-8238-16CB058347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385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Predicting Patient Appointment No Show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2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AU" dirty="0" smtClean="0"/>
              <a:t>Straight from DB : Features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32500" lnSpcReduction="20000"/>
          </a:bodyPr>
          <a:lstStyle/>
          <a:p>
            <a:r>
              <a:rPr lang="en-AU" sz="5500" dirty="0" smtClean="0"/>
              <a:t>'</a:t>
            </a:r>
            <a:r>
              <a:rPr lang="en-AU" sz="5500" dirty="0" err="1" smtClean="0"/>
              <a:t>Hosp</a:t>
            </a:r>
            <a:r>
              <a:rPr lang="en-AU" sz="5500" dirty="0" smtClean="0"/>
              <a:t> </a:t>
            </a:r>
            <a:r>
              <a:rPr lang="en-AU" sz="5500" dirty="0"/>
              <a:t>Code</a:t>
            </a:r>
            <a:r>
              <a:rPr lang="en-AU" sz="5500" dirty="0" smtClean="0"/>
              <a:t>',</a:t>
            </a:r>
            <a:endParaRPr lang="en-AU" sz="5500" dirty="0"/>
          </a:p>
          <a:p>
            <a:r>
              <a:rPr lang="en-AU" sz="5500" dirty="0"/>
              <a:t> 'Appointment Sequence</a:t>
            </a:r>
            <a:r>
              <a:rPr lang="en-AU" sz="5500" dirty="0" smtClean="0"/>
              <a:t>',</a:t>
            </a:r>
            <a:endParaRPr lang="en-AU" sz="5500" dirty="0"/>
          </a:p>
          <a:p>
            <a:r>
              <a:rPr lang="en-AU" sz="5500" dirty="0"/>
              <a:t> 'Health Service Code',</a:t>
            </a:r>
          </a:p>
          <a:p>
            <a:r>
              <a:rPr lang="en-AU" sz="5500" dirty="0"/>
              <a:t> '</a:t>
            </a:r>
            <a:r>
              <a:rPr lang="en-AU" sz="5500" dirty="0" err="1"/>
              <a:t>Datetime</a:t>
            </a:r>
            <a:r>
              <a:rPr lang="en-AU" sz="5500" dirty="0"/>
              <a:t> of Appointment',</a:t>
            </a:r>
          </a:p>
          <a:p>
            <a:r>
              <a:rPr lang="en-AU" sz="5500" dirty="0"/>
              <a:t> 'Date Of Appointment Booked',</a:t>
            </a:r>
          </a:p>
          <a:p>
            <a:r>
              <a:rPr lang="en-AU" sz="5500" dirty="0"/>
              <a:t> 'Clinic Category',</a:t>
            </a:r>
          </a:p>
          <a:p>
            <a:r>
              <a:rPr lang="en-AU" sz="5500" dirty="0"/>
              <a:t> 'Time of Slot',</a:t>
            </a:r>
          </a:p>
          <a:p>
            <a:r>
              <a:rPr lang="en-AU" sz="5500" dirty="0"/>
              <a:t> 'Duration of Appointment',</a:t>
            </a:r>
          </a:p>
          <a:p>
            <a:r>
              <a:rPr lang="en-AU" sz="5500" dirty="0"/>
              <a:t> 'Time Of Arrival',</a:t>
            </a:r>
          </a:p>
          <a:p>
            <a:r>
              <a:rPr lang="en-AU" sz="5500" dirty="0"/>
              <a:t> 'Source Appointment Reason',</a:t>
            </a:r>
          </a:p>
          <a:p>
            <a:r>
              <a:rPr lang="en-AU" sz="5500" dirty="0"/>
              <a:t> 'Appointment Reason',</a:t>
            </a:r>
          </a:p>
          <a:p>
            <a:r>
              <a:rPr lang="en-AU" sz="5500" dirty="0"/>
              <a:t> 'Indigenous Status at </a:t>
            </a:r>
            <a:r>
              <a:rPr lang="en-AU" sz="5500" dirty="0" err="1"/>
              <a:t>Apppointment</a:t>
            </a:r>
            <a:r>
              <a:rPr lang="en-AU" sz="5500" dirty="0"/>
              <a:t>',</a:t>
            </a:r>
          </a:p>
          <a:p>
            <a:r>
              <a:rPr lang="en-AU" sz="5500" dirty="0"/>
              <a:t> 'Postcode at Appointment',</a:t>
            </a:r>
          </a:p>
          <a:p>
            <a:r>
              <a:rPr lang="en-AU" sz="5500" dirty="0" smtClean="0"/>
              <a:t>'Count of Patient Attended Appointments',</a:t>
            </a:r>
          </a:p>
          <a:p>
            <a:r>
              <a:rPr lang="en-AU" sz="5500" dirty="0" smtClean="0"/>
              <a:t> 'Count of Referred to Inpatients',</a:t>
            </a:r>
          </a:p>
          <a:p>
            <a:r>
              <a:rPr lang="en-AU" sz="5500" dirty="0" smtClean="0"/>
              <a:t> </a:t>
            </a:r>
            <a:r>
              <a:rPr lang="en-AU" sz="5500" dirty="0"/>
              <a:t>'Is Interpreter Required',</a:t>
            </a:r>
          </a:p>
          <a:p>
            <a:r>
              <a:rPr lang="en-AU" sz="5500" dirty="0"/>
              <a:t> 'Age',</a:t>
            </a:r>
          </a:p>
          <a:p>
            <a:r>
              <a:rPr lang="en-AU" sz="5500" dirty="0"/>
              <a:t> '</a:t>
            </a:r>
            <a:r>
              <a:rPr lang="en-AU" sz="5500" dirty="0" err="1"/>
              <a:t>DayOfWeekShort</a:t>
            </a:r>
            <a:r>
              <a:rPr lang="en-AU" sz="5500" dirty="0"/>
              <a:t>',</a:t>
            </a:r>
          </a:p>
          <a:p>
            <a:r>
              <a:rPr lang="en-AU" sz="5500" dirty="0"/>
              <a:t> '</a:t>
            </a:r>
            <a:r>
              <a:rPr lang="en-AU" sz="5500" dirty="0" err="1"/>
              <a:t>MonthNameShort</a:t>
            </a:r>
            <a:r>
              <a:rPr lang="en-AU" sz="5500" dirty="0"/>
              <a:t>',</a:t>
            </a:r>
          </a:p>
          <a:p>
            <a:r>
              <a:rPr lang="en-AU" sz="5500" dirty="0"/>
              <a:t> '24Hour',</a:t>
            </a:r>
          </a:p>
          <a:p>
            <a:r>
              <a:rPr lang="en-AU" sz="5500" dirty="0"/>
              <a:t> 'Postcode',</a:t>
            </a:r>
          </a:p>
          <a:p>
            <a:r>
              <a:rPr lang="en-AU" sz="5500" dirty="0"/>
              <a:t> 'Gender',</a:t>
            </a:r>
          </a:p>
          <a:p>
            <a:r>
              <a:rPr lang="en-AU" sz="5500" dirty="0"/>
              <a:t> '</a:t>
            </a:r>
            <a:r>
              <a:rPr lang="en-AU" sz="5500" dirty="0" err="1"/>
              <a:t>CountryOfBirth</a:t>
            </a:r>
            <a:r>
              <a:rPr lang="en-AU" sz="5500" dirty="0"/>
              <a:t>',</a:t>
            </a:r>
          </a:p>
          <a:p>
            <a:r>
              <a:rPr lang="en-AU" sz="5500" dirty="0"/>
              <a:t> '</a:t>
            </a:r>
            <a:r>
              <a:rPr lang="en-AU" sz="5500" dirty="0" err="1"/>
              <a:t>MinTemp</a:t>
            </a:r>
            <a:r>
              <a:rPr lang="en-AU" sz="5500" dirty="0"/>
              <a:t>',</a:t>
            </a:r>
          </a:p>
          <a:p>
            <a:r>
              <a:rPr lang="en-AU" sz="5500" dirty="0"/>
              <a:t> '</a:t>
            </a:r>
            <a:r>
              <a:rPr lang="en-AU" sz="5500" dirty="0" err="1"/>
              <a:t>MaxTemp</a:t>
            </a:r>
            <a:r>
              <a:rPr lang="en-AU" sz="5500" dirty="0"/>
              <a:t>',</a:t>
            </a:r>
          </a:p>
          <a:p>
            <a:r>
              <a:rPr lang="en-AU" sz="5500" dirty="0"/>
              <a:t> 'rainfall</a:t>
            </a:r>
            <a:r>
              <a:rPr lang="en-AU" sz="5500" dirty="0" smtClean="0"/>
              <a:t>',</a:t>
            </a:r>
          </a:p>
          <a:p>
            <a:r>
              <a:rPr lang="en-AU" sz="5500" dirty="0"/>
              <a:t> 'Account Type</a:t>
            </a:r>
            <a:r>
              <a:rPr lang="en-AU" sz="5500" dirty="0" smtClean="0"/>
              <a:t>',</a:t>
            </a:r>
          </a:p>
          <a:p>
            <a:endParaRPr lang="en-AU" sz="5500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9552" y="1012086"/>
            <a:ext cx="4642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/>
              <a:t>Predict This : </a:t>
            </a:r>
            <a:r>
              <a:rPr lang="en-AU" b="1" dirty="0" smtClean="0"/>
              <a:t>'Source </a:t>
            </a:r>
            <a:r>
              <a:rPr lang="en-AU" b="1" dirty="0"/>
              <a:t>Appointment Status' </a:t>
            </a:r>
            <a:r>
              <a:rPr lang="en-AU" b="1" dirty="0" smtClean="0">
                <a:sym typeface="Wingdings" panose="05000000000000000000" pitchFamily="2" charset="2"/>
              </a:rPr>
              <a:t></a:t>
            </a:r>
            <a:r>
              <a:rPr lang="en-AU" b="1" dirty="0" smtClean="0"/>
              <a:t> </a:t>
            </a:r>
            <a:r>
              <a:rPr lang="en-AU" b="1" dirty="0"/>
              <a:t>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81724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128" y="260648"/>
            <a:ext cx="2952328" cy="562074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Result</a:t>
            </a:r>
            <a:endParaRPr lang="en-AU" dirty="0"/>
          </a:p>
        </p:txBody>
      </p:sp>
      <p:pic>
        <p:nvPicPr>
          <p:cNvPr id="1026" name="Picture 2" descr="C:\temp\DataScience\Out\Fi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855" y="113918"/>
            <a:ext cx="4789004" cy="651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88024" y="112474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/>
              <a:t>Feature ranking:</a:t>
            </a:r>
          </a:p>
          <a:p>
            <a:r>
              <a:rPr lang="en-AU" dirty="0"/>
              <a:t>1. feature Count of Patient Attended Appointments (0.726828)</a:t>
            </a:r>
          </a:p>
          <a:p>
            <a:r>
              <a:rPr lang="en-AU" dirty="0"/>
              <a:t>2. feature </a:t>
            </a:r>
            <a:r>
              <a:rPr lang="en-AU" dirty="0" err="1"/>
              <a:t>Appoint_Diff</a:t>
            </a:r>
            <a:r>
              <a:rPr lang="en-AU" dirty="0"/>
              <a:t> (0.030032)</a:t>
            </a:r>
          </a:p>
          <a:p>
            <a:r>
              <a:rPr lang="en-AU" dirty="0"/>
              <a:t>3. feature Age (0.014685)</a:t>
            </a:r>
          </a:p>
          <a:p>
            <a:r>
              <a:rPr lang="en-AU" dirty="0"/>
              <a:t>4. feature Account </a:t>
            </a:r>
            <a:r>
              <a:rPr lang="en-AU" dirty="0" err="1"/>
              <a:t>Type_UNACCOMPANIED</a:t>
            </a:r>
            <a:r>
              <a:rPr lang="en-AU" dirty="0"/>
              <a:t> / UNKNOWN (0.014211)</a:t>
            </a:r>
          </a:p>
          <a:p>
            <a:r>
              <a:rPr lang="en-AU" dirty="0" smtClean="0"/>
              <a:t>6</a:t>
            </a:r>
            <a:r>
              <a:rPr lang="en-AU" dirty="0"/>
              <a:t>. feature Appointment Sequence (0.013185)</a:t>
            </a:r>
          </a:p>
          <a:p>
            <a:r>
              <a:rPr lang="en-AU" dirty="0"/>
              <a:t>7. feature </a:t>
            </a:r>
            <a:r>
              <a:rPr lang="en-AU" dirty="0" err="1"/>
              <a:t>MaxTemp</a:t>
            </a:r>
            <a:r>
              <a:rPr lang="en-AU" dirty="0"/>
              <a:t> (0.012752)</a:t>
            </a:r>
          </a:p>
          <a:p>
            <a:r>
              <a:rPr lang="en-AU" dirty="0"/>
              <a:t>8. feature </a:t>
            </a:r>
            <a:r>
              <a:rPr lang="en-AU" dirty="0" err="1"/>
              <a:t>MinTemp</a:t>
            </a:r>
            <a:r>
              <a:rPr lang="en-AU" dirty="0"/>
              <a:t> (0.012626)</a:t>
            </a:r>
          </a:p>
          <a:p>
            <a:r>
              <a:rPr lang="en-AU" dirty="0"/>
              <a:t>9. feature Account </a:t>
            </a:r>
            <a:r>
              <a:rPr lang="en-AU" dirty="0" err="1"/>
              <a:t>Type_PUBLIC</a:t>
            </a:r>
            <a:r>
              <a:rPr lang="en-AU" dirty="0"/>
              <a:t> (0.008252)</a:t>
            </a:r>
          </a:p>
          <a:p>
            <a:r>
              <a:rPr lang="en-AU" dirty="0"/>
              <a:t>10. feature Time of Slot (0.008150)</a:t>
            </a:r>
          </a:p>
        </p:txBody>
      </p:sp>
    </p:spTree>
    <p:extLst>
      <p:ext uri="{BB962C8B-B14F-4D97-AF65-F5344CB8AC3E}">
        <p14:creationId xmlns:p14="http://schemas.microsoft.com/office/powerpoint/2010/main" val="390642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Confusion Matrix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983750"/>
              </p:ext>
            </p:extLst>
          </p:nvPr>
        </p:nvGraphicFramePr>
        <p:xfrm>
          <a:off x="395536" y="1268760"/>
          <a:ext cx="8352930" cy="4680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586"/>
                <a:gridCol w="1670586"/>
                <a:gridCol w="1670586"/>
                <a:gridCol w="1670586"/>
                <a:gridCol w="1670586"/>
              </a:tblGrid>
              <a:tr h="438611">
                <a:tc>
                  <a:txBody>
                    <a:bodyPr/>
                    <a:lstStyle/>
                    <a:p>
                      <a:r>
                        <a:rPr lang="en-AU" dirty="0" smtClean="0"/>
                        <a:t>True </a:t>
                      </a:r>
                      <a:endParaRPr lang="en-A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Predicted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</a:txBody>
                  <a:tcPr/>
                </a:tc>
              </a:tr>
              <a:tr h="140595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ATTENDED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BOOKED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NO ATTENDANCE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ALL</a:t>
                      </a:r>
                      <a:endParaRPr lang="en-AU" dirty="0"/>
                    </a:p>
                  </a:txBody>
                  <a:tcPr/>
                </a:tc>
              </a:tr>
              <a:tr h="438611">
                <a:tc>
                  <a:txBody>
                    <a:bodyPr/>
                    <a:lstStyle/>
                    <a:p>
                      <a:r>
                        <a:rPr lang="en-AU" dirty="0" smtClean="0"/>
                        <a:t>ATTENDED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538482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538484</a:t>
                      </a:r>
                      <a:endParaRPr lang="en-AU" dirty="0"/>
                    </a:p>
                  </a:txBody>
                  <a:tcPr/>
                </a:tc>
              </a:tr>
              <a:tr h="438611">
                <a:tc>
                  <a:txBody>
                    <a:bodyPr/>
                    <a:lstStyle/>
                    <a:p>
                      <a:r>
                        <a:rPr lang="en-AU" dirty="0" smtClean="0"/>
                        <a:t>BOOKED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121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269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440</a:t>
                      </a:r>
                      <a:endParaRPr lang="en-AU" dirty="0"/>
                    </a:p>
                  </a:txBody>
                  <a:tcPr/>
                </a:tc>
              </a:tr>
              <a:tr h="1081507">
                <a:tc>
                  <a:txBody>
                    <a:bodyPr/>
                    <a:lstStyle/>
                    <a:p>
                      <a:r>
                        <a:rPr lang="en-AU" dirty="0" smtClean="0"/>
                        <a:t>NO ATTENDANCE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933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53645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54586</a:t>
                      </a:r>
                      <a:endParaRPr lang="en-AU" dirty="0"/>
                    </a:p>
                  </a:txBody>
                  <a:tcPr/>
                </a:tc>
              </a:tr>
              <a:tr h="438611">
                <a:tc>
                  <a:txBody>
                    <a:bodyPr/>
                    <a:lstStyle/>
                    <a:p>
                      <a:r>
                        <a:rPr lang="en-AU" dirty="0" smtClean="0"/>
                        <a:t>SUSPENDED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effectLst/>
                        </a:rPr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  <a:tr h="438611">
                <a:tc>
                  <a:txBody>
                    <a:bodyPr/>
                    <a:lstStyle/>
                    <a:p>
                      <a:r>
                        <a:rPr lang="en-AU" dirty="0" smtClean="0"/>
                        <a:t>ALL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539465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129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53921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593515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57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Confusion Matrix in Percentages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72147"/>
              </p:ext>
            </p:extLst>
          </p:nvPr>
        </p:nvGraphicFramePr>
        <p:xfrm>
          <a:off x="457200" y="1600200"/>
          <a:ext cx="658368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True </a:t>
                      </a:r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Predicted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ATTENDED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BOOKED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NO ATTENDANCE</a:t>
                      </a:r>
                    </a:p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ATTENDED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99.817782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0.00000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0.003709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BOOKED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0.009268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93.79845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0.498878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NO ATTENDANCE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0.172949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6.20155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99.488140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SUSPENDED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0.000000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0.000000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effectLst/>
                        </a:rPr>
                        <a:t>0.009273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16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Conclusion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This Model can predict  </a:t>
            </a:r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NO 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ATTENDANCE </a:t>
            </a:r>
            <a:r>
              <a:rPr lang="en-AU" dirty="0" smtClean="0">
                <a:solidFill>
                  <a:srgbClr val="002060"/>
                </a:solidFill>
              </a:rPr>
              <a:t>with about </a:t>
            </a:r>
            <a:r>
              <a:rPr lang="en-AU" b="1" dirty="0" smtClean="0">
                <a:solidFill>
                  <a:srgbClr val="002060"/>
                </a:solidFill>
              </a:rPr>
              <a:t>0.</a:t>
            </a:r>
            <a:r>
              <a:rPr lang="en-AU" b="1" dirty="0" smtClean="0"/>
              <a:t>98</a:t>
            </a:r>
            <a:r>
              <a:rPr lang="en-AU" dirty="0" smtClean="0"/>
              <a:t> recall rate &amp; about </a:t>
            </a:r>
            <a:r>
              <a:rPr lang="en-AU" b="1" dirty="0" smtClean="0"/>
              <a:t>0.99</a:t>
            </a:r>
            <a:r>
              <a:rPr lang="en-AU" dirty="0" smtClean="0"/>
              <a:t> accuracy  </a:t>
            </a:r>
            <a:endParaRPr lang="en-AU" dirty="0">
              <a:solidFill>
                <a:srgbClr val="002060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576767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reen">
      <a:dk1>
        <a:sysClr val="windowText" lastClr="000000"/>
      </a:dk1>
      <a:lt1>
        <a:sysClr val="window" lastClr="FFFFFF"/>
      </a:lt1>
      <a:dk2>
        <a:srgbClr val="757477"/>
      </a:dk2>
      <a:lt2>
        <a:srgbClr val="FFFFFF"/>
      </a:lt2>
      <a:accent1>
        <a:srgbClr val="5C8727"/>
      </a:accent1>
      <a:accent2>
        <a:srgbClr val="CED9B4"/>
      </a:accent2>
      <a:accent3>
        <a:srgbClr val="7A9851"/>
      </a:accent3>
      <a:accent4>
        <a:srgbClr val="A6BB8B"/>
      </a:accent4>
      <a:accent5>
        <a:srgbClr val="DCE4D1"/>
      </a:accent5>
      <a:accent6>
        <a:srgbClr val="EFF1E8"/>
      </a:accent6>
      <a:hlink>
        <a:srgbClr val="004B8D"/>
      </a:hlink>
      <a:folHlink>
        <a:srgbClr val="6E298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</TotalTime>
  <Words>289</Words>
  <Application>Microsoft Office PowerPoint</Application>
  <PresentationFormat>On-screen Show (4:3)</PresentationFormat>
  <Paragraphs>99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Blank</vt:lpstr>
      <vt:lpstr>Predicting Patient Appointment No Show </vt:lpstr>
      <vt:lpstr>Straight from DB : Features </vt:lpstr>
      <vt:lpstr>Result</vt:lpstr>
      <vt:lpstr>Confusion Matrix</vt:lpstr>
      <vt:lpstr>Confusion Matrix in Percentages</vt:lpstr>
      <vt:lpstr>Conclusion</vt:lpstr>
    </vt:vector>
  </TitlesOfParts>
  <Company>WA Health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Patient Appointment No Show </dc:title>
  <dc:creator>Wells, Stuart</dc:creator>
  <cp:lastModifiedBy>Wells, Stuart</cp:lastModifiedBy>
  <cp:revision>10</cp:revision>
  <dcterms:created xsi:type="dcterms:W3CDTF">2018-05-17T01:31:17Z</dcterms:created>
  <dcterms:modified xsi:type="dcterms:W3CDTF">2018-05-17T02:06:14Z</dcterms:modified>
</cp:coreProperties>
</file>