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chivo Black" panose="020B0604020202020204" charset="0"/>
      <p:regular r:id="rId14"/>
    </p:embeddedFont>
    <p:embeddedFont>
      <p:font typeface="Arimo" panose="020B0604020202020204" charset="0"/>
      <p:regular r:id="rId15"/>
    </p:embeddedFont>
    <p:embeddedFont>
      <p:font typeface="Arimo Bold" panose="020B0604020202020204" charset="0"/>
      <p:regular r:id="rId16"/>
    </p:embeddedFont>
    <p:embeddedFont>
      <p:font typeface="Canva Sans" panose="020B0604020202020204" charset="0"/>
      <p:regular r:id="rId17"/>
    </p:embeddedFont>
    <p:embeddedFont>
      <p:font typeface="Monda Bold" panose="020B0604020202020204" charset="0"/>
      <p:regular r:id="rId18"/>
    </p:embeddedFont>
    <p:embeddedFont>
      <p:font typeface="Times New Roman Bold" panose="02020803070505020304" pitchFamily="18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5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0" y="38099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1908" y="1"/>
            <a:ext cx="18080832" cy="10287001"/>
          </a:xfrm>
          <a:custGeom>
            <a:avLst/>
            <a:gdLst/>
            <a:ahLst/>
            <a:cxnLst/>
            <a:rect l="l" t="t" r="r" b="b"/>
            <a:pathLst>
              <a:path w="18080832" h="10287001">
                <a:moveTo>
                  <a:pt x="0" y="0"/>
                </a:moveTo>
                <a:lnTo>
                  <a:pt x="18080833" y="0"/>
                </a:lnTo>
                <a:lnTo>
                  <a:pt x="18080833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434982" y="240892"/>
            <a:ext cx="13817059" cy="3001824"/>
            <a:chOff x="0" y="0"/>
            <a:chExt cx="13520531" cy="2937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520547" cy="2937383"/>
            </a:xfrm>
            <a:custGeom>
              <a:avLst/>
              <a:gdLst/>
              <a:ahLst/>
              <a:cxnLst/>
              <a:rect l="l" t="t" r="r" b="b"/>
              <a:pathLst>
                <a:path w="13520547" h="2937383">
                  <a:moveTo>
                    <a:pt x="0" y="0"/>
                  </a:moveTo>
                  <a:lnTo>
                    <a:pt x="13520547" y="0"/>
                  </a:lnTo>
                  <a:lnTo>
                    <a:pt x="13520547" y="2937383"/>
                  </a:lnTo>
                  <a:lnTo>
                    <a:pt x="0" y="2937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414" b="-414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2095377" y="431023"/>
            <a:ext cx="3361841" cy="2684139"/>
            <a:chOff x="0" y="0"/>
            <a:chExt cx="3061292" cy="24441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61335" cy="2444115"/>
            </a:xfrm>
            <a:custGeom>
              <a:avLst/>
              <a:gdLst/>
              <a:ahLst/>
              <a:cxnLst/>
              <a:rect l="l" t="t" r="r" b="b"/>
              <a:pathLst>
                <a:path w="3061335" h="2444115">
                  <a:moveTo>
                    <a:pt x="0" y="0"/>
                  </a:moveTo>
                  <a:lnTo>
                    <a:pt x="3061335" y="0"/>
                  </a:lnTo>
                  <a:lnTo>
                    <a:pt x="3061335" y="2444115"/>
                  </a:lnTo>
                  <a:lnTo>
                    <a:pt x="0" y="2444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1630" r="1" b="-1163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3205666" y="3395098"/>
            <a:ext cx="12275691" cy="4391782"/>
            <a:chOff x="0" y="0"/>
            <a:chExt cx="16367588" cy="5855710"/>
          </a:xfrm>
        </p:grpSpPr>
        <p:sp>
          <p:nvSpPr>
            <p:cNvPr id="9" name="Freeform 9"/>
            <p:cNvSpPr/>
            <p:nvPr/>
          </p:nvSpPr>
          <p:spPr>
            <a:xfrm>
              <a:off x="13208" y="22393"/>
              <a:ext cx="16341090" cy="5810970"/>
            </a:xfrm>
            <a:custGeom>
              <a:avLst/>
              <a:gdLst/>
              <a:ahLst/>
              <a:cxnLst/>
              <a:rect l="l" t="t" r="r" b="b"/>
              <a:pathLst>
                <a:path w="16341090" h="5810970">
                  <a:moveTo>
                    <a:pt x="0" y="0"/>
                  </a:moveTo>
                  <a:lnTo>
                    <a:pt x="16341090" y="0"/>
                  </a:lnTo>
                  <a:lnTo>
                    <a:pt x="16341090" y="5810970"/>
                  </a:lnTo>
                  <a:lnTo>
                    <a:pt x="0" y="581097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6367505" cy="5855737"/>
            </a:xfrm>
            <a:custGeom>
              <a:avLst/>
              <a:gdLst/>
              <a:ahLst/>
              <a:cxnLst/>
              <a:rect l="l" t="t" r="r" b="b"/>
              <a:pathLst>
                <a:path w="16367505" h="5855737">
                  <a:moveTo>
                    <a:pt x="13208" y="0"/>
                  </a:moveTo>
                  <a:lnTo>
                    <a:pt x="16354298" y="0"/>
                  </a:lnTo>
                  <a:cubicBezTo>
                    <a:pt x="16361663" y="0"/>
                    <a:pt x="16367505" y="10120"/>
                    <a:pt x="16367505" y="22393"/>
                  </a:cubicBezTo>
                  <a:lnTo>
                    <a:pt x="16367505" y="5833363"/>
                  </a:lnTo>
                  <a:cubicBezTo>
                    <a:pt x="16367505" y="5845851"/>
                    <a:pt x="16361536" y="5855737"/>
                    <a:pt x="16354298" y="5855737"/>
                  </a:cubicBezTo>
                  <a:lnTo>
                    <a:pt x="13208" y="5855737"/>
                  </a:lnTo>
                  <a:cubicBezTo>
                    <a:pt x="5842" y="5855737"/>
                    <a:pt x="0" y="5845636"/>
                    <a:pt x="0" y="5833363"/>
                  </a:cubicBezTo>
                  <a:lnTo>
                    <a:pt x="0" y="22393"/>
                  </a:lnTo>
                  <a:cubicBezTo>
                    <a:pt x="0" y="10120"/>
                    <a:pt x="5969" y="0"/>
                    <a:pt x="13208" y="0"/>
                  </a:cubicBezTo>
                  <a:moveTo>
                    <a:pt x="13208" y="44786"/>
                  </a:moveTo>
                  <a:lnTo>
                    <a:pt x="13208" y="22393"/>
                  </a:lnTo>
                  <a:lnTo>
                    <a:pt x="26416" y="22393"/>
                  </a:lnTo>
                  <a:lnTo>
                    <a:pt x="26416" y="5833363"/>
                  </a:lnTo>
                  <a:lnTo>
                    <a:pt x="13208" y="5833363"/>
                  </a:lnTo>
                  <a:lnTo>
                    <a:pt x="13208" y="5810970"/>
                  </a:lnTo>
                  <a:lnTo>
                    <a:pt x="16354298" y="5810970"/>
                  </a:lnTo>
                  <a:lnTo>
                    <a:pt x="16354298" y="5833363"/>
                  </a:lnTo>
                  <a:lnTo>
                    <a:pt x="16341089" y="5833363"/>
                  </a:lnTo>
                  <a:lnTo>
                    <a:pt x="16341089" y="22393"/>
                  </a:lnTo>
                  <a:lnTo>
                    <a:pt x="16354298" y="22393"/>
                  </a:lnTo>
                  <a:lnTo>
                    <a:pt x="16354298" y="44786"/>
                  </a:lnTo>
                  <a:lnTo>
                    <a:pt x="13208" y="44786"/>
                  </a:lnTo>
                  <a:close/>
                </a:path>
              </a:pathLst>
            </a:custGeom>
            <a:solidFill>
              <a:srgbClr val="D3594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42875"/>
              <a:ext cx="16367588" cy="599858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10302"/>
                </a:lnSpc>
              </a:pPr>
              <a:r>
                <a:rPr lang="en-US" sz="7358" b="1" dirty="0">
                  <a:solidFill>
                    <a:srgbClr val="002060"/>
                  </a:solidFill>
                  <a:latin typeface="Monda Bold"/>
                  <a:ea typeface="Monda Bold"/>
                  <a:cs typeface="Monda Bold"/>
                  <a:sym typeface="Monda Bold"/>
                </a:rPr>
                <a:t>HACK HIVE 2025</a:t>
              </a:r>
            </a:p>
            <a:p>
              <a:pPr algn="ctr">
                <a:lnSpc>
                  <a:spcPts val="10302"/>
                </a:lnSpc>
              </a:pPr>
              <a:r>
                <a:rPr lang="en-US" sz="7358">
                  <a:solidFill>
                    <a:srgbClr val="00206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ROUND-3 PRESENTATION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909473" y="7786881"/>
            <a:ext cx="10868078" cy="1558305"/>
            <a:chOff x="0" y="0"/>
            <a:chExt cx="14490771" cy="20777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490771" cy="2077740"/>
            </a:xfrm>
            <a:custGeom>
              <a:avLst/>
              <a:gdLst/>
              <a:ahLst/>
              <a:cxnLst/>
              <a:rect l="l" t="t" r="r" b="b"/>
              <a:pathLst>
                <a:path w="14490771" h="2077740">
                  <a:moveTo>
                    <a:pt x="0" y="0"/>
                  </a:moveTo>
                  <a:lnTo>
                    <a:pt x="14490771" y="0"/>
                  </a:lnTo>
                  <a:lnTo>
                    <a:pt x="14490771" y="2077740"/>
                  </a:lnTo>
                  <a:lnTo>
                    <a:pt x="0" y="20777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14490771" cy="20777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099"/>
                </a:lnSpc>
              </a:pPr>
              <a:r>
                <a:rPr lang="en-US" sz="6749" dirty="0">
                  <a:solidFill>
                    <a:schemeClr val="accent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By – </a:t>
              </a:r>
              <a:r>
                <a:rPr lang="en-US" sz="6749" dirty="0">
                  <a:solidFill>
                    <a:srgbClr val="FFBD59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Zero Trust Squad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1171" y="526731"/>
            <a:ext cx="10985659" cy="88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 Scope &amp; Enhancements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600" y="3241248"/>
            <a:ext cx="16831747" cy="3804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40"/>
              </a:lnSpc>
            </a:pPr>
            <a:r>
              <a:rPr lang="en-US" sz="4521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Possible Improvements:</a:t>
            </a:r>
          </a:p>
          <a:p>
            <a:pPr algn="just">
              <a:lnSpc>
                <a:spcPts val="7640"/>
              </a:lnSpc>
            </a:pPr>
            <a:r>
              <a:rPr lang="en-US" sz="4521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Implementing </a:t>
            </a:r>
            <a:r>
              <a:rPr lang="en-US" sz="4521" dirty="0" err="1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bcrypt</a:t>
            </a:r>
            <a:r>
              <a:rPr lang="en-US" sz="4521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 for even stronger    	hashing.</a:t>
            </a:r>
          </a:p>
          <a:p>
            <a:pPr algn="just">
              <a:lnSpc>
                <a:spcPts val="7640"/>
              </a:lnSpc>
            </a:pPr>
            <a:r>
              <a:rPr lang="en-US" sz="4521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Adding multi-factor authentication (MFA).</a:t>
            </a:r>
          </a:p>
          <a:p>
            <a:pPr algn="just">
              <a:lnSpc>
                <a:spcPts val="7640"/>
              </a:lnSpc>
            </a:pPr>
            <a:r>
              <a:rPr lang="en-US" sz="4521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Real-time password strength analysis.</a:t>
            </a:r>
          </a:p>
        </p:txBody>
      </p:sp>
      <p:grpSp>
        <p:nvGrpSpPr>
          <p:cNvPr id="10" name="Group 4"/>
          <p:cNvGrpSpPr/>
          <p:nvPr/>
        </p:nvGrpSpPr>
        <p:grpSpPr>
          <a:xfrm>
            <a:off x="0" y="2459264"/>
            <a:ext cx="18690906" cy="6215182"/>
            <a:chOff x="0" y="0"/>
            <a:chExt cx="4922708" cy="1636920"/>
          </a:xfrm>
        </p:grpSpPr>
        <p:sp>
          <p:nvSpPr>
            <p:cNvPr id="11" name="Freeform 5"/>
            <p:cNvSpPr/>
            <p:nvPr/>
          </p:nvSpPr>
          <p:spPr>
            <a:xfrm>
              <a:off x="0" y="0"/>
              <a:ext cx="4922708" cy="1636920"/>
            </a:xfrm>
            <a:custGeom>
              <a:avLst/>
              <a:gdLst/>
              <a:ahLst/>
              <a:cxnLst/>
              <a:rect l="l" t="t" r="r" b="b"/>
              <a:pathLst>
                <a:path w="4922708" h="1636920">
                  <a:moveTo>
                    <a:pt x="0" y="0"/>
                  </a:moveTo>
                  <a:lnTo>
                    <a:pt x="4922708" y="0"/>
                  </a:lnTo>
                  <a:lnTo>
                    <a:pt x="4922708" y="1636920"/>
                  </a:lnTo>
                  <a:lnTo>
                    <a:pt x="0" y="1636920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2" name="TextBox 6"/>
            <p:cNvSpPr txBox="1"/>
            <p:nvPr/>
          </p:nvSpPr>
          <p:spPr>
            <a:xfrm>
              <a:off x="0" y="-38100"/>
              <a:ext cx="4922708" cy="1675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22000" y="914400"/>
            <a:ext cx="11043999" cy="88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 &amp; Acknowledgment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5021" y="4092889"/>
            <a:ext cx="16287179" cy="3637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45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Summary:</a:t>
            </a:r>
          </a:p>
          <a:p>
            <a:pPr algn="l">
              <a:lnSpc>
                <a:spcPts val="3545"/>
              </a:lnSpc>
              <a:spcBef>
                <a:spcPct val="0"/>
              </a:spcBef>
            </a:pP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Our project demonstrates the importance of secure password storage using 	SHA-256 hashing with salting.</a:t>
            </a:r>
          </a:p>
          <a:p>
            <a:pPr algn="l">
              <a:lnSpc>
                <a:spcPts val="3545"/>
              </a:lnSpc>
              <a:spcBef>
                <a:spcPct val="0"/>
              </a:spcBef>
            </a:pPr>
            <a:endParaRPr lang="en-US" sz="3200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45"/>
              </a:lnSpc>
              <a:spcBef>
                <a:spcPct val="0"/>
              </a:spcBef>
            </a:pPr>
            <a:endParaRPr lang="en-US" sz="3200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45"/>
              </a:lnSpc>
              <a:spcBef>
                <a:spcPct val="0"/>
              </a:spcBef>
            </a:pPr>
            <a:endParaRPr lang="en-US" sz="2800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FFBD5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nva Sans"/>
              </a:rPr>
              <a:t>Thanks to School of Computer Application and JU </a:t>
            </a:r>
            <a:r>
              <a:rPr lang="en-US" sz="4400" b="1" dirty="0" err="1">
                <a:solidFill>
                  <a:srgbClr val="FFBD5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nva Sans"/>
              </a:rPr>
              <a:t>CyberNetCams</a:t>
            </a:r>
            <a:r>
              <a:rPr lang="en-US" sz="4400" b="1" dirty="0">
                <a:solidFill>
                  <a:srgbClr val="FFBD5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nva Sans"/>
              </a:rPr>
              <a:t> for Organizing this great event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9935238-C87E-9FA7-F2A5-5C2690DD87A8}"/>
              </a:ext>
            </a:extLst>
          </p:cNvPr>
          <p:cNvGrpSpPr/>
          <p:nvPr/>
        </p:nvGrpSpPr>
        <p:grpSpPr>
          <a:xfrm>
            <a:off x="113157" y="3009900"/>
            <a:ext cx="18690906" cy="6215182"/>
            <a:chOff x="0" y="0"/>
            <a:chExt cx="4922708" cy="163692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E7C082D-8010-AD3E-5107-47EB6419D8EF}"/>
                </a:ext>
              </a:extLst>
            </p:cNvPr>
            <p:cNvSpPr/>
            <p:nvPr/>
          </p:nvSpPr>
          <p:spPr>
            <a:xfrm>
              <a:off x="0" y="0"/>
              <a:ext cx="4922708" cy="1636920"/>
            </a:xfrm>
            <a:custGeom>
              <a:avLst/>
              <a:gdLst/>
              <a:ahLst/>
              <a:cxnLst/>
              <a:rect l="l" t="t" r="r" b="b"/>
              <a:pathLst>
                <a:path w="4922708" h="1636920">
                  <a:moveTo>
                    <a:pt x="0" y="0"/>
                  </a:moveTo>
                  <a:lnTo>
                    <a:pt x="4922708" y="0"/>
                  </a:lnTo>
                  <a:lnTo>
                    <a:pt x="4922708" y="1636920"/>
                  </a:lnTo>
                  <a:lnTo>
                    <a:pt x="0" y="1636920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8233EF94-41DE-D9F4-6D1A-3925154BA2B3}"/>
                </a:ext>
              </a:extLst>
            </p:cNvPr>
            <p:cNvSpPr txBox="1"/>
            <p:nvPr/>
          </p:nvSpPr>
          <p:spPr>
            <a:xfrm>
              <a:off x="0" y="-38100"/>
              <a:ext cx="4922708" cy="1675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0" y="-15875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77883" y="-15875"/>
            <a:ext cx="8210122" cy="10655805"/>
          </a:xfrm>
          <a:custGeom>
            <a:avLst/>
            <a:gdLst/>
            <a:ahLst/>
            <a:cxnLst/>
            <a:rect l="l" t="t" r="r" b="b"/>
            <a:pathLst>
              <a:path w="8210122" h="10655805">
                <a:moveTo>
                  <a:pt x="0" y="0"/>
                </a:moveTo>
                <a:lnTo>
                  <a:pt x="8210122" y="0"/>
                </a:lnTo>
                <a:lnTo>
                  <a:pt x="8210122" y="10655805"/>
                </a:lnTo>
                <a:lnTo>
                  <a:pt x="0" y="10655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396" r="-1539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047" y="1028700"/>
            <a:ext cx="9450539" cy="7835356"/>
          </a:xfrm>
          <a:custGeom>
            <a:avLst/>
            <a:gdLst/>
            <a:ahLst/>
            <a:cxnLst/>
            <a:rect l="l" t="t" r="r" b="b"/>
            <a:pathLst>
              <a:path w="9450539" h="7835356">
                <a:moveTo>
                  <a:pt x="0" y="0"/>
                </a:moveTo>
                <a:lnTo>
                  <a:pt x="9450539" y="0"/>
                </a:lnTo>
                <a:lnTo>
                  <a:pt x="9450539" y="7835356"/>
                </a:lnTo>
                <a:lnTo>
                  <a:pt x="0" y="78353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920233"/>
            <a:ext cx="18288000" cy="7498063"/>
            <a:chOff x="0" y="0"/>
            <a:chExt cx="4816593" cy="19747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74798"/>
            </a:xfrm>
            <a:custGeom>
              <a:avLst/>
              <a:gdLst/>
              <a:ahLst/>
              <a:cxnLst/>
              <a:rect l="l" t="t" r="r" b="b"/>
              <a:pathLst>
                <a:path w="4816592" h="1974798">
                  <a:moveTo>
                    <a:pt x="0" y="0"/>
                  </a:moveTo>
                  <a:lnTo>
                    <a:pt x="4816592" y="0"/>
                  </a:lnTo>
                  <a:lnTo>
                    <a:pt x="4816592" y="1974798"/>
                  </a:lnTo>
                  <a:lnTo>
                    <a:pt x="0" y="1974798"/>
                  </a:lnTo>
                  <a:close/>
                </a:path>
              </a:pathLst>
            </a:custGeom>
            <a:solidFill>
              <a:srgbClr val="E0B557">
                <a:alpha val="2078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012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 descr="\\DROBO-FS\QuickDrops\JB\PPTX NG\Droplets\LightingOverlay.png"/>
          <p:cNvSpPr/>
          <p:nvPr/>
        </p:nvSpPr>
        <p:spPr>
          <a:xfrm>
            <a:off x="-5" y="0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83564" y="361010"/>
            <a:ext cx="14400868" cy="1587294"/>
            <a:chOff x="0" y="0"/>
            <a:chExt cx="19201157" cy="21163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01157" cy="2116392"/>
            </a:xfrm>
            <a:custGeom>
              <a:avLst/>
              <a:gdLst/>
              <a:ahLst/>
              <a:cxnLst/>
              <a:rect l="l" t="t" r="r" b="b"/>
              <a:pathLst>
                <a:path w="19201157" h="2116392">
                  <a:moveTo>
                    <a:pt x="0" y="0"/>
                  </a:moveTo>
                  <a:lnTo>
                    <a:pt x="19201157" y="0"/>
                  </a:lnTo>
                  <a:lnTo>
                    <a:pt x="19201157" y="2116392"/>
                  </a:lnTo>
                  <a:lnTo>
                    <a:pt x="0" y="211639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95300"/>
              <a:ext cx="19201157" cy="261169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14059"/>
                </a:lnSpc>
              </a:pPr>
              <a:r>
                <a:rPr lang="en-US" sz="7499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Simple Password Cracking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73827" y="2509910"/>
            <a:ext cx="10133725" cy="920772"/>
            <a:chOff x="0" y="0"/>
            <a:chExt cx="13511633" cy="12276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511633" cy="1227696"/>
            </a:xfrm>
            <a:custGeom>
              <a:avLst/>
              <a:gdLst/>
              <a:ahLst/>
              <a:cxnLst/>
              <a:rect l="l" t="t" r="r" b="b"/>
              <a:pathLst>
                <a:path w="13511633" h="1227696">
                  <a:moveTo>
                    <a:pt x="0" y="0"/>
                  </a:moveTo>
                  <a:lnTo>
                    <a:pt x="13511633" y="0"/>
                  </a:lnTo>
                  <a:lnTo>
                    <a:pt x="13511633" y="1227696"/>
                  </a:lnTo>
                  <a:lnTo>
                    <a:pt x="0" y="12276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3511633" cy="131342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553"/>
                </a:lnSpc>
              </a:pPr>
              <a:r>
                <a:rPr lang="en-US" sz="3966" b="1">
                  <a:solidFill>
                    <a:srgbClr val="FFFFFF"/>
                  </a:solidFill>
                  <a:latin typeface="Monda Bold"/>
                  <a:ea typeface="Monda Bold"/>
                  <a:cs typeface="Monda Bold"/>
                  <a:sym typeface="Monda Bold"/>
                </a:rPr>
                <a:t>Team Name: Zero Trust Squad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773827" y="3430682"/>
            <a:ext cx="6753246" cy="935741"/>
            <a:chOff x="0" y="0"/>
            <a:chExt cx="9004328" cy="12476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004329" cy="1247655"/>
            </a:xfrm>
            <a:custGeom>
              <a:avLst/>
              <a:gdLst/>
              <a:ahLst/>
              <a:cxnLst/>
              <a:rect l="l" t="t" r="r" b="b"/>
              <a:pathLst>
                <a:path w="9004329" h="1247655">
                  <a:moveTo>
                    <a:pt x="0" y="0"/>
                  </a:moveTo>
                  <a:lnTo>
                    <a:pt x="9004329" y="0"/>
                  </a:lnTo>
                  <a:lnTo>
                    <a:pt x="9004329" y="1247655"/>
                  </a:lnTo>
                  <a:lnTo>
                    <a:pt x="0" y="1247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9004328" cy="13238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 b="1">
                  <a:solidFill>
                    <a:srgbClr val="FFFFFF"/>
                  </a:solidFill>
                  <a:latin typeface="Monda Bold"/>
                  <a:ea typeface="Monda Bold"/>
                  <a:cs typeface="Monda Bold"/>
                  <a:sym typeface="Monda Bold"/>
                </a:rPr>
                <a:t>PS-ID: HK0002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3827" y="4301702"/>
            <a:ext cx="8487452" cy="1023330"/>
            <a:chOff x="0" y="0"/>
            <a:chExt cx="11316603" cy="13644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316603" cy="1364440"/>
            </a:xfrm>
            <a:custGeom>
              <a:avLst/>
              <a:gdLst/>
              <a:ahLst/>
              <a:cxnLst/>
              <a:rect l="l" t="t" r="r" b="b"/>
              <a:pathLst>
                <a:path w="11316603" h="1364440">
                  <a:moveTo>
                    <a:pt x="0" y="0"/>
                  </a:moveTo>
                  <a:lnTo>
                    <a:pt x="11316603" y="0"/>
                  </a:lnTo>
                  <a:lnTo>
                    <a:pt x="11316603" y="1364440"/>
                  </a:lnTo>
                  <a:lnTo>
                    <a:pt x="0" y="1364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11316603" cy="14406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 b="1">
                  <a:solidFill>
                    <a:srgbClr val="FFFFFF"/>
                  </a:solidFill>
                  <a:latin typeface="Monda Bold"/>
                  <a:ea typeface="Monda Bold"/>
                  <a:cs typeface="Monda Bold"/>
                  <a:sym typeface="Monda Bold"/>
                </a:rPr>
                <a:t>Title : Simple Password Cracking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773827" y="5325032"/>
            <a:ext cx="10133725" cy="935741"/>
            <a:chOff x="0" y="0"/>
            <a:chExt cx="13511633" cy="12476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511633" cy="1247655"/>
            </a:xfrm>
            <a:custGeom>
              <a:avLst/>
              <a:gdLst/>
              <a:ahLst/>
              <a:cxnLst/>
              <a:rect l="l" t="t" r="r" b="b"/>
              <a:pathLst>
                <a:path w="13511633" h="1247655">
                  <a:moveTo>
                    <a:pt x="0" y="0"/>
                  </a:moveTo>
                  <a:lnTo>
                    <a:pt x="13511633" y="0"/>
                  </a:lnTo>
                  <a:lnTo>
                    <a:pt x="13511633" y="1247655"/>
                  </a:lnTo>
                  <a:lnTo>
                    <a:pt x="0" y="1247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13511633" cy="13238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 b="1">
                  <a:solidFill>
                    <a:srgbClr val="FFFFFF"/>
                  </a:solidFill>
                  <a:latin typeface="Monda Bold"/>
                  <a:ea typeface="Monda Bold"/>
                  <a:cs typeface="Monda Bold"/>
                  <a:sym typeface="Monda Bold"/>
                </a:rPr>
                <a:t>Team Members' Names &amp; Contact Info :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952174" y="6365921"/>
            <a:ext cx="10669979" cy="935741"/>
            <a:chOff x="0" y="0"/>
            <a:chExt cx="14226639" cy="12476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226640" cy="1247655"/>
            </a:xfrm>
            <a:custGeom>
              <a:avLst/>
              <a:gdLst/>
              <a:ahLst/>
              <a:cxnLst/>
              <a:rect l="l" t="t" r="r" b="b"/>
              <a:pathLst>
                <a:path w="14226640" h="1247655">
                  <a:moveTo>
                    <a:pt x="0" y="0"/>
                  </a:moveTo>
                  <a:lnTo>
                    <a:pt x="14226640" y="0"/>
                  </a:lnTo>
                  <a:lnTo>
                    <a:pt x="14226640" y="1247655"/>
                  </a:lnTo>
                  <a:lnTo>
                    <a:pt x="0" y="1247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85725"/>
              <a:ext cx="14226639" cy="13333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>
                  <a:solidFill>
                    <a:srgbClr val="FFBD59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T1 : Vivek Jangid , +91 9929394271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952174" y="7232696"/>
            <a:ext cx="10669979" cy="935741"/>
            <a:chOff x="0" y="0"/>
            <a:chExt cx="14226639" cy="124765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4226640" cy="1247655"/>
            </a:xfrm>
            <a:custGeom>
              <a:avLst/>
              <a:gdLst/>
              <a:ahLst/>
              <a:cxnLst/>
              <a:rect l="l" t="t" r="r" b="b"/>
              <a:pathLst>
                <a:path w="14226640" h="1247655">
                  <a:moveTo>
                    <a:pt x="0" y="0"/>
                  </a:moveTo>
                  <a:lnTo>
                    <a:pt x="14226640" y="0"/>
                  </a:lnTo>
                  <a:lnTo>
                    <a:pt x="14226640" y="1247655"/>
                  </a:lnTo>
                  <a:lnTo>
                    <a:pt x="0" y="1247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85725"/>
              <a:ext cx="14226639" cy="13333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>
                  <a:solidFill>
                    <a:srgbClr val="FFBD59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T2 : Subham Bharti, +91 9093360932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3952174" y="7969441"/>
            <a:ext cx="12060682" cy="1650116"/>
            <a:chOff x="0" y="0"/>
            <a:chExt cx="16080909" cy="220015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6080910" cy="2200155"/>
            </a:xfrm>
            <a:custGeom>
              <a:avLst/>
              <a:gdLst/>
              <a:ahLst/>
              <a:cxnLst/>
              <a:rect l="l" t="t" r="r" b="b"/>
              <a:pathLst>
                <a:path w="16080910" h="2200155">
                  <a:moveTo>
                    <a:pt x="0" y="0"/>
                  </a:moveTo>
                  <a:lnTo>
                    <a:pt x="16080910" y="0"/>
                  </a:lnTo>
                  <a:lnTo>
                    <a:pt x="16080910" y="2200155"/>
                  </a:lnTo>
                  <a:lnTo>
                    <a:pt x="0" y="22001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16080909" cy="22858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>
                  <a:solidFill>
                    <a:srgbClr val="FFBD59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T3 : Avinash Kushwaha, +91 9140229662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1706101" y="2660851"/>
            <a:ext cx="757054" cy="618891"/>
          </a:xfrm>
          <a:custGeom>
            <a:avLst/>
            <a:gdLst/>
            <a:ahLst/>
            <a:cxnLst/>
            <a:rect l="l" t="t" r="r" b="b"/>
            <a:pathLst>
              <a:path w="757054" h="618891">
                <a:moveTo>
                  <a:pt x="0" y="0"/>
                </a:moveTo>
                <a:lnTo>
                  <a:pt x="757054" y="0"/>
                </a:lnTo>
                <a:lnTo>
                  <a:pt x="757054" y="618891"/>
                </a:lnTo>
                <a:lnTo>
                  <a:pt x="0" y="618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713153" y="3546943"/>
            <a:ext cx="757054" cy="618891"/>
          </a:xfrm>
          <a:custGeom>
            <a:avLst/>
            <a:gdLst/>
            <a:ahLst/>
            <a:cxnLst/>
            <a:rect l="l" t="t" r="r" b="b"/>
            <a:pathLst>
              <a:path w="757054" h="618891">
                <a:moveTo>
                  <a:pt x="0" y="0"/>
                </a:moveTo>
                <a:lnTo>
                  <a:pt x="757054" y="0"/>
                </a:lnTo>
                <a:lnTo>
                  <a:pt x="757054" y="618891"/>
                </a:lnTo>
                <a:lnTo>
                  <a:pt x="0" y="618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706101" y="4508734"/>
            <a:ext cx="757054" cy="618891"/>
          </a:xfrm>
          <a:custGeom>
            <a:avLst/>
            <a:gdLst/>
            <a:ahLst/>
            <a:cxnLst/>
            <a:rect l="l" t="t" r="r" b="b"/>
            <a:pathLst>
              <a:path w="757054" h="618891">
                <a:moveTo>
                  <a:pt x="0" y="0"/>
                </a:moveTo>
                <a:lnTo>
                  <a:pt x="757054" y="0"/>
                </a:lnTo>
                <a:lnTo>
                  <a:pt x="757054" y="618892"/>
                </a:lnTo>
                <a:lnTo>
                  <a:pt x="0" y="618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706101" y="5472826"/>
            <a:ext cx="757054" cy="618891"/>
          </a:xfrm>
          <a:custGeom>
            <a:avLst/>
            <a:gdLst/>
            <a:ahLst/>
            <a:cxnLst/>
            <a:rect l="l" t="t" r="r" b="b"/>
            <a:pathLst>
              <a:path w="757054" h="618891">
                <a:moveTo>
                  <a:pt x="0" y="0"/>
                </a:moveTo>
                <a:lnTo>
                  <a:pt x="757054" y="0"/>
                </a:lnTo>
                <a:lnTo>
                  <a:pt x="757054" y="618891"/>
                </a:lnTo>
                <a:lnTo>
                  <a:pt x="0" y="618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-9525" y="-15875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1433" y="1"/>
            <a:ext cx="18080832" cy="10287001"/>
          </a:xfrm>
          <a:custGeom>
            <a:avLst/>
            <a:gdLst/>
            <a:ahLst/>
            <a:cxnLst/>
            <a:rect l="l" t="t" r="r" b="b"/>
            <a:pathLst>
              <a:path w="18080832" h="10287001">
                <a:moveTo>
                  <a:pt x="0" y="0"/>
                </a:moveTo>
                <a:lnTo>
                  <a:pt x="18080833" y="0"/>
                </a:lnTo>
                <a:lnTo>
                  <a:pt x="18080833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541578"/>
            <a:ext cx="18288000" cy="1507064"/>
            <a:chOff x="0" y="0"/>
            <a:chExt cx="24384000" cy="20094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3998" cy="2009418"/>
            </a:xfrm>
            <a:custGeom>
              <a:avLst/>
              <a:gdLst/>
              <a:ahLst/>
              <a:cxnLst/>
              <a:rect l="l" t="t" r="r" b="b"/>
              <a:pathLst>
                <a:path w="24383998" h="2009418">
                  <a:moveTo>
                    <a:pt x="0" y="0"/>
                  </a:moveTo>
                  <a:lnTo>
                    <a:pt x="24383998" y="0"/>
                  </a:lnTo>
                  <a:lnTo>
                    <a:pt x="24383998" y="2009418"/>
                  </a:lnTo>
                  <a:lnTo>
                    <a:pt x="0" y="2009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71525"/>
              <a:ext cx="24384000" cy="278094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15249"/>
                </a:lnSpc>
              </a:pPr>
              <a:r>
                <a:rPr lang="en-US" sz="6099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Problem Statement &amp; Solution Recap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186314" y="2407574"/>
            <a:ext cx="14478000" cy="5943473"/>
            <a:chOff x="0" y="0"/>
            <a:chExt cx="19304000" cy="792463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304000" cy="7924631"/>
            </a:xfrm>
            <a:custGeom>
              <a:avLst/>
              <a:gdLst/>
              <a:ahLst/>
              <a:cxnLst/>
              <a:rect l="l" t="t" r="r" b="b"/>
              <a:pathLst>
                <a:path w="19304000" h="7924631">
                  <a:moveTo>
                    <a:pt x="0" y="0"/>
                  </a:moveTo>
                  <a:lnTo>
                    <a:pt x="19304000" y="0"/>
                  </a:lnTo>
                  <a:lnTo>
                    <a:pt x="19304000" y="7924631"/>
                  </a:lnTo>
                  <a:lnTo>
                    <a:pt x="0" y="79246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9304000" cy="7943681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Objective:  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Create a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basic password hashing and cracking tool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using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SHA-256 encryption algorithm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Approach:</a:t>
              </a:r>
            </a:p>
            <a:p>
              <a:pPr algn="l">
                <a:lnSpc>
                  <a:spcPts val="4860"/>
                </a:lnSpc>
              </a:pPr>
              <a:endParaRPr lang="en-US" sz="30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  <a:p>
              <a:pPr algn="l">
                <a:lnSpc>
                  <a:spcPts val="486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1️⃣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Password Hashing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→ Convert a user-given password into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SHA 256 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hash.</a:t>
              </a:r>
            </a:p>
            <a:p>
              <a:pPr algn="l">
                <a:lnSpc>
                  <a:spcPts val="486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2️⃣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Dictionary Attack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→ Compare a converted hash with a 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wordlist of possible   		  	                 passwords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.(you can customized your own wordlist).</a:t>
              </a:r>
            </a:p>
            <a:p>
              <a:pPr algn="l">
                <a:lnSpc>
                  <a:spcPts val="486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3️⃣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Cracking Process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→ If a match is found, the password is cracked.</a:t>
              </a:r>
            </a:p>
            <a:p>
              <a:pPr algn="l">
                <a:lnSpc>
                  <a:spcPts val="4860"/>
                </a:lnSpc>
              </a:pPr>
              <a:endParaRPr lang="en-US" sz="30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6" name="Group 7"/>
          <p:cNvGrpSpPr/>
          <p:nvPr/>
        </p:nvGrpSpPr>
        <p:grpSpPr>
          <a:xfrm>
            <a:off x="0" y="2036528"/>
            <a:ext cx="18690906" cy="6685566"/>
            <a:chOff x="0" y="0"/>
            <a:chExt cx="4922708" cy="1760808"/>
          </a:xfrm>
        </p:grpSpPr>
        <p:sp>
          <p:nvSpPr>
            <p:cNvPr id="17" name="Freeform 8"/>
            <p:cNvSpPr/>
            <p:nvPr/>
          </p:nvSpPr>
          <p:spPr>
            <a:xfrm>
              <a:off x="0" y="0"/>
              <a:ext cx="4922708" cy="1760808"/>
            </a:xfrm>
            <a:custGeom>
              <a:avLst/>
              <a:gdLst/>
              <a:ahLst/>
              <a:cxnLst/>
              <a:rect l="l" t="t" r="r" b="b"/>
              <a:pathLst>
                <a:path w="4922708" h="1760808">
                  <a:moveTo>
                    <a:pt x="0" y="0"/>
                  </a:moveTo>
                  <a:lnTo>
                    <a:pt x="4922708" y="0"/>
                  </a:lnTo>
                  <a:lnTo>
                    <a:pt x="4922708" y="1760808"/>
                  </a:lnTo>
                  <a:lnTo>
                    <a:pt x="0" y="1760808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8" name="TextBox 9"/>
            <p:cNvSpPr txBox="1"/>
            <p:nvPr/>
          </p:nvSpPr>
          <p:spPr>
            <a:xfrm>
              <a:off x="0" y="-38100"/>
              <a:ext cx="4922708" cy="1798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0" y="-15875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173" y="-15875"/>
            <a:ext cx="18080832" cy="10287001"/>
          </a:xfrm>
          <a:custGeom>
            <a:avLst/>
            <a:gdLst/>
            <a:ahLst/>
            <a:cxnLst/>
            <a:rect l="l" t="t" r="r" b="b"/>
            <a:pathLst>
              <a:path w="18080832" h="10287001">
                <a:moveTo>
                  <a:pt x="0" y="0"/>
                </a:moveTo>
                <a:lnTo>
                  <a:pt x="18080832" y="0"/>
                </a:lnTo>
                <a:lnTo>
                  <a:pt x="18080832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430285" y="607630"/>
            <a:ext cx="9338282" cy="1074334"/>
            <a:chOff x="0" y="0"/>
            <a:chExt cx="12451042" cy="14324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51042" cy="1432446"/>
            </a:xfrm>
            <a:custGeom>
              <a:avLst/>
              <a:gdLst/>
              <a:ahLst/>
              <a:cxnLst/>
              <a:rect l="l" t="t" r="r" b="b"/>
              <a:pathLst>
                <a:path w="12451042" h="1432446">
                  <a:moveTo>
                    <a:pt x="0" y="0"/>
                  </a:moveTo>
                  <a:lnTo>
                    <a:pt x="12451042" y="0"/>
                  </a:lnTo>
                  <a:lnTo>
                    <a:pt x="12451042" y="1432446"/>
                  </a:lnTo>
                  <a:lnTo>
                    <a:pt x="0" y="14324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14300"/>
              <a:ext cx="12451042" cy="154674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7704"/>
                </a:lnSpc>
              </a:pPr>
              <a:r>
                <a:rPr lang="en-US" sz="550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SOLUTION OVERVIEW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76120" y="1825505"/>
            <a:ext cx="10426528" cy="7585477"/>
            <a:chOff x="0" y="0"/>
            <a:chExt cx="13902037" cy="101139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902037" cy="10113969"/>
            </a:xfrm>
            <a:custGeom>
              <a:avLst/>
              <a:gdLst/>
              <a:ahLst/>
              <a:cxnLst/>
              <a:rect l="l" t="t" r="r" b="b"/>
              <a:pathLst>
                <a:path w="13902037" h="10113969">
                  <a:moveTo>
                    <a:pt x="0" y="0"/>
                  </a:moveTo>
                  <a:lnTo>
                    <a:pt x="13902037" y="0"/>
                  </a:lnTo>
                  <a:lnTo>
                    <a:pt x="13902037" y="10113969"/>
                  </a:lnTo>
                  <a:lnTo>
                    <a:pt x="0" y="10113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13902037" cy="1019017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825" lvl="1" algn="l">
                <a:lnSpc>
                  <a:spcPts val="4200"/>
                </a:lnSpc>
              </a:pPr>
              <a:r>
                <a:rPr lang="en-US" sz="4400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How It Works?</a:t>
              </a:r>
            </a:p>
            <a:p>
              <a:pPr algn="l">
                <a:lnSpc>
                  <a:spcPts val="4200"/>
                </a:lnSpc>
              </a:pPr>
              <a:endParaRPr lang="en-US" sz="35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Archivo Black"/>
                  <a:ea typeface="Archivo Black"/>
                  <a:cs typeface="Times New Roman" panose="02020603050405020304" pitchFamily="18" charset="0"/>
                  <a:sym typeface="Archivo Black"/>
                </a:rPr>
                <a:t> Problem: Simple Password Cracking:-</a:t>
              </a: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• </a:t>
              </a:r>
              <a:r>
                <a:rPr lang="en-US" sz="3500" dirty="0">
                  <a:solidFill>
                    <a:srgbClr val="FFBD59"/>
                  </a:solidFill>
                  <a:latin typeface="Arimo"/>
                  <a:ea typeface="Arimo"/>
                  <a:cs typeface="Arimo"/>
                  <a:sym typeface="Arimo"/>
                </a:rPr>
                <a:t>Weak passwords are vulnerable to dictionary 	attacks &amp; brute force attacks.</a:t>
              </a: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BD59"/>
                  </a:solidFill>
                  <a:latin typeface="Arimo"/>
                  <a:ea typeface="Arimo"/>
                  <a:cs typeface="Arimo"/>
                  <a:sym typeface="Arimo"/>
                </a:rPr>
                <a:t>•- Hashing without salting makes passwords easier 	to crack.</a:t>
              </a:r>
            </a:p>
            <a:p>
              <a:pPr algn="l">
                <a:lnSpc>
                  <a:spcPts val="4200"/>
                </a:lnSpc>
              </a:pPr>
              <a:endParaRPr lang="en-US" sz="3500" dirty="0">
                <a:solidFill>
                  <a:srgbClr val="FFBD59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Archivo Black"/>
                  <a:ea typeface="Archivo Black"/>
                  <a:cs typeface="Times New Roman" panose="02020603050405020304" pitchFamily="18" charset="0"/>
                  <a:sym typeface="Archivo Black"/>
                </a:rPr>
                <a:t> Solution:-</a:t>
              </a: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•-</a:t>
              </a:r>
              <a:r>
                <a:rPr lang="en-US" sz="3500" dirty="0">
                  <a:solidFill>
                    <a:srgbClr val="FFBD59"/>
                  </a:solidFill>
                  <a:latin typeface="Arimo"/>
                  <a:ea typeface="Arimo"/>
                  <a:cs typeface="Arimo"/>
                  <a:sym typeface="Arimo"/>
                </a:rPr>
                <a:t> Implement SHA-256 hashing with salting to 	prevent dictionary attacks.</a:t>
              </a: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BD59"/>
                  </a:solidFill>
                  <a:latin typeface="Arimo"/>
                  <a:ea typeface="Arimo"/>
                  <a:cs typeface="Arimo"/>
                  <a:sym typeface="Arimo"/>
                </a:rPr>
                <a:t>•- Securely store passwords to enhance 	authentication security.</a:t>
              </a:r>
            </a:p>
            <a:p>
              <a:pPr algn="l">
                <a:lnSpc>
                  <a:spcPts val="4200"/>
                </a:lnSpc>
              </a:pPr>
              <a:endParaRPr lang="en-US" sz="3500" dirty="0">
                <a:solidFill>
                  <a:srgbClr val="FFBD59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1948382" y="1640161"/>
            <a:ext cx="5892972" cy="7618139"/>
          </a:xfrm>
          <a:custGeom>
            <a:avLst/>
            <a:gdLst/>
            <a:ahLst/>
            <a:cxnLst/>
            <a:rect l="l" t="t" r="r" b="b"/>
            <a:pathLst>
              <a:path w="5892972" h="7618139">
                <a:moveTo>
                  <a:pt x="0" y="0"/>
                </a:moveTo>
                <a:lnTo>
                  <a:pt x="5892973" y="0"/>
                </a:lnTo>
                <a:lnTo>
                  <a:pt x="5892973" y="7618139"/>
                </a:lnTo>
                <a:lnTo>
                  <a:pt x="0" y="76181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5544" t="-5043" r="-45544" b="-581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0" y="1495500"/>
            <a:ext cx="19202194" cy="77628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6" name="Freeform 12"/>
          <p:cNvSpPr/>
          <p:nvPr/>
        </p:nvSpPr>
        <p:spPr>
          <a:xfrm>
            <a:off x="0" y="1640161"/>
            <a:ext cx="19202194" cy="7618139"/>
          </a:xfrm>
          <a:custGeom>
            <a:avLst/>
            <a:gdLst/>
            <a:ahLst/>
            <a:cxnLst/>
            <a:rect l="l" t="t" r="r" b="b"/>
            <a:pathLst>
              <a:path w="5057368" h="2006423">
                <a:moveTo>
                  <a:pt x="0" y="0"/>
                </a:moveTo>
                <a:lnTo>
                  <a:pt x="5057368" y="0"/>
                </a:lnTo>
                <a:lnTo>
                  <a:pt x="5057368" y="2006423"/>
                </a:lnTo>
                <a:lnTo>
                  <a:pt x="0" y="2006423"/>
                </a:lnTo>
                <a:close/>
              </a:path>
            </a:pathLst>
          </a:custGeom>
          <a:solidFill>
            <a:srgbClr val="FFBD59">
              <a:alpha val="20784"/>
            </a:srgb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0" y="-38100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22710"/>
            <a:ext cx="18080832" cy="10287001"/>
          </a:xfrm>
          <a:custGeom>
            <a:avLst/>
            <a:gdLst/>
            <a:ahLst/>
            <a:cxnLst/>
            <a:rect l="l" t="t" r="r" b="b"/>
            <a:pathLst>
              <a:path w="18080832" h="10287001">
                <a:moveTo>
                  <a:pt x="0" y="0"/>
                </a:moveTo>
                <a:lnTo>
                  <a:pt x="18080832" y="0"/>
                </a:lnTo>
                <a:lnTo>
                  <a:pt x="18080832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08529" y="688104"/>
            <a:ext cx="16330073" cy="8199412"/>
            <a:chOff x="0" y="0"/>
            <a:chExt cx="21773430" cy="109325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773431" cy="10932550"/>
            </a:xfrm>
            <a:custGeom>
              <a:avLst/>
              <a:gdLst/>
              <a:ahLst/>
              <a:cxnLst/>
              <a:rect l="l" t="t" r="r" b="b"/>
              <a:pathLst>
                <a:path w="21773431" h="10932550">
                  <a:moveTo>
                    <a:pt x="0" y="0"/>
                  </a:moveTo>
                  <a:lnTo>
                    <a:pt x="21773431" y="0"/>
                  </a:lnTo>
                  <a:lnTo>
                    <a:pt x="21773431" y="10932550"/>
                  </a:lnTo>
                  <a:lnTo>
                    <a:pt x="0" y="10932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773430" cy="109325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99"/>
                </a:lnSpc>
              </a:pPr>
              <a:r>
                <a:rPr lang="en-US" sz="3999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                                Technology Stack</a:t>
              </a:r>
            </a:p>
            <a:p>
              <a:pPr algn="l">
                <a:lnSpc>
                  <a:spcPts val="4799"/>
                </a:lnSpc>
              </a:pPr>
              <a:endParaRPr lang="en-US" sz="3999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  <a:p>
              <a:pPr algn="l">
                <a:lnSpc>
                  <a:spcPts val="4799"/>
                </a:lnSpc>
              </a:pPr>
              <a:endParaRPr lang="en-US" sz="3999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Technologies &amp; Frameworks Used:</a:t>
              </a:r>
            </a:p>
            <a:p>
              <a:pPr algn="l">
                <a:lnSpc>
                  <a:spcPts val="4800"/>
                </a:lnSpc>
              </a:pPr>
              <a:r>
                <a:rPr lang="en-US" sz="4000" b="1" dirty="0">
                  <a:solidFill>
                    <a:schemeClr val="accent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•-</a:t>
              </a:r>
              <a:r>
                <a:rPr lang="en-US" sz="400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4000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HTML &amp; CSS – UI design for user interaction.</a:t>
              </a: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  JavaScript (Web Crypto API) – Handles password hashing with </a:t>
              </a: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SHA-   256.</a:t>
              </a:r>
            </a:p>
            <a:p>
              <a:pPr algn="l">
                <a:lnSpc>
                  <a:spcPts val="4800"/>
                </a:lnSpc>
              </a:pPr>
              <a:r>
                <a:rPr lang="en-US" sz="4000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  File Reader API – Reads wordlist files for cracking attempts.</a:t>
              </a:r>
            </a:p>
            <a:p>
              <a:pPr algn="l">
                <a:lnSpc>
                  <a:spcPts val="4799"/>
                </a:lnSpc>
              </a:pPr>
              <a:endParaRPr lang="en-US" sz="4000" b="1" dirty="0">
                <a:solidFill>
                  <a:srgbClr val="FFBD5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3999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Why These Technologies?</a:t>
              </a: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chemeClr val="accent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•-</a:t>
              </a:r>
              <a:r>
                <a:rPr lang="en-US" sz="39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3999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Fast &amp; Secure: SHA-256 ensures strong encryption.</a:t>
              </a: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  User-Friendly: HTML &amp; CSS provide an intuitive interface.</a:t>
              </a:r>
            </a:p>
            <a:p>
              <a:pPr marL="301625" lvl="1" algn="l">
                <a:lnSpc>
                  <a:spcPts val="4800"/>
                </a:lnSpc>
              </a:pPr>
              <a:endParaRPr lang="en-US" sz="3999" b="1" dirty="0">
                <a:solidFill>
                  <a:srgbClr val="FFBD5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1753173"/>
            <a:ext cx="18690906" cy="750512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Freeform 8"/>
          <p:cNvSpPr/>
          <p:nvPr/>
        </p:nvSpPr>
        <p:spPr>
          <a:xfrm>
            <a:off x="0" y="1897834"/>
            <a:ext cx="18690906" cy="7360466"/>
          </a:xfrm>
          <a:custGeom>
            <a:avLst/>
            <a:gdLst/>
            <a:ahLst/>
            <a:cxnLst/>
            <a:rect l="l" t="t" r="r" b="b"/>
            <a:pathLst>
              <a:path w="4922708" h="1938559">
                <a:moveTo>
                  <a:pt x="0" y="0"/>
                </a:moveTo>
                <a:lnTo>
                  <a:pt x="4922708" y="0"/>
                </a:lnTo>
                <a:lnTo>
                  <a:pt x="4922708" y="1938559"/>
                </a:lnTo>
                <a:lnTo>
                  <a:pt x="0" y="1938559"/>
                </a:lnTo>
                <a:close/>
              </a:path>
            </a:pathLst>
          </a:custGeom>
          <a:solidFill>
            <a:srgbClr val="FFBD59">
              <a:alpha val="20784"/>
            </a:srgbClr>
          </a:solid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\\DROBO-FS\QuickDrops\JB\PPTX NG\Droplets\LightingOverlay.png"/>
          <p:cNvSpPr/>
          <p:nvPr/>
        </p:nvSpPr>
        <p:spPr>
          <a:xfrm>
            <a:off x="0" y="-15875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918321" y="3238500"/>
            <a:ext cx="5051684" cy="6684900"/>
          </a:xfrm>
          <a:custGeom>
            <a:avLst/>
            <a:gdLst/>
            <a:ahLst/>
            <a:cxnLst/>
            <a:rect l="l" t="t" r="r" b="b"/>
            <a:pathLst>
              <a:path w="5051684" h="6684900">
                <a:moveTo>
                  <a:pt x="0" y="0"/>
                </a:moveTo>
                <a:lnTo>
                  <a:pt x="5051684" y="0"/>
                </a:lnTo>
                <a:lnTo>
                  <a:pt x="5051684" y="6684900"/>
                </a:lnTo>
                <a:lnTo>
                  <a:pt x="0" y="6684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764" r="-7764" b="-247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97807" y="-15875"/>
            <a:ext cx="17692385" cy="2573438"/>
          </a:xfrm>
          <a:custGeom>
            <a:avLst/>
            <a:gdLst/>
            <a:ahLst/>
            <a:cxnLst/>
            <a:rect l="l" t="t" r="r" b="b"/>
            <a:pathLst>
              <a:path w="17692385" h="2573438">
                <a:moveTo>
                  <a:pt x="0" y="0"/>
                </a:moveTo>
                <a:lnTo>
                  <a:pt x="17692386" y="0"/>
                </a:lnTo>
                <a:lnTo>
                  <a:pt x="17692386" y="2573438"/>
                </a:lnTo>
                <a:lnTo>
                  <a:pt x="0" y="2573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444163" y="618105"/>
            <a:ext cx="9759716" cy="1789469"/>
            <a:chOff x="0" y="0"/>
            <a:chExt cx="13012954" cy="23859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12955" cy="2385959"/>
            </a:xfrm>
            <a:custGeom>
              <a:avLst/>
              <a:gdLst/>
              <a:ahLst/>
              <a:cxnLst/>
              <a:rect l="l" t="t" r="r" b="b"/>
              <a:pathLst>
                <a:path w="13012955" h="2385959">
                  <a:moveTo>
                    <a:pt x="0" y="0"/>
                  </a:moveTo>
                  <a:lnTo>
                    <a:pt x="13012955" y="0"/>
                  </a:lnTo>
                  <a:lnTo>
                    <a:pt x="13012955" y="2385959"/>
                  </a:lnTo>
                  <a:lnTo>
                    <a:pt x="0" y="23859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71450"/>
              <a:ext cx="13012954" cy="255740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12769"/>
                </a:lnSpc>
              </a:pPr>
              <a:r>
                <a:rPr lang="en-US" sz="912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Prototype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1720016" y="3238500"/>
            <a:ext cx="4967726" cy="6684900"/>
          </a:xfrm>
          <a:custGeom>
            <a:avLst/>
            <a:gdLst/>
            <a:ahLst/>
            <a:cxnLst/>
            <a:rect l="l" t="t" r="r" b="b"/>
            <a:pathLst>
              <a:path w="4967726" h="6684900">
                <a:moveTo>
                  <a:pt x="0" y="0"/>
                </a:moveTo>
                <a:lnTo>
                  <a:pt x="4967726" y="0"/>
                </a:lnTo>
                <a:lnTo>
                  <a:pt x="4967726" y="6684900"/>
                </a:lnTo>
                <a:lnTo>
                  <a:pt x="0" y="668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4312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6861" y="478578"/>
            <a:ext cx="12494895" cy="989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4"/>
              </a:lnSpc>
              <a:spcBef>
                <a:spcPct val="0"/>
              </a:spcBef>
            </a:pPr>
            <a:r>
              <a:rPr lang="en-US" sz="568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Functionality &amp; Implementation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5400" y="1831879"/>
            <a:ext cx="16306800" cy="8112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Key Features: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SHA-256 hashing with a random salt per password.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Custom Wordlist attack simulation to demonstrate password 	cracking.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Proof of salting to show why it's effective.</a:t>
            </a:r>
          </a:p>
          <a:p>
            <a:pPr algn="l">
              <a:lnSpc>
                <a:spcPts val="5332"/>
              </a:lnSpc>
            </a:pPr>
            <a:endParaRPr lang="en-US" sz="3808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 How It Works (Workflow):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1. User enters a password.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2. A random salt is generated.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3. The password + salt is hashed using SHA-256.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4. The hash &amp; salt are used for Decryption.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5. During cracking attempts, the system compares hashed values</a:t>
            </a:r>
            <a:r>
              <a:rPr lang="en-US" sz="380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grpSp>
        <p:nvGrpSpPr>
          <p:cNvPr id="10" name="Group 4"/>
          <p:cNvGrpSpPr/>
          <p:nvPr/>
        </p:nvGrpSpPr>
        <p:grpSpPr>
          <a:xfrm>
            <a:off x="-799554" y="1829686"/>
            <a:ext cx="19570321" cy="8190614"/>
            <a:chOff x="0" y="0"/>
            <a:chExt cx="5154323" cy="2035514"/>
          </a:xfrm>
        </p:grpSpPr>
        <p:sp>
          <p:nvSpPr>
            <p:cNvPr id="11" name="Freeform 5"/>
            <p:cNvSpPr/>
            <p:nvPr/>
          </p:nvSpPr>
          <p:spPr>
            <a:xfrm>
              <a:off x="0" y="0"/>
              <a:ext cx="5154323" cy="2035514"/>
            </a:xfrm>
            <a:custGeom>
              <a:avLst/>
              <a:gdLst/>
              <a:ahLst/>
              <a:cxnLst/>
              <a:rect l="l" t="t" r="r" b="b"/>
              <a:pathLst>
                <a:path w="5154323" h="2035514">
                  <a:moveTo>
                    <a:pt x="0" y="0"/>
                  </a:moveTo>
                  <a:lnTo>
                    <a:pt x="5154323" y="0"/>
                  </a:lnTo>
                  <a:lnTo>
                    <a:pt x="5154323" y="2035514"/>
                  </a:lnTo>
                  <a:lnTo>
                    <a:pt x="0" y="2035514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2" name="TextBox 6"/>
            <p:cNvSpPr txBox="1"/>
            <p:nvPr/>
          </p:nvSpPr>
          <p:spPr>
            <a:xfrm>
              <a:off x="0" y="-38100"/>
              <a:ext cx="5154323" cy="2073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75981" y="526731"/>
            <a:ext cx="6440686" cy="88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Impact &amp; Benefits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21704" y="2781300"/>
            <a:ext cx="14549240" cy="437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6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Who Benefits?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•- </a:t>
            </a: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Websites &amp; applications handling user authentication.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Individuals securing their accounts.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Security researchers &amp; developers learning about password security.</a:t>
            </a:r>
          </a:p>
          <a:p>
            <a:pPr algn="l">
              <a:lnSpc>
                <a:spcPts val="4306"/>
              </a:lnSpc>
            </a:pPr>
            <a:endParaRPr lang="en-US" sz="3200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06"/>
              </a:lnSpc>
            </a:pPr>
            <a:r>
              <a:rPr lang="en-US" sz="36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Real-World Impact: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•-</a:t>
            </a: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 Reduces risk of password leaks &amp; brute-force attacks.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Makes dictionary attacks ineffective due to unique salts.</a:t>
            </a:r>
          </a:p>
        </p:txBody>
      </p:sp>
      <p:grpSp>
        <p:nvGrpSpPr>
          <p:cNvPr id="10" name="Group 4"/>
          <p:cNvGrpSpPr/>
          <p:nvPr/>
        </p:nvGrpSpPr>
        <p:grpSpPr>
          <a:xfrm>
            <a:off x="-174824" y="2188928"/>
            <a:ext cx="19018130" cy="6685566"/>
            <a:chOff x="0" y="0"/>
            <a:chExt cx="5008890" cy="1760808"/>
          </a:xfrm>
        </p:grpSpPr>
        <p:sp>
          <p:nvSpPr>
            <p:cNvPr id="11" name="Freeform 5"/>
            <p:cNvSpPr/>
            <p:nvPr/>
          </p:nvSpPr>
          <p:spPr>
            <a:xfrm>
              <a:off x="0" y="0"/>
              <a:ext cx="5008890" cy="1760808"/>
            </a:xfrm>
            <a:custGeom>
              <a:avLst/>
              <a:gdLst/>
              <a:ahLst/>
              <a:cxnLst/>
              <a:rect l="l" t="t" r="r" b="b"/>
              <a:pathLst>
                <a:path w="5008890" h="1760808">
                  <a:moveTo>
                    <a:pt x="0" y="0"/>
                  </a:moveTo>
                  <a:lnTo>
                    <a:pt x="5008890" y="0"/>
                  </a:lnTo>
                  <a:lnTo>
                    <a:pt x="5008890" y="1760808"/>
                  </a:lnTo>
                  <a:lnTo>
                    <a:pt x="0" y="1760808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2" name="TextBox 6"/>
            <p:cNvSpPr txBox="1"/>
            <p:nvPr/>
          </p:nvSpPr>
          <p:spPr>
            <a:xfrm>
              <a:off x="0" y="-38100"/>
              <a:ext cx="5008890" cy="1798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40288" y="526731"/>
            <a:ext cx="8452842" cy="88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Challenges &amp; Learnings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9175" y="2401059"/>
            <a:ext cx="15610205" cy="712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 Challenges Faced: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Generating &amp; storing unique salts securely.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Optimizing the hashing process for 	performance.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endParaRPr lang="en-US" sz="5026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 How We Overcame Them: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Implemented secure random salt generation.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Used efficient hashing functions in Java Script.</a:t>
            </a:r>
          </a:p>
        </p:txBody>
      </p:sp>
      <p:grpSp>
        <p:nvGrpSpPr>
          <p:cNvPr id="13" name="Group 4"/>
          <p:cNvGrpSpPr/>
          <p:nvPr/>
        </p:nvGrpSpPr>
        <p:grpSpPr>
          <a:xfrm>
            <a:off x="0" y="1865127"/>
            <a:ext cx="19202194" cy="7618139"/>
            <a:chOff x="0" y="0"/>
            <a:chExt cx="5057368" cy="2006423"/>
          </a:xfrm>
        </p:grpSpPr>
        <p:sp>
          <p:nvSpPr>
            <p:cNvPr id="14" name="Freeform 5"/>
            <p:cNvSpPr/>
            <p:nvPr/>
          </p:nvSpPr>
          <p:spPr>
            <a:xfrm>
              <a:off x="0" y="0"/>
              <a:ext cx="5057368" cy="2006423"/>
            </a:xfrm>
            <a:custGeom>
              <a:avLst/>
              <a:gdLst/>
              <a:ahLst/>
              <a:cxnLst/>
              <a:rect l="l" t="t" r="r" b="b"/>
              <a:pathLst>
                <a:path w="5057368" h="2006423">
                  <a:moveTo>
                    <a:pt x="0" y="0"/>
                  </a:moveTo>
                  <a:lnTo>
                    <a:pt x="5057368" y="0"/>
                  </a:lnTo>
                  <a:lnTo>
                    <a:pt x="5057368" y="2006423"/>
                  </a:lnTo>
                  <a:lnTo>
                    <a:pt x="0" y="2006423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5" name="TextBox 6"/>
            <p:cNvSpPr txBox="1"/>
            <p:nvPr/>
          </p:nvSpPr>
          <p:spPr>
            <a:xfrm>
              <a:off x="0" y="-38100"/>
              <a:ext cx="5057368" cy="20445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534</Words>
  <Application>Microsoft Office PowerPoint</Application>
  <PresentationFormat>Custom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Arimo Bold</vt:lpstr>
      <vt:lpstr>Times New Roman</vt:lpstr>
      <vt:lpstr>Arial</vt:lpstr>
      <vt:lpstr>Monda Bold</vt:lpstr>
      <vt:lpstr>Archivo Black</vt:lpstr>
      <vt:lpstr>Calibri</vt:lpstr>
      <vt:lpstr>Canva Sans</vt:lpstr>
      <vt:lpstr>Times New Roman 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HIVE 2025 ROUND-1 PRESENTATION</dc:title>
  <cp:lastModifiedBy>Subham Bharti</cp:lastModifiedBy>
  <cp:revision>28</cp:revision>
  <dcterms:created xsi:type="dcterms:W3CDTF">2006-08-16T00:00:00Z</dcterms:created>
  <dcterms:modified xsi:type="dcterms:W3CDTF">2025-04-03T08:13:35Z</dcterms:modified>
  <dc:identifier>DAGjjGnkkGc</dc:identifier>
</cp:coreProperties>
</file>