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 id="2147483696" r:id="rId25"/>
    <p:sldMasterId id="2147483698" r:id="rId26"/>
    <p:sldMasterId id="2147483700" r:id="rId27"/>
    <p:sldMasterId id="2147483702" r:id="rId28"/>
    <p:sldMasterId id="2147483704" r:id="rId29"/>
    <p:sldMasterId id="2147483706" r:id="rId30"/>
  </p:sldMasterIdLst>
  <p:sldIdLst>
    <p:sldId id="256"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76" r:id="rId50"/>
    <p:sldId id="278" r:id="rId51"/>
    <p:sldId id="279" r:id="rId5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9.xml"/><Relationship Id="rId21" Type="http://schemas.openxmlformats.org/officeDocument/2006/relationships/slideMaster" Target="slideMasters/slideMaster21.xml"/><Relationship Id="rId34" Type="http://schemas.openxmlformats.org/officeDocument/2006/relationships/slide" Target="slides/slide4.xml"/><Relationship Id="rId42" Type="http://schemas.openxmlformats.org/officeDocument/2006/relationships/slide" Target="slides/slide12.xml"/><Relationship Id="rId47" Type="http://schemas.openxmlformats.org/officeDocument/2006/relationships/slide" Target="slides/slide17.xml"/><Relationship Id="rId50" Type="http://schemas.openxmlformats.org/officeDocument/2006/relationships/slide" Target="slides/slide20.xml"/><Relationship Id="rId55"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2.xml"/><Relationship Id="rId37" Type="http://schemas.openxmlformats.org/officeDocument/2006/relationships/slide" Target="slides/slide7.xml"/><Relationship Id="rId40" Type="http://schemas.openxmlformats.org/officeDocument/2006/relationships/slide" Target="slides/slide10.xml"/><Relationship Id="rId45" Type="http://schemas.openxmlformats.org/officeDocument/2006/relationships/slide" Target="slides/slide15.xml"/><Relationship Id="rId53" Type="http://schemas.openxmlformats.org/officeDocument/2006/relationships/presProps" Target="presProp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xml"/><Relationship Id="rId44" Type="http://schemas.openxmlformats.org/officeDocument/2006/relationships/slide" Target="slides/slide14.xml"/><Relationship Id="rId52" Type="http://schemas.openxmlformats.org/officeDocument/2006/relationships/slide" Target="slides/slide22.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5.xml"/><Relationship Id="rId43" Type="http://schemas.openxmlformats.org/officeDocument/2006/relationships/slide" Target="slides/slide13.xml"/><Relationship Id="rId48" Type="http://schemas.openxmlformats.org/officeDocument/2006/relationships/slide" Target="slides/slide18.xml"/><Relationship Id="rId56"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2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3.xml"/><Relationship Id="rId38" Type="http://schemas.openxmlformats.org/officeDocument/2006/relationships/slide" Target="slides/slide8.xml"/><Relationship Id="rId46" Type="http://schemas.openxmlformats.org/officeDocument/2006/relationships/slide" Target="slides/slide16.xml"/><Relationship Id="rId20" Type="http://schemas.openxmlformats.org/officeDocument/2006/relationships/slideMaster" Target="slideMasters/slideMaster20.xml"/><Relationship Id="rId41" Type="http://schemas.openxmlformats.org/officeDocument/2006/relationships/slide" Target="slides/slide11.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6.xml"/><Relationship Id="rId49"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5_1_2">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5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3_1_2">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3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_1">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81"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86"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8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91" name="PlaceHolder 1"/>
          <p:cNvSpPr>
            <a:spLocks noGrp="1"/>
          </p:cNvSpPr>
          <p:nvPr>
            <p:ph type="title"/>
          </p:nvPr>
        </p:nvSpPr>
        <p:spPr>
          <a:xfrm>
            <a:off x="720000" y="540000"/>
            <a:ext cx="3768120" cy="65124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2">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2">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3">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theme" Target="../theme/theme21.xml"/><Relationship Id="rId1" Type="http://schemas.openxmlformats.org/officeDocument/2006/relationships/slideLayout" Target="../slideLayouts/slideLayout21.xml"/><Relationship Id="rId4" Type="http://schemas.openxmlformats.org/officeDocument/2006/relationships/hyperlink" Target="http://bit.ly/2TtBDfr" TargetMode="Externa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340280" y="2257200"/>
            <a:ext cx="6463080" cy="942840"/>
          </a:xfrm>
          <a:prstGeom prst="rect">
            <a:avLst/>
          </a:prstGeom>
          <a:noFill/>
          <a:ln w="0">
            <a:noFill/>
          </a:ln>
        </p:spPr>
        <p:txBody>
          <a:bodyPr lIns="91440" tIns="91440" rIns="91440" bIns="91440" anchor="ctr">
            <a:noAutofit/>
          </a:bodyPr>
          <a:lstStyle/>
          <a:p>
            <a:pPr indent="0">
              <a:buNone/>
            </a:pPr>
            <a:r>
              <a:rPr lang="fr-FR" sz="4400" b="0" strike="noStrike" spc="-1">
                <a:solidFill>
                  <a:schemeClr val="dk1"/>
                </a:solidFill>
                <a:latin typeface="Arial"/>
              </a:rPr>
              <a:t>Click to edit the title text format</a:t>
            </a:r>
          </a:p>
        </p:txBody>
      </p:sp>
      <p:sp>
        <p:nvSpPr>
          <p:cNvPr id="5" name="Google Shape;11;p2"/>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 name="Google Shape;12;p2"/>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2" name="Google Shape;116;p19"/>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PlaceHolder 1"/>
          <p:cNvSpPr>
            <a:spLocks noGrp="1"/>
          </p:cNvSpPr>
          <p:nvPr>
            <p:ph type="title"/>
          </p:nvPr>
        </p:nvSpPr>
        <p:spPr>
          <a:xfrm>
            <a:off x="2156760" y="3584880"/>
            <a:ext cx="4830120" cy="9835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4" name="Google Shape;119;p20"/>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3781080" y="1635480"/>
            <a:ext cx="1714320" cy="9727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accent1"/>
                </a:solidFill>
                <a:latin typeface="Reem Kufi"/>
                <a:ea typeface="Reem Kufi"/>
              </a:rPr>
              <a:t>xx%</a:t>
            </a:r>
            <a:endParaRPr lang="fr-FR" sz="6000" b="0" strike="noStrike" spc="-1">
              <a:solidFill>
                <a:schemeClr val="dk1"/>
              </a:solidFill>
              <a:latin typeface="Arial"/>
            </a:endParaRPr>
          </a:p>
        </p:txBody>
      </p:sp>
      <p:sp>
        <p:nvSpPr>
          <p:cNvPr id="36" name="PlaceHolder 2"/>
          <p:cNvSpPr>
            <a:spLocks noGrp="1"/>
          </p:cNvSpPr>
          <p:nvPr>
            <p:ph type="title"/>
          </p:nvPr>
        </p:nvSpPr>
        <p:spPr>
          <a:xfrm>
            <a:off x="2343240" y="2406600"/>
            <a:ext cx="4457520" cy="60912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7" name="Google Shape;16;p3"/>
          <p:cNvSpPr/>
          <p:nvPr/>
        </p:nvSpPr>
        <p:spPr>
          <a:xfrm>
            <a:off x="351504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 name="Google Shape;17;p3"/>
          <p:cNvSpPr/>
          <p:nvPr/>
        </p:nvSpPr>
        <p:spPr>
          <a:xfrm>
            <a:off x="72000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 name="Google Shape;18;p3"/>
          <p:cNvSpPr/>
          <p:nvPr/>
        </p:nvSpPr>
        <p:spPr>
          <a:xfrm>
            <a:off x="0" y="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0" name="Google Shape;19;p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1"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720000" y="540000"/>
            <a:ext cx="355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3" name="Google Shape;122;p21"/>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4" name="Google Shape;123;p21"/>
          <p:cNvSpPr/>
          <p:nvPr/>
        </p:nvSpPr>
        <p:spPr>
          <a:xfrm>
            <a:off x="4867200" y="540000"/>
            <a:ext cx="355644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5" name="Google Shape;125;p22"/>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6" name="Google Shape;126;p22"/>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48" name="PlaceHolder 2"/>
          <p:cNvSpPr>
            <a:spLocks noGrp="1"/>
          </p:cNvSpPr>
          <p:nvPr>
            <p:ph type="title"/>
          </p:nvPr>
        </p:nvSpPr>
        <p:spPr>
          <a:xfrm>
            <a:off x="72000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49" name="PlaceHolder 3"/>
          <p:cNvSpPr>
            <a:spLocks noGrp="1"/>
          </p:cNvSpPr>
          <p:nvPr>
            <p:ph type="title"/>
          </p:nvPr>
        </p:nvSpPr>
        <p:spPr>
          <a:xfrm>
            <a:off x="357876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50" name="PlaceHolder 4"/>
          <p:cNvSpPr>
            <a:spLocks noGrp="1"/>
          </p:cNvSpPr>
          <p:nvPr>
            <p:ph type="title"/>
          </p:nvPr>
        </p:nvSpPr>
        <p:spPr>
          <a:xfrm>
            <a:off x="6437160" y="2014560"/>
            <a:ext cx="198504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51" name="Google Shape;134;p22"/>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Google Shape;136;p23"/>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3" name="PlaceHolder 1"/>
          <p:cNvSpPr>
            <a:spLocks noGrp="1"/>
          </p:cNvSpPr>
          <p:nvPr>
            <p:ph type="title"/>
          </p:nvPr>
        </p:nvSpPr>
        <p:spPr>
          <a:xfrm>
            <a:off x="1452960" y="540000"/>
            <a:ext cx="69703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56" name="Google Shape;142;p24"/>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7" name="Google Shape;143;p24"/>
          <p:cNvSpPr/>
          <p:nvPr/>
        </p:nvSpPr>
        <p:spPr>
          <a:xfrm>
            <a:off x="4250880" y="540000"/>
            <a:ext cx="417312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8" name="Google Shape;145;p25"/>
          <p:cNvSpPr/>
          <p:nvPr/>
        </p:nvSpPr>
        <p:spPr>
          <a:xfrm rot="10800000">
            <a:off x="8372880" y="4372200"/>
            <a:ext cx="771120" cy="771120"/>
          </a:xfrm>
          <a:custGeom>
            <a:avLst/>
            <a:gdLst>
              <a:gd name="textAreaLeft" fmla="*/ 0 w 771120"/>
              <a:gd name="textAreaRight" fmla="*/ 771480 w 771120"/>
              <a:gd name="textAreaTop" fmla="*/ 0 h 771120"/>
              <a:gd name="textAreaBottom" fmla="*/ 771480 h 77112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720000" y="54000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2" name="Google Shape;150;p26"/>
          <p:cNvSpPr/>
          <p:nvPr/>
        </p:nvSpPr>
        <p:spPr>
          <a:xfrm>
            <a:off x="3515040" y="54000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3" name="Google Shape;159;p26"/>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4" name="Google Shape;161;p2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5360760" y="540000"/>
            <a:ext cx="30625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6" name="Google Shape;164;p27"/>
          <p:cNvSpPr/>
          <p:nvPr/>
        </p:nvSpPr>
        <p:spPr>
          <a:xfrm flipH="1">
            <a:off x="3514320" y="434124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693440" y="1924200"/>
            <a:ext cx="5756760" cy="1069200"/>
          </a:xfrm>
          <a:prstGeom prst="rect">
            <a:avLst/>
          </a:prstGeom>
          <a:noFill/>
          <a:ln w="0">
            <a:noFill/>
          </a:ln>
        </p:spPr>
        <p:txBody>
          <a:bodyPr lIns="91440" tIns="91440" rIns="91440" bIns="91440" anchor="b">
            <a:noAutofit/>
          </a:bodyPr>
          <a:lstStyle/>
          <a:p>
            <a:pPr indent="0" algn="ctr">
              <a:lnSpc>
                <a:spcPct val="100000"/>
              </a:lnSpc>
              <a:buNone/>
            </a:pPr>
            <a:r>
              <a:rPr lang="fr-FR" sz="7200" b="0" strike="noStrike" spc="-1">
                <a:solidFill>
                  <a:schemeClr val="accent1"/>
                </a:solidFill>
                <a:latin typeface="Reem Kufi"/>
                <a:ea typeface="Reem Kufi"/>
              </a:rPr>
              <a:t>xx%</a:t>
            </a:r>
            <a:endParaRPr lang="fr-FR" sz="7200" b="0" strike="noStrike" spc="-1">
              <a:solidFill>
                <a:schemeClr val="dk1"/>
              </a:solidFill>
              <a:latin typeface="Arial"/>
            </a:endParaRPr>
          </a:p>
        </p:txBody>
      </p:sp>
      <p:sp>
        <p:nvSpPr>
          <p:cNvPr id="7" name="Google Shape;59;p11"/>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 name="Google Shape;60;p11"/>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 name="Google Shape;62;p11"/>
          <p:cNvSpPr/>
          <p:nvPr/>
        </p:nvSpPr>
        <p:spPr>
          <a:xfrm flipH="1">
            <a:off x="71928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 name="Google Shape;63;p11"/>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68" name="Google Shape;168;p28"/>
          <p:cNvSpPr/>
          <p:nvPr/>
        </p:nvSpPr>
        <p:spPr>
          <a:xfrm>
            <a:off x="4250880" y="540000"/>
            <a:ext cx="417312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 name="Google Shape;169;p28"/>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720000" y="540000"/>
            <a:ext cx="3768120" cy="6512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71" name="Google Shape;172;p29"/>
          <p:cNvSpPr/>
          <p:nvPr/>
        </p:nvSpPr>
        <p:spPr>
          <a:xfrm>
            <a:off x="2293560" y="3662280"/>
            <a:ext cx="4552560" cy="572400"/>
          </a:xfrm>
          <a:prstGeom prst="rect">
            <a:avLst/>
          </a:prstGeom>
          <a:noFill/>
          <a:ln w="0">
            <a:noFill/>
          </a:ln>
        </p:spPr>
        <p:style>
          <a:lnRef idx="0">
            <a:scrgbClr r="0" g="0" b="0"/>
          </a:lnRef>
          <a:fillRef idx="0">
            <a:scrgbClr r="0" g="0" b="0"/>
          </a:fillRef>
          <a:effectRef idx="0">
            <a:scrgbClr r="0" g="0" b="0"/>
          </a:effectRef>
          <a:fontRef idx="minor"/>
        </p:style>
        <p:txBody>
          <a:bodyPr tIns="91440" bIns="91440" anchor="b">
            <a:noAutofit/>
          </a:bodyPr>
          <a:lstStyle/>
          <a:p>
            <a:pPr algn="ctr" defTabSz="914400">
              <a:lnSpc>
                <a:spcPct val="115000"/>
              </a:lnSpc>
              <a:spcBef>
                <a:spcPts val="300"/>
              </a:spcBef>
              <a:tabLst>
                <a:tab pos="0" algn="l"/>
              </a:tabLst>
            </a:pPr>
            <a:r>
              <a:rPr lang="en" sz="1200" b="0" strike="noStrike" spc="-1">
                <a:solidFill>
                  <a:schemeClr val="dk2"/>
                </a:solidFill>
                <a:latin typeface="Source Sans Pro"/>
                <a:ea typeface="Source Sans Pro"/>
              </a:rPr>
              <a:t>CREDITS: This presentation template was created by </a:t>
            </a:r>
            <a:r>
              <a:rPr lang="en" sz="1200" b="1" u="sng" strike="noStrike" spc="-1">
                <a:solidFill>
                  <a:schemeClr val="dk2"/>
                </a:solidFill>
                <a:uFillTx/>
                <a:latin typeface="Source Sans Pro"/>
                <a:ea typeface="Source Sans Pro"/>
                <a:hlinkClick r:id="rId3"/>
              </a:rPr>
              <a:t>Slidesgo</a:t>
            </a:r>
            <a:r>
              <a:rPr lang="en" sz="1200" b="0" strike="noStrike" spc="-1">
                <a:solidFill>
                  <a:schemeClr val="dk2"/>
                </a:solidFill>
                <a:latin typeface="Source Sans Pro"/>
                <a:ea typeface="Source Sans Pro"/>
              </a:rPr>
              <a:t>, including icons, infographics &amp; images by </a:t>
            </a:r>
            <a:r>
              <a:rPr lang="en" sz="1200" b="1" u="sng" strike="noStrike" spc="-1">
                <a:solidFill>
                  <a:schemeClr val="dk2"/>
                </a:solidFill>
                <a:uFillTx/>
                <a:latin typeface="Source Sans Pro"/>
                <a:ea typeface="Source Sans Pro"/>
                <a:hlinkClick r:id="rId4"/>
              </a:rPr>
              <a:t>Freepik</a:t>
            </a:r>
            <a:endParaRPr lang="en-US" sz="1200" b="0" strike="noStrike" spc="-1">
              <a:solidFill>
                <a:srgbClr val="000000"/>
              </a:solidFill>
              <a:latin typeface="OpenSymbol"/>
            </a:endParaRPr>
          </a:p>
        </p:txBody>
      </p:sp>
      <p:sp>
        <p:nvSpPr>
          <p:cNvPr id="72" name="Google Shape;174;p29"/>
          <p:cNvSpPr/>
          <p:nvPr/>
        </p:nvSpPr>
        <p:spPr>
          <a:xfrm flipH="1">
            <a:off x="7603560" y="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 name="Google Shape;175;p29"/>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2646000" y="2744280"/>
            <a:ext cx="3851640" cy="1492560"/>
          </a:xfrm>
          <a:prstGeom prst="rect">
            <a:avLst/>
          </a:prstGeom>
          <a:noFill/>
          <a:ln w="0">
            <a:noFill/>
          </a:ln>
        </p:spPr>
        <p:txBody>
          <a:bodyPr lIns="91440" tIns="91440" rIns="91440" bIns="91440" anchor="ctr">
            <a:noAutofit/>
          </a:bodyPr>
          <a:lstStyle/>
          <a:p>
            <a:pPr indent="0">
              <a:buNone/>
            </a:pPr>
            <a:r>
              <a:rPr lang="fr-FR" sz="4800" b="0" strike="noStrike" spc="-1">
                <a:solidFill>
                  <a:schemeClr val="dk1"/>
                </a:solidFill>
                <a:latin typeface="Arial"/>
              </a:rPr>
              <a:t>Click to edit the title text format</a:t>
            </a:r>
          </a:p>
        </p:txBody>
      </p:sp>
      <p:sp>
        <p:nvSpPr>
          <p:cNvPr id="76" name="Google Shape;178;p30"/>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 name="Google Shape;179;p30"/>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8" name="PlaceHolder 1"/>
          <p:cNvSpPr>
            <a:spLocks noGrp="1"/>
          </p:cNvSpPr>
          <p:nvPr>
            <p:ph type="body"/>
          </p:nvPr>
        </p:nvSpPr>
        <p:spPr>
          <a:xfrm>
            <a:off x="1192320" y="1287000"/>
            <a:ext cx="6759000" cy="31723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
        <p:nvSpPr>
          <p:cNvPr id="79" name="Google Shape;23;p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0" name="PlaceHolder 2"/>
          <p:cNvSpPr>
            <a:spLocks noGrp="1"/>
          </p:cNvSpPr>
          <p:nvPr>
            <p:ph type="title"/>
          </p:nvPr>
        </p:nvSpPr>
        <p:spPr>
          <a:xfrm>
            <a:off x="2410200" y="540000"/>
            <a:ext cx="60130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720000" y="540000"/>
            <a:ext cx="3851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84" name="Google Shape;29;p5"/>
          <p:cNvSpPr/>
          <p:nvPr/>
        </p:nvSpPr>
        <p:spPr>
          <a:xfrm>
            <a:off x="4867200" y="540000"/>
            <a:ext cx="355644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 name="Google Shape;32;p5"/>
          <p:cNvSpPr/>
          <p:nvPr/>
        </p:nvSpPr>
        <p:spPr>
          <a:xfrm rot="10800000" flipH="1">
            <a:off x="360" y="3603240"/>
            <a:ext cx="1540080" cy="1540080"/>
          </a:xfrm>
          <a:custGeom>
            <a:avLst/>
            <a:gdLst>
              <a:gd name="textAreaLeft" fmla="*/ 360 w 1540080"/>
              <a:gd name="textAreaRight" fmla="*/ 154080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9" name="Google Shape;34;p6"/>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2" name="Google Shape;37;p7"/>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 name="PlaceHolder 1"/>
          <p:cNvSpPr>
            <a:spLocks noGrp="1"/>
          </p:cNvSpPr>
          <p:nvPr>
            <p:ph type="title"/>
          </p:nvPr>
        </p:nvSpPr>
        <p:spPr>
          <a:xfrm>
            <a:off x="3657960" y="540000"/>
            <a:ext cx="47656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4" name="PlaceHolder 1"/>
          <p:cNvSpPr>
            <a:spLocks noGrp="1"/>
          </p:cNvSpPr>
          <p:nvPr>
            <p:ph type="title"/>
          </p:nvPr>
        </p:nvSpPr>
        <p:spPr>
          <a:xfrm>
            <a:off x="1566720" y="1538280"/>
            <a:ext cx="6010200" cy="206676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
        <p:nvSpPr>
          <p:cNvPr id="95" name="Google Shape;42;p8"/>
          <p:cNvSpPr/>
          <p:nvPr/>
        </p:nvSpPr>
        <p:spPr>
          <a:xfrm flipH="1">
            <a:off x="719280" y="54000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6" name="Google Shape;43;p8"/>
          <p:cNvSpPr/>
          <p:nvPr/>
        </p:nvSpPr>
        <p:spPr>
          <a:xfrm flipH="1">
            <a:off x="3514320" y="4341240"/>
            <a:ext cx="4908600" cy="2275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7" name="Google Shape;44;p8"/>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8" name="Google Shape;45;p8"/>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9" name="PlaceHolder 1"/>
          <p:cNvSpPr>
            <a:spLocks noGrp="1"/>
          </p:cNvSpPr>
          <p:nvPr>
            <p:ph type="body"/>
          </p:nvPr>
        </p:nvSpPr>
        <p:spPr>
          <a:xfrm>
            <a:off x="4312440" y="1188000"/>
            <a:ext cx="3790080" cy="3231000"/>
          </a:xfrm>
          <a:prstGeom prst="rect">
            <a:avLst/>
          </a:prstGeom>
          <a:noFill/>
          <a:ln w="0">
            <a:noFill/>
          </a:ln>
        </p:spPr>
        <p:txBody>
          <a:bodyPr lIns="91440" tIns="91440" rIns="91440" bIns="91440" anchor="ctr">
            <a:no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00" name="Google Shape;48;p9"/>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 name="Google Shape;49;p9"/>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 name="PlaceHolder 2"/>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3" name="PlaceHolder 1"/>
          <p:cNvSpPr>
            <a:spLocks noGrp="1"/>
          </p:cNvSpPr>
          <p:nvPr>
            <p:ph type="title"/>
          </p:nvPr>
        </p:nvSpPr>
        <p:spPr>
          <a:xfrm>
            <a:off x="3003120" y="3059640"/>
            <a:ext cx="3142440" cy="326880"/>
          </a:xfrm>
          <a:prstGeom prst="rect">
            <a:avLst/>
          </a:prstGeom>
          <a:noFill/>
          <a:ln w="0">
            <a:noFill/>
          </a:ln>
        </p:spPr>
        <p:txBody>
          <a:bodyPr lIns="91440" tIns="91440" rIns="91440" bIns="91440" anchor="t">
            <a:noAutofit/>
          </a:bodyPr>
          <a:lstStyle/>
          <a:p>
            <a:pPr indent="0">
              <a:buNone/>
            </a:pPr>
            <a:r>
              <a:rPr lang="fr-FR" sz="1800" b="0" strike="noStrike" spc="-1">
                <a:solidFill>
                  <a:schemeClr val="dk1"/>
                </a:solidFill>
                <a:latin typeface="Arial"/>
              </a:rPr>
              <a:t>Click to edit the title text format</a:t>
            </a:r>
          </a:p>
        </p:txBody>
      </p:sp>
      <p:sp>
        <p:nvSpPr>
          <p:cNvPr id="104" name="Google Shape;55;p10"/>
          <p:cNvSpPr/>
          <p:nvPr/>
        </p:nvSpPr>
        <p:spPr>
          <a:xfrm rot="9387600" flipH="1">
            <a:off x="7503480" y="-428400"/>
            <a:ext cx="1801800" cy="1802160"/>
          </a:xfrm>
          <a:custGeom>
            <a:avLst/>
            <a:gdLst>
              <a:gd name="textAreaLeft" fmla="*/ -360 w 1801800"/>
              <a:gd name="textAreaRight" fmla="*/ 1801800 w 180180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5" name="Google Shape;56;p10"/>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Google Shape;66;p13"/>
          <p:cNvSpPr/>
          <p:nvPr/>
        </p:nvSpPr>
        <p:spPr>
          <a:xfrm rot="10800000">
            <a:off x="7603920" y="3603240"/>
            <a:ext cx="1540080" cy="1540080"/>
          </a:xfrm>
          <a:custGeom>
            <a:avLst/>
            <a:gdLst>
              <a:gd name="textAreaLeft" fmla="*/ 0 w 1540080"/>
              <a:gd name="textAreaRight" fmla="*/ 1540440 w 1540080"/>
              <a:gd name="textAreaTop" fmla="*/ 0 h 1540080"/>
              <a:gd name="textAreaBottom" fmla="*/ 1540440 h 1540080"/>
            </a:gdLst>
            <a:ahLst/>
            <a:cxnLst/>
            <a:rect l="textAreaLeft" t="textAreaTop" r="textAreaRight" b="textAreaBottom"/>
            <a:pathLst>
              <a:path w="23248" h="23247">
                <a:moveTo>
                  <a:pt x="1" y="0"/>
                </a:moveTo>
                <a:lnTo>
                  <a:pt x="1" y="23247"/>
                </a:lnTo>
                <a:cubicBezTo>
                  <a:pt x="12783" y="23247"/>
                  <a:pt x="23247" y="12849"/>
                  <a:pt x="23247" y="0"/>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2" name="PlaceHolder 1"/>
          <p:cNvSpPr>
            <a:spLocks noGrp="1"/>
          </p:cNvSpPr>
          <p:nvPr>
            <p:ph type="title"/>
          </p:nvPr>
        </p:nvSpPr>
        <p:spPr>
          <a:xfrm>
            <a:off x="608760" y="540000"/>
            <a:ext cx="79261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Google Shape;70;p14"/>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5" name="Google Shape;71;p14"/>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Google Shape;73;p15"/>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 name="PlaceHolder 1"/>
          <p:cNvSpPr>
            <a:spLocks noGrp="1"/>
          </p:cNvSpPr>
          <p:nvPr>
            <p:ph type="title"/>
          </p:nvPr>
        </p:nvSpPr>
        <p:spPr>
          <a:xfrm>
            <a:off x="720000" y="540000"/>
            <a:ext cx="35564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8" name="Google Shape;87;p15"/>
          <p:cNvSpPr/>
          <p:nvPr/>
        </p:nvSpPr>
        <p:spPr>
          <a:xfrm>
            <a:off x="3515040" y="540000"/>
            <a:ext cx="4908600" cy="227520"/>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0" name="PlaceHolder 2"/>
          <p:cNvSpPr>
            <a:spLocks noGrp="1"/>
          </p:cNvSpPr>
          <p:nvPr>
            <p:ph type="title"/>
          </p:nvPr>
        </p:nvSpPr>
        <p:spPr>
          <a:xfrm>
            <a:off x="876600" y="18676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1" name="PlaceHolder 3"/>
          <p:cNvSpPr>
            <a:spLocks noGrp="1"/>
          </p:cNvSpPr>
          <p:nvPr>
            <p:ph type="title"/>
          </p:nvPr>
        </p:nvSpPr>
        <p:spPr>
          <a:xfrm>
            <a:off x="876600" y="35344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2" name="PlaceHolder 4"/>
          <p:cNvSpPr>
            <a:spLocks noGrp="1"/>
          </p:cNvSpPr>
          <p:nvPr>
            <p:ph type="title"/>
          </p:nvPr>
        </p:nvSpPr>
        <p:spPr>
          <a:xfrm>
            <a:off x="4695840" y="18676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3" name="PlaceHolder 5"/>
          <p:cNvSpPr>
            <a:spLocks noGrp="1"/>
          </p:cNvSpPr>
          <p:nvPr>
            <p:ph type="title"/>
          </p:nvPr>
        </p:nvSpPr>
        <p:spPr>
          <a:xfrm>
            <a:off x="4695840" y="3534480"/>
            <a:ext cx="923400" cy="840960"/>
          </a:xfrm>
          <a:prstGeom prst="rect">
            <a:avLst/>
          </a:prstGeom>
          <a:noFill/>
          <a:ln w="0">
            <a:noFill/>
          </a:ln>
        </p:spPr>
        <p:txBody>
          <a:bodyPr lIns="91440" tIns="91440" rIns="91440" bIns="91440" anchor="b">
            <a:noAutofit/>
          </a:bodyPr>
          <a:lstStyle/>
          <a:p>
            <a:pPr indent="0" algn="r">
              <a:lnSpc>
                <a:spcPct val="100000"/>
              </a:lnSpc>
              <a:buNone/>
            </a:pPr>
            <a:r>
              <a:rPr lang="fr-FR" sz="4800" b="0" strike="noStrike" spc="-1">
                <a:solidFill>
                  <a:schemeClr val="accent1"/>
                </a:solidFill>
                <a:latin typeface="Reem Kufi"/>
                <a:ea typeface="Reem Kufi"/>
              </a:rPr>
              <a:t>xx%</a:t>
            </a:r>
            <a:endParaRPr lang="fr-FR" sz="4800" b="0" strike="noStrike" spc="-1">
              <a:solidFill>
                <a:schemeClr val="dk1"/>
              </a:solidFill>
              <a:latin typeface="Arial"/>
            </a:endParaRPr>
          </a:p>
        </p:txBody>
      </p:sp>
      <p:sp>
        <p:nvSpPr>
          <p:cNvPr id="24" name="Google Shape;102;p16"/>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0000" y="540000"/>
            <a:ext cx="299196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6" name="Google Shape;106;p17"/>
          <p:cNvSpPr/>
          <p:nvPr/>
        </p:nvSpPr>
        <p:spPr>
          <a:xfrm>
            <a:off x="3515040" y="540000"/>
            <a:ext cx="4908600" cy="2275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7" name="Google Shape;109;p17"/>
          <p:cNvSpPr/>
          <p:nvPr/>
        </p:nvSpPr>
        <p:spPr>
          <a:xfrm rot="900000">
            <a:off x="7585920" y="366732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8" name="Google Shape;110;p17"/>
          <p:cNvSpPr/>
          <p:nvPr/>
        </p:nvSpPr>
        <p:spPr>
          <a:xfrm rot="20700000" flipH="1">
            <a:off x="-153360" y="3667320"/>
            <a:ext cx="1802160" cy="1801800"/>
          </a:xfrm>
          <a:custGeom>
            <a:avLst/>
            <a:gdLst>
              <a:gd name="textAreaLeft" fmla="*/ 360 w 1802160"/>
              <a:gd name="textAreaRight" fmla="*/ 1802880 w 1802160"/>
              <a:gd name="textAreaTop" fmla="*/ 0 h 1801800"/>
              <a:gd name="textAreaBottom" fmla="*/ 1802160 h 180180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9" name="Google Shape;112;p18"/>
          <p:cNvSpPr/>
          <p:nvPr/>
        </p:nvSpPr>
        <p:spPr>
          <a:xfrm rot="12212400">
            <a:off x="-70200" y="-428400"/>
            <a:ext cx="1802160" cy="1802160"/>
          </a:xfrm>
          <a:custGeom>
            <a:avLst/>
            <a:gdLst>
              <a:gd name="textAreaLeft" fmla="*/ 0 w 1802160"/>
              <a:gd name="textAreaRight" fmla="*/ 1802520 w 1802160"/>
              <a:gd name="textAreaTop" fmla="*/ 0 h 1802160"/>
              <a:gd name="textAreaBottom" fmla="*/ 1802520 h 1802160"/>
            </a:gdLst>
            <a:ahLst/>
            <a:cxnLst/>
            <a:rect l="textAreaLeft" t="textAreaTop" r="textAreaRight" b="textAreaBottom"/>
            <a:pathLst>
              <a:path w="80403" h="80403">
                <a:moveTo>
                  <a:pt x="80402" y="0"/>
                </a:moveTo>
                <a:cubicBezTo>
                  <a:pt x="36029" y="0"/>
                  <a:pt x="0" y="36095"/>
                  <a:pt x="0" y="80403"/>
                </a:cubicBezTo>
                <a:lnTo>
                  <a:pt x="30598" y="80403"/>
                </a:lnTo>
                <a:cubicBezTo>
                  <a:pt x="30598" y="52918"/>
                  <a:pt x="52983" y="30664"/>
                  <a:pt x="80402" y="30664"/>
                </a:cubicBezTo>
                <a:lnTo>
                  <a:pt x="80402" y="0"/>
                </a:lnTo>
                <a:close/>
              </a:path>
            </a:pathLst>
          </a:cu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0" name="PlaceHolder 1"/>
          <p:cNvSpPr>
            <a:spLocks noGrp="1"/>
          </p:cNvSpPr>
          <p:nvPr>
            <p:ph type="title"/>
          </p:nvPr>
        </p:nvSpPr>
        <p:spPr>
          <a:xfrm>
            <a:off x="5360760" y="540000"/>
            <a:ext cx="306252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343160" y="2257560"/>
            <a:ext cx="6467040" cy="94248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 sz="4400" b="1" strike="noStrike" spc="-1">
                <a:solidFill>
                  <a:schemeClr val="lt2"/>
                </a:solidFill>
                <a:latin typeface="Reem Kufi"/>
                <a:ea typeface="Reem Kufi"/>
              </a:rPr>
              <a:t>Ocelot API Gateway</a:t>
            </a:r>
            <a:endParaRPr lang="fr-FR" sz="4400" b="0" strike="noStrike" spc="-1">
              <a:solidFill>
                <a:schemeClr val="dk1"/>
              </a:solidFill>
              <a:latin typeface="Arial"/>
            </a:endParaRPr>
          </a:p>
        </p:txBody>
      </p:sp>
      <p:sp>
        <p:nvSpPr>
          <p:cNvPr id="107" name="PlaceHolder 2"/>
          <p:cNvSpPr>
            <a:spLocks noGrp="1"/>
          </p:cNvSpPr>
          <p:nvPr>
            <p:ph type="subTitle"/>
          </p:nvPr>
        </p:nvSpPr>
        <p:spPr>
          <a:xfrm>
            <a:off x="1343160" y="1790640"/>
            <a:ext cx="6467040" cy="466200"/>
          </a:xfrm>
          <a:prstGeom prst="rect">
            <a:avLst/>
          </a:prstGeom>
          <a:noFill/>
          <a:ln w="0">
            <a:noFill/>
          </a:ln>
        </p:spPr>
        <p:txBody>
          <a:bodyPr lIns="91440" tIns="91440" rIns="91440" bIns="91440" anchor="ctr">
            <a:normAutofit/>
          </a:bodyPr>
          <a:lstStyle/>
          <a:p>
            <a:pPr indent="0" algn="ctr">
              <a:lnSpc>
                <a:spcPct val="100000"/>
              </a:lnSpc>
              <a:buNone/>
              <a:tabLst>
                <a:tab pos="0" algn="l"/>
              </a:tabLst>
            </a:pPr>
            <a:r>
              <a:rPr lang="en-US" sz="1800" b="0" strike="noStrike" spc="-1" dirty="0">
                <a:solidFill>
                  <a:srgbClr val="000000"/>
                </a:solidFill>
                <a:latin typeface="OpenSymbol"/>
              </a:rPr>
              <a:t> </a:t>
            </a:r>
          </a:p>
        </p:txBody>
      </p:sp>
      <p:sp>
        <p:nvSpPr>
          <p:cNvPr id="108" name="Google Shape;190;p33"/>
          <p:cNvSpPr/>
          <p:nvPr/>
        </p:nvSpPr>
        <p:spPr>
          <a:xfrm rot="5400000">
            <a:off x="4559040" y="2409840"/>
            <a:ext cx="26280" cy="1867320"/>
          </a:xfrm>
          <a:custGeom>
            <a:avLst/>
            <a:gdLst>
              <a:gd name="textAreaLeft" fmla="*/ 0 w 26280"/>
              <a:gd name="textAreaRight" fmla="*/ 26640 w 26280"/>
              <a:gd name="textAreaTop" fmla="*/ 0 h 1867320"/>
              <a:gd name="textAreaBottom" fmla="*/ 1867680 h 186732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87486"/>
          </a:bodyPr>
          <a:lstStyle/>
          <a:p>
            <a:pPr indent="0" algn="ctr">
              <a:lnSpc>
                <a:spcPct val="100000"/>
              </a:lnSpc>
              <a:buNone/>
              <a:tabLst>
                <a:tab pos="0" algn="l"/>
              </a:tabLst>
            </a:pPr>
            <a:r>
              <a:rPr lang="en" sz="6000" b="0" strike="noStrike" spc="-1">
                <a:solidFill>
                  <a:schemeClr val="accent1"/>
                </a:solidFill>
                <a:latin typeface="Reem Kufi"/>
                <a:ea typeface="Reem Kufi"/>
              </a:rPr>
              <a:t>03</a:t>
            </a:r>
            <a:endParaRPr lang="fr-FR" sz="6000" b="0" strike="noStrike" spc="-1">
              <a:solidFill>
                <a:schemeClr val="dk1"/>
              </a:solidFill>
              <a:latin typeface="Arial"/>
            </a:endParaRPr>
          </a:p>
        </p:txBody>
      </p:sp>
      <p:sp>
        <p:nvSpPr>
          <p:cNvPr id="134"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6363"/>
          </a:bodyPr>
          <a:lstStyle/>
          <a:p>
            <a:pPr indent="0" algn="ctr">
              <a:lnSpc>
                <a:spcPct val="100000"/>
              </a:lnSpc>
              <a:buNone/>
              <a:tabLst>
                <a:tab pos="0" algn="l"/>
              </a:tabLst>
            </a:pPr>
            <a:r>
              <a:rPr lang="en" sz="3000" b="0" strike="noStrike" spc="-1">
                <a:solidFill>
                  <a:schemeClr val="lt2"/>
                </a:solidFill>
                <a:latin typeface="Reem Kufi"/>
                <a:ea typeface="Reem Kufi"/>
              </a:rPr>
              <a:t>API Gateway Roles</a:t>
            </a:r>
            <a:endParaRPr lang="fr-FR" sz="3000" b="0" strike="noStrike" spc="-1">
              <a:solidFill>
                <a:schemeClr val="dk1"/>
              </a:solidFill>
              <a:latin typeface="Arial"/>
            </a:endParaRPr>
          </a:p>
        </p:txBody>
      </p:sp>
      <p:sp>
        <p:nvSpPr>
          <p:cNvPr id="135" name="PlaceHolder 3"/>
          <p:cNvSpPr>
            <a:spLocks noGrp="1"/>
          </p:cNvSpPr>
          <p:nvPr>
            <p:ph type="subTitle"/>
          </p:nvPr>
        </p:nvSpPr>
        <p:spPr>
          <a:xfrm>
            <a:off x="2343240" y="2895480"/>
            <a:ext cx="4457520" cy="456840"/>
          </a:xfrm>
          <a:prstGeom prst="rect">
            <a:avLst/>
          </a:prstGeom>
          <a:noFill/>
          <a:ln w="0">
            <a:noFill/>
          </a:ln>
        </p:spPr>
        <p:txBody>
          <a:bodyPr lIns="91440" tIns="91440" rIns="91440" bIns="91440" anchor="t">
            <a:normAutofit/>
          </a:bodyPr>
          <a:lstStyle/>
          <a:p>
            <a:pPr indent="0" algn="ctr">
              <a:buNone/>
            </a:pPr>
            <a:r>
              <a:rPr lang="en-US" sz="1800" b="0" strike="noStrike" spc="-1" dirty="0">
                <a:solidFill>
                  <a:schemeClr val="dk2"/>
                </a:solidFill>
                <a:latin typeface="Source Sans Pro"/>
                <a:ea typeface="Source Sans Pro"/>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Without API Gateway</a:t>
            </a:r>
            <a:endParaRPr lang="fr-FR" sz="3000" b="0" strike="noStrike" spc="-1">
              <a:solidFill>
                <a:schemeClr val="dk1"/>
              </a:solidFill>
              <a:latin typeface="Arial"/>
            </a:endParaRPr>
          </a:p>
        </p:txBody>
      </p:sp>
      <p:sp>
        <p:nvSpPr>
          <p:cNvPr id="137" name="PlaceHolder 2"/>
          <p:cNvSpPr>
            <a:spLocks noGrp="1"/>
          </p:cNvSpPr>
          <p:nvPr>
            <p:ph type="subTitle"/>
          </p:nvPr>
        </p:nvSpPr>
        <p:spPr>
          <a:xfrm>
            <a:off x="193287" y="1562040"/>
            <a:ext cx="8593873"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In a microservices architecture without an API Gateway, clients must manage multiple service endpoints independently. This leads to increased complexity in client applications as they need to implement logic to handle various request routes and formats. Moreover, each microservice is responsible for security, logging, and caching, which can result in redundancy and inconsistency in how these aspects are managed across the system.</a:t>
            </a:r>
            <a:endParaRPr lang="en-US" sz="1600" b="0" strike="noStrike" spc="-1" dirty="0">
              <a:solidFill>
                <a:srgbClr val="000000"/>
              </a:solidFill>
              <a:latin typeface="OpenSymbo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87027"/>
          </a:bodyPr>
          <a:lstStyle/>
          <a:p>
            <a:pPr indent="0">
              <a:lnSpc>
                <a:spcPct val="100000"/>
              </a:lnSpc>
              <a:buNone/>
              <a:tabLst>
                <a:tab pos="0" algn="l"/>
              </a:tabLst>
            </a:pPr>
            <a:r>
              <a:rPr lang="en" sz="3000" b="0" strike="noStrike" spc="-1">
                <a:solidFill>
                  <a:schemeClr val="dk2"/>
                </a:solidFill>
                <a:latin typeface="Reem Kufi"/>
                <a:ea typeface="Reem Kufi"/>
              </a:rPr>
              <a:t>Advantages with API Gateway</a:t>
            </a:r>
            <a:endParaRPr lang="fr-FR" sz="3000" b="0" strike="noStrike" spc="-1">
              <a:solidFill>
                <a:schemeClr val="dk1"/>
              </a:solidFill>
              <a:latin typeface="Arial"/>
            </a:endParaRPr>
          </a:p>
        </p:txBody>
      </p:sp>
      <p:sp>
        <p:nvSpPr>
          <p:cNvPr id="139" name="PlaceHolder 2"/>
          <p:cNvSpPr>
            <a:spLocks noGrp="1"/>
          </p:cNvSpPr>
          <p:nvPr>
            <p:ph type="subTitle"/>
          </p:nvPr>
        </p:nvSpPr>
        <p:spPr>
          <a:xfrm>
            <a:off x="104078" y="1514520"/>
            <a:ext cx="8324962" cy="3152520"/>
          </a:xfrm>
          <a:prstGeom prst="rect">
            <a:avLst/>
          </a:prstGeom>
          <a:noFill/>
          <a:ln w="0">
            <a:noFill/>
          </a:ln>
        </p:spPr>
        <p:txBody>
          <a:bodyPr lIns="91440" tIns="91440" rIns="91440" bIns="91440" anchor="t">
            <a:normAutofit fontScale="94443"/>
          </a:bodyPr>
          <a:lstStyle/>
          <a:p>
            <a:pPr indent="0">
              <a:lnSpc>
                <a:spcPct val="100000"/>
              </a:lnSpc>
              <a:buNone/>
              <a:tabLst>
                <a:tab pos="0" algn="l"/>
              </a:tabLst>
            </a:pPr>
            <a:r>
              <a:rPr lang="en" sz="1600" b="0" strike="noStrike" spc="-1" dirty="0">
                <a:solidFill>
                  <a:schemeClr val="dk2"/>
                </a:solidFill>
                <a:latin typeface="Source Sans Pro"/>
                <a:ea typeface="Source Sans Pro"/>
              </a:rPr>
              <a:t>Implementing an API Gateway centralizes the management of requests through a single endpoint, simplifying client-side logic. It mitigates the challenges associated with handling multiple service URLs and consolidates security, logging, and monitoring into one layer. Additionally, the API Gateway can optimize request handling and response times, offering features like outbound routing and request validation, which collectively enhance the overall efficiency of the application.</a:t>
            </a:r>
            <a:endParaRPr lang="en-US" sz="1600" b="0" strike="noStrike" spc="-1" dirty="0">
              <a:solidFill>
                <a:srgbClr val="000000"/>
              </a:solidFill>
              <a:latin typeface="OpenSymbol"/>
            </a:endParaRPr>
          </a:p>
        </p:txBody>
      </p:sp>
      <p:sp>
        <p:nvSpPr>
          <p:cNvPr id="141"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Impact on Client Logic</a:t>
            </a:r>
            <a:endParaRPr lang="fr-FR" sz="3000" b="0" strike="noStrike" spc="-1">
              <a:solidFill>
                <a:schemeClr val="dk1"/>
              </a:solidFill>
              <a:latin typeface="Arial"/>
            </a:endParaRPr>
          </a:p>
        </p:txBody>
      </p:sp>
      <p:sp>
        <p:nvSpPr>
          <p:cNvPr id="143"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2"/>
                </a:solidFill>
                <a:latin typeface="Source Sans Pro"/>
                <a:ea typeface="Source Sans Pro"/>
              </a:rPr>
              <a:t>With an API Gateway, the client logic is significantly simplified. Clients interact solely with the gateway rather than directly with multiple services, which reduces the amount of code required in client applications. This not only streamlines the development process but also decreases the chances of error and improves maintainability. The gateway can take care of diverse tasks such as authentication and response formatting, making it easier for developers to focus on the core functionalities of their applications.</a:t>
            </a:r>
            <a:endParaRPr lang="en-US" sz="1600" b="0" strike="noStrike" spc="-1">
              <a:solidFill>
                <a:srgbClr val="000000"/>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87486"/>
          </a:bodyPr>
          <a:lstStyle/>
          <a:p>
            <a:pPr indent="0" algn="ctr">
              <a:lnSpc>
                <a:spcPct val="100000"/>
              </a:lnSpc>
              <a:buNone/>
              <a:tabLst>
                <a:tab pos="0" algn="l"/>
              </a:tabLst>
            </a:pPr>
            <a:r>
              <a:rPr lang="en" sz="6000" b="0" strike="noStrike" spc="-1">
                <a:solidFill>
                  <a:schemeClr val="accent1"/>
                </a:solidFill>
                <a:latin typeface="Reem Kufi"/>
                <a:ea typeface="Reem Kufi"/>
              </a:rPr>
              <a:t>04</a:t>
            </a:r>
            <a:endParaRPr lang="fr-FR" sz="6000" b="0" strike="noStrike" spc="-1">
              <a:solidFill>
                <a:schemeClr val="dk1"/>
              </a:solidFill>
              <a:latin typeface="Arial"/>
            </a:endParaRPr>
          </a:p>
        </p:txBody>
      </p:sp>
      <p:sp>
        <p:nvSpPr>
          <p:cNvPr id="145"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6363"/>
          </a:bodyPr>
          <a:lstStyle/>
          <a:p>
            <a:pPr indent="0" algn="ctr">
              <a:lnSpc>
                <a:spcPct val="100000"/>
              </a:lnSpc>
              <a:buNone/>
              <a:tabLst>
                <a:tab pos="0" algn="l"/>
              </a:tabLst>
            </a:pPr>
            <a:r>
              <a:rPr lang="en" sz="3000" b="0" strike="noStrike" spc="-1">
                <a:solidFill>
                  <a:schemeClr val="lt2"/>
                </a:solidFill>
                <a:latin typeface="Reem Kufi"/>
                <a:ea typeface="Reem Kufi"/>
              </a:rPr>
              <a:t>Load Balancing Concepts</a:t>
            </a:r>
            <a:endParaRPr lang="fr-FR" sz="3000" b="0" strike="noStrike" spc="-1">
              <a:solidFill>
                <a:schemeClr val="dk1"/>
              </a:solidFill>
              <a:latin typeface="Arial"/>
            </a:endParaRPr>
          </a:p>
        </p:txBody>
      </p:sp>
      <p:sp>
        <p:nvSpPr>
          <p:cNvPr id="146" name="PlaceHolder 3"/>
          <p:cNvSpPr>
            <a:spLocks noGrp="1"/>
          </p:cNvSpPr>
          <p:nvPr>
            <p:ph type="subTitle"/>
          </p:nvPr>
        </p:nvSpPr>
        <p:spPr>
          <a:xfrm>
            <a:off x="2343240" y="2895480"/>
            <a:ext cx="4457520" cy="456840"/>
          </a:xfrm>
          <a:prstGeom prst="rect">
            <a:avLst/>
          </a:prstGeom>
          <a:noFill/>
          <a:ln w="0">
            <a:noFill/>
          </a:ln>
        </p:spPr>
        <p:txBody>
          <a:bodyPr lIns="91440" tIns="91440" rIns="91440" bIns="91440" anchor="t">
            <a:normAutofit/>
          </a:bodyPr>
          <a:lstStyle/>
          <a:p>
            <a:pPr indent="0" algn="ctr">
              <a:buNone/>
            </a:pPr>
            <a:r>
              <a:rPr lang="en-US" sz="1800" b="0" strike="noStrike" spc="-1" dirty="0">
                <a:solidFill>
                  <a:schemeClr val="dk2"/>
                </a:solidFill>
                <a:latin typeface="Source Sans Pro"/>
                <a:ea typeface="Source Sans Pro"/>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1457280" y="542880"/>
            <a:ext cx="6972120" cy="571320"/>
          </a:xfrm>
          <a:prstGeom prst="rect">
            <a:avLst/>
          </a:prstGeom>
          <a:noFill/>
          <a:ln w="0">
            <a:noFill/>
          </a:ln>
        </p:spPr>
        <p:txBody>
          <a:bodyPr lIns="91440" tIns="91440" rIns="91440" bIns="91440" anchor="t">
            <a:normAutofit fontScale="87027"/>
          </a:bodyPr>
          <a:lstStyle/>
          <a:p>
            <a:pPr indent="0" algn="r">
              <a:lnSpc>
                <a:spcPct val="100000"/>
              </a:lnSpc>
              <a:buNone/>
              <a:tabLst>
                <a:tab pos="0" algn="l"/>
              </a:tabLst>
            </a:pPr>
            <a:r>
              <a:rPr lang="en" sz="3000" b="0" strike="noStrike" spc="-1">
                <a:solidFill>
                  <a:schemeClr val="lt2"/>
                </a:solidFill>
                <a:latin typeface="Reem Kufi"/>
                <a:ea typeface="Reem Kufi"/>
              </a:rPr>
              <a:t>Definition of Load Balancing</a:t>
            </a:r>
            <a:endParaRPr lang="fr-FR" sz="3000" b="0" strike="noStrike" spc="-1">
              <a:solidFill>
                <a:schemeClr val="dk1"/>
              </a:solidFill>
              <a:latin typeface="Arial"/>
            </a:endParaRPr>
          </a:p>
        </p:txBody>
      </p:sp>
      <p:sp>
        <p:nvSpPr>
          <p:cNvPr id="148" name="PlaceHolder 2"/>
          <p:cNvSpPr>
            <a:spLocks noGrp="1"/>
          </p:cNvSpPr>
          <p:nvPr>
            <p:ph type="subTitle"/>
          </p:nvPr>
        </p:nvSpPr>
        <p:spPr>
          <a:xfrm>
            <a:off x="723960" y="1590840"/>
            <a:ext cx="3352320" cy="2209320"/>
          </a:xfrm>
          <a:prstGeom prst="rect">
            <a:avLst/>
          </a:prstGeom>
          <a:noFill/>
          <a:ln w="0">
            <a:noFill/>
          </a:ln>
        </p:spPr>
        <p:txBody>
          <a:bodyPr lIns="91440" tIns="91440" rIns="91440" bIns="91440" anchor="t">
            <a:normAutofit fontScale="80688"/>
          </a:bodyPr>
          <a:lstStyle/>
          <a:p>
            <a:pPr indent="0">
              <a:lnSpc>
                <a:spcPct val="100000"/>
              </a:lnSpc>
              <a:spcAft>
                <a:spcPts val="1599"/>
              </a:spcAft>
              <a:buNone/>
              <a:tabLst>
                <a:tab pos="0" algn="l"/>
              </a:tabLst>
            </a:pPr>
            <a:r>
              <a:rPr lang="en" sz="1600" b="0" strike="noStrike" spc="-1">
                <a:solidFill>
                  <a:schemeClr val="dk2"/>
                </a:solidFill>
                <a:latin typeface="Source Sans Pro"/>
                <a:ea typeface="Source Sans Pro"/>
              </a:rPr>
              <a:t>Load balancing refers to the distribution of incoming network traffic across multiple server instances. This approach aims to enhance responsiveness and ensure the availability of applications by preventing any single server from becoming a bottleneck due to high traffic. Effective load balancing allows organizations to scale their services horizontally, providing optimal resource utilization and minimizing latency for end users.</a:t>
            </a:r>
            <a:endParaRPr lang="en-US" sz="1600" b="0" strike="noStrike" spc="-1">
              <a:solidFill>
                <a:srgbClr val="000000"/>
              </a:solidFill>
              <a:latin typeface="OpenSymbol"/>
            </a:endParaRPr>
          </a:p>
        </p:txBody>
      </p:sp>
      <p:pic>
        <p:nvPicPr>
          <p:cNvPr id="149" name="Google Shape;436;p49"/>
          <p:cNvPicPr/>
          <p:nvPr/>
        </p:nvPicPr>
        <p:blipFill>
          <a:blip r:embed="rId2"/>
          <a:stretch/>
        </p:blipFill>
        <p:spPr>
          <a:xfrm>
            <a:off x="4191120" y="1518120"/>
            <a:ext cx="4952520" cy="3624840"/>
          </a:xfrm>
          <a:prstGeom prst="rect">
            <a:avLst/>
          </a:prstGeom>
          <a:ln w="0">
            <a:noFill/>
          </a:ln>
        </p:spPr>
      </p:pic>
      <p:sp>
        <p:nvSpPr>
          <p:cNvPr id="150"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Importance of Load Balancing</a:t>
            </a:r>
            <a:endParaRPr lang="fr-FR" sz="3000" b="0" strike="noStrike" spc="-1">
              <a:solidFill>
                <a:schemeClr val="dk1"/>
              </a:solidFill>
              <a:latin typeface="Arial"/>
            </a:endParaRPr>
          </a:p>
        </p:txBody>
      </p:sp>
      <p:sp>
        <p:nvSpPr>
          <p:cNvPr id="152"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2"/>
                </a:solidFill>
                <a:latin typeface="Source Sans Pro"/>
                <a:ea typeface="Source Sans Pro"/>
              </a:rPr>
              <a:t>Load balancing is critical for improving the performance and reliability of applications. By evenly distributing workloads, it prevents the overloading of individual instances, which can lead to slower response times and service outages. Load balancing also supports redundancy, as multiple servers can respond to client requests, thereby improving uptime and fault tolerance. It plays a key role in achieving high availability and responsive systems.</a:t>
            </a:r>
            <a:endParaRPr lang="en-US" sz="1600" b="0" strike="noStrike" spc="-1">
              <a:solidFill>
                <a:srgbClr val="000000"/>
              </a:solidFill>
              <a:latin typeface="OpenSymbo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Load Balancing in Ocelot</a:t>
            </a:r>
            <a:endParaRPr lang="fr-FR" sz="3000" b="0" strike="noStrike" spc="-1">
              <a:solidFill>
                <a:schemeClr val="dk1"/>
              </a:solidFill>
              <a:latin typeface="Arial"/>
            </a:endParaRPr>
          </a:p>
        </p:txBody>
      </p:sp>
      <p:sp>
        <p:nvSpPr>
          <p:cNvPr id="154" name="PlaceHolder 2"/>
          <p:cNvSpPr>
            <a:spLocks noGrp="1"/>
          </p:cNvSpPr>
          <p:nvPr>
            <p:ph type="subTitle"/>
          </p:nvPr>
        </p:nvSpPr>
        <p:spPr>
          <a:xfrm>
            <a:off x="126380" y="1562040"/>
            <a:ext cx="8898674"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In Ocelot, load balancing can effectively manage traffic among multiple downstream services defined in the gateway configuration. Ocelot can utilize various load balancing strategies to optimize performance, such as round-robin or least connections, ensuring that requests are distributed efficiently. This not only enhances throughput but also improves the overall user experience by maintaining consistent response times.</a:t>
            </a:r>
            <a:endParaRPr lang="en-US" sz="1600" b="0" strike="noStrike" spc="-1" dirty="0">
              <a:solidFill>
                <a:srgbClr val="000000"/>
              </a:solidFill>
              <a:latin typeface="OpenSymbo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87486"/>
          </a:bodyPr>
          <a:lstStyle/>
          <a:p>
            <a:pPr indent="0" algn="ctr">
              <a:lnSpc>
                <a:spcPct val="100000"/>
              </a:lnSpc>
              <a:buNone/>
              <a:tabLst>
                <a:tab pos="0" algn="l"/>
              </a:tabLst>
            </a:pPr>
            <a:r>
              <a:rPr lang="en" sz="6000" b="0" strike="noStrike" spc="-1">
                <a:solidFill>
                  <a:schemeClr val="accent1"/>
                </a:solidFill>
                <a:latin typeface="Reem Kufi"/>
                <a:ea typeface="Reem Kufi"/>
              </a:rPr>
              <a:t>05</a:t>
            </a:r>
            <a:endParaRPr lang="fr-FR" sz="6000" b="0" strike="noStrike" spc="-1">
              <a:solidFill>
                <a:schemeClr val="dk1"/>
              </a:solidFill>
              <a:latin typeface="Arial"/>
            </a:endParaRPr>
          </a:p>
        </p:txBody>
      </p:sp>
      <p:sp>
        <p:nvSpPr>
          <p:cNvPr id="156"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6363"/>
          </a:bodyPr>
          <a:lstStyle/>
          <a:p>
            <a:pPr indent="0" algn="ctr">
              <a:lnSpc>
                <a:spcPct val="100000"/>
              </a:lnSpc>
              <a:buNone/>
              <a:tabLst>
                <a:tab pos="0" algn="l"/>
              </a:tabLst>
            </a:pPr>
            <a:r>
              <a:rPr lang="en" sz="3000" b="0" strike="noStrike" spc="-1">
                <a:solidFill>
                  <a:schemeClr val="lt2"/>
                </a:solidFill>
                <a:latin typeface="Reem Kufi"/>
                <a:ea typeface="Reem Kufi"/>
              </a:rPr>
              <a:t>Ocelot Architecture</a:t>
            </a:r>
            <a:endParaRPr lang="fr-FR" sz="3000" b="0" strike="noStrike" spc="-1">
              <a:solidFill>
                <a:schemeClr val="dk1"/>
              </a:solidFill>
              <a:latin typeface="Arial"/>
            </a:endParaRPr>
          </a:p>
        </p:txBody>
      </p:sp>
      <p:sp>
        <p:nvSpPr>
          <p:cNvPr id="157" name="PlaceHolder 3"/>
          <p:cNvSpPr>
            <a:spLocks noGrp="1"/>
          </p:cNvSpPr>
          <p:nvPr>
            <p:ph type="subTitle"/>
          </p:nvPr>
        </p:nvSpPr>
        <p:spPr>
          <a:xfrm>
            <a:off x="2343240" y="2895480"/>
            <a:ext cx="4457520" cy="456840"/>
          </a:xfrm>
          <a:prstGeom prst="rect">
            <a:avLst/>
          </a:prstGeom>
          <a:noFill/>
          <a:ln w="0">
            <a:noFill/>
          </a:ln>
        </p:spPr>
        <p:txBody>
          <a:bodyPr lIns="91440" tIns="91440" rIns="91440" bIns="91440" anchor="t">
            <a:normAutofit/>
          </a:bodyPr>
          <a:lstStyle/>
          <a:p>
            <a:pPr indent="0" algn="ctr">
              <a:buNone/>
            </a:pPr>
            <a:r>
              <a:rPr lang="en-US" sz="1800" b="0" strike="noStrike" spc="-1" dirty="0">
                <a:solidFill>
                  <a:schemeClr val="dk2"/>
                </a:solidFill>
                <a:latin typeface="Source Sans Pro"/>
                <a:ea typeface="Source Sans Pro"/>
              </a:rPr>
              <a: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dirty="0">
                <a:solidFill>
                  <a:schemeClr val="lt2"/>
                </a:solidFill>
                <a:latin typeface="Reem Kufi"/>
                <a:ea typeface="Reem Kufi"/>
              </a:rPr>
              <a:t>Request Flow</a:t>
            </a:r>
            <a:endParaRPr lang="fr-FR" sz="3000" b="0" strike="noStrike" spc="-1" dirty="0">
              <a:solidFill>
                <a:schemeClr val="dk1"/>
              </a:solidFill>
              <a:latin typeface="Arial"/>
            </a:endParaRPr>
          </a:p>
        </p:txBody>
      </p:sp>
      <p:sp>
        <p:nvSpPr>
          <p:cNvPr id="159" name="PlaceHolder 2"/>
          <p:cNvSpPr>
            <a:spLocks noGrp="1"/>
          </p:cNvSpPr>
          <p:nvPr>
            <p:ph type="subTitle"/>
          </p:nvPr>
        </p:nvSpPr>
        <p:spPr>
          <a:xfrm>
            <a:off x="5449228" y="1114200"/>
            <a:ext cx="3694771" cy="3881546"/>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The flow in Ocelot begins when a client sends a request to the gateway. Ocelot then matches the incoming request to a predefined route based on the configuration. The request is forwarded to the appropriate microservice, which processes the request and sends a response back through Ocelot. Finally, the gateway returns the response to the client, completing the cycle. </a:t>
            </a:r>
            <a:endParaRPr lang="en-US" sz="1600" b="0" strike="noStrike" spc="-1" dirty="0">
              <a:solidFill>
                <a:srgbClr val="000000"/>
              </a:solidFill>
              <a:latin typeface="OpenSymbol"/>
            </a:endParaRPr>
          </a:p>
        </p:txBody>
      </p:sp>
      <p:pic>
        <p:nvPicPr>
          <p:cNvPr id="3" name="Picture 2">
            <a:extLst>
              <a:ext uri="{FF2B5EF4-FFF2-40B4-BE49-F238E27FC236}">
                <a16:creationId xmlns:a16="http://schemas.microsoft.com/office/drawing/2014/main" id="{DE72C6BE-6AFD-B88A-802E-08D75095EB54}"/>
              </a:ext>
            </a:extLst>
          </p:cNvPr>
          <p:cNvPicPr>
            <a:picLocks noChangeAspect="1"/>
          </p:cNvPicPr>
          <p:nvPr/>
        </p:nvPicPr>
        <p:blipFill>
          <a:blip r:embed="rId2"/>
          <a:stretch>
            <a:fillRect/>
          </a:stretch>
        </p:blipFill>
        <p:spPr>
          <a:xfrm>
            <a:off x="0" y="1162620"/>
            <a:ext cx="5542459" cy="29856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87486"/>
          </a:bodyPr>
          <a:lstStyle/>
          <a:p>
            <a:pPr indent="0" algn="ctr">
              <a:lnSpc>
                <a:spcPct val="100000"/>
              </a:lnSpc>
              <a:buNone/>
              <a:tabLst>
                <a:tab pos="0" algn="l"/>
              </a:tabLst>
            </a:pPr>
            <a:r>
              <a:rPr lang="en" sz="6000" b="0" strike="noStrike" spc="-1">
                <a:solidFill>
                  <a:schemeClr val="accent1"/>
                </a:solidFill>
                <a:latin typeface="Reem Kufi"/>
                <a:ea typeface="Reem Kufi"/>
              </a:rPr>
              <a:t>01</a:t>
            </a:r>
            <a:endParaRPr lang="fr-FR" sz="6000" b="0" strike="noStrike" spc="-1">
              <a:solidFill>
                <a:schemeClr val="dk1"/>
              </a:solidFill>
              <a:latin typeface="Arial"/>
            </a:endParaRPr>
          </a:p>
        </p:txBody>
      </p:sp>
      <p:sp>
        <p:nvSpPr>
          <p:cNvPr id="112"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6363"/>
          </a:bodyPr>
          <a:lstStyle/>
          <a:p>
            <a:pPr indent="0" algn="ctr">
              <a:lnSpc>
                <a:spcPct val="100000"/>
              </a:lnSpc>
              <a:buNone/>
              <a:tabLst>
                <a:tab pos="0" algn="l"/>
              </a:tabLst>
            </a:pPr>
            <a:r>
              <a:rPr lang="en" sz="3000" b="0" strike="noStrike" spc="-1">
                <a:solidFill>
                  <a:schemeClr val="lt2"/>
                </a:solidFill>
                <a:latin typeface="Reem Kufi"/>
                <a:ea typeface="Reem Kufi"/>
              </a:rPr>
              <a:t>API Gateway Overview</a:t>
            </a:r>
            <a:endParaRPr lang="fr-FR" sz="3000" b="0" strike="noStrike" spc="-1">
              <a:solidFill>
                <a:schemeClr val="dk1"/>
              </a:solidFill>
              <a:latin typeface="Arial"/>
            </a:endParaRPr>
          </a:p>
        </p:txBody>
      </p:sp>
      <p:sp>
        <p:nvSpPr>
          <p:cNvPr id="113" name="PlaceHolder 3"/>
          <p:cNvSpPr>
            <a:spLocks noGrp="1"/>
          </p:cNvSpPr>
          <p:nvPr>
            <p:ph type="subTitle"/>
          </p:nvPr>
        </p:nvSpPr>
        <p:spPr>
          <a:xfrm>
            <a:off x="2343240" y="2895480"/>
            <a:ext cx="4457520" cy="456840"/>
          </a:xfrm>
          <a:prstGeom prst="rect">
            <a:avLst/>
          </a:prstGeom>
          <a:noFill/>
          <a:ln w="0">
            <a:noFill/>
          </a:ln>
        </p:spPr>
        <p:txBody>
          <a:bodyPr lIns="91440" tIns="91440" rIns="91440" bIns="91440" anchor="t">
            <a:normAutofit/>
          </a:bodyPr>
          <a:lstStyle/>
          <a:p>
            <a:pPr indent="0" algn="ctr">
              <a:buNone/>
            </a:pPr>
            <a:r>
              <a:rPr lang="en-US" sz="1800" b="0" strike="noStrike" spc="-1" dirty="0">
                <a:solidFill>
                  <a:schemeClr val="dk2"/>
                </a:solidFill>
                <a:latin typeface="Source Sans Pro"/>
                <a:ea typeface="Source Sans Pro"/>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Components of Ocelot</a:t>
            </a:r>
            <a:endParaRPr lang="fr-FR" sz="3000" b="0" strike="noStrike" spc="-1">
              <a:solidFill>
                <a:schemeClr val="dk1"/>
              </a:solidFill>
              <a:latin typeface="Arial"/>
            </a:endParaRPr>
          </a:p>
        </p:txBody>
      </p:sp>
      <p:sp>
        <p:nvSpPr>
          <p:cNvPr id="161" name="PlaceHolder 2"/>
          <p:cNvSpPr>
            <a:spLocks noGrp="1"/>
          </p:cNvSpPr>
          <p:nvPr>
            <p:ph type="subTitle"/>
          </p:nvPr>
        </p:nvSpPr>
        <p:spPr>
          <a:xfrm>
            <a:off x="52039" y="1562040"/>
            <a:ext cx="9091961"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The core components of Ocelot include the client that initiates requests, the Ocelot Gateway that manages request routing, and the various microservices that provide the backend functionality. Each component works in unison to facilitate seamless communication, ensuring that requests are handled quickly and efficiently. This architecture enables developers to build scalable applications while maintaining a clear separation of concerns.</a:t>
            </a:r>
            <a:endParaRPr lang="en-US" sz="1600" b="0" strike="noStrike" spc="-1" dirty="0">
              <a:solidFill>
                <a:srgbClr val="000000"/>
              </a:solidFill>
              <a:latin typeface="OpenSymbo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87027"/>
          </a:bodyPr>
          <a:lstStyle/>
          <a:p>
            <a:pPr indent="0">
              <a:lnSpc>
                <a:spcPct val="100000"/>
              </a:lnSpc>
              <a:buNone/>
              <a:tabLst>
                <a:tab pos="0" algn="l"/>
              </a:tabLst>
            </a:pPr>
            <a:r>
              <a:rPr lang="en" sz="3000" b="0" strike="noStrike" spc="-1">
                <a:solidFill>
                  <a:schemeClr val="dk2"/>
                </a:solidFill>
                <a:latin typeface="Reem Kufi"/>
                <a:ea typeface="Reem Kufi"/>
              </a:rPr>
              <a:t>Conclusions</a:t>
            </a:r>
            <a:endParaRPr lang="fr-FR" sz="3000" b="0" strike="noStrike" spc="-1">
              <a:solidFill>
                <a:schemeClr val="dk1"/>
              </a:solidFill>
              <a:latin typeface="Arial"/>
            </a:endParaRPr>
          </a:p>
        </p:txBody>
      </p:sp>
      <p:sp>
        <p:nvSpPr>
          <p:cNvPr id="167" name="PlaceHolder 2"/>
          <p:cNvSpPr>
            <a:spLocks noGrp="1"/>
          </p:cNvSpPr>
          <p:nvPr>
            <p:ph type="subTitle"/>
          </p:nvPr>
        </p:nvSpPr>
        <p:spPr>
          <a:xfrm>
            <a:off x="0" y="1514520"/>
            <a:ext cx="8429040" cy="3152520"/>
          </a:xfrm>
          <a:prstGeom prst="rect">
            <a:avLst/>
          </a:prstGeom>
          <a:noFill/>
          <a:ln w="0">
            <a:noFill/>
          </a:ln>
        </p:spPr>
        <p:txBody>
          <a:bodyPr lIns="91440" tIns="91440" rIns="91440" bIns="91440" anchor="t">
            <a:normAutofit fontScale="93198"/>
          </a:bodyPr>
          <a:lstStyle/>
          <a:p>
            <a:pPr indent="0">
              <a:lnSpc>
                <a:spcPct val="100000"/>
              </a:lnSpc>
              <a:buNone/>
              <a:tabLst>
                <a:tab pos="0" algn="l"/>
              </a:tabLst>
            </a:pPr>
            <a:r>
              <a:rPr lang="en" sz="1600" b="0" strike="noStrike" spc="-1" dirty="0">
                <a:solidFill>
                  <a:schemeClr val="dk2"/>
                </a:solidFill>
                <a:latin typeface="Source Sans Pro"/>
                <a:ea typeface="Source Sans Pro"/>
              </a:rPr>
              <a:t>In summary, the implementation of an API Gateway like Ocelot optimizes microservices communication and enhances overall system efficiency. By centralizing request handling, load balancing, and security management, Ocelot simplifies both client-side logic and backend interactions. Its lightweight and flexible architecture makes it well-suited for small to medium-sized systems, paving the way for improved scalability, maintainability, and performance.</a:t>
            </a:r>
            <a:endParaRPr lang="en-US" sz="1600" b="0" strike="noStrike" spc="-1" dirty="0">
              <a:solidFill>
                <a:srgbClr val="000000"/>
              </a:solidFill>
              <a:latin typeface="OpenSymbol"/>
            </a:endParaRPr>
          </a:p>
        </p:txBody>
      </p:sp>
      <p:sp>
        <p:nvSpPr>
          <p:cNvPr id="169"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title"/>
          </p:nvPr>
        </p:nvSpPr>
        <p:spPr>
          <a:xfrm>
            <a:off x="723960" y="542880"/>
            <a:ext cx="3771720" cy="647280"/>
          </a:xfrm>
          <a:prstGeom prst="rect">
            <a:avLst/>
          </a:prstGeom>
          <a:noFill/>
          <a:ln w="0">
            <a:noFill/>
          </a:ln>
        </p:spPr>
        <p:txBody>
          <a:bodyPr lIns="91440" tIns="91440" rIns="91440" bIns="91440" anchor="t">
            <a:normAutofit fontScale="87256" lnSpcReduction="10000"/>
          </a:bodyPr>
          <a:lstStyle/>
          <a:p>
            <a:pPr indent="0">
              <a:lnSpc>
                <a:spcPct val="100000"/>
              </a:lnSpc>
              <a:buNone/>
              <a:tabLst>
                <a:tab pos="0" algn="l"/>
              </a:tabLst>
            </a:pPr>
            <a:r>
              <a:rPr lang="en" sz="4000" b="0" strike="noStrike" spc="-1">
                <a:solidFill>
                  <a:schemeClr val="dk2"/>
                </a:solidFill>
                <a:latin typeface="Reem Kufi"/>
                <a:ea typeface="Reem Kufi"/>
              </a:rPr>
              <a:t>Thank you!</a:t>
            </a:r>
            <a:endParaRPr lang="fr-FR" sz="4000" b="0" strike="noStrike" spc="-1">
              <a:solidFill>
                <a:schemeClr val="dk1"/>
              </a:solidFill>
              <a:latin typeface="Arial"/>
            </a:endParaRPr>
          </a:p>
        </p:txBody>
      </p:sp>
      <p:sp>
        <p:nvSpPr>
          <p:cNvPr id="171" name="PlaceHolder 2"/>
          <p:cNvSpPr>
            <a:spLocks noGrp="1"/>
          </p:cNvSpPr>
          <p:nvPr>
            <p:ph type="subTitle"/>
          </p:nvPr>
        </p:nvSpPr>
        <p:spPr>
          <a:xfrm>
            <a:off x="3105000" y="1571760"/>
            <a:ext cx="2943000" cy="1104480"/>
          </a:xfrm>
          <a:prstGeom prst="rect">
            <a:avLst/>
          </a:prstGeom>
          <a:noFill/>
          <a:ln w="0">
            <a:noFill/>
          </a:ln>
        </p:spPr>
        <p:txBody>
          <a:bodyPr lIns="91440" tIns="91440" rIns="91440" bIns="91440" anchor="t">
            <a:normAutofit/>
          </a:bodyPr>
          <a:lstStyle/>
          <a:p>
            <a:pPr indent="0" algn="ctr">
              <a:lnSpc>
                <a:spcPct val="100000"/>
              </a:lnSpc>
              <a:spcAft>
                <a:spcPts val="1001"/>
              </a:spcAft>
              <a:buNone/>
              <a:tabLst>
                <a:tab pos="0" algn="l"/>
              </a:tabLst>
            </a:pPr>
            <a:r>
              <a:rPr lang="en" sz="1600" b="0" strike="noStrike" spc="-1">
                <a:solidFill>
                  <a:schemeClr val="dk2"/>
                </a:solidFill>
                <a:latin typeface="Source Sans Pro"/>
                <a:ea typeface="Source Sans Pro"/>
              </a:rPr>
              <a:t>Do you have any questions?</a:t>
            </a:r>
            <a:endParaRPr lang="en-US" sz="1600" b="0" strike="noStrike" spc="-1">
              <a:solidFill>
                <a:srgbClr val="000000"/>
              </a:solidFill>
              <a:latin typeface="OpenSymbol"/>
            </a:endParaRPr>
          </a:p>
        </p:txBody>
      </p:sp>
      <p:sp>
        <p:nvSpPr>
          <p:cNvPr id="172" name="Google Shape;628;p59"/>
          <p:cNvSpPr/>
          <p:nvPr/>
        </p:nvSpPr>
        <p:spPr>
          <a:xfrm>
            <a:off x="2905200" y="4048200"/>
            <a:ext cx="3323880" cy="333000"/>
          </a:xfrm>
          <a:prstGeom prst="rect">
            <a:avLst/>
          </a:prstGeom>
          <a:noFill/>
          <a:ln w="0">
            <a:noFill/>
          </a:ln>
        </p:spPr>
        <p:style>
          <a:lnRef idx="0">
            <a:scrgbClr r="0" g="0" b="0"/>
          </a:lnRef>
          <a:fillRef idx="0">
            <a:scrgbClr r="0" g="0" b="0"/>
          </a:fillRef>
          <a:effectRef idx="0">
            <a:scrgbClr r="0" g="0" b="0"/>
          </a:effectRef>
          <a:fontRef idx="minor"/>
        </p:style>
        <p:txBody>
          <a:bodyPr lIns="870823080" tIns="166680" rIns="870823080" bIns="166680" anchor="t">
            <a:normAutofit/>
          </a:bodyPr>
          <a:lstStyle/>
          <a:p>
            <a:pPr algn="ctr" defTabSz="914400">
              <a:lnSpc>
                <a:spcPct val="115000"/>
              </a:lnSpc>
              <a:spcAft>
                <a:spcPts val="1599"/>
              </a:spcAft>
              <a:tabLst>
                <a:tab pos="0" algn="l"/>
              </a:tabLst>
            </a:pPr>
            <a:r>
              <a:rPr lang="en" sz="1200" b="0" strike="noStrike" spc="-1">
                <a:solidFill>
                  <a:schemeClr val="dk1"/>
                </a:solidFill>
                <a:latin typeface="Arial"/>
              </a:rPr>
              <a:t>+91 620 421 838</a:t>
            </a:r>
            <a:endParaRPr lang="en-US" sz="1200" b="0" strike="noStrike" spc="-1">
              <a:solidFill>
                <a:srgbClr val="000000"/>
              </a:solidFill>
              <a:latin typeface="OpenSymbol"/>
            </a:endParaRPr>
          </a:p>
        </p:txBody>
      </p:sp>
      <p:grpSp>
        <p:nvGrpSpPr>
          <p:cNvPr id="173" name="Google Shape;629;p59"/>
          <p:cNvGrpSpPr/>
          <p:nvPr/>
        </p:nvGrpSpPr>
        <p:grpSpPr>
          <a:xfrm>
            <a:off x="3621600" y="2985480"/>
            <a:ext cx="1915920" cy="391320"/>
            <a:chOff x="3621600" y="2985480"/>
            <a:chExt cx="1915920" cy="391320"/>
          </a:xfrm>
        </p:grpSpPr>
        <p:sp>
          <p:nvSpPr>
            <p:cNvPr id="174" name="Google Shape;630;p59"/>
            <p:cNvSpPr/>
            <p:nvPr/>
          </p:nvSpPr>
          <p:spPr>
            <a:xfrm>
              <a:off x="3621600" y="2985480"/>
              <a:ext cx="391320" cy="391320"/>
            </a:xfrm>
            <a:custGeom>
              <a:avLst/>
              <a:gdLst>
                <a:gd name="textAreaLeft" fmla="*/ 0 w 391320"/>
                <a:gd name="textAreaRight" fmla="*/ 391680 w 391320"/>
                <a:gd name="textAreaTop" fmla="*/ 0 h 391320"/>
                <a:gd name="textAreaBottom" fmla="*/ 391680 h 391320"/>
              </a:gdLst>
              <a:ahLst/>
              <a:cxnLst/>
              <a:rect l="textAreaLeft" t="textAreaTop" r="textAreaRight" b="textAreaBottom"/>
              <a:pathLst>
                <a:path w="13160" h="13156">
                  <a:moveTo>
                    <a:pt x="6580" y="1"/>
                  </a:moveTo>
                  <a:cubicBezTo>
                    <a:pt x="2949" y="1"/>
                    <a:pt x="0" y="2945"/>
                    <a:pt x="0" y="6580"/>
                  </a:cubicBezTo>
                  <a:cubicBezTo>
                    <a:pt x="0" y="10211"/>
                    <a:pt x="2949" y="13156"/>
                    <a:pt x="6580" y="13156"/>
                  </a:cubicBezTo>
                  <a:cubicBezTo>
                    <a:pt x="10214" y="13156"/>
                    <a:pt x="13159" y="10211"/>
                    <a:pt x="13159" y="6580"/>
                  </a:cubicBezTo>
                  <a:cubicBezTo>
                    <a:pt x="13159" y="2945"/>
                    <a:pt x="10214" y="1"/>
                    <a:pt x="6580"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5" name="Google Shape;631;p59"/>
            <p:cNvSpPr/>
            <p:nvPr/>
          </p:nvSpPr>
          <p:spPr>
            <a:xfrm>
              <a:off x="3791880" y="2985480"/>
              <a:ext cx="227880" cy="391320"/>
            </a:xfrm>
            <a:custGeom>
              <a:avLst/>
              <a:gdLst>
                <a:gd name="textAreaLeft" fmla="*/ 0 w 227880"/>
                <a:gd name="textAreaRight" fmla="*/ 228240 w 227880"/>
                <a:gd name="textAreaTop" fmla="*/ 0 h 391320"/>
                <a:gd name="textAreaBottom" fmla="*/ 391680 h 391320"/>
              </a:gdLst>
              <a:ahLst/>
              <a:cxnLst/>
              <a:rect l="textAreaLeft" t="textAreaTop" r="textAreaRight" b="textAreaBottom"/>
              <a:pathLst>
                <a:path w="7671" h="13160">
                  <a:moveTo>
                    <a:pt x="859" y="1"/>
                  </a:moveTo>
                  <a:cubicBezTo>
                    <a:pt x="574" y="1"/>
                    <a:pt x="285" y="18"/>
                    <a:pt x="0" y="57"/>
                  </a:cubicBezTo>
                  <a:cubicBezTo>
                    <a:pt x="3276" y="486"/>
                    <a:pt x="5721" y="3276"/>
                    <a:pt x="5721" y="6580"/>
                  </a:cubicBezTo>
                  <a:cubicBezTo>
                    <a:pt x="5721" y="9880"/>
                    <a:pt x="3276" y="12670"/>
                    <a:pt x="0" y="13103"/>
                  </a:cubicBezTo>
                  <a:cubicBezTo>
                    <a:pt x="290" y="13141"/>
                    <a:pt x="578" y="13160"/>
                    <a:pt x="863" y="13160"/>
                  </a:cubicBezTo>
                  <a:cubicBezTo>
                    <a:pt x="4274" y="13160"/>
                    <a:pt x="7190" y="10510"/>
                    <a:pt x="7421" y="7009"/>
                  </a:cubicBezTo>
                  <a:cubicBezTo>
                    <a:pt x="7670" y="3216"/>
                    <a:pt x="4659" y="4"/>
                    <a:pt x="85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632;p59"/>
            <p:cNvSpPr/>
            <p:nvPr/>
          </p:nvSpPr>
          <p:spPr>
            <a:xfrm>
              <a:off x="3690000" y="3070440"/>
              <a:ext cx="212400" cy="306000"/>
            </a:xfrm>
            <a:custGeom>
              <a:avLst/>
              <a:gdLst>
                <a:gd name="textAreaLeft" fmla="*/ 0 w 212400"/>
                <a:gd name="textAreaRight" fmla="*/ 212760 w 212400"/>
                <a:gd name="textAreaTop" fmla="*/ 0 h 306000"/>
                <a:gd name="textAreaBottom" fmla="*/ 306360 h 306000"/>
              </a:gdLst>
              <a:ahLst/>
              <a:cxnLst/>
              <a:rect l="textAreaLeft" t="textAreaTop" r="textAreaRight" b="textAreaBottom"/>
              <a:pathLst>
                <a:path w="7151" h="10295">
                  <a:moveTo>
                    <a:pt x="6007" y="0"/>
                  </a:moveTo>
                  <a:cubicBezTo>
                    <a:pt x="3952" y="0"/>
                    <a:pt x="2003" y="1664"/>
                    <a:pt x="2003" y="3719"/>
                  </a:cubicBezTo>
                  <a:lnTo>
                    <a:pt x="2003" y="4008"/>
                  </a:lnTo>
                  <a:lnTo>
                    <a:pt x="1" y="4008"/>
                  </a:lnTo>
                  <a:lnTo>
                    <a:pt x="1" y="6010"/>
                  </a:lnTo>
                  <a:lnTo>
                    <a:pt x="2003" y="6010"/>
                  </a:lnTo>
                  <a:lnTo>
                    <a:pt x="2003" y="9894"/>
                  </a:lnTo>
                  <a:cubicBezTo>
                    <a:pt x="2643" y="10133"/>
                    <a:pt x="3318" y="10267"/>
                    <a:pt x="4005" y="10295"/>
                  </a:cubicBezTo>
                  <a:lnTo>
                    <a:pt x="4005" y="6010"/>
                  </a:lnTo>
                  <a:lnTo>
                    <a:pt x="7150" y="6010"/>
                  </a:lnTo>
                  <a:lnTo>
                    <a:pt x="7150" y="4008"/>
                  </a:lnTo>
                  <a:lnTo>
                    <a:pt x="4005" y="4008"/>
                  </a:lnTo>
                  <a:lnTo>
                    <a:pt x="4005" y="3719"/>
                  </a:lnTo>
                  <a:cubicBezTo>
                    <a:pt x="4005" y="2614"/>
                    <a:pt x="4898" y="2006"/>
                    <a:pt x="6007" y="2006"/>
                  </a:cubicBezTo>
                  <a:lnTo>
                    <a:pt x="7150" y="2006"/>
                  </a:lnTo>
                  <a:lnTo>
                    <a:pt x="715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7" name="Google Shape;633;p59"/>
            <p:cNvSpPr/>
            <p:nvPr/>
          </p:nvSpPr>
          <p:spPr>
            <a:xfrm>
              <a:off x="4127400" y="2985480"/>
              <a:ext cx="391320" cy="391320"/>
            </a:xfrm>
            <a:custGeom>
              <a:avLst/>
              <a:gdLst>
                <a:gd name="textAreaLeft" fmla="*/ 0 w 391320"/>
                <a:gd name="textAreaRight" fmla="*/ 391680 w 391320"/>
                <a:gd name="textAreaTop" fmla="*/ 0 h 391320"/>
                <a:gd name="textAreaBottom" fmla="*/ 391680 h 391320"/>
              </a:gdLst>
              <a:ahLst/>
              <a:cxn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8" name="Google Shape;634;p59"/>
            <p:cNvSpPr/>
            <p:nvPr/>
          </p:nvSpPr>
          <p:spPr>
            <a:xfrm>
              <a:off x="4298040" y="2985480"/>
              <a:ext cx="227880" cy="391320"/>
            </a:xfrm>
            <a:custGeom>
              <a:avLst/>
              <a:gdLst>
                <a:gd name="textAreaLeft" fmla="*/ 0 w 227880"/>
                <a:gd name="textAreaRight" fmla="*/ 228240 w 227880"/>
                <a:gd name="textAreaTop" fmla="*/ 0 h 391320"/>
                <a:gd name="textAreaBottom" fmla="*/ 391680 h 391320"/>
              </a:gdLst>
              <a:ahLst/>
              <a:cxnLst/>
              <a:rect l="textAreaLeft" t="textAreaTop" r="textAreaRight" b="textAreaBottom"/>
              <a:pathLst>
                <a:path w="7668" h="13160">
                  <a:moveTo>
                    <a:pt x="859" y="1"/>
                  </a:moveTo>
                  <a:cubicBezTo>
                    <a:pt x="570" y="1"/>
                    <a:pt x="282" y="18"/>
                    <a:pt x="0" y="57"/>
                  </a:cubicBezTo>
                  <a:cubicBezTo>
                    <a:pt x="3273" y="486"/>
                    <a:pt x="5721" y="3276"/>
                    <a:pt x="5721" y="6580"/>
                  </a:cubicBezTo>
                  <a:cubicBezTo>
                    <a:pt x="5721" y="9880"/>
                    <a:pt x="3273" y="12670"/>
                    <a:pt x="0" y="13103"/>
                  </a:cubicBezTo>
                  <a:cubicBezTo>
                    <a:pt x="291" y="13141"/>
                    <a:pt x="579" y="13160"/>
                    <a:pt x="863" y="13160"/>
                  </a:cubicBezTo>
                  <a:cubicBezTo>
                    <a:pt x="4274" y="13160"/>
                    <a:pt x="7190" y="10510"/>
                    <a:pt x="7417" y="7009"/>
                  </a:cubicBezTo>
                  <a:cubicBezTo>
                    <a:pt x="7667" y="3216"/>
                    <a:pt x="4659" y="4"/>
                    <a:pt x="85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635;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cxn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636;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1" name="Google Shape;637;p59"/>
            <p:cNvSpPr/>
            <p:nvPr/>
          </p:nvSpPr>
          <p:spPr>
            <a:xfrm>
              <a:off x="4197960" y="3055680"/>
              <a:ext cx="250920" cy="250920"/>
            </a:xfrm>
            <a:custGeom>
              <a:avLst/>
              <a:gdLst>
                <a:gd name="textAreaLeft" fmla="*/ 0 w 250920"/>
                <a:gd name="textAreaRight" fmla="*/ 251280 w 250920"/>
                <a:gd name="textAreaTop" fmla="*/ 0 h 250920"/>
                <a:gd name="textAreaBottom" fmla="*/ 251280 h 250920"/>
              </a:gdLst>
              <a:ahLst/>
              <a:cxnLst/>
              <a:rect l="textAreaLeft" t="textAreaTop" r="textAreaRight" b="textAreaBottom"/>
              <a:pathLst>
                <a:path w="8438" h="8438">
                  <a:moveTo>
                    <a:pt x="6654" y="430"/>
                  </a:moveTo>
                  <a:cubicBezTo>
                    <a:pt x="7400" y="430"/>
                    <a:pt x="8005" y="1035"/>
                    <a:pt x="8008" y="1781"/>
                  </a:cubicBezTo>
                  <a:lnTo>
                    <a:pt x="8008" y="6654"/>
                  </a:lnTo>
                  <a:cubicBezTo>
                    <a:pt x="8005" y="7403"/>
                    <a:pt x="7400" y="8005"/>
                    <a:pt x="6654" y="8008"/>
                  </a:cubicBezTo>
                  <a:lnTo>
                    <a:pt x="1781" y="8008"/>
                  </a:lnTo>
                  <a:cubicBezTo>
                    <a:pt x="1035" y="8005"/>
                    <a:pt x="429" y="7403"/>
                    <a:pt x="429" y="6654"/>
                  </a:cubicBezTo>
                  <a:lnTo>
                    <a:pt x="429" y="1781"/>
                  </a:lnTo>
                  <a:cubicBezTo>
                    <a:pt x="429" y="1035"/>
                    <a:pt x="1035" y="430"/>
                    <a:pt x="1781" y="430"/>
                  </a:cubicBezTo>
                  <a:close/>
                  <a:moveTo>
                    <a:pt x="1781" y="0"/>
                  </a:moveTo>
                  <a:cubicBezTo>
                    <a:pt x="795" y="0"/>
                    <a:pt x="0" y="799"/>
                    <a:pt x="0" y="1781"/>
                  </a:cubicBezTo>
                  <a:lnTo>
                    <a:pt x="0" y="6654"/>
                  </a:lnTo>
                  <a:cubicBezTo>
                    <a:pt x="0" y="7639"/>
                    <a:pt x="795" y="8434"/>
                    <a:pt x="1781" y="8438"/>
                  </a:cubicBezTo>
                  <a:lnTo>
                    <a:pt x="6654" y="8438"/>
                  </a:lnTo>
                  <a:cubicBezTo>
                    <a:pt x="7639" y="8434"/>
                    <a:pt x="8434" y="7639"/>
                    <a:pt x="8438" y="6654"/>
                  </a:cubicBezTo>
                  <a:lnTo>
                    <a:pt x="8438" y="1781"/>
                  </a:lnTo>
                  <a:cubicBezTo>
                    <a:pt x="8434" y="799"/>
                    <a:pt x="7639" y="0"/>
                    <a:pt x="6654"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2" name="Google Shape;638;p59"/>
            <p:cNvSpPr/>
            <p:nvPr/>
          </p:nvSpPr>
          <p:spPr>
            <a:xfrm>
              <a:off x="4251240" y="3115080"/>
              <a:ext cx="145800" cy="131760"/>
            </a:xfrm>
            <a:custGeom>
              <a:avLst/>
              <a:gdLst>
                <a:gd name="textAreaLeft" fmla="*/ 0 w 145800"/>
                <a:gd name="textAreaRight" fmla="*/ 146160 w 145800"/>
                <a:gd name="textAreaTop" fmla="*/ 0 h 131760"/>
                <a:gd name="textAreaBottom" fmla="*/ 132120 h 131760"/>
              </a:gdLst>
              <a:ahLst/>
              <a:cxnLst/>
              <a:rect l="textAreaLeft" t="textAreaTop" r="textAreaRight" b="textAreaBottom"/>
              <a:pathLst>
                <a:path w="4905" h="4440">
                  <a:moveTo>
                    <a:pt x="2426" y="0"/>
                  </a:moveTo>
                  <a:cubicBezTo>
                    <a:pt x="1830" y="0"/>
                    <a:pt x="1238" y="240"/>
                    <a:pt x="802" y="703"/>
                  </a:cubicBezTo>
                  <a:cubicBezTo>
                    <a:pt x="42" y="1516"/>
                    <a:pt x="0" y="2768"/>
                    <a:pt x="707" y="3627"/>
                  </a:cubicBezTo>
                  <a:cubicBezTo>
                    <a:pt x="1143" y="4158"/>
                    <a:pt x="1780" y="4440"/>
                    <a:pt x="2426" y="4440"/>
                  </a:cubicBezTo>
                  <a:cubicBezTo>
                    <a:pt x="2828" y="4440"/>
                    <a:pt x="3233" y="4331"/>
                    <a:pt x="3596" y="4105"/>
                  </a:cubicBezTo>
                  <a:cubicBezTo>
                    <a:pt x="3712" y="4032"/>
                    <a:pt x="3730" y="3870"/>
                    <a:pt x="3635" y="3775"/>
                  </a:cubicBezTo>
                  <a:lnTo>
                    <a:pt x="3631" y="3771"/>
                  </a:lnTo>
                  <a:cubicBezTo>
                    <a:pt x="3590" y="3730"/>
                    <a:pt x="3536" y="3708"/>
                    <a:pt x="3481" y="3708"/>
                  </a:cubicBezTo>
                  <a:cubicBezTo>
                    <a:pt x="3442" y="3708"/>
                    <a:pt x="3403" y="3719"/>
                    <a:pt x="3367" y="3743"/>
                  </a:cubicBezTo>
                  <a:cubicBezTo>
                    <a:pt x="3084" y="3916"/>
                    <a:pt x="2756" y="4010"/>
                    <a:pt x="2425" y="4010"/>
                  </a:cubicBezTo>
                  <a:cubicBezTo>
                    <a:pt x="2419" y="4010"/>
                    <a:pt x="2413" y="4010"/>
                    <a:pt x="2407" y="4010"/>
                  </a:cubicBezTo>
                  <a:cubicBezTo>
                    <a:pt x="1605" y="4003"/>
                    <a:pt x="904" y="3462"/>
                    <a:pt x="697" y="2687"/>
                  </a:cubicBezTo>
                  <a:cubicBezTo>
                    <a:pt x="489" y="1913"/>
                    <a:pt x="820" y="1094"/>
                    <a:pt x="1510" y="682"/>
                  </a:cubicBezTo>
                  <a:cubicBezTo>
                    <a:pt x="1793" y="514"/>
                    <a:pt x="2109" y="432"/>
                    <a:pt x="2422" y="432"/>
                  </a:cubicBezTo>
                  <a:cubicBezTo>
                    <a:pt x="2871" y="432"/>
                    <a:pt x="3316" y="600"/>
                    <a:pt x="3659" y="925"/>
                  </a:cubicBezTo>
                  <a:cubicBezTo>
                    <a:pt x="4240" y="1477"/>
                    <a:pt x="4381" y="2350"/>
                    <a:pt x="4008" y="3057"/>
                  </a:cubicBezTo>
                  <a:cubicBezTo>
                    <a:pt x="3962" y="3141"/>
                    <a:pt x="3976" y="3243"/>
                    <a:pt x="4043" y="3310"/>
                  </a:cubicBezTo>
                  <a:lnTo>
                    <a:pt x="4046" y="3314"/>
                  </a:lnTo>
                  <a:cubicBezTo>
                    <a:pt x="4087" y="3355"/>
                    <a:pt x="4141" y="3375"/>
                    <a:pt x="4194" y="3375"/>
                  </a:cubicBezTo>
                  <a:cubicBezTo>
                    <a:pt x="4268" y="3375"/>
                    <a:pt x="4342" y="3336"/>
                    <a:pt x="4381" y="3264"/>
                  </a:cubicBezTo>
                  <a:cubicBezTo>
                    <a:pt x="4905" y="2283"/>
                    <a:pt x="4620" y="1062"/>
                    <a:pt x="3716" y="415"/>
                  </a:cubicBezTo>
                  <a:cubicBezTo>
                    <a:pt x="3327" y="136"/>
                    <a:pt x="2875" y="0"/>
                    <a:pt x="2426"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65880" bIns="658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3" name="Google Shape;639;p59"/>
            <p:cNvSpPr/>
            <p:nvPr/>
          </p:nvSpPr>
          <p:spPr>
            <a:xfrm>
              <a:off x="4374360" y="308772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1144" h="1148">
                  <a:moveTo>
                    <a:pt x="574" y="1"/>
                  </a:moveTo>
                  <a:cubicBezTo>
                    <a:pt x="257" y="1"/>
                    <a:pt x="0" y="258"/>
                    <a:pt x="0" y="575"/>
                  </a:cubicBezTo>
                  <a:cubicBezTo>
                    <a:pt x="0" y="891"/>
                    <a:pt x="257" y="1148"/>
                    <a:pt x="574" y="1148"/>
                  </a:cubicBezTo>
                  <a:cubicBezTo>
                    <a:pt x="891" y="1148"/>
                    <a:pt x="1144" y="891"/>
                    <a:pt x="1144" y="575"/>
                  </a:cubicBezTo>
                  <a:cubicBezTo>
                    <a:pt x="1144" y="258"/>
                    <a:pt x="891" y="1"/>
                    <a:pt x="574"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4" name="Google Shape;640;p59"/>
            <p:cNvSpPr/>
            <p:nvPr/>
          </p:nvSpPr>
          <p:spPr>
            <a:xfrm>
              <a:off x="5139360" y="2985480"/>
              <a:ext cx="391320" cy="391320"/>
            </a:xfrm>
            <a:custGeom>
              <a:avLst/>
              <a:gdLst>
                <a:gd name="textAreaLeft" fmla="*/ 0 w 391320"/>
                <a:gd name="textAreaRight" fmla="*/ 391680 w 391320"/>
                <a:gd name="textAreaTop" fmla="*/ 0 h 391320"/>
                <a:gd name="textAreaBottom" fmla="*/ 391680 h 391320"/>
              </a:gdLst>
              <a:ahLst/>
              <a:cxnLst/>
              <a:rect l="textAreaLeft" t="textAreaTop" r="textAreaRight" b="textAreaBottom"/>
              <a:pathLst>
                <a:path w="13160" h="13156">
                  <a:moveTo>
                    <a:pt x="6580" y="1"/>
                  </a:moveTo>
                  <a:cubicBezTo>
                    <a:pt x="2945" y="1"/>
                    <a:pt x="0" y="2945"/>
                    <a:pt x="0" y="6580"/>
                  </a:cubicBezTo>
                  <a:cubicBezTo>
                    <a:pt x="0" y="10211"/>
                    <a:pt x="2945" y="13156"/>
                    <a:pt x="6580" y="13156"/>
                  </a:cubicBezTo>
                  <a:cubicBezTo>
                    <a:pt x="10211" y="13156"/>
                    <a:pt x="13159" y="10211"/>
                    <a:pt x="13159" y="6580"/>
                  </a:cubicBezTo>
                  <a:cubicBezTo>
                    <a:pt x="13159" y="2945"/>
                    <a:pt x="10211" y="1"/>
                    <a:pt x="6580"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5" name="Google Shape;641;p59"/>
            <p:cNvSpPr/>
            <p:nvPr/>
          </p:nvSpPr>
          <p:spPr>
            <a:xfrm>
              <a:off x="5309640" y="2985480"/>
              <a:ext cx="227880" cy="391320"/>
            </a:xfrm>
            <a:custGeom>
              <a:avLst/>
              <a:gdLst>
                <a:gd name="textAreaLeft" fmla="*/ 0 w 227880"/>
                <a:gd name="textAreaRight" fmla="*/ 228240 w 227880"/>
                <a:gd name="textAreaTop" fmla="*/ 0 h 391320"/>
                <a:gd name="textAreaBottom" fmla="*/ 391680 h 391320"/>
              </a:gdLst>
              <a:ahLst/>
              <a:cxnLst/>
              <a:rect l="textAreaLeft" t="textAreaTop" r="textAreaRight" b="textAreaBottom"/>
              <a:pathLst>
                <a:path w="7667" h="13160">
                  <a:moveTo>
                    <a:pt x="859" y="1"/>
                  </a:moveTo>
                  <a:cubicBezTo>
                    <a:pt x="570" y="1"/>
                    <a:pt x="285" y="18"/>
                    <a:pt x="0" y="57"/>
                  </a:cubicBezTo>
                  <a:cubicBezTo>
                    <a:pt x="3272" y="486"/>
                    <a:pt x="5721" y="3276"/>
                    <a:pt x="5721" y="6580"/>
                  </a:cubicBezTo>
                  <a:cubicBezTo>
                    <a:pt x="5721" y="9880"/>
                    <a:pt x="3272" y="12670"/>
                    <a:pt x="0" y="13103"/>
                  </a:cubicBezTo>
                  <a:cubicBezTo>
                    <a:pt x="290" y="13141"/>
                    <a:pt x="578" y="13160"/>
                    <a:pt x="863" y="13160"/>
                  </a:cubicBezTo>
                  <a:cubicBezTo>
                    <a:pt x="4274" y="13160"/>
                    <a:pt x="7190" y="10510"/>
                    <a:pt x="7421" y="7009"/>
                  </a:cubicBezTo>
                  <a:cubicBezTo>
                    <a:pt x="7667" y="3216"/>
                    <a:pt x="4659" y="4"/>
                    <a:pt x="859" y="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642;p59"/>
            <p:cNvSpPr/>
            <p:nvPr/>
          </p:nvSpPr>
          <p:spPr>
            <a:xfrm>
              <a:off x="5232600" y="3146760"/>
              <a:ext cx="43200" cy="128160"/>
            </a:xfrm>
            <a:custGeom>
              <a:avLst/>
              <a:gdLst>
                <a:gd name="textAreaLeft" fmla="*/ 0 w 43200"/>
                <a:gd name="textAreaRight" fmla="*/ 43560 w 43200"/>
                <a:gd name="textAreaTop" fmla="*/ 0 h 128160"/>
                <a:gd name="textAreaBottom" fmla="*/ 128520 h 128160"/>
              </a:gdLst>
              <a:ahLst/>
              <a:cxnLst/>
              <a:rect l="textAreaLeft" t="textAreaTop" r="textAreaRight" b="textAreaBottom"/>
              <a:pathLst>
                <a:path w="1461" h="4318">
                  <a:moveTo>
                    <a:pt x="60" y="0"/>
                  </a:moveTo>
                  <a:cubicBezTo>
                    <a:pt x="29" y="0"/>
                    <a:pt x="0" y="25"/>
                    <a:pt x="0" y="57"/>
                  </a:cubicBezTo>
                  <a:lnTo>
                    <a:pt x="0" y="4261"/>
                  </a:lnTo>
                  <a:cubicBezTo>
                    <a:pt x="0" y="4293"/>
                    <a:pt x="29" y="4318"/>
                    <a:pt x="60" y="4318"/>
                  </a:cubicBezTo>
                  <a:lnTo>
                    <a:pt x="1404" y="4318"/>
                  </a:lnTo>
                  <a:cubicBezTo>
                    <a:pt x="1436" y="4318"/>
                    <a:pt x="1461" y="4293"/>
                    <a:pt x="1461" y="4261"/>
                  </a:cubicBezTo>
                  <a:lnTo>
                    <a:pt x="1461" y="57"/>
                  </a:lnTo>
                  <a:cubicBezTo>
                    <a:pt x="1461" y="25"/>
                    <a:pt x="1436" y="0"/>
                    <a:pt x="1404" y="0"/>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7" name="Google Shape;643;p59"/>
            <p:cNvSpPr/>
            <p:nvPr/>
          </p:nvSpPr>
          <p:spPr>
            <a:xfrm>
              <a:off x="5215320" y="3070080"/>
              <a:ext cx="60480" cy="51840"/>
            </a:xfrm>
            <a:custGeom>
              <a:avLst/>
              <a:gdLst>
                <a:gd name="textAreaLeft" fmla="*/ 0 w 60480"/>
                <a:gd name="textAreaRight" fmla="*/ 60840 w 60480"/>
                <a:gd name="textAreaTop" fmla="*/ 0 h 51840"/>
                <a:gd name="textAreaBottom" fmla="*/ 52200 h 51840"/>
              </a:gdLst>
              <a:ahLst/>
              <a:cxnLst/>
              <a:rect l="textAreaLeft" t="textAreaTop" r="textAreaRight" b="textAreaBottom"/>
              <a:pathLst>
                <a:path w="2038" h="1749">
                  <a:moveTo>
                    <a:pt x="1160" y="1"/>
                  </a:moveTo>
                  <a:cubicBezTo>
                    <a:pt x="946" y="1"/>
                    <a:pt x="727" y="81"/>
                    <a:pt x="549" y="260"/>
                  </a:cubicBezTo>
                  <a:cubicBezTo>
                    <a:pt x="0" y="809"/>
                    <a:pt x="387" y="1748"/>
                    <a:pt x="1165" y="1748"/>
                  </a:cubicBezTo>
                  <a:cubicBezTo>
                    <a:pt x="1647" y="1748"/>
                    <a:pt x="2038" y="1358"/>
                    <a:pt x="2038" y="876"/>
                  </a:cubicBezTo>
                  <a:cubicBezTo>
                    <a:pt x="2038" y="350"/>
                    <a:pt x="1608" y="1"/>
                    <a:pt x="1160"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5920" bIns="25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8" name="Google Shape;644;p59"/>
            <p:cNvSpPr/>
            <p:nvPr/>
          </p:nvSpPr>
          <p:spPr>
            <a:xfrm>
              <a:off x="5317560" y="3146760"/>
              <a:ext cx="136800" cy="128160"/>
            </a:xfrm>
            <a:custGeom>
              <a:avLst/>
              <a:gdLst>
                <a:gd name="textAreaLeft" fmla="*/ 0 w 136800"/>
                <a:gd name="textAreaRight" fmla="*/ 137160 w 136800"/>
                <a:gd name="textAreaTop" fmla="*/ 0 h 128160"/>
                <a:gd name="textAreaBottom" fmla="*/ 128520 h 128160"/>
              </a:gdLst>
              <a:ahLst/>
              <a:cxnLst/>
              <a:rect l="textAreaLeft" t="textAreaTop" r="textAreaRight" b="textAreaBottom"/>
              <a:pathLst>
                <a:path w="4603" h="4322">
                  <a:moveTo>
                    <a:pt x="70" y="1"/>
                  </a:moveTo>
                  <a:cubicBezTo>
                    <a:pt x="32" y="1"/>
                    <a:pt x="0" y="33"/>
                    <a:pt x="0" y="71"/>
                  </a:cubicBezTo>
                  <a:lnTo>
                    <a:pt x="0" y="4255"/>
                  </a:lnTo>
                  <a:cubicBezTo>
                    <a:pt x="0" y="4290"/>
                    <a:pt x="32" y="4322"/>
                    <a:pt x="70" y="4322"/>
                  </a:cubicBezTo>
                  <a:lnTo>
                    <a:pt x="1390" y="4322"/>
                  </a:lnTo>
                  <a:cubicBezTo>
                    <a:pt x="1429" y="4322"/>
                    <a:pt x="1460" y="4290"/>
                    <a:pt x="1460" y="4255"/>
                  </a:cubicBezTo>
                  <a:lnTo>
                    <a:pt x="1460" y="2766"/>
                  </a:lnTo>
                  <a:cubicBezTo>
                    <a:pt x="1460" y="2281"/>
                    <a:pt x="1569" y="1461"/>
                    <a:pt x="2301" y="1461"/>
                  </a:cubicBezTo>
                  <a:cubicBezTo>
                    <a:pt x="3036" y="1461"/>
                    <a:pt x="3146" y="2281"/>
                    <a:pt x="3146" y="2766"/>
                  </a:cubicBezTo>
                  <a:lnTo>
                    <a:pt x="3146" y="4255"/>
                  </a:lnTo>
                  <a:cubicBezTo>
                    <a:pt x="3146" y="4290"/>
                    <a:pt x="3177" y="4322"/>
                    <a:pt x="3216" y="4322"/>
                  </a:cubicBezTo>
                  <a:lnTo>
                    <a:pt x="4535" y="4322"/>
                  </a:lnTo>
                  <a:cubicBezTo>
                    <a:pt x="4574" y="4322"/>
                    <a:pt x="4602" y="4290"/>
                    <a:pt x="4602" y="4255"/>
                  </a:cubicBezTo>
                  <a:lnTo>
                    <a:pt x="4602" y="2306"/>
                  </a:lnTo>
                  <a:cubicBezTo>
                    <a:pt x="4602" y="1707"/>
                    <a:pt x="4433" y="1151"/>
                    <a:pt x="4127" y="743"/>
                  </a:cubicBezTo>
                  <a:cubicBezTo>
                    <a:pt x="3761" y="258"/>
                    <a:pt x="3230" y="4"/>
                    <a:pt x="2586" y="4"/>
                  </a:cubicBezTo>
                  <a:cubicBezTo>
                    <a:pt x="2581" y="4"/>
                    <a:pt x="2575" y="4"/>
                    <a:pt x="2569" y="4"/>
                  </a:cubicBezTo>
                  <a:cubicBezTo>
                    <a:pt x="2107" y="4"/>
                    <a:pt x="1656" y="148"/>
                    <a:pt x="1277" y="413"/>
                  </a:cubicBezTo>
                  <a:cubicBezTo>
                    <a:pt x="1265" y="420"/>
                    <a:pt x="1253" y="423"/>
                    <a:pt x="1240" y="423"/>
                  </a:cubicBezTo>
                  <a:cubicBezTo>
                    <a:pt x="1205" y="423"/>
                    <a:pt x="1172" y="396"/>
                    <a:pt x="1172" y="356"/>
                  </a:cubicBezTo>
                  <a:lnTo>
                    <a:pt x="1172" y="71"/>
                  </a:lnTo>
                  <a:cubicBezTo>
                    <a:pt x="1172" y="33"/>
                    <a:pt x="1140" y="1"/>
                    <a:pt x="1105" y="1"/>
                  </a:cubicBezTo>
                  <a:close/>
                </a:path>
              </a:pathLst>
            </a:custGeom>
            <a:solidFill>
              <a:schemeClr val="lt1"/>
            </a:solidFill>
            <a:ln w="9525">
              <a:solidFill>
                <a:srgbClr val="FFFFFF"/>
              </a:solidFill>
              <a:round/>
            </a:ln>
          </p:spPr>
          <p:style>
            <a:lnRef idx="0">
              <a:scrgbClr r="0" g="0" b="0"/>
            </a:lnRef>
            <a:fillRef idx="0">
              <a:scrgbClr r="0" g="0" b="0"/>
            </a:fillRef>
            <a:effectRef idx="0">
              <a:scrgbClr r="0" g="0" b="0"/>
            </a:effectRef>
            <a:fontRef idx="minor"/>
          </p:style>
          <p:txBody>
            <a:bodyPr tIns="64080" bIns="64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9" name="Google Shape;645;p59"/>
            <p:cNvSpPr/>
            <p:nvPr/>
          </p:nvSpPr>
          <p:spPr>
            <a:xfrm>
              <a:off x="5226480" y="3141000"/>
              <a:ext cx="55080" cy="140040"/>
            </a:xfrm>
            <a:custGeom>
              <a:avLst/>
              <a:gdLst>
                <a:gd name="textAreaLeft" fmla="*/ 0 w 55080"/>
                <a:gd name="textAreaRight" fmla="*/ 55440 w 55080"/>
                <a:gd name="textAreaTop" fmla="*/ 0 h 140040"/>
                <a:gd name="textAreaBottom" fmla="*/ 140400 h 140040"/>
              </a:gdLst>
              <a:ahLst/>
              <a:cxnLst/>
              <a:rect l="textAreaLeft" t="textAreaTop" r="textAreaRight" b="textAreaBottom"/>
              <a:pathLst>
                <a:path w="1863" h="4720">
                  <a:moveTo>
                    <a:pt x="1433" y="430"/>
                  </a:moveTo>
                  <a:lnTo>
                    <a:pt x="1433" y="4290"/>
                  </a:lnTo>
                  <a:lnTo>
                    <a:pt x="430" y="4290"/>
                  </a:lnTo>
                  <a:lnTo>
                    <a:pt x="430" y="430"/>
                  </a:lnTo>
                  <a:close/>
                  <a:moveTo>
                    <a:pt x="216" y="1"/>
                  </a:moveTo>
                  <a:cubicBezTo>
                    <a:pt x="99" y="1"/>
                    <a:pt x="1" y="96"/>
                    <a:pt x="1" y="216"/>
                  </a:cubicBezTo>
                  <a:lnTo>
                    <a:pt x="1" y="4505"/>
                  </a:lnTo>
                  <a:cubicBezTo>
                    <a:pt x="1" y="4624"/>
                    <a:pt x="99" y="4719"/>
                    <a:pt x="216" y="4719"/>
                  </a:cubicBezTo>
                  <a:lnTo>
                    <a:pt x="1648" y="4719"/>
                  </a:lnTo>
                  <a:cubicBezTo>
                    <a:pt x="1767" y="4719"/>
                    <a:pt x="1862" y="4624"/>
                    <a:pt x="1862" y="4505"/>
                  </a:cubicBezTo>
                  <a:lnTo>
                    <a:pt x="1862" y="216"/>
                  </a:lnTo>
                  <a:cubicBezTo>
                    <a:pt x="1862" y="96"/>
                    <a:pt x="1767" y="1"/>
                    <a:pt x="1648"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0" name="Google Shape;646;p59"/>
            <p:cNvSpPr/>
            <p:nvPr/>
          </p:nvSpPr>
          <p:spPr>
            <a:xfrm>
              <a:off x="5207040" y="3064320"/>
              <a:ext cx="74520" cy="63720"/>
            </a:xfrm>
            <a:custGeom>
              <a:avLst/>
              <a:gdLst>
                <a:gd name="textAreaLeft" fmla="*/ 0 w 74520"/>
                <a:gd name="textAreaRight" fmla="*/ 74880 w 74520"/>
                <a:gd name="textAreaTop" fmla="*/ 0 h 63720"/>
                <a:gd name="textAreaBottom" fmla="*/ 64080 h 63720"/>
              </a:gdLst>
              <a:ahLst/>
              <a:cxnLst/>
              <a:rect l="textAreaLeft" t="textAreaTop" r="textAreaRight" b="textAreaBottom"/>
              <a:pathLst>
                <a:path w="2510" h="2147">
                  <a:moveTo>
                    <a:pt x="1431" y="427"/>
                  </a:moveTo>
                  <a:cubicBezTo>
                    <a:pt x="1762" y="427"/>
                    <a:pt x="2080" y="685"/>
                    <a:pt x="2080" y="1074"/>
                  </a:cubicBezTo>
                  <a:cubicBezTo>
                    <a:pt x="2080" y="1429"/>
                    <a:pt x="1791" y="1717"/>
                    <a:pt x="1436" y="1717"/>
                  </a:cubicBezTo>
                  <a:cubicBezTo>
                    <a:pt x="863" y="1717"/>
                    <a:pt x="574" y="1024"/>
                    <a:pt x="982" y="616"/>
                  </a:cubicBezTo>
                  <a:cubicBezTo>
                    <a:pt x="1113" y="486"/>
                    <a:pt x="1273" y="427"/>
                    <a:pt x="1431" y="427"/>
                  </a:cubicBezTo>
                  <a:close/>
                  <a:moveTo>
                    <a:pt x="1436" y="0"/>
                  </a:moveTo>
                  <a:cubicBezTo>
                    <a:pt x="479" y="0"/>
                    <a:pt x="1" y="1154"/>
                    <a:pt x="676" y="1830"/>
                  </a:cubicBezTo>
                  <a:cubicBezTo>
                    <a:pt x="895" y="2049"/>
                    <a:pt x="1165" y="2147"/>
                    <a:pt x="1429" y="2147"/>
                  </a:cubicBezTo>
                  <a:cubicBezTo>
                    <a:pt x="1980" y="2147"/>
                    <a:pt x="2509" y="1720"/>
                    <a:pt x="2509" y="1074"/>
                  </a:cubicBezTo>
                  <a:cubicBezTo>
                    <a:pt x="2509" y="482"/>
                    <a:pt x="2027" y="0"/>
                    <a:pt x="1436"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040" bIns="32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1" name="Google Shape;647;p59"/>
            <p:cNvSpPr/>
            <p:nvPr/>
          </p:nvSpPr>
          <p:spPr>
            <a:xfrm>
              <a:off x="5311800" y="3141000"/>
              <a:ext cx="148680" cy="140040"/>
            </a:xfrm>
            <a:custGeom>
              <a:avLst/>
              <a:gdLst>
                <a:gd name="textAreaLeft" fmla="*/ 0 w 148680"/>
                <a:gd name="textAreaRight" fmla="*/ 149040 w 148680"/>
                <a:gd name="textAreaTop" fmla="*/ 0 h 140040"/>
                <a:gd name="textAreaBottom" fmla="*/ 140400 h 140040"/>
              </a:gdLst>
              <a:ahLst/>
              <a:cxnLst/>
              <a:rect l="textAreaLeft" t="textAreaTop" r="textAreaRight" b="textAreaBottom"/>
              <a:pathLst>
                <a:path w="5008" h="4720">
                  <a:moveTo>
                    <a:pt x="215" y="1"/>
                  </a:moveTo>
                  <a:cubicBezTo>
                    <a:pt x="99" y="1"/>
                    <a:pt x="0" y="96"/>
                    <a:pt x="0" y="216"/>
                  </a:cubicBezTo>
                  <a:lnTo>
                    <a:pt x="0" y="4505"/>
                  </a:lnTo>
                  <a:cubicBezTo>
                    <a:pt x="0" y="4624"/>
                    <a:pt x="99" y="4719"/>
                    <a:pt x="215" y="4719"/>
                  </a:cubicBezTo>
                  <a:lnTo>
                    <a:pt x="1647" y="4719"/>
                  </a:lnTo>
                  <a:cubicBezTo>
                    <a:pt x="1767" y="4719"/>
                    <a:pt x="1862" y="4624"/>
                    <a:pt x="1862" y="4505"/>
                  </a:cubicBezTo>
                  <a:lnTo>
                    <a:pt x="1862" y="2963"/>
                  </a:lnTo>
                  <a:cubicBezTo>
                    <a:pt x="1862" y="2460"/>
                    <a:pt x="1974" y="1859"/>
                    <a:pt x="2506" y="1859"/>
                  </a:cubicBezTo>
                  <a:cubicBezTo>
                    <a:pt x="2900" y="1859"/>
                    <a:pt x="3065" y="2193"/>
                    <a:pt x="3121" y="2573"/>
                  </a:cubicBezTo>
                  <a:cubicBezTo>
                    <a:pt x="3135" y="2678"/>
                    <a:pt x="3227" y="2756"/>
                    <a:pt x="3332" y="2756"/>
                  </a:cubicBezTo>
                  <a:cubicBezTo>
                    <a:pt x="3463" y="2752"/>
                    <a:pt x="3565" y="2636"/>
                    <a:pt x="3544" y="2506"/>
                  </a:cubicBezTo>
                  <a:cubicBezTo>
                    <a:pt x="3434" y="1816"/>
                    <a:pt x="3069" y="1429"/>
                    <a:pt x="2506" y="1429"/>
                  </a:cubicBezTo>
                  <a:cubicBezTo>
                    <a:pt x="1823" y="1429"/>
                    <a:pt x="1432" y="1989"/>
                    <a:pt x="1432" y="2963"/>
                  </a:cubicBezTo>
                  <a:lnTo>
                    <a:pt x="1432" y="4290"/>
                  </a:lnTo>
                  <a:lnTo>
                    <a:pt x="430" y="4290"/>
                  </a:lnTo>
                  <a:lnTo>
                    <a:pt x="430" y="430"/>
                  </a:lnTo>
                  <a:lnTo>
                    <a:pt x="1144" y="430"/>
                  </a:lnTo>
                  <a:lnTo>
                    <a:pt x="1144" y="712"/>
                  </a:lnTo>
                  <a:cubicBezTo>
                    <a:pt x="1144" y="778"/>
                    <a:pt x="1172" y="842"/>
                    <a:pt x="1225" y="884"/>
                  </a:cubicBezTo>
                  <a:cubicBezTo>
                    <a:pt x="1264" y="916"/>
                    <a:pt x="1311" y="932"/>
                    <a:pt x="1359" y="932"/>
                  </a:cubicBezTo>
                  <a:cubicBezTo>
                    <a:pt x="1407" y="932"/>
                    <a:pt x="1455" y="916"/>
                    <a:pt x="1496" y="884"/>
                  </a:cubicBezTo>
                  <a:cubicBezTo>
                    <a:pt x="1858" y="592"/>
                    <a:pt x="2309" y="430"/>
                    <a:pt x="2776" y="430"/>
                  </a:cubicBezTo>
                  <a:cubicBezTo>
                    <a:pt x="2781" y="430"/>
                    <a:pt x="2786" y="430"/>
                    <a:pt x="2791" y="430"/>
                  </a:cubicBezTo>
                  <a:cubicBezTo>
                    <a:pt x="4026" y="430"/>
                    <a:pt x="4578" y="1472"/>
                    <a:pt x="4578" y="2503"/>
                  </a:cubicBezTo>
                  <a:lnTo>
                    <a:pt x="4578" y="4290"/>
                  </a:lnTo>
                  <a:lnTo>
                    <a:pt x="3575" y="4290"/>
                  </a:lnTo>
                  <a:lnTo>
                    <a:pt x="3575" y="3583"/>
                  </a:lnTo>
                  <a:cubicBezTo>
                    <a:pt x="3575" y="3467"/>
                    <a:pt x="3480" y="3372"/>
                    <a:pt x="3364" y="3372"/>
                  </a:cubicBezTo>
                  <a:cubicBezTo>
                    <a:pt x="3245" y="3372"/>
                    <a:pt x="3150" y="3467"/>
                    <a:pt x="3150" y="3583"/>
                  </a:cubicBezTo>
                  <a:lnTo>
                    <a:pt x="3150" y="4505"/>
                  </a:lnTo>
                  <a:cubicBezTo>
                    <a:pt x="3150" y="4624"/>
                    <a:pt x="3245" y="4719"/>
                    <a:pt x="3364" y="4719"/>
                  </a:cubicBezTo>
                  <a:lnTo>
                    <a:pt x="4793" y="4719"/>
                  </a:lnTo>
                  <a:cubicBezTo>
                    <a:pt x="4912" y="4719"/>
                    <a:pt x="5007" y="4624"/>
                    <a:pt x="5007" y="4505"/>
                  </a:cubicBezTo>
                  <a:lnTo>
                    <a:pt x="5007" y="2503"/>
                  </a:lnTo>
                  <a:cubicBezTo>
                    <a:pt x="5007" y="1028"/>
                    <a:pt x="4096" y="1"/>
                    <a:pt x="2791" y="1"/>
                  </a:cubicBezTo>
                  <a:cubicBezTo>
                    <a:pt x="2365" y="1"/>
                    <a:pt x="1946" y="110"/>
                    <a:pt x="1573" y="314"/>
                  </a:cubicBezTo>
                  <a:lnTo>
                    <a:pt x="1573" y="216"/>
                  </a:lnTo>
                  <a:cubicBezTo>
                    <a:pt x="1573" y="96"/>
                    <a:pt x="1478" y="1"/>
                    <a:pt x="135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70200" bIns="70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2" name="Google Shape;648;p59"/>
            <p:cNvSpPr/>
            <p:nvPr/>
          </p:nvSpPr>
          <p:spPr>
            <a:xfrm>
              <a:off x="4633560" y="2985480"/>
              <a:ext cx="391320" cy="391320"/>
            </a:xfrm>
            <a:custGeom>
              <a:avLst/>
              <a:gdLst>
                <a:gd name="textAreaLeft" fmla="*/ 0 w 391320"/>
                <a:gd name="textAreaRight" fmla="*/ 391680 w 391320"/>
                <a:gd name="textAreaTop" fmla="*/ 0 h 391320"/>
                <a:gd name="textAreaBottom" fmla="*/ 391680 h 391320"/>
              </a:gdLst>
              <a:ahLst/>
              <a:cxnLst/>
              <a:rect l="textAreaLeft" t="textAreaTop" r="textAreaRight" b="textAreaBottom"/>
              <a:pathLst>
                <a:path w="13156" h="13156">
                  <a:moveTo>
                    <a:pt x="6576" y="1"/>
                  </a:moveTo>
                  <a:cubicBezTo>
                    <a:pt x="2945" y="1"/>
                    <a:pt x="0" y="2945"/>
                    <a:pt x="0" y="6580"/>
                  </a:cubicBezTo>
                  <a:cubicBezTo>
                    <a:pt x="0" y="10211"/>
                    <a:pt x="2945" y="13156"/>
                    <a:pt x="6576" y="13156"/>
                  </a:cubicBezTo>
                  <a:cubicBezTo>
                    <a:pt x="10211" y="13156"/>
                    <a:pt x="13156" y="10211"/>
                    <a:pt x="13156" y="6580"/>
                  </a:cubicBezTo>
                  <a:cubicBezTo>
                    <a:pt x="13156" y="2945"/>
                    <a:pt x="10211" y="1"/>
                    <a:pt x="6576"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3" name="Google Shape;649;p59"/>
            <p:cNvSpPr/>
            <p:nvPr/>
          </p:nvSpPr>
          <p:spPr>
            <a:xfrm>
              <a:off x="4803480" y="2985480"/>
              <a:ext cx="227880" cy="391320"/>
            </a:xfrm>
            <a:custGeom>
              <a:avLst/>
              <a:gdLst>
                <a:gd name="textAreaLeft" fmla="*/ 0 w 227880"/>
                <a:gd name="textAreaRight" fmla="*/ 228240 w 227880"/>
                <a:gd name="textAreaTop" fmla="*/ 0 h 391320"/>
                <a:gd name="textAreaBottom" fmla="*/ 391680 h 391320"/>
              </a:gdLst>
              <a:ahLst/>
              <a:cxnLst/>
              <a:rect l="textAreaLeft" t="textAreaTop" r="textAreaRight" b="textAreaBottom"/>
              <a:pathLst>
                <a:path w="7672" h="13160">
                  <a:moveTo>
                    <a:pt x="859" y="1"/>
                  </a:moveTo>
                  <a:cubicBezTo>
                    <a:pt x="574" y="1"/>
                    <a:pt x="286" y="18"/>
                    <a:pt x="1" y="57"/>
                  </a:cubicBezTo>
                  <a:cubicBezTo>
                    <a:pt x="3277" y="486"/>
                    <a:pt x="5725" y="3276"/>
                    <a:pt x="5725" y="6580"/>
                  </a:cubicBezTo>
                  <a:cubicBezTo>
                    <a:pt x="5725" y="9880"/>
                    <a:pt x="3277" y="12670"/>
                    <a:pt x="1" y="13103"/>
                  </a:cubicBezTo>
                  <a:cubicBezTo>
                    <a:pt x="291" y="13141"/>
                    <a:pt x="580" y="13160"/>
                    <a:pt x="864" y="13160"/>
                  </a:cubicBezTo>
                  <a:cubicBezTo>
                    <a:pt x="4278" y="13160"/>
                    <a:pt x="7194" y="10510"/>
                    <a:pt x="7421" y="7009"/>
                  </a:cubicBezTo>
                  <a:cubicBezTo>
                    <a:pt x="7671" y="3216"/>
                    <a:pt x="4663" y="4"/>
                    <a:pt x="859" y="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650;p59"/>
            <p:cNvSpPr/>
            <p:nvPr/>
          </p:nvSpPr>
          <p:spPr>
            <a:xfrm>
              <a:off x="4717440" y="3087000"/>
              <a:ext cx="249120" cy="205200"/>
            </a:xfrm>
            <a:custGeom>
              <a:avLst/>
              <a:gdLst>
                <a:gd name="textAreaLeft" fmla="*/ 0 w 249120"/>
                <a:gd name="textAreaRight" fmla="*/ 249480 w 249120"/>
                <a:gd name="textAreaTop" fmla="*/ 0 h 205200"/>
                <a:gd name="textAreaBottom" fmla="*/ 205560 h 205200"/>
              </a:gdLst>
              <a:ahLst/>
              <a:cxnLst/>
              <a:rect l="textAreaLeft" t="textAreaTop" r="textAreaRight" b="textAreaBottom"/>
              <a:pathLst>
                <a:path w="8385" h="6899">
                  <a:moveTo>
                    <a:pt x="5479" y="1"/>
                  </a:moveTo>
                  <a:cubicBezTo>
                    <a:pt x="5224" y="1"/>
                    <a:pt x="4967" y="51"/>
                    <a:pt x="4722" y="153"/>
                  </a:cubicBezTo>
                  <a:cubicBezTo>
                    <a:pt x="3998" y="456"/>
                    <a:pt x="3530" y="1163"/>
                    <a:pt x="3530" y="1948"/>
                  </a:cubicBezTo>
                  <a:lnTo>
                    <a:pt x="3530" y="1979"/>
                  </a:lnTo>
                  <a:lnTo>
                    <a:pt x="3435" y="1976"/>
                  </a:lnTo>
                  <a:lnTo>
                    <a:pt x="3431" y="1976"/>
                  </a:lnTo>
                  <a:cubicBezTo>
                    <a:pt x="3234" y="1976"/>
                    <a:pt x="2664" y="1814"/>
                    <a:pt x="2478" y="1754"/>
                  </a:cubicBezTo>
                  <a:cubicBezTo>
                    <a:pt x="1760" y="1508"/>
                    <a:pt x="1112" y="1107"/>
                    <a:pt x="574" y="575"/>
                  </a:cubicBezTo>
                  <a:lnTo>
                    <a:pt x="370" y="375"/>
                  </a:lnTo>
                  <a:cubicBezTo>
                    <a:pt x="357" y="362"/>
                    <a:pt x="341" y="356"/>
                    <a:pt x="325" y="356"/>
                  </a:cubicBezTo>
                  <a:cubicBezTo>
                    <a:pt x="298" y="356"/>
                    <a:pt x="271" y="374"/>
                    <a:pt x="265" y="403"/>
                  </a:cubicBezTo>
                  <a:lnTo>
                    <a:pt x="191" y="681"/>
                  </a:lnTo>
                  <a:cubicBezTo>
                    <a:pt x="1" y="1423"/>
                    <a:pt x="307" y="2208"/>
                    <a:pt x="954" y="2623"/>
                  </a:cubicBezTo>
                  <a:lnTo>
                    <a:pt x="947" y="2623"/>
                  </a:lnTo>
                  <a:cubicBezTo>
                    <a:pt x="817" y="2623"/>
                    <a:pt x="683" y="2609"/>
                    <a:pt x="553" y="2577"/>
                  </a:cubicBezTo>
                  <a:lnTo>
                    <a:pt x="314" y="2521"/>
                  </a:lnTo>
                  <a:cubicBezTo>
                    <a:pt x="309" y="2520"/>
                    <a:pt x="304" y="2519"/>
                    <a:pt x="299" y="2519"/>
                  </a:cubicBezTo>
                  <a:cubicBezTo>
                    <a:pt x="259" y="2519"/>
                    <a:pt x="227" y="2554"/>
                    <a:pt x="236" y="2595"/>
                  </a:cubicBezTo>
                  <a:lnTo>
                    <a:pt x="275" y="2838"/>
                  </a:lnTo>
                  <a:cubicBezTo>
                    <a:pt x="367" y="3376"/>
                    <a:pt x="715" y="3837"/>
                    <a:pt x="1211" y="4066"/>
                  </a:cubicBezTo>
                  <a:cubicBezTo>
                    <a:pt x="1274" y="4090"/>
                    <a:pt x="1257" y="4185"/>
                    <a:pt x="1190" y="4189"/>
                  </a:cubicBezTo>
                  <a:lnTo>
                    <a:pt x="1186" y="4189"/>
                  </a:lnTo>
                  <a:lnTo>
                    <a:pt x="919" y="4203"/>
                  </a:lnTo>
                  <a:cubicBezTo>
                    <a:pt x="873" y="4203"/>
                    <a:pt x="845" y="4256"/>
                    <a:pt x="866" y="4298"/>
                  </a:cubicBezTo>
                  <a:lnTo>
                    <a:pt x="1000" y="4530"/>
                  </a:lnTo>
                  <a:cubicBezTo>
                    <a:pt x="1260" y="4984"/>
                    <a:pt x="1714" y="5297"/>
                    <a:pt x="2235" y="5375"/>
                  </a:cubicBezTo>
                  <a:cubicBezTo>
                    <a:pt x="2291" y="5382"/>
                    <a:pt x="2309" y="5456"/>
                    <a:pt x="2263" y="5487"/>
                  </a:cubicBezTo>
                  <a:cubicBezTo>
                    <a:pt x="1820" y="5818"/>
                    <a:pt x="1306" y="6040"/>
                    <a:pt x="761" y="6135"/>
                  </a:cubicBezTo>
                  <a:lnTo>
                    <a:pt x="173" y="6237"/>
                  </a:lnTo>
                  <a:cubicBezTo>
                    <a:pt x="110" y="6247"/>
                    <a:pt x="99" y="6339"/>
                    <a:pt x="162" y="6360"/>
                  </a:cubicBezTo>
                  <a:lnTo>
                    <a:pt x="718" y="6574"/>
                  </a:lnTo>
                  <a:cubicBezTo>
                    <a:pt x="1281" y="6789"/>
                    <a:pt x="1879" y="6898"/>
                    <a:pt x="2478" y="6898"/>
                  </a:cubicBezTo>
                  <a:cubicBezTo>
                    <a:pt x="5194" y="6898"/>
                    <a:pt x="7414" y="4689"/>
                    <a:pt x="7421" y="1969"/>
                  </a:cubicBezTo>
                  <a:lnTo>
                    <a:pt x="7421" y="1951"/>
                  </a:lnTo>
                  <a:lnTo>
                    <a:pt x="7421" y="1902"/>
                  </a:lnTo>
                  <a:lnTo>
                    <a:pt x="7421" y="1891"/>
                  </a:lnTo>
                  <a:cubicBezTo>
                    <a:pt x="7611" y="1758"/>
                    <a:pt x="7787" y="1610"/>
                    <a:pt x="7949" y="1444"/>
                  </a:cubicBezTo>
                  <a:lnTo>
                    <a:pt x="8343" y="1036"/>
                  </a:lnTo>
                  <a:cubicBezTo>
                    <a:pt x="8384" y="995"/>
                    <a:pt x="8354" y="928"/>
                    <a:pt x="8301" y="928"/>
                  </a:cubicBezTo>
                  <a:cubicBezTo>
                    <a:pt x="8295" y="928"/>
                    <a:pt x="8289" y="929"/>
                    <a:pt x="8283" y="931"/>
                  </a:cubicBezTo>
                  <a:lnTo>
                    <a:pt x="7731" y="1061"/>
                  </a:lnTo>
                  <a:cubicBezTo>
                    <a:pt x="7674" y="1075"/>
                    <a:pt x="7618" y="1089"/>
                    <a:pt x="7558" y="1100"/>
                  </a:cubicBezTo>
                  <a:cubicBezTo>
                    <a:pt x="7554" y="1100"/>
                    <a:pt x="7551" y="1101"/>
                    <a:pt x="7547" y="1101"/>
                  </a:cubicBezTo>
                  <a:cubicBezTo>
                    <a:pt x="7487" y="1101"/>
                    <a:pt x="7456" y="1024"/>
                    <a:pt x="7506" y="987"/>
                  </a:cubicBezTo>
                  <a:cubicBezTo>
                    <a:pt x="7572" y="931"/>
                    <a:pt x="7632" y="875"/>
                    <a:pt x="7688" y="811"/>
                  </a:cubicBezTo>
                  <a:lnTo>
                    <a:pt x="8118" y="343"/>
                  </a:lnTo>
                  <a:cubicBezTo>
                    <a:pt x="8154" y="300"/>
                    <a:pt x="8122" y="236"/>
                    <a:pt x="8072" y="236"/>
                  </a:cubicBezTo>
                  <a:cubicBezTo>
                    <a:pt x="8064" y="236"/>
                    <a:pt x="8056" y="238"/>
                    <a:pt x="8047" y="241"/>
                  </a:cubicBezTo>
                  <a:lnTo>
                    <a:pt x="7449" y="442"/>
                  </a:lnTo>
                  <a:cubicBezTo>
                    <a:pt x="7266" y="502"/>
                    <a:pt x="7080" y="544"/>
                    <a:pt x="6893" y="572"/>
                  </a:cubicBezTo>
                  <a:cubicBezTo>
                    <a:pt x="6890" y="573"/>
                    <a:pt x="6886" y="573"/>
                    <a:pt x="6882" y="573"/>
                  </a:cubicBezTo>
                  <a:cubicBezTo>
                    <a:pt x="6865" y="573"/>
                    <a:pt x="6849" y="566"/>
                    <a:pt x="6837" y="554"/>
                  </a:cubicBezTo>
                  <a:cubicBezTo>
                    <a:pt x="6467" y="191"/>
                    <a:pt x="5977" y="1"/>
                    <a:pt x="5479" y="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651;p59"/>
            <p:cNvSpPr/>
            <p:nvPr/>
          </p:nvSpPr>
          <p:spPr>
            <a:xfrm>
              <a:off x="4709880" y="3081240"/>
              <a:ext cx="264600" cy="216720"/>
            </a:xfrm>
            <a:custGeom>
              <a:avLst/>
              <a:gdLst>
                <a:gd name="textAreaLeft" fmla="*/ 0 w 264600"/>
                <a:gd name="textAreaRight" fmla="*/ 264960 w 264600"/>
                <a:gd name="textAreaTop" fmla="*/ 0 h 216720"/>
                <a:gd name="textAreaBottom" fmla="*/ 217080 h 216720"/>
              </a:gdLst>
              <a:ahLst/>
              <a:cxnLst/>
              <a:rect l="textAreaLeft" t="textAreaTop" r="textAreaRight" b="textAreaBottom"/>
              <a:pathLst>
                <a:path w="8895" h="7295">
                  <a:moveTo>
                    <a:pt x="5726" y="0"/>
                  </a:moveTo>
                  <a:cubicBezTo>
                    <a:pt x="5464" y="0"/>
                    <a:pt x="5200" y="48"/>
                    <a:pt x="4947" y="147"/>
                  </a:cubicBezTo>
                  <a:cubicBezTo>
                    <a:pt x="4184" y="446"/>
                    <a:pt x="3660" y="1153"/>
                    <a:pt x="3589" y="1970"/>
                  </a:cubicBezTo>
                  <a:cubicBezTo>
                    <a:pt x="3322" y="1917"/>
                    <a:pt x="3054" y="1850"/>
                    <a:pt x="2794" y="1766"/>
                  </a:cubicBezTo>
                  <a:cubicBezTo>
                    <a:pt x="2006" y="1498"/>
                    <a:pt x="1302" y="1027"/>
                    <a:pt x="750" y="404"/>
                  </a:cubicBezTo>
                  <a:cubicBezTo>
                    <a:pt x="718" y="365"/>
                    <a:pt x="672" y="341"/>
                    <a:pt x="627" y="330"/>
                  </a:cubicBezTo>
                  <a:cubicBezTo>
                    <a:pt x="613" y="328"/>
                    <a:pt x="600" y="326"/>
                    <a:pt x="586" y="326"/>
                  </a:cubicBezTo>
                  <a:cubicBezTo>
                    <a:pt x="506" y="326"/>
                    <a:pt x="431" y="371"/>
                    <a:pt x="394" y="446"/>
                  </a:cubicBezTo>
                  <a:cubicBezTo>
                    <a:pt x="64" y="1104"/>
                    <a:pt x="130" y="1889"/>
                    <a:pt x="560" y="2487"/>
                  </a:cubicBezTo>
                  <a:cubicBezTo>
                    <a:pt x="547" y="2485"/>
                    <a:pt x="533" y="2483"/>
                    <a:pt x="520" y="2483"/>
                  </a:cubicBezTo>
                  <a:cubicBezTo>
                    <a:pt x="456" y="2483"/>
                    <a:pt x="393" y="2511"/>
                    <a:pt x="352" y="2561"/>
                  </a:cubicBezTo>
                  <a:cubicBezTo>
                    <a:pt x="324" y="2600"/>
                    <a:pt x="306" y="2645"/>
                    <a:pt x="306" y="2695"/>
                  </a:cubicBezTo>
                  <a:lnTo>
                    <a:pt x="306" y="2761"/>
                  </a:lnTo>
                  <a:cubicBezTo>
                    <a:pt x="306" y="3324"/>
                    <a:pt x="560" y="3856"/>
                    <a:pt x="1000" y="4207"/>
                  </a:cubicBezTo>
                  <a:cubicBezTo>
                    <a:pt x="968" y="4229"/>
                    <a:pt x="943" y="4257"/>
                    <a:pt x="929" y="4288"/>
                  </a:cubicBezTo>
                  <a:cubicBezTo>
                    <a:pt x="905" y="4341"/>
                    <a:pt x="897" y="4401"/>
                    <a:pt x="915" y="4454"/>
                  </a:cubicBezTo>
                  <a:cubicBezTo>
                    <a:pt x="1102" y="5041"/>
                    <a:pt x="1559" y="5506"/>
                    <a:pt x="2143" y="5696"/>
                  </a:cubicBezTo>
                  <a:cubicBezTo>
                    <a:pt x="1619" y="6016"/>
                    <a:pt x="1017" y="6185"/>
                    <a:pt x="401" y="6185"/>
                  </a:cubicBezTo>
                  <a:cubicBezTo>
                    <a:pt x="349" y="6185"/>
                    <a:pt x="292" y="6185"/>
                    <a:pt x="236" y="6181"/>
                  </a:cubicBezTo>
                  <a:cubicBezTo>
                    <a:pt x="231" y="6181"/>
                    <a:pt x="227" y="6181"/>
                    <a:pt x="222" y="6181"/>
                  </a:cubicBezTo>
                  <a:cubicBezTo>
                    <a:pt x="119" y="6181"/>
                    <a:pt x="31" y="6256"/>
                    <a:pt x="14" y="6361"/>
                  </a:cubicBezTo>
                  <a:cubicBezTo>
                    <a:pt x="0" y="6449"/>
                    <a:pt x="43" y="6537"/>
                    <a:pt x="123" y="6582"/>
                  </a:cubicBezTo>
                  <a:cubicBezTo>
                    <a:pt x="930" y="7059"/>
                    <a:pt x="1832" y="7294"/>
                    <a:pt x="2731" y="7294"/>
                  </a:cubicBezTo>
                  <a:cubicBezTo>
                    <a:pt x="3793" y="7294"/>
                    <a:pt x="4851" y="6966"/>
                    <a:pt x="5746" y="6319"/>
                  </a:cubicBezTo>
                  <a:cubicBezTo>
                    <a:pt x="5855" y="6241"/>
                    <a:pt x="5866" y="6086"/>
                    <a:pt x="5774" y="5991"/>
                  </a:cubicBezTo>
                  <a:cubicBezTo>
                    <a:pt x="5732" y="5949"/>
                    <a:pt x="5676" y="5927"/>
                    <a:pt x="5621" y="5927"/>
                  </a:cubicBezTo>
                  <a:cubicBezTo>
                    <a:pt x="5576" y="5927"/>
                    <a:pt x="5531" y="5942"/>
                    <a:pt x="5493" y="5970"/>
                  </a:cubicBezTo>
                  <a:cubicBezTo>
                    <a:pt x="4675" y="6560"/>
                    <a:pt x="3705" y="6864"/>
                    <a:pt x="2726" y="6864"/>
                  </a:cubicBezTo>
                  <a:cubicBezTo>
                    <a:pt x="2163" y="6864"/>
                    <a:pt x="1597" y="6763"/>
                    <a:pt x="1056" y="6558"/>
                  </a:cubicBezTo>
                  <a:cubicBezTo>
                    <a:pt x="1703" y="6442"/>
                    <a:pt x="2312" y="6160"/>
                    <a:pt x="2815" y="5741"/>
                  </a:cubicBezTo>
                  <a:cubicBezTo>
                    <a:pt x="2878" y="5692"/>
                    <a:pt x="2910" y="5611"/>
                    <a:pt x="2896" y="5530"/>
                  </a:cubicBezTo>
                  <a:cubicBezTo>
                    <a:pt x="2875" y="5432"/>
                    <a:pt x="2790" y="5362"/>
                    <a:pt x="2692" y="5358"/>
                  </a:cubicBezTo>
                  <a:cubicBezTo>
                    <a:pt x="2175" y="5344"/>
                    <a:pt x="1707" y="5062"/>
                    <a:pt x="1450" y="4612"/>
                  </a:cubicBezTo>
                  <a:cubicBezTo>
                    <a:pt x="1573" y="4609"/>
                    <a:pt x="1693" y="4591"/>
                    <a:pt x="1809" y="4566"/>
                  </a:cubicBezTo>
                  <a:cubicBezTo>
                    <a:pt x="1900" y="4549"/>
                    <a:pt x="1971" y="4475"/>
                    <a:pt x="1985" y="4380"/>
                  </a:cubicBezTo>
                  <a:cubicBezTo>
                    <a:pt x="1999" y="4274"/>
                    <a:pt x="1928" y="4172"/>
                    <a:pt x="1823" y="4144"/>
                  </a:cubicBezTo>
                  <a:cubicBezTo>
                    <a:pt x="1270" y="4010"/>
                    <a:pt x="852" y="3560"/>
                    <a:pt x="757" y="2997"/>
                  </a:cubicBezTo>
                  <a:lnTo>
                    <a:pt x="757" y="2997"/>
                  </a:lnTo>
                  <a:cubicBezTo>
                    <a:pt x="898" y="3030"/>
                    <a:pt x="1045" y="3048"/>
                    <a:pt x="1190" y="3048"/>
                  </a:cubicBezTo>
                  <a:cubicBezTo>
                    <a:pt x="1215" y="3048"/>
                    <a:pt x="1239" y="3047"/>
                    <a:pt x="1263" y="3046"/>
                  </a:cubicBezTo>
                  <a:cubicBezTo>
                    <a:pt x="1369" y="3043"/>
                    <a:pt x="1457" y="2962"/>
                    <a:pt x="1471" y="2856"/>
                  </a:cubicBezTo>
                  <a:cubicBezTo>
                    <a:pt x="1478" y="2772"/>
                    <a:pt x="1436" y="2691"/>
                    <a:pt x="1362" y="2645"/>
                  </a:cubicBezTo>
                  <a:cubicBezTo>
                    <a:pt x="778" y="2290"/>
                    <a:pt x="496" y="1597"/>
                    <a:pt x="669" y="935"/>
                  </a:cubicBezTo>
                  <a:lnTo>
                    <a:pt x="669" y="935"/>
                  </a:lnTo>
                  <a:cubicBezTo>
                    <a:pt x="1232" y="1491"/>
                    <a:pt x="1911" y="1913"/>
                    <a:pt x="2660" y="2170"/>
                  </a:cubicBezTo>
                  <a:cubicBezTo>
                    <a:pt x="2667" y="2174"/>
                    <a:pt x="3406" y="2402"/>
                    <a:pt x="3684" y="2402"/>
                  </a:cubicBezTo>
                  <a:lnTo>
                    <a:pt x="3790" y="2410"/>
                  </a:lnTo>
                  <a:cubicBezTo>
                    <a:pt x="3792" y="2410"/>
                    <a:pt x="3794" y="2410"/>
                    <a:pt x="3796" y="2410"/>
                  </a:cubicBezTo>
                  <a:cubicBezTo>
                    <a:pt x="3920" y="2410"/>
                    <a:pt x="4022" y="2309"/>
                    <a:pt x="4015" y="2184"/>
                  </a:cubicBezTo>
                  <a:lnTo>
                    <a:pt x="4015" y="2149"/>
                  </a:lnTo>
                  <a:cubicBezTo>
                    <a:pt x="4015" y="1449"/>
                    <a:pt x="4437" y="823"/>
                    <a:pt x="5081" y="559"/>
                  </a:cubicBezTo>
                  <a:cubicBezTo>
                    <a:pt x="5293" y="473"/>
                    <a:pt x="5514" y="431"/>
                    <a:pt x="5734" y="431"/>
                  </a:cubicBezTo>
                  <a:cubicBezTo>
                    <a:pt x="6187" y="431"/>
                    <a:pt x="6631" y="608"/>
                    <a:pt x="6960" y="942"/>
                  </a:cubicBezTo>
                  <a:cubicBezTo>
                    <a:pt x="7000" y="985"/>
                    <a:pt x="7056" y="1007"/>
                    <a:pt x="7114" y="1007"/>
                  </a:cubicBezTo>
                  <a:cubicBezTo>
                    <a:pt x="7123" y="1007"/>
                    <a:pt x="7131" y="1007"/>
                    <a:pt x="7139" y="1006"/>
                  </a:cubicBezTo>
                  <a:cubicBezTo>
                    <a:pt x="7354" y="974"/>
                    <a:pt x="7569" y="925"/>
                    <a:pt x="7776" y="854"/>
                  </a:cubicBezTo>
                  <a:lnTo>
                    <a:pt x="7776" y="854"/>
                  </a:lnTo>
                  <a:cubicBezTo>
                    <a:pt x="7667" y="978"/>
                    <a:pt x="7537" y="1080"/>
                    <a:pt x="7393" y="1160"/>
                  </a:cubicBezTo>
                  <a:cubicBezTo>
                    <a:pt x="7294" y="1213"/>
                    <a:pt x="7252" y="1336"/>
                    <a:pt x="7298" y="1438"/>
                  </a:cubicBezTo>
                  <a:lnTo>
                    <a:pt x="7301" y="1445"/>
                  </a:lnTo>
                  <a:cubicBezTo>
                    <a:pt x="7337" y="1519"/>
                    <a:pt x="7413" y="1570"/>
                    <a:pt x="7493" y="1570"/>
                  </a:cubicBezTo>
                  <a:cubicBezTo>
                    <a:pt x="7501" y="1570"/>
                    <a:pt x="7508" y="1570"/>
                    <a:pt x="7516" y="1569"/>
                  </a:cubicBezTo>
                  <a:cubicBezTo>
                    <a:pt x="7695" y="1551"/>
                    <a:pt x="7868" y="1523"/>
                    <a:pt x="8040" y="1481"/>
                  </a:cubicBezTo>
                  <a:lnTo>
                    <a:pt x="8040" y="1481"/>
                  </a:lnTo>
                  <a:cubicBezTo>
                    <a:pt x="7889" y="1639"/>
                    <a:pt x="7720" y="1783"/>
                    <a:pt x="7540" y="1906"/>
                  </a:cubicBezTo>
                  <a:cubicBezTo>
                    <a:pt x="7484" y="1949"/>
                    <a:pt x="7449" y="2019"/>
                    <a:pt x="7452" y="2089"/>
                  </a:cubicBezTo>
                  <a:lnTo>
                    <a:pt x="7452" y="2103"/>
                  </a:lnTo>
                  <a:lnTo>
                    <a:pt x="7452" y="2146"/>
                  </a:lnTo>
                  <a:lnTo>
                    <a:pt x="7452" y="2167"/>
                  </a:lnTo>
                  <a:cubicBezTo>
                    <a:pt x="7445" y="3324"/>
                    <a:pt x="7016" y="4440"/>
                    <a:pt x="6239" y="5298"/>
                  </a:cubicBezTo>
                  <a:cubicBezTo>
                    <a:pt x="6165" y="5383"/>
                    <a:pt x="6168" y="5513"/>
                    <a:pt x="6249" y="5594"/>
                  </a:cubicBezTo>
                  <a:cubicBezTo>
                    <a:pt x="6291" y="5636"/>
                    <a:pt x="6347" y="5657"/>
                    <a:pt x="6402" y="5657"/>
                  </a:cubicBezTo>
                  <a:cubicBezTo>
                    <a:pt x="6461" y="5657"/>
                    <a:pt x="6520" y="5632"/>
                    <a:pt x="6562" y="5583"/>
                  </a:cubicBezTo>
                  <a:cubicBezTo>
                    <a:pt x="7403" y="4654"/>
                    <a:pt x="7871" y="3444"/>
                    <a:pt x="7878" y="2191"/>
                  </a:cubicBezTo>
                  <a:cubicBezTo>
                    <a:pt x="8262" y="1906"/>
                    <a:pt x="8589" y="1555"/>
                    <a:pt x="8842" y="1153"/>
                  </a:cubicBezTo>
                  <a:cubicBezTo>
                    <a:pt x="8895" y="1062"/>
                    <a:pt x="8877" y="946"/>
                    <a:pt x="8796" y="879"/>
                  </a:cubicBezTo>
                  <a:cubicBezTo>
                    <a:pt x="8758" y="844"/>
                    <a:pt x="8707" y="827"/>
                    <a:pt x="8655" y="827"/>
                  </a:cubicBezTo>
                  <a:cubicBezTo>
                    <a:pt x="8623" y="827"/>
                    <a:pt x="8591" y="834"/>
                    <a:pt x="8561" y="847"/>
                  </a:cubicBezTo>
                  <a:cubicBezTo>
                    <a:pt x="8452" y="900"/>
                    <a:pt x="8339" y="946"/>
                    <a:pt x="8223" y="985"/>
                  </a:cubicBezTo>
                  <a:cubicBezTo>
                    <a:pt x="8339" y="826"/>
                    <a:pt x="8427" y="654"/>
                    <a:pt x="8494" y="467"/>
                  </a:cubicBezTo>
                  <a:cubicBezTo>
                    <a:pt x="8522" y="393"/>
                    <a:pt x="8504" y="305"/>
                    <a:pt x="8452" y="246"/>
                  </a:cubicBezTo>
                  <a:cubicBezTo>
                    <a:pt x="8410" y="200"/>
                    <a:pt x="8351" y="176"/>
                    <a:pt x="8292" y="176"/>
                  </a:cubicBezTo>
                  <a:cubicBezTo>
                    <a:pt x="8256" y="176"/>
                    <a:pt x="8220" y="185"/>
                    <a:pt x="8188" y="203"/>
                  </a:cubicBezTo>
                  <a:cubicBezTo>
                    <a:pt x="7875" y="383"/>
                    <a:pt x="7533" y="506"/>
                    <a:pt x="7182" y="566"/>
                  </a:cubicBezTo>
                  <a:cubicBezTo>
                    <a:pt x="6777" y="196"/>
                    <a:pt x="6255" y="0"/>
                    <a:pt x="5726" y="0"/>
                  </a:cubicBezTo>
                  <a:close/>
                </a:path>
              </a:pathLst>
            </a:custGeom>
            <a:no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723960" y="542880"/>
            <a:ext cx="7705440" cy="571320"/>
          </a:xfrm>
          <a:prstGeom prst="rect">
            <a:avLst/>
          </a:prstGeom>
          <a:noFill/>
          <a:ln w="0">
            <a:noFill/>
          </a:ln>
        </p:spPr>
        <p:txBody>
          <a:bodyPr lIns="91440" tIns="91440" rIns="91440" bIns="91440" anchor="t">
            <a:normAutofit fontScale="87027"/>
          </a:bodyPr>
          <a:lstStyle/>
          <a:p>
            <a:pPr indent="0">
              <a:lnSpc>
                <a:spcPct val="100000"/>
              </a:lnSpc>
              <a:buNone/>
              <a:tabLst>
                <a:tab pos="0" algn="l"/>
              </a:tabLst>
            </a:pPr>
            <a:r>
              <a:rPr lang="en" sz="3000" b="0" strike="noStrike" spc="-1">
                <a:solidFill>
                  <a:schemeClr val="dk2"/>
                </a:solidFill>
                <a:latin typeface="Reem Kufi"/>
                <a:ea typeface="Reem Kufi"/>
              </a:rPr>
              <a:t>Definition and Purpose</a:t>
            </a:r>
            <a:endParaRPr lang="fr-FR" sz="3000" b="0" strike="noStrike" spc="-1">
              <a:solidFill>
                <a:schemeClr val="dk1"/>
              </a:solidFill>
              <a:latin typeface="Arial"/>
            </a:endParaRPr>
          </a:p>
        </p:txBody>
      </p:sp>
      <p:sp>
        <p:nvSpPr>
          <p:cNvPr id="115" name="PlaceHolder 2"/>
          <p:cNvSpPr>
            <a:spLocks noGrp="1"/>
          </p:cNvSpPr>
          <p:nvPr>
            <p:ph type="subTitle"/>
          </p:nvPr>
        </p:nvSpPr>
        <p:spPr>
          <a:xfrm>
            <a:off x="111512" y="1514520"/>
            <a:ext cx="8317528" cy="3152520"/>
          </a:xfrm>
          <a:prstGeom prst="rect">
            <a:avLst/>
          </a:prstGeom>
          <a:noFill/>
          <a:ln w="0">
            <a:noFill/>
          </a:ln>
        </p:spPr>
        <p:txBody>
          <a:bodyPr lIns="91440" tIns="91440" rIns="91440" bIns="91440" anchor="t">
            <a:normAutofit fontScale="97576"/>
          </a:bodyPr>
          <a:lstStyle/>
          <a:p>
            <a:pPr indent="0">
              <a:lnSpc>
                <a:spcPct val="100000"/>
              </a:lnSpc>
              <a:buNone/>
              <a:tabLst>
                <a:tab pos="0" algn="l"/>
              </a:tabLst>
            </a:pPr>
            <a:r>
              <a:rPr lang="en" sz="1600" b="0" strike="noStrike" spc="-1" dirty="0">
                <a:solidFill>
                  <a:schemeClr val="dk2"/>
                </a:solidFill>
                <a:latin typeface="Source Sans Pro"/>
                <a:ea typeface="Source Sans Pro"/>
              </a:rPr>
              <a:t>An API Gateway serves as a single entry point for client requests. It handles request routing, composition, and protocol translation, ensuring that clients can efficiently interact with backend microservices. Additionally, it simplifies the microservices architecture by centralizing functions such as security, logging, and monitoring, allowing developers to focus on building business logic.</a:t>
            </a:r>
            <a:endParaRPr lang="en-US" sz="1600" b="0" strike="noStrike" spc="-1" dirty="0">
              <a:solidFill>
                <a:srgbClr val="000000"/>
              </a:solidFill>
              <a:latin typeface="OpenSymbol"/>
            </a:endParaRPr>
          </a:p>
        </p:txBody>
      </p:sp>
      <p:sp>
        <p:nvSpPr>
          <p:cNvPr id="117" name="Google Shape;445;p50"/>
          <p:cNvSpPr/>
          <p:nvPr/>
        </p:nvSpPr>
        <p:spPr>
          <a:xfrm rot="5400000">
            <a:off x="7698960" y="76428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156117" y="542880"/>
            <a:ext cx="8839200" cy="571320"/>
          </a:xfrm>
          <a:prstGeom prst="rect">
            <a:avLst/>
          </a:prstGeom>
          <a:noFill/>
          <a:ln w="0">
            <a:noFill/>
          </a:ln>
        </p:spPr>
        <p:txBody>
          <a:bodyPr lIns="91440" tIns="91440" rIns="91440" bIns="91440" anchor="t">
            <a:normAutofit fontScale="90000"/>
          </a:bodyPr>
          <a:lstStyle/>
          <a:p>
            <a:pPr indent="0" algn="ctr">
              <a:lnSpc>
                <a:spcPct val="100000"/>
              </a:lnSpc>
              <a:buNone/>
              <a:tabLst>
                <a:tab pos="0" algn="l"/>
              </a:tabLst>
            </a:pPr>
            <a:r>
              <a:rPr lang="en" sz="3000" b="0" strike="noStrike" spc="-1" dirty="0">
                <a:solidFill>
                  <a:schemeClr val="lt2"/>
                </a:solidFill>
                <a:latin typeface="Reem Kufi"/>
                <a:ea typeface="Reem Kufi"/>
              </a:rPr>
              <a:t>Benefits of Using an API Gateway</a:t>
            </a:r>
            <a:endParaRPr lang="fr-FR" sz="3000" b="0" strike="noStrike" spc="-1" dirty="0">
              <a:solidFill>
                <a:schemeClr val="dk1"/>
              </a:solidFill>
              <a:latin typeface="Arial"/>
            </a:endParaRPr>
          </a:p>
        </p:txBody>
      </p:sp>
      <p:sp>
        <p:nvSpPr>
          <p:cNvPr id="119" name="PlaceHolder 2"/>
          <p:cNvSpPr>
            <a:spLocks noGrp="1"/>
          </p:cNvSpPr>
          <p:nvPr>
            <p:ph type="subTitle"/>
          </p:nvPr>
        </p:nvSpPr>
        <p:spPr>
          <a:xfrm>
            <a:off x="156117" y="1562039"/>
            <a:ext cx="8683083" cy="2779501"/>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Utilizing an API Gateway enhances the communication between clients and microservices by centralizing routing, enforcing security measures, and managing requests. This architecture reduces the complexity of client applications, lowers the risk of exposing service structure, and improves performance through features like caching, rate limiting, and logging, ultimately leading to a more robust and maintainable system.</a:t>
            </a:r>
            <a:endParaRPr lang="en-US" sz="16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Visualization of API Gateway</a:t>
            </a:r>
            <a:endParaRPr lang="fr-FR" sz="3000" b="0" strike="noStrike" spc="-1">
              <a:solidFill>
                <a:schemeClr val="dk1"/>
              </a:solidFill>
              <a:latin typeface="Arial"/>
            </a:endParaRPr>
          </a:p>
        </p:txBody>
      </p:sp>
      <p:sp>
        <p:nvSpPr>
          <p:cNvPr id="121"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a:solidFill>
                  <a:schemeClr val="dk2"/>
                </a:solidFill>
                <a:latin typeface="Source Sans Pro"/>
                <a:ea typeface="Source Sans Pro"/>
              </a:rPr>
              <a:t>A typical representation of an API Gateway showcases a client communicating through a single gateway that directs multiple requests to various microservices. This visual assists in understanding how a centralized approach leads to improved organization, simplified routing, and effective management of interactions.</a:t>
            </a:r>
            <a:endParaRPr lang="en-US" sz="1600" b="0" strike="noStrike" spc="-1">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781440" y="1638360"/>
            <a:ext cx="1714320" cy="971280"/>
          </a:xfrm>
          <a:prstGeom prst="rect">
            <a:avLst/>
          </a:prstGeom>
          <a:noFill/>
          <a:ln w="0">
            <a:noFill/>
          </a:ln>
        </p:spPr>
        <p:txBody>
          <a:bodyPr lIns="91440" tIns="91440" rIns="91440" bIns="91440" anchor="b">
            <a:normAutofit fontScale="87486"/>
          </a:bodyPr>
          <a:lstStyle/>
          <a:p>
            <a:pPr indent="0" algn="ctr">
              <a:lnSpc>
                <a:spcPct val="100000"/>
              </a:lnSpc>
              <a:buNone/>
              <a:tabLst>
                <a:tab pos="0" algn="l"/>
              </a:tabLst>
            </a:pPr>
            <a:r>
              <a:rPr lang="en" sz="6000" b="0" strike="noStrike" spc="-1">
                <a:solidFill>
                  <a:schemeClr val="accent1"/>
                </a:solidFill>
                <a:latin typeface="Reem Kufi"/>
                <a:ea typeface="Reem Kufi"/>
              </a:rPr>
              <a:t>02</a:t>
            </a:r>
            <a:endParaRPr lang="fr-FR" sz="6000" b="0" strike="noStrike" spc="-1">
              <a:solidFill>
                <a:schemeClr val="dk1"/>
              </a:solidFill>
              <a:latin typeface="Arial"/>
            </a:endParaRPr>
          </a:p>
        </p:txBody>
      </p:sp>
      <p:sp>
        <p:nvSpPr>
          <p:cNvPr id="123" name="PlaceHolder 2"/>
          <p:cNvSpPr>
            <a:spLocks noGrp="1"/>
          </p:cNvSpPr>
          <p:nvPr>
            <p:ph type="title"/>
          </p:nvPr>
        </p:nvSpPr>
        <p:spPr>
          <a:xfrm>
            <a:off x="2343240" y="2409840"/>
            <a:ext cx="4457520" cy="609120"/>
          </a:xfrm>
          <a:prstGeom prst="rect">
            <a:avLst/>
          </a:prstGeom>
          <a:noFill/>
          <a:ln w="0">
            <a:noFill/>
          </a:ln>
        </p:spPr>
        <p:txBody>
          <a:bodyPr lIns="91440" tIns="91440" rIns="91440" bIns="91440" anchor="t">
            <a:normAutofit fontScale="96363"/>
          </a:bodyPr>
          <a:lstStyle/>
          <a:p>
            <a:pPr indent="0" algn="ctr">
              <a:lnSpc>
                <a:spcPct val="100000"/>
              </a:lnSpc>
              <a:buNone/>
              <a:tabLst>
                <a:tab pos="0" algn="l"/>
              </a:tabLst>
            </a:pPr>
            <a:r>
              <a:rPr lang="en" sz="3000" b="0" strike="noStrike" spc="-1">
                <a:solidFill>
                  <a:schemeClr val="lt2"/>
                </a:solidFill>
                <a:latin typeface="Reem Kufi"/>
                <a:ea typeface="Reem Kufi"/>
              </a:rPr>
              <a:t>Ocelot Introduction</a:t>
            </a:r>
            <a:endParaRPr lang="fr-FR" sz="3000" b="0" strike="noStrike" spc="-1">
              <a:solidFill>
                <a:schemeClr val="dk1"/>
              </a:solidFill>
              <a:latin typeface="Arial"/>
            </a:endParaRPr>
          </a:p>
        </p:txBody>
      </p:sp>
      <p:sp>
        <p:nvSpPr>
          <p:cNvPr id="124" name="PlaceHolder 3"/>
          <p:cNvSpPr>
            <a:spLocks noGrp="1"/>
          </p:cNvSpPr>
          <p:nvPr>
            <p:ph type="subTitle"/>
          </p:nvPr>
        </p:nvSpPr>
        <p:spPr>
          <a:xfrm>
            <a:off x="2343240" y="2895480"/>
            <a:ext cx="4457520" cy="456840"/>
          </a:xfrm>
          <a:prstGeom prst="rect">
            <a:avLst/>
          </a:prstGeom>
          <a:noFill/>
          <a:ln w="0">
            <a:noFill/>
          </a:ln>
        </p:spPr>
        <p:txBody>
          <a:bodyPr lIns="91440" tIns="91440" rIns="91440" bIns="91440" anchor="t">
            <a:normAutofit/>
          </a:bodyPr>
          <a:lstStyle/>
          <a:p>
            <a:pPr indent="0" algn="ctr">
              <a:buNone/>
            </a:pPr>
            <a:r>
              <a:rPr lang="en-US" sz="1800" b="0" strike="noStrike" spc="-1" dirty="0">
                <a:solidFill>
                  <a:schemeClr val="dk2"/>
                </a:solidFill>
                <a:latin typeface="Source Sans Pro"/>
                <a:ea typeface="Source Sans Pro"/>
              </a:rPr>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What is Ocelot?</a:t>
            </a:r>
            <a:endParaRPr lang="fr-FR" sz="3000" b="0" strike="noStrike" spc="-1">
              <a:solidFill>
                <a:schemeClr val="dk1"/>
              </a:solidFill>
              <a:latin typeface="Arial"/>
            </a:endParaRPr>
          </a:p>
        </p:txBody>
      </p:sp>
      <p:sp>
        <p:nvSpPr>
          <p:cNvPr id="126" name="PlaceHolder 2"/>
          <p:cNvSpPr>
            <a:spLocks noGrp="1"/>
          </p:cNvSpPr>
          <p:nvPr>
            <p:ph type="subTitle"/>
          </p:nvPr>
        </p:nvSpPr>
        <p:spPr>
          <a:xfrm>
            <a:off x="394009" y="1562040"/>
            <a:ext cx="8274205"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Ocelot is a lightweight, open-source API Gateway specifically designed for .NET applications. It facilitates communication among microservices over HTTP, providing a streamlined mechanism for managing requests and responses in a microservices architecture. Ocelot serves as an effective solution for scenarios involving multiple services by simplifying request handling and enhancing performance.</a:t>
            </a:r>
            <a:endParaRPr lang="en-US" sz="16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1457280" y="542880"/>
            <a:ext cx="6972120" cy="571320"/>
          </a:xfrm>
          <a:prstGeom prst="rect">
            <a:avLst/>
          </a:prstGeom>
          <a:noFill/>
          <a:ln w="0">
            <a:noFill/>
          </a:ln>
        </p:spPr>
        <p:txBody>
          <a:bodyPr lIns="91440" tIns="91440" rIns="91440" bIns="91440" anchor="t">
            <a:normAutofit fontScale="87027"/>
          </a:bodyPr>
          <a:lstStyle/>
          <a:p>
            <a:pPr indent="0" algn="r">
              <a:lnSpc>
                <a:spcPct val="100000"/>
              </a:lnSpc>
              <a:buNone/>
              <a:tabLst>
                <a:tab pos="0" algn="l"/>
              </a:tabLst>
            </a:pPr>
            <a:r>
              <a:rPr lang="en" sz="3000" b="0" strike="noStrike" spc="-1">
                <a:solidFill>
                  <a:schemeClr val="lt2"/>
                </a:solidFill>
                <a:latin typeface="Reem Kufi"/>
                <a:ea typeface="Reem Kufi"/>
              </a:rPr>
              <a:t>Key Capabilities of Ocelot</a:t>
            </a:r>
            <a:endParaRPr lang="fr-FR" sz="3000" b="0" strike="noStrike" spc="-1">
              <a:solidFill>
                <a:schemeClr val="dk1"/>
              </a:solidFill>
              <a:latin typeface="Arial"/>
            </a:endParaRPr>
          </a:p>
        </p:txBody>
      </p:sp>
      <p:sp>
        <p:nvSpPr>
          <p:cNvPr id="128" name="PlaceHolder 2"/>
          <p:cNvSpPr>
            <a:spLocks noGrp="1"/>
          </p:cNvSpPr>
          <p:nvPr>
            <p:ph type="subTitle"/>
          </p:nvPr>
        </p:nvSpPr>
        <p:spPr>
          <a:xfrm>
            <a:off x="723960" y="1590840"/>
            <a:ext cx="3352320" cy="2209320"/>
          </a:xfrm>
          <a:prstGeom prst="rect">
            <a:avLst/>
          </a:prstGeom>
          <a:noFill/>
          <a:ln w="0">
            <a:noFill/>
          </a:ln>
        </p:spPr>
        <p:txBody>
          <a:bodyPr lIns="91440" tIns="91440" rIns="91440" bIns="91440" anchor="t">
            <a:normAutofit fontScale="86943"/>
          </a:bodyPr>
          <a:lstStyle/>
          <a:p>
            <a:pPr indent="0">
              <a:lnSpc>
                <a:spcPct val="100000"/>
              </a:lnSpc>
              <a:spcAft>
                <a:spcPts val="1599"/>
              </a:spcAft>
              <a:buNone/>
              <a:tabLst>
                <a:tab pos="0" algn="l"/>
              </a:tabLst>
            </a:pPr>
            <a:r>
              <a:rPr lang="en" sz="1600" b="0" strike="noStrike" spc="-1">
                <a:solidFill>
                  <a:schemeClr val="dk2"/>
                </a:solidFill>
                <a:latin typeface="Source Sans Pro"/>
                <a:ea typeface="Source Sans Pro"/>
              </a:rPr>
              <a:t>The primary features of Ocelot include request routing and forwarding, URL path transformation, load balancing, response aggregation, and request/response modification. These capabilities enable Ocelot to optimize how requests are processed and responses are formulated, catering effectively to the dynamic needs of microservices-based architectures.</a:t>
            </a:r>
            <a:endParaRPr lang="en-US" sz="1600" b="0" strike="noStrike" spc="-1">
              <a:solidFill>
                <a:srgbClr val="000000"/>
              </a:solidFill>
              <a:latin typeface="OpenSymbol"/>
            </a:endParaRPr>
          </a:p>
        </p:txBody>
      </p:sp>
      <p:pic>
        <p:nvPicPr>
          <p:cNvPr id="129" name="Google Shape;436;p49"/>
          <p:cNvPicPr/>
          <p:nvPr/>
        </p:nvPicPr>
        <p:blipFill>
          <a:blip r:embed="rId2"/>
          <a:stretch/>
        </p:blipFill>
        <p:spPr>
          <a:xfrm>
            <a:off x="4191120" y="1518120"/>
            <a:ext cx="4952520" cy="3624840"/>
          </a:xfrm>
          <a:prstGeom prst="rect">
            <a:avLst/>
          </a:prstGeom>
          <a:ln w="0">
            <a:noFill/>
          </a:ln>
        </p:spPr>
      </p:pic>
      <p:sp>
        <p:nvSpPr>
          <p:cNvPr id="130" name="Google Shape;437;p49"/>
          <p:cNvSpPr/>
          <p:nvPr/>
        </p:nvSpPr>
        <p:spPr>
          <a:xfrm rot="5400000">
            <a:off x="1434960" y="4012560"/>
            <a:ext cx="26280" cy="1263960"/>
          </a:xfrm>
          <a:custGeom>
            <a:avLst/>
            <a:gdLst>
              <a:gd name="textAreaLeft" fmla="*/ 0 w 26280"/>
              <a:gd name="textAreaRight" fmla="*/ 26640 w 26280"/>
              <a:gd name="textAreaTop" fmla="*/ 0 h 1263960"/>
              <a:gd name="textAreaBottom" fmla="*/ 1264320 h 1263960"/>
            </a:gdLst>
            <a:ahLst/>
            <a:cxnLst/>
            <a:rect l="textAreaLeft" t="textAreaTop" r="textAreaRight" b="textAreaBottom"/>
            <a:pathLst>
              <a:path w="1061" h="31989">
                <a:moveTo>
                  <a:pt x="0" y="0"/>
                </a:moveTo>
                <a:lnTo>
                  <a:pt x="0" y="31989"/>
                </a:lnTo>
                <a:lnTo>
                  <a:pt x="1060" y="31989"/>
                </a:lnTo>
                <a:lnTo>
                  <a:pt x="1060" y="0"/>
                </a:ln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542880"/>
            <a:ext cx="7924320" cy="571320"/>
          </a:xfrm>
          <a:prstGeom prst="rect">
            <a:avLst/>
          </a:prstGeom>
          <a:noFill/>
          <a:ln w="0">
            <a:noFill/>
          </a:ln>
        </p:spPr>
        <p:txBody>
          <a:bodyPr lIns="91440" tIns="91440" rIns="91440" bIns="91440" anchor="t">
            <a:normAutofit fontScale="87027"/>
          </a:bodyPr>
          <a:lstStyle/>
          <a:p>
            <a:pPr indent="0" algn="ctr">
              <a:lnSpc>
                <a:spcPct val="100000"/>
              </a:lnSpc>
              <a:buNone/>
              <a:tabLst>
                <a:tab pos="0" algn="l"/>
              </a:tabLst>
            </a:pPr>
            <a:r>
              <a:rPr lang="en" sz="3000" b="0" strike="noStrike" spc="-1">
                <a:solidFill>
                  <a:schemeClr val="lt2"/>
                </a:solidFill>
                <a:latin typeface="Reem Kufi"/>
                <a:ea typeface="Reem Kufi"/>
              </a:rPr>
              <a:t>Ideal Use Cases for Ocelot</a:t>
            </a:r>
            <a:endParaRPr lang="fr-FR" sz="3000" b="0" strike="noStrike" spc="-1">
              <a:solidFill>
                <a:schemeClr val="dk1"/>
              </a:solidFill>
              <a:latin typeface="Arial"/>
            </a:endParaRPr>
          </a:p>
        </p:txBody>
      </p:sp>
      <p:sp>
        <p:nvSpPr>
          <p:cNvPr id="132" name="PlaceHolder 2"/>
          <p:cNvSpPr>
            <a:spLocks noGrp="1"/>
          </p:cNvSpPr>
          <p:nvPr>
            <p:ph type="subTitle"/>
          </p:nvPr>
        </p:nvSpPr>
        <p:spPr>
          <a:xfrm>
            <a:off x="1666800" y="1562040"/>
            <a:ext cx="5819400" cy="24188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600" b="0" strike="noStrike" spc="-1" dirty="0">
                <a:solidFill>
                  <a:schemeClr val="dk2"/>
                </a:solidFill>
                <a:latin typeface="Source Sans Pro"/>
                <a:ea typeface="Source Sans Pro"/>
              </a:rPr>
              <a:t>Ocelot is particularly suited for small to medium-sized microservices-based systems. It excels in environments where ease of integration and convenience of use are prioritized, offering developers the tools needed to streamline service interactions while minimizing setup and configuration time.</a:t>
            </a:r>
            <a:endParaRPr lang="en-US" sz="16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Meeting by Slidesgo">
  <a:themeElements>
    <a:clrScheme name="Simple Light">
      <a:dk1>
        <a:srgbClr val="000000"/>
      </a:dk1>
      <a:lt1>
        <a:srgbClr val="FFFFFF"/>
      </a:lt1>
      <a:dk2>
        <a:srgbClr val="637B7F"/>
      </a:dk2>
      <a:lt2>
        <a:srgbClr val="EBB55A"/>
      </a:lt2>
      <a:accent1>
        <a:srgbClr val="D84E2E"/>
      </a:accent1>
      <a:accent2>
        <a:srgbClr val="637B7F"/>
      </a:accent2>
      <a:accent3>
        <a:srgbClr val="EBB55A"/>
      </a:accent3>
      <a:accent4>
        <a:srgbClr val="D84E2E"/>
      </a:accent4>
      <a:accent5>
        <a:srgbClr val="637B7F"/>
      </a:accent5>
      <a:accent6>
        <a:srgbClr val="EBB55A"/>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95</TotalTime>
  <Words>1039</Words>
  <Application>Microsoft Office PowerPoint</Application>
  <PresentationFormat>On-screen Show (16:9)</PresentationFormat>
  <Paragraphs>50</Paragraphs>
  <Slides>22</Slides>
  <Notes>0</Notes>
  <HiddenSlides>0</HiddenSlides>
  <MMClips>0</MMClips>
  <ScaleCrop>false</ScaleCrop>
  <HeadingPairs>
    <vt:vector size="6" baseType="variant">
      <vt:variant>
        <vt:lpstr>Fonts Used</vt:lpstr>
      </vt:variant>
      <vt:variant>
        <vt:i4>6</vt:i4>
      </vt:variant>
      <vt:variant>
        <vt:lpstr>Theme</vt:lpstr>
      </vt:variant>
      <vt:variant>
        <vt:i4>30</vt:i4>
      </vt:variant>
      <vt:variant>
        <vt:lpstr>Slide Titles</vt:lpstr>
      </vt:variant>
      <vt:variant>
        <vt:i4>22</vt:i4>
      </vt:variant>
    </vt:vector>
  </HeadingPairs>
  <TitlesOfParts>
    <vt:vector size="58" baseType="lpstr">
      <vt:lpstr>Arial</vt:lpstr>
      <vt:lpstr>OpenSymbol</vt:lpstr>
      <vt:lpstr>Reem Kufi</vt:lpstr>
      <vt:lpstr>Source Sans Pro</vt:lpstr>
      <vt:lpstr>Symbol</vt:lpstr>
      <vt:lpstr>Wingdings</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Simple Meeting by Slidesgo</vt:lpstr>
      <vt:lpstr>Slidesgo Final Pages</vt:lpstr>
      <vt:lpstr>Ocelot API Gateway</vt:lpstr>
      <vt:lpstr>01</vt:lpstr>
      <vt:lpstr>Definition and Purpose</vt:lpstr>
      <vt:lpstr>Benefits of Using an API Gateway</vt:lpstr>
      <vt:lpstr>Visualization of API Gateway</vt:lpstr>
      <vt:lpstr>02</vt:lpstr>
      <vt:lpstr>What is Ocelot?</vt:lpstr>
      <vt:lpstr>Key Capabilities of Ocelot</vt:lpstr>
      <vt:lpstr>Ideal Use Cases for Ocelot</vt:lpstr>
      <vt:lpstr>03</vt:lpstr>
      <vt:lpstr>Without API Gateway</vt:lpstr>
      <vt:lpstr>Advantages with API Gateway</vt:lpstr>
      <vt:lpstr>Impact on Client Logic</vt:lpstr>
      <vt:lpstr>04</vt:lpstr>
      <vt:lpstr>Definition of Load Balancing</vt:lpstr>
      <vt:lpstr>Importance of Load Balancing</vt:lpstr>
      <vt:lpstr>Load Balancing in Ocelot</vt:lpstr>
      <vt:lpstr>05</vt:lpstr>
      <vt:lpstr>Request Flow</vt:lpstr>
      <vt:lpstr>Components of Ocelot</vt:lpstr>
      <vt:lpstr>Conclusions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Someone Buzy</dc:creator>
  <cp:lastModifiedBy>Someone Buzy</cp:lastModifiedBy>
  <cp:revision>1</cp:revision>
  <dcterms:modified xsi:type="dcterms:W3CDTF">2025-04-08T08:25:04Z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2025-04-08T06:48:55Z</dcterms:created>
  <dc:creator>Unknown Creator</dc:creator>
  <dc:description/>
  <dc:language>en-US</dc:language>
  <cp:lastModifiedBy>Unknown Creator</cp:lastModifiedBy>
  <dcterms:modified xsi:type="dcterms:W3CDTF">2025-04-08T06:48:55Z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24</vt:r8>
  </property>
</Properties>
</file>