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75" r:id="rId11"/>
    <p:sldId id="276" r:id="rId12"/>
    <p:sldId id="265" r:id="rId13"/>
    <p:sldId id="277" r:id="rId14"/>
    <p:sldId id="266" r:id="rId15"/>
    <p:sldId id="274"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sutariya8@outlook.com" initials="" lastIdx="1" clrIdx="0">
    <p:extLst>
      <p:ext uri="{19B8F6BF-5375-455C-9EA6-DF929625EA0E}">
        <p15:presenceInfo xmlns:p15="http://schemas.microsoft.com/office/powerpoint/2012/main" userId="2de4806a4c6562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660"/>
  </p:normalViewPr>
  <p:slideViewPr>
    <p:cSldViewPr snapToGrid="0">
      <p:cViewPr varScale="1">
        <p:scale>
          <a:sx n="86" d="100"/>
          <a:sy n="86" d="100"/>
        </p:scale>
        <p:origin x="2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5381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76563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3108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33541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016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325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26655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69426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48751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8810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77824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EA5BE-BBAA-48DD-88BA-9657B950813E}"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28033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EA5BE-BBAA-48DD-88BA-9657B950813E}"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2404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EA5BE-BBAA-48DD-88BA-9657B950813E}"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44615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31110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95221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DEA5BE-BBAA-48DD-88BA-9657B950813E}" type="datetimeFigureOut">
              <a:rPr lang="en-US" smtClean="0"/>
              <a:t>12/9/2024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BCB0AF-391F-4A8D-B0C8-FEC3DDE73DA6}" type="slidenum">
              <a:rPr lang="en-US" smtClean="0"/>
              <a:t>‹#›</a:t>
            </a:fld>
            <a:endParaRPr lang="en-US"/>
          </a:p>
        </p:txBody>
      </p:sp>
    </p:spTree>
    <p:extLst>
      <p:ext uri="{BB962C8B-B14F-4D97-AF65-F5344CB8AC3E}">
        <p14:creationId xmlns:p14="http://schemas.microsoft.com/office/powerpoint/2010/main" val="12968841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slideshare.net/slideshow/hospital-management-final-report-presentation/64370810" TargetMode="External"/><Relationship Id="rId2" Type="http://schemas.openxmlformats.org/officeDocument/2006/relationships/hyperlink" Target="https://www.youtube.com/watch?v=ggLvWc1v7W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3227-D49B-F9D9-7CAD-4FF744562DA3}"/>
              </a:ext>
            </a:extLst>
          </p:cNvPr>
          <p:cNvSpPr>
            <a:spLocks noGrp="1"/>
          </p:cNvSpPr>
          <p:nvPr>
            <p:ph type="ctrTitle"/>
          </p:nvPr>
        </p:nvSpPr>
        <p:spPr>
          <a:xfrm>
            <a:off x="358219" y="320512"/>
            <a:ext cx="11566688" cy="1423447"/>
          </a:xfrm>
        </p:spPr>
        <p:txBody>
          <a:bodyPr>
            <a:normAutofit/>
          </a:bodyPr>
          <a:lstStyle/>
          <a:p>
            <a:pPr algn="ctr"/>
            <a:r>
              <a:rPr lang="en-US"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Sarvajanik Education Society</a:t>
            </a:r>
            <a:br>
              <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6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Sarvajanik College of Engineering &amp; Technology, Surat.</a:t>
            </a:r>
            <a:b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400" b="1" dirty="0">
                <a:solidFill>
                  <a:srgbClr val="000000"/>
                </a:solidFill>
                <a:latin typeface="Times New Roman" panose="02020603050405020304" pitchFamily="18" charset="0"/>
                <a:ea typeface="Arial"/>
                <a:cs typeface="Times New Roman" panose="02020603050405020304" pitchFamily="18" charset="0"/>
                <a:sym typeface="Arial"/>
              </a:rPr>
              <a:t>          </a:t>
            </a:r>
            <a: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Master of Computer Applications 					</a:t>
            </a:r>
            <a:b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Academic Year: 2024– 25</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007814-517E-98B5-9CCD-B4A1E60F834F}"/>
              </a:ext>
            </a:extLst>
          </p:cNvPr>
          <p:cNvSpPr>
            <a:spLocks noGrp="1"/>
          </p:cNvSpPr>
          <p:nvPr>
            <p:ph type="subTitle" idx="1"/>
          </p:nvPr>
        </p:nvSpPr>
        <p:spPr>
          <a:xfrm>
            <a:off x="1130832" y="1823990"/>
            <a:ext cx="9930336" cy="4689835"/>
          </a:xfrm>
        </p:spPr>
        <p:txBody>
          <a:bodyPr>
            <a:normAutofit fontScale="85000" lnSpcReduction="20000"/>
          </a:bodyPr>
          <a:lstStyle/>
          <a:p>
            <a:pPr algn="ct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A</a:t>
            </a:r>
            <a:r>
              <a:rPr lang="en-US" sz="18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Project On</a:t>
            </a:r>
          </a:p>
          <a:p>
            <a:pPr algn="ctr"/>
            <a:r>
              <a:rPr lang="en-US" dirty="0">
                <a:solidFill>
                  <a:srgbClr val="000000"/>
                </a:solidFill>
                <a:latin typeface="Times New Roman" panose="02020603050405020304" pitchFamily="18" charset="0"/>
                <a:ea typeface="Arial"/>
                <a:cs typeface="Times New Roman" panose="02020603050405020304" pitchFamily="18" charset="0"/>
                <a:sym typeface="Arial"/>
              </a:rPr>
              <a:t>“Hospital Management System”</a:t>
            </a:r>
          </a:p>
          <a:p>
            <a:pPr algn="ctr"/>
            <a:endParaRPr lang="en-US" sz="1200"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Presented By</a:t>
            </a:r>
          </a:p>
          <a:p>
            <a:pPr algn="ctr"/>
            <a:endParaRPr lang="en-US"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700" dirty="0">
                <a:solidFill>
                  <a:srgbClr val="000000"/>
                </a:solidFill>
                <a:latin typeface="Times New Roman" panose="02020603050405020304" pitchFamily="18" charset="0"/>
                <a:ea typeface="Arial"/>
                <a:cs typeface="Times New Roman" panose="02020603050405020304" pitchFamily="18" charset="0"/>
                <a:sym typeface="Arial"/>
              </a:rPr>
              <a:t>Ghelani Isha (ET24MTCA016)</a:t>
            </a:r>
          </a:p>
          <a:p>
            <a:pPr algn="ctr"/>
            <a:r>
              <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Italiya Avi (ET24MTCA018</a:t>
            </a:r>
            <a:r>
              <a:rPr lang="en-US" sz="1700" dirty="0">
                <a:solidFill>
                  <a:srgbClr val="000000"/>
                </a:solidFill>
                <a:latin typeface="Times New Roman" panose="02020603050405020304" pitchFamily="18" charset="0"/>
                <a:ea typeface="Arial"/>
                <a:cs typeface="Times New Roman" panose="02020603050405020304" pitchFamily="18" charset="0"/>
                <a:sym typeface="Arial"/>
              </a:rPr>
              <a:t>)</a:t>
            </a:r>
            <a:endPar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Moradiya Chetali (ET24MTCA033)</a:t>
            </a:r>
          </a:p>
          <a:p>
            <a:pPr algn="ctr"/>
            <a:r>
              <a:rPr lang="en-US" sz="1700" dirty="0">
                <a:solidFill>
                  <a:srgbClr val="000000"/>
                </a:solidFill>
                <a:latin typeface="Times New Roman" panose="02020603050405020304" pitchFamily="18" charset="0"/>
                <a:ea typeface="Arial"/>
                <a:cs typeface="Times New Roman" panose="02020603050405020304" pitchFamily="18" charset="0"/>
                <a:sym typeface="Arial"/>
              </a:rPr>
              <a:t>Sheta Shubham (ET24MTCA062)</a:t>
            </a:r>
          </a:p>
          <a:p>
            <a:pPr algn="ctr"/>
            <a:endParaRPr lang="en-US" sz="14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endParaRPr lang="en-US" b="1"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b="1" dirty="0">
                <a:solidFill>
                  <a:srgbClr val="000000"/>
                </a:solidFill>
                <a:latin typeface="Times New Roman" panose="02020603050405020304" pitchFamily="18" charset="0"/>
                <a:ea typeface="Arial"/>
                <a:cs typeface="Times New Roman" panose="02020603050405020304" pitchFamily="18" charset="0"/>
                <a:sym typeface="Arial"/>
              </a:rPr>
              <a:t>MCA SEM-1</a:t>
            </a:r>
          </a:p>
          <a:p>
            <a:pPr algn="ctr"/>
            <a:endParaRPr lang="en-US" b="1"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8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Under the Guidance of</a:t>
            </a:r>
          </a:p>
          <a:p>
            <a:pPr algn="ctr"/>
            <a:r>
              <a:rPr lang="en-US" sz="1400" dirty="0">
                <a:solidFill>
                  <a:srgbClr val="000000"/>
                </a:solidFill>
                <a:latin typeface="Times New Roman" panose="02020603050405020304" pitchFamily="18" charset="0"/>
                <a:ea typeface="Arial"/>
                <a:cs typeface="Times New Roman" panose="02020603050405020304" pitchFamily="18" charset="0"/>
                <a:sym typeface="Arial"/>
              </a:rPr>
              <a:t>Prof. Preksha Parmar</a:t>
            </a:r>
            <a:endParaRPr lang="en-US" sz="1400"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US" b="1"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US" sz="1200"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IN" dirty="0">
              <a:latin typeface="Times New Roman" panose="02020603050405020304" pitchFamily="18" charset="0"/>
              <a:cs typeface="Times New Roman" panose="02020603050405020304" pitchFamily="18" charset="0"/>
            </a:endParaRPr>
          </a:p>
        </p:txBody>
      </p:sp>
      <p:pic>
        <p:nvPicPr>
          <p:cNvPr id="4" name="Google Shape;291;p1">
            <a:extLst>
              <a:ext uri="{FF2B5EF4-FFF2-40B4-BE49-F238E27FC236}">
                <a16:creationId xmlns:a16="http://schemas.microsoft.com/office/drawing/2014/main" id="{3918616D-1A92-C0A5-5BCA-2AB1AF0910E0}"/>
              </a:ext>
            </a:extLst>
          </p:cNvPr>
          <p:cNvPicPr preferRelativeResize="0"/>
          <p:nvPr/>
        </p:nvPicPr>
        <p:blipFill rotWithShape="1">
          <a:blip r:embed="rId2">
            <a:alphaModFix/>
          </a:blip>
          <a:srcRect/>
          <a:stretch/>
        </p:blipFill>
        <p:spPr>
          <a:xfrm>
            <a:off x="443060" y="372359"/>
            <a:ext cx="2743200" cy="1371600"/>
          </a:xfrm>
          <a:prstGeom prst="rect">
            <a:avLst/>
          </a:prstGeom>
          <a:noFill/>
          <a:ln>
            <a:noFill/>
          </a:ln>
        </p:spPr>
      </p:pic>
      <p:pic>
        <p:nvPicPr>
          <p:cNvPr id="6" name="Google Shape;292;p1">
            <a:extLst>
              <a:ext uri="{FF2B5EF4-FFF2-40B4-BE49-F238E27FC236}">
                <a16:creationId xmlns:a16="http://schemas.microsoft.com/office/drawing/2014/main" id="{3551725E-1BBF-E2DF-F576-0F64FDB7B6DA}"/>
              </a:ext>
            </a:extLst>
          </p:cNvPr>
          <p:cNvPicPr preferRelativeResize="0"/>
          <p:nvPr/>
        </p:nvPicPr>
        <p:blipFill rotWithShape="1">
          <a:blip r:embed="rId3">
            <a:alphaModFix/>
          </a:blip>
          <a:srcRect/>
          <a:stretch/>
        </p:blipFill>
        <p:spPr>
          <a:xfrm>
            <a:off x="10224089" y="372359"/>
            <a:ext cx="1384300" cy="1295400"/>
          </a:xfrm>
          <a:prstGeom prst="rect">
            <a:avLst/>
          </a:prstGeom>
          <a:noFill/>
          <a:ln>
            <a:noFill/>
          </a:ln>
        </p:spPr>
      </p:pic>
    </p:spTree>
    <p:extLst>
      <p:ext uri="{BB962C8B-B14F-4D97-AF65-F5344CB8AC3E}">
        <p14:creationId xmlns:p14="http://schemas.microsoft.com/office/powerpoint/2010/main" val="7265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B7B6C-3624-4BB2-B6A1-3FEB4B4B21C4}"/>
              </a:ext>
            </a:extLst>
          </p:cNvPr>
          <p:cNvSpPr>
            <a:spLocks noGrp="1"/>
          </p:cNvSpPr>
          <p:nvPr>
            <p:ph idx="1"/>
          </p:nvPr>
        </p:nvSpPr>
        <p:spPr>
          <a:xfrm>
            <a:off x="2589212" y="1643605"/>
            <a:ext cx="8915400" cy="4267618"/>
          </a:xfrm>
        </p:spPr>
        <p:txBody>
          <a:bodyPr/>
          <a:lstStyle/>
          <a:p>
            <a:pPr marL="0" indent="0">
              <a:buNone/>
            </a:pPr>
            <a:r>
              <a:rPr lang="en-US" b="1" dirty="0">
                <a:latin typeface="Times New Roman" panose="02020603050405020304" pitchFamily="18" charset="0"/>
                <a:cs typeface="Times New Roman" panose="02020603050405020304" pitchFamily="18" charset="0"/>
              </a:rPr>
              <a:t>DOCTOR:</a:t>
            </a: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Oval 14">
            <a:extLst>
              <a:ext uri="{FF2B5EF4-FFF2-40B4-BE49-F238E27FC236}">
                <a16:creationId xmlns:a16="http://schemas.microsoft.com/office/drawing/2014/main" id="{583866AB-8DB2-4088-9325-48D3CB8D5426}"/>
              </a:ext>
            </a:extLst>
          </p:cNvPr>
          <p:cNvSpPr>
            <a:spLocks noChangeArrowheads="1"/>
          </p:cNvSpPr>
          <p:nvPr/>
        </p:nvSpPr>
        <p:spPr bwMode="auto">
          <a:xfrm>
            <a:off x="2882860" y="2672910"/>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13">
            <a:extLst>
              <a:ext uri="{FF2B5EF4-FFF2-40B4-BE49-F238E27FC236}">
                <a16:creationId xmlns:a16="http://schemas.microsoft.com/office/drawing/2014/main" id="{1386F5DD-911F-41A9-9181-52F8C53DD215}"/>
              </a:ext>
            </a:extLst>
          </p:cNvPr>
          <p:cNvSpPr>
            <a:spLocks noChangeShapeType="1"/>
          </p:cNvSpPr>
          <p:nvPr/>
        </p:nvSpPr>
        <p:spPr bwMode="auto">
          <a:xfrm>
            <a:off x="2742366" y="3215867"/>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a:extLst>
              <a:ext uri="{FF2B5EF4-FFF2-40B4-BE49-F238E27FC236}">
                <a16:creationId xmlns:a16="http://schemas.microsoft.com/office/drawing/2014/main" id="{2916A915-E37D-4724-A66D-8A697FA7457B}"/>
              </a:ext>
            </a:extLst>
          </p:cNvPr>
          <p:cNvSpPr>
            <a:spLocks noChangeShapeType="1"/>
          </p:cNvSpPr>
          <p:nvPr/>
        </p:nvSpPr>
        <p:spPr bwMode="auto">
          <a:xfrm>
            <a:off x="3172578" y="3226414"/>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a:extLst>
              <a:ext uri="{FF2B5EF4-FFF2-40B4-BE49-F238E27FC236}">
                <a16:creationId xmlns:a16="http://schemas.microsoft.com/office/drawing/2014/main" id="{4C7D0BA4-2292-4232-8E49-2A4740AC61D5}"/>
              </a:ext>
            </a:extLst>
          </p:cNvPr>
          <p:cNvSpPr>
            <a:spLocks noChangeShapeType="1"/>
          </p:cNvSpPr>
          <p:nvPr/>
        </p:nvSpPr>
        <p:spPr bwMode="auto">
          <a:xfrm flipH="1">
            <a:off x="2813801" y="3654596"/>
            <a:ext cx="342900" cy="5254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a:extLst>
              <a:ext uri="{FF2B5EF4-FFF2-40B4-BE49-F238E27FC236}">
                <a16:creationId xmlns:a16="http://schemas.microsoft.com/office/drawing/2014/main" id="{7B58E9EF-0081-4671-A089-BD01E256AF73}"/>
              </a:ext>
            </a:extLst>
          </p:cNvPr>
          <p:cNvSpPr>
            <a:spLocks noChangeShapeType="1"/>
          </p:cNvSpPr>
          <p:nvPr/>
        </p:nvSpPr>
        <p:spPr bwMode="auto">
          <a:xfrm>
            <a:off x="3183691" y="3675676"/>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A4DADB7B-9FCA-682D-BC52-EE445D7ECD8D}"/>
              </a:ext>
            </a:extLst>
          </p:cNvPr>
          <p:cNvSpPr/>
          <p:nvPr/>
        </p:nvSpPr>
        <p:spPr>
          <a:xfrm>
            <a:off x="7950633" y="1666737"/>
            <a:ext cx="3304310" cy="4017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sp>
        <p:nvSpPr>
          <p:cNvPr id="18" name="Oval 17">
            <a:extLst>
              <a:ext uri="{FF2B5EF4-FFF2-40B4-BE49-F238E27FC236}">
                <a16:creationId xmlns:a16="http://schemas.microsoft.com/office/drawing/2014/main" id="{3B54B18C-AFFD-04FA-318A-AFFD7FA29325}"/>
              </a:ext>
            </a:extLst>
          </p:cNvPr>
          <p:cNvSpPr/>
          <p:nvPr/>
        </p:nvSpPr>
        <p:spPr>
          <a:xfrm>
            <a:off x="8236289" y="2140954"/>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Login</a:t>
            </a:r>
            <a:r>
              <a:rPr lang="en-US" sz="1600" dirty="0"/>
              <a:t> </a:t>
            </a:r>
            <a:endParaRPr lang="en-IN" sz="1600" dirty="0"/>
          </a:p>
        </p:txBody>
      </p:sp>
      <p:sp>
        <p:nvSpPr>
          <p:cNvPr id="19" name="AutoShape 16">
            <a:extLst>
              <a:ext uri="{FF2B5EF4-FFF2-40B4-BE49-F238E27FC236}">
                <a16:creationId xmlns:a16="http://schemas.microsoft.com/office/drawing/2014/main" id="{CF5C8395-63DB-6BAF-F5C5-2D68F42C253E}"/>
              </a:ext>
            </a:extLst>
          </p:cNvPr>
          <p:cNvSpPr>
            <a:spLocks noChangeShapeType="1"/>
          </p:cNvSpPr>
          <p:nvPr/>
        </p:nvSpPr>
        <p:spPr bwMode="auto">
          <a:xfrm flipV="1">
            <a:off x="3472615" y="2441358"/>
            <a:ext cx="4763662" cy="78505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3">
            <a:extLst>
              <a:ext uri="{FF2B5EF4-FFF2-40B4-BE49-F238E27FC236}">
                <a16:creationId xmlns:a16="http://schemas.microsoft.com/office/drawing/2014/main" id="{631FDCAA-C24E-2DFD-6AC9-A36EB294C5B8}"/>
              </a:ext>
            </a:extLst>
          </p:cNvPr>
          <p:cNvSpPr>
            <a:spLocks noChangeShapeType="1"/>
          </p:cNvSpPr>
          <p:nvPr/>
        </p:nvSpPr>
        <p:spPr bwMode="auto">
          <a:xfrm>
            <a:off x="3485407" y="3226414"/>
            <a:ext cx="4750870" cy="4571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8">
            <a:extLst>
              <a:ext uri="{FF2B5EF4-FFF2-40B4-BE49-F238E27FC236}">
                <a16:creationId xmlns:a16="http://schemas.microsoft.com/office/drawing/2014/main" id="{DBC325BB-E0C1-0192-2350-C35D7BD7E2CF}"/>
              </a:ext>
            </a:extLst>
          </p:cNvPr>
          <p:cNvSpPr>
            <a:spLocks noChangeShapeType="1"/>
          </p:cNvSpPr>
          <p:nvPr/>
        </p:nvSpPr>
        <p:spPr bwMode="auto">
          <a:xfrm>
            <a:off x="3482931" y="3226414"/>
            <a:ext cx="4750835" cy="88297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28DF4BBC-FC4E-D52A-93C1-2B58852E3A8E}"/>
              </a:ext>
            </a:extLst>
          </p:cNvPr>
          <p:cNvSpPr/>
          <p:nvPr/>
        </p:nvSpPr>
        <p:spPr>
          <a:xfrm>
            <a:off x="8236289" y="2990340"/>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View Patient Records</a:t>
            </a:r>
            <a:endParaRPr lang="en-IN" sz="16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287CC330-6240-BEDA-69A4-E434C1B54AC7}"/>
              </a:ext>
            </a:extLst>
          </p:cNvPr>
          <p:cNvSpPr/>
          <p:nvPr/>
        </p:nvSpPr>
        <p:spPr>
          <a:xfrm>
            <a:off x="8236289" y="3839726"/>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 View Profile</a:t>
            </a:r>
            <a:endParaRPr lang="en-IN" sz="1600"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E933E6B1-D1C7-4AB8-9229-B45E85359C14}"/>
              </a:ext>
            </a:extLst>
          </p:cNvPr>
          <p:cNvSpPr/>
          <p:nvPr/>
        </p:nvSpPr>
        <p:spPr>
          <a:xfrm>
            <a:off x="8236289" y="4689112"/>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Logout</a:t>
            </a:r>
            <a:endParaRPr lang="en-IN" sz="1600" dirty="0">
              <a:latin typeface="Times New Roman" panose="02020603050405020304" pitchFamily="18" charset="0"/>
              <a:cs typeface="Times New Roman" panose="02020603050405020304" pitchFamily="18" charset="0"/>
            </a:endParaRPr>
          </a:p>
        </p:txBody>
      </p:sp>
      <p:sp>
        <p:nvSpPr>
          <p:cNvPr id="20" name="AutoShape 18">
            <a:extLst>
              <a:ext uri="{FF2B5EF4-FFF2-40B4-BE49-F238E27FC236}">
                <a16:creationId xmlns:a16="http://schemas.microsoft.com/office/drawing/2014/main" id="{42373BA0-A0A1-43AA-B353-E8B3987F535D}"/>
              </a:ext>
            </a:extLst>
          </p:cNvPr>
          <p:cNvSpPr>
            <a:spLocks noChangeShapeType="1"/>
          </p:cNvSpPr>
          <p:nvPr/>
        </p:nvSpPr>
        <p:spPr bwMode="auto">
          <a:xfrm>
            <a:off x="3499607" y="3226411"/>
            <a:ext cx="4734160" cy="17184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9416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2">
            <a:extLst>
              <a:ext uri="{FF2B5EF4-FFF2-40B4-BE49-F238E27FC236}">
                <a16:creationId xmlns:a16="http://schemas.microsoft.com/office/drawing/2014/main" id="{368DAFAD-CA49-47CC-8148-22B7636520C0}"/>
              </a:ext>
            </a:extLst>
          </p:cNvPr>
          <p:cNvSpPr txBox="1">
            <a:spLocks/>
          </p:cNvSpPr>
          <p:nvPr/>
        </p:nvSpPr>
        <p:spPr>
          <a:xfrm>
            <a:off x="2589212" y="1643605"/>
            <a:ext cx="8915400" cy="426761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latin typeface="Times New Roman" panose="02020603050405020304" pitchFamily="18" charset="0"/>
                <a:cs typeface="Times New Roman" panose="02020603050405020304" pitchFamily="18" charset="0"/>
              </a:rPr>
              <a:t>PATIENT:</a:t>
            </a:r>
          </a:p>
          <a:p>
            <a:endParaRPr lang="en-US" b="1" dirty="0">
              <a:latin typeface="Times New Roman" panose="02020603050405020304" pitchFamily="18" charset="0"/>
              <a:cs typeface="Times New Roman" panose="02020603050405020304" pitchFamily="18" charset="0"/>
            </a:endParaRPr>
          </a:p>
          <a:p>
            <a:pPr marL="0" indent="0">
              <a:buFont typeface="Wingdings 3" charset="2"/>
              <a:buNone/>
            </a:pPr>
            <a:endParaRPr lang="en-US" b="1" dirty="0">
              <a:latin typeface="Times New Roman" panose="02020603050405020304" pitchFamily="18" charset="0"/>
              <a:cs typeface="Times New Roman" panose="02020603050405020304" pitchFamily="18" charset="0"/>
            </a:endParaRPr>
          </a:p>
        </p:txBody>
      </p:sp>
      <p:sp>
        <p:nvSpPr>
          <p:cNvPr id="39" name="Oval 14">
            <a:extLst>
              <a:ext uri="{FF2B5EF4-FFF2-40B4-BE49-F238E27FC236}">
                <a16:creationId xmlns:a16="http://schemas.microsoft.com/office/drawing/2014/main" id="{3204ACC8-0FDB-4ECE-9E73-8CAF500DDD15}"/>
              </a:ext>
            </a:extLst>
          </p:cNvPr>
          <p:cNvSpPr>
            <a:spLocks noChangeArrowheads="1"/>
          </p:cNvSpPr>
          <p:nvPr/>
        </p:nvSpPr>
        <p:spPr bwMode="auto">
          <a:xfrm>
            <a:off x="2882860" y="2672910"/>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AutoShape 13">
            <a:extLst>
              <a:ext uri="{FF2B5EF4-FFF2-40B4-BE49-F238E27FC236}">
                <a16:creationId xmlns:a16="http://schemas.microsoft.com/office/drawing/2014/main" id="{D0295C97-7938-4FB6-9DF2-8B6DE16CD835}"/>
              </a:ext>
            </a:extLst>
          </p:cNvPr>
          <p:cNvSpPr>
            <a:spLocks noChangeShapeType="1"/>
          </p:cNvSpPr>
          <p:nvPr/>
        </p:nvSpPr>
        <p:spPr bwMode="auto">
          <a:xfrm>
            <a:off x="2742366" y="3215867"/>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a:extLst>
              <a:ext uri="{FF2B5EF4-FFF2-40B4-BE49-F238E27FC236}">
                <a16:creationId xmlns:a16="http://schemas.microsoft.com/office/drawing/2014/main" id="{0DDFEE16-8EAE-4CA2-8D2A-7BA76B017D2A}"/>
              </a:ext>
            </a:extLst>
          </p:cNvPr>
          <p:cNvSpPr>
            <a:spLocks noChangeShapeType="1"/>
          </p:cNvSpPr>
          <p:nvPr/>
        </p:nvSpPr>
        <p:spPr bwMode="auto">
          <a:xfrm>
            <a:off x="3172578" y="3226414"/>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11">
            <a:extLst>
              <a:ext uri="{FF2B5EF4-FFF2-40B4-BE49-F238E27FC236}">
                <a16:creationId xmlns:a16="http://schemas.microsoft.com/office/drawing/2014/main" id="{7AAF29D1-23D7-4F1E-B7C9-D8D1EAFCB56A}"/>
              </a:ext>
            </a:extLst>
          </p:cNvPr>
          <p:cNvSpPr>
            <a:spLocks noChangeShapeType="1"/>
          </p:cNvSpPr>
          <p:nvPr/>
        </p:nvSpPr>
        <p:spPr bwMode="auto">
          <a:xfrm flipH="1">
            <a:off x="2813801" y="3654596"/>
            <a:ext cx="342900" cy="5254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AutoShape 10">
            <a:extLst>
              <a:ext uri="{FF2B5EF4-FFF2-40B4-BE49-F238E27FC236}">
                <a16:creationId xmlns:a16="http://schemas.microsoft.com/office/drawing/2014/main" id="{CDBBAB8C-41A9-4DA5-9C40-FA6E1D9A54D3}"/>
              </a:ext>
            </a:extLst>
          </p:cNvPr>
          <p:cNvSpPr>
            <a:spLocks noChangeShapeType="1"/>
          </p:cNvSpPr>
          <p:nvPr/>
        </p:nvSpPr>
        <p:spPr bwMode="auto">
          <a:xfrm>
            <a:off x="3183691" y="3675676"/>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Rectangle 43">
            <a:extLst>
              <a:ext uri="{FF2B5EF4-FFF2-40B4-BE49-F238E27FC236}">
                <a16:creationId xmlns:a16="http://schemas.microsoft.com/office/drawing/2014/main" id="{07901B57-9A26-4E41-836D-ADFAE797EA07}"/>
              </a:ext>
            </a:extLst>
          </p:cNvPr>
          <p:cNvSpPr/>
          <p:nvPr/>
        </p:nvSpPr>
        <p:spPr>
          <a:xfrm>
            <a:off x="7819672" y="1893337"/>
            <a:ext cx="3304310" cy="3522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sp>
        <p:nvSpPr>
          <p:cNvPr id="45" name="Oval 44">
            <a:extLst>
              <a:ext uri="{FF2B5EF4-FFF2-40B4-BE49-F238E27FC236}">
                <a16:creationId xmlns:a16="http://schemas.microsoft.com/office/drawing/2014/main" id="{142A4D14-2B89-4D05-8633-297C1C86CED1}"/>
              </a:ext>
            </a:extLst>
          </p:cNvPr>
          <p:cNvSpPr/>
          <p:nvPr/>
        </p:nvSpPr>
        <p:spPr>
          <a:xfrm>
            <a:off x="8105328" y="2456329"/>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Login</a:t>
            </a:r>
            <a:r>
              <a:rPr lang="en-US" sz="1600" dirty="0"/>
              <a:t> </a:t>
            </a:r>
            <a:endParaRPr lang="en-IN" sz="1600" dirty="0"/>
          </a:p>
        </p:txBody>
      </p:sp>
      <p:sp>
        <p:nvSpPr>
          <p:cNvPr id="46" name="AutoShape 16">
            <a:extLst>
              <a:ext uri="{FF2B5EF4-FFF2-40B4-BE49-F238E27FC236}">
                <a16:creationId xmlns:a16="http://schemas.microsoft.com/office/drawing/2014/main" id="{789B23F2-D8BE-474C-9D30-808BF705840C}"/>
              </a:ext>
            </a:extLst>
          </p:cNvPr>
          <p:cNvSpPr>
            <a:spLocks noChangeShapeType="1"/>
          </p:cNvSpPr>
          <p:nvPr/>
        </p:nvSpPr>
        <p:spPr bwMode="auto">
          <a:xfrm flipV="1">
            <a:off x="3472615" y="2731043"/>
            <a:ext cx="4632713" cy="49536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AutoShape 3">
            <a:extLst>
              <a:ext uri="{FF2B5EF4-FFF2-40B4-BE49-F238E27FC236}">
                <a16:creationId xmlns:a16="http://schemas.microsoft.com/office/drawing/2014/main" id="{C8861E36-8BD7-45B4-BA6C-5BEA911D6D03}"/>
              </a:ext>
            </a:extLst>
          </p:cNvPr>
          <p:cNvSpPr>
            <a:spLocks noChangeShapeType="1"/>
          </p:cNvSpPr>
          <p:nvPr/>
        </p:nvSpPr>
        <p:spPr bwMode="auto">
          <a:xfrm>
            <a:off x="3485407" y="3226414"/>
            <a:ext cx="4602693" cy="3572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AutoShape 18">
            <a:extLst>
              <a:ext uri="{FF2B5EF4-FFF2-40B4-BE49-F238E27FC236}">
                <a16:creationId xmlns:a16="http://schemas.microsoft.com/office/drawing/2014/main" id="{BA72CC08-A441-441F-AA84-7AA28633DDE0}"/>
              </a:ext>
            </a:extLst>
          </p:cNvPr>
          <p:cNvSpPr>
            <a:spLocks noChangeShapeType="1"/>
          </p:cNvSpPr>
          <p:nvPr/>
        </p:nvSpPr>
        <p:spPr bwMode="auto">
          <a:xfrm>
            <a:off x="3482932" y="3226413"/>
            <a:ext cx="4609604" cy="12124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48">
            <a:extLst>
              <a:ext uri="{FF2B5EF4-FFF2-40B4-BE49-F238E27FC236}">
                <a16:creationId xmlns:a16="http://schemas.microsoft.com/office/drawing/2014/main" id="{B4AD4022-CEAD-4690-8121-BA0DA8F85A5C}"/>
              </a:ext>
            </a:extLst>
          </p:cNvPr>
          <p:cNvSpPr/>
          <p:nvPr/>
        </p:nvSpPr>
        <p:spPr>
          <a:xfrm>
            <a:off x="8105328" y="3305715"/>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View Profile</a:t>
            </a:r>
            <a:endParaRPr lang="en-IN" sz="1600" dirty="0">
              <a:latin typeface="Times New Roman" panose="02020603050405020304" pitchFamily="18" charset="0"/>
              <a:cs typeface="Times New Roman" panose="02020603050405020304" pitchFamily="18" charset="0"/>
            </a:endParaRPr>
          </a:p>
        </p:txBody>
      </p:sp>
      <p:sp>
        <p:nvSpPr>
          <p:cNvPr id="50" name="Oval 49">
            <a:extLst>
              <a:ext uri="{FF2B5EF4-FFF2-40B4-BE49-F238E27FC236}">
                <a16:creationId xmlns:a16="http://schemas.microsoft.com/office/drawing/2014/main" id="{7792D6B4-2BD3-4EBC-B511-F5351D019CB5}"/>
              </a:ext>
            </a:extLst>
          </p:cNvPr>
          <p:cNvSpPr/>
          <p:nvPr/>
        </p:nvSpPr>
        <p:spPr>
          <a:xfrm>
            <a:off x="8105328" y="4155101"/>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Logout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776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3C59A-2BB8-4FB2-B4E4-9C096DC18FFE}"/>
              </a:ext>
            </a:extLst>
          </p:cNvPr>
          <p:cNvSpPr>
            <a:spLocks noGrp="1"/>
          </p:cNvSpPr>
          <p:nvPr>
            <p:ph idx="1"/>
          </p:nvPr>
        </p:nvSpPr>
        <p:spPr>
          <a:xfrm>
            <a:off x="2589212" y="689811"/>
            <a:ext cx="8915400" cy="5221411"/>
          </a:xfrm>
        </p:spPr>
        <p:txBody>
          <a:bodyPr/>
          <a:lstStyle/>
          <a:p>
            <a:r>
              <a:rPr lang="en-US" b="1" u="sng" dirty="0">
                <a:latin typeface="Times New Roman" panose="02020603050405020304" pitchFamily="18" charset="0"/>
                <a:cs typeface="Times New Roman" panose="02020603050405020304" pitchFamily="18" charset="0"/>
              </a:rPr>
              <a:t>Activity Diagrams (Admin)</a:t>
            </a:r>
          </a:p>
          <a:p>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6E2DF0-49C8-41CB-B351-430958EE5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052" y="1160139"/>
            <a:ext cx="9207720" cy="5288620"/>
          </a:xfrm>
          <a:prstGeom prst="rect">
            <a:avLst/>
          </a:prstGeom>
        </p:spPr>
      </p:pic>
    </p:spTree>
    <p:extLst>
      <p:ext uri="{BB962C8B-B14F-4D97-AF65-F5344CB8AC3E}">
        <p14:creationId xmlns:p14="http://schemas.microsoft.com/office/powerpoint/2010/main" val="315044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3C59A-2BB8-4FB2-B4E4-9C096DC18FFE}"/>
              </a:ext>
            </a:extLst>
          </p:cNvPr>
          <p:cNvSpPr>
            <a:spLocks noGrp="1"/>
          </p:cNvSpPr>
          <p:nvPr>
            <p:ph idx="1"/>
          </p:nvPr>
        </p:nvSpPr>
        <p:spPr>
          <a:xfrm>
            <a:off x="2589212" y="689811"/>
            <a:ext cx="8915400" cy="5221411"/>
          </a:xfrm>
        </p:spPr>
        <p:txBody>
          <a:bodyPr/>
          <a:lstStyle/>
          <a:p>
            <a:r>
              <a:rPr lang="en-US" b="1" u="sng" dirty="0">
                <a:latin typeface="Times New Roman" panose="02020603050405020304" pitchFamily="18" charset="0"/>
                <a:cs typeface="Times New Roman" panose="02020603050405020304" pitchFamily="18" charset="0"/>
              </a:rPr>
              <a:t>Activity Diagrams (User)</a:t>
            </a:r>
          </a:p>
          <a:p>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07120DD-2A81-47E9-BA1A-EF1D7E493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8483" y="1083076"/>
            <a:ext cx="5755034" cy="5659515"/>
          </a:xfrm>
          <a:prstGeom prst="rect">
            <a:avLst/>
          </a:prstGeom>
        </p:spPr>
      </p:pic>
    </p:spTree>
    <p:extLst>
      <p:ext uri="{BB962C8B-B14F-4D97-AF65-F5344CB8AC3E}">
        <p14:creationId xmlns:p14="http://schemas.microsoft.com/office/powerpoint/2010/main" val="68325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B9F-0F55-4CAD-9F80-2BF057D2D2D3}"/>
              </a:ext>
            </a:extLst>
          </p:cNvPr>
          <p:cNvSpPr>
            <a:spLocks noGrp="1"/>
          </p:cNvSpPr>
          <p:nvPr>
            <p:ph type="title"/>
          </p:nvPr>
        </p:nvSpPr>
        <p:spPr>
          <a:xfrm>
            <a:off x="1640156" y="615231"/>
            <a:ext cx="8911687" cy="550267"/>
          </a:xfrm>
        </p:spPr>
        <p:txBody>
          <a:bodyPr>
            <a:normAutofit fontScale="90000"/>
          </a:bodyPr>
          <a:lstStyle/>
          <a:p>
            <a:pPr algn="ctr"/>
            <a:r>
              <a:rPr lang="en-US" sz="2800" b="1" u="sng" dirty="0">
                <a:latin typeface="Times New Roman" panose="02020603050405020304" pitchFamily="18" charset="0"/>
                <a:cs typeface="Times New Roman" panose="02020603050405020304" pitchFamily="18" charset="0"/>
              </a:rPr>
              <a:t>SCREEN SHOTS</a:t>
            </a:r>
            <a:br>
              <a:rPr lang="en-US" sz="2800" b="1" u="sng"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Login</a:t>
            </a:r>
            <a:br>
              <a:rPr lang="en-US" sz="2800" b="1" u="sng" dirty="0">
                <a:latin typeface="Times New Roman" panose="02020603050405020304" pitchFamily="18" charset="0"/>
                <a:cs typeface="Times New Roman" panose="02020603050405020304" pitchFamily="18" charset="0"/>
              </a:rPr>
            </a:br>
            <a:br>
              <a:rPr lang="en-US" sz="2800" b="1" u="sng" dirty="0">
                <a:latin typeface="Times New Roman" panose="02020603050405020304" pitchFamily="18" charset="0"/>
                <a:cs typeface="Times New Roman" panose="02020603050405020304" pitchFamily="18" charset="0"/>
              </a:rPr>
            </a:br>
            <a:endParaRPr lang="en-US" sz="28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980B1D1-A298-4930-B463-3BE627866F8A}"/>
              </a:ext>
            </a:extLst>
          </p:cNvPr>
          <p:cNvPicPr>
            <a:picLocks noChangeAspect="1"/>
          </p:cNvPicPr>
          <p:nvPr/>
        </p:nvPicPr>
        <p:blipFill>
          <a:blip r:embed="rId2"/>
          <a:stretch>
            <a:fillRect/>
          </a:stretch>
        </p:blipFill>
        <p:spPr>
          <a:xfrm>
            <a:off x="2766547" y="2368168"/>
            <a:ext cx="6658904" cy="2121664"/>
          </a:xfrm>
          <a:prstGeom prst="rect">
            <a:avLst/>
          </a:prstGeom>
        </p:spPr>
      </p:pic>
    </p:spTree>
    <p:extLst>
      <p:ext uri="{BB962C8B-B14F-4D97-AF65-F5344CB8AC3E}">
        <p14:creationId xmlns:p14="http://schemas.microsoft.com/office/powerpoint/2010/main" val="1342931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526A956-EC99-4E20-9E34-246A0E2D0BF8}"/>
              </a:ext>
            </a:extLst>
          </p:cNvPr>
          <p:cNvSpPr/>
          <p:nvPr/>
        </p:nvSpPr>
        <p:spPr>
          <a:xfrm>
            <a:off x="5378496" y="687565"/>
            <a:ext cx="1435008" cy="369332"/>
          </a:xfrm>
          <a:prstGeom prst="rect">
            <a:avLst/>
          </a:prstGeom>
        </p:spPr>
        <p:txBody>
          <a:bodyPr wrap="none">
            <a:spAutoFit/>
          </a:bodyPr>
          <a:lstStyle/>
          <a:p>
            <a:r>
              <a:rPr lang="en-US" u="sng" dirty="0">
                <a:latin typeface="Times New Roman" panose="02020603050405020304" pitchFamily="18" charset="0"/>
                <a:cs typeface="Times New Roman" panose="02020603050405020304" pitchFamily="18" charset="0"/>
              </a:rPr>
              <a:t>Admin Login</a:t>
            </a:r>
            <a:endParaRPr lang="en-US" dirty="0"/>
          </a:p>
        </p:txBody>
      </p:sp>
      <p:pic>
        <p:nvPicPr>
          <p:cNvPr id="9" name="Picture 8">
            <a:extLst>
              <a:ext uri="{FF2B5EF4-FFF2-40B4-BE49-F238E27FC236}">
                <a16:creationId xmlns:a16="http://schemas.microsoft.com/office/drawing/2014/main" id="{671D7470-8E7F-45B1-BF7B-923FD7AC4094}"/>
              </a:ext>
            </a:extLst>
          </p:cNvPr>
          <p:cNvPicPr>
            <a:picLocks noChangeAspect="1"/>
          </p:cNvPicPr>
          <p:nvPr/>
        </p:nvPicPr>
        <p:blipFill>
          <a:blip r:embed="rId2"/>
          <a:stretch>
            <a:fillRect/>
          </a:stretch>
        </p:blipFill>
        <p:spPr>
          <a:xfrm>
            <a:off x="2766548" y="3704970"/>
            <a:ext cx="6658904" cy="2183834"/>
          </a:xfrm>
          <a:prstGeom prst="rect">
            <a:avLst/>
          </a:prstGeom>
        </p:spPr>
      </p:pic>
      <p:pic>
        <p:nvPicPr>
          <p:cNvPr id="10" name="Picture 9">
            <a:extLst>
              <a:ext uri="{FF2B5EF4-FFF2-40B4-BE49-F238E27FC236}">
                <a16:creationId xmlns:a16="http://schemas.microsoft.com/office/drawing/2014/main" id="{FE1907C9-2B73-4DCB-8207-44CB8955F5C2}"/>
              </a:ext>
            </a:extLst>
          </p:cNvPr>
          <p:cNvPicPr>
            <a:picLocks noChangeAspect="1"/>
          </p:cNvPicPr>
          <p:nvPr/>
        </p:nvPicPr>
        <p:blipFill>
          <a:blip r:embed="rId3"/>
          <a:stretch>
            <a:fillRect/>
          </a:stretch>
        </p:blipFill>
        <p:spPr>
          <a:xfrm>
            <a:off x="2766548" y="1639997"/>
            <a:ext cx="6658904" cy="1710968"/>
          </a:xfrm>
          <a:prstGeom prst="rect">
            <a:avLst/>
          </a:prstGeom>
        </p:spPr>
      </p:pic>
    </p:spTree>
    <p:extLst>
      <p:ext uri="{BB962C8B-B14F-4D97-AF65-F5344CB8AC3E}">
        <p14:creationId xmlns:p14="http://schemas.microsoft.com/office/powerpoint/2010/main" val="331567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0F3B24-4B5C-6661-CF3E-399913462015}"/>
              </a:ext>
            </a:extLst>
          </p:cNvPr>
          <p:cNvSpPr txBox="1"/>
          <p:nvPr/>
        </p:nvSpPr>
        <p:spPr>
          <a:xfrm>
            <a:off x="3048000" y="681608"/>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Patient Login</a:t>
            </a:r>
            <a:endParaRPr lang="en-IN" u="sng" dirty="0"/>
          </a:p>
        </p:txBody>
      </p:sp>
      <p:pic>
        <p:nvPicPr>
          <p:cNvPr id="6" name="Picture 5">
            <a:extLst>
              <a:ext uri="{FF2B5EF4-FFF2-40B4-BE49-F238E27FC236}">
                <a16:creationId xmlns:a16="http://schemas.microsoft.com/office/drawing/2014/main" id="{16919272-C6C5-4C92-85DE-2B3F66C6B032}"/>
              </a:ext>
            </a:extLst>
          </p:cNvPr>
          <p:cNvPicPr>
            <a:picLocks noChangeAspect="1"/>
          </p:cNvPicPr>
          <p:nvPr/>
        </p:nvPicPr>
        <p:blipFill>
          <a:blip r:embed="rId2"/>
          <a:stretch>
            <a:fillRect/>
          </a:stretch>
        </p:blipFill>
        <p:spPr>
          <a:xfrm>
            <a:off x="2766548" y="2618391"/>
            <a:ext cx="6658904" cy="1621218"/>
          </a:xfrm>
          <a:prstGeom prst="rect">
            <a:avLst/>
          </a:prstGeom>
        </p:spPr>
      </p:pic>
    </p:spTree>
    <p:extLst>
      <p:ext uri="{BB962C8B-B14F-4D97-AF65-F5344CB8AC3E}">
        <p14:creationId xmlns:p14="http://schemas.microsoft.com/office/powerpoint/2010/main" val="179900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CFBAC3-F085-B126-DD60-05F35D70C7C5}"/>
              </a:ext>
            </a:extLst>
          </p:cNvPr>
          <p:cNvSpPr txBox="1"/>
          <p:nvPr/>
        </p:nvSpPr>
        <p:spPr>
          <a:xfrm>
            <a:off x="3047999" y="767647"/>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Doctor Login</a:t>
            </a:r>
            <a:endParaRPr lang="en-IN" dirty="0"/>
          </a:p>
        </p:txBody>
      </p:sp>
      <p:pic>
        <p:nvPicPr>
          <p:cNvPr id="6" name="Picture 5">
            <a:extLst>
              <a:ext uri="{FF2B5EF4-FFF2-40B4-BE49-F238E27FC236}">
                <a16:creationId xmlns:a16="http://schemas.microsoft.com/office/drawing/2014/main" id="{ADA4530C-A764-4724-A207-894424EB22CB}"/>
              </a:ext>
            </a:extLst>
          </p:cNvPr>
          <p:cNvPicPr>
            <a:picLocks noChangeAspect="1"/>
          </p:cNvPicPr>
          <p:nvPr/>
        </p:nvPicPr>
        <p:blipFill>
          <a:blip r:embed="rId2"/>
          <a:stretch>
            <a:fillRect/>
          </a:stretch>
        </p:blipFill>
        <p:spPr>
          <a:xfrm>
            <a:off x="2766547" y="1809875"/>
            <a:ext cx="6658904" cy="1486940"/>
          </a:xfrm>
          <a:prstGeom prst="rect">
            <a:avLst/>
          </a:prstGeom>
        </p:spPr>
      </p:pic>
      <p:pic>
        <p:nvPicPr>
          <p:cNvPr id="7" name="Picture 6">
            <a:extLst>
              <a:ext uri="{FF2B5EF4-FFF2-40B4-BE49-F238E27FC236}">
                <a16:creationId xmlns:a16="http://schemas.microsoft.com/office/drawing/2014/main" id="{15003DF1-A6B9-4AEC-9164-B4C61A3C20A1}"/>
              </a:ext>
            </a:extLst>
          </p:cNvPr>
          <p:cNvPicPr>
            <a:picLocks noChangeAspect="1"/>
          </p:cNvPicPr>
          <p:nvPr/>
        </p:nvPicPr>
        <p:blipFill>
          <a:blip r:embed="rId3"/>
          <a:stretch>
            <a:fillRect/>
          </a:stretch>
        </p:blipFill>
        <p:spPr>
          <a:xfrm>
            <a:off x="2766547" y="3561186"/>
            <a:ext cx="6658904" cy="1839215"/>
          </a:xfrm>
          <a:prstGeom prst="rect">
            <a:avLst/>
          </a:prstGeom>
        </p:spPr>
      </p:pic>
    </p:spTree>
    <p:extLst>
      <p:ext uri="{BB962C8B-B14F-4D97-AF65-F5344CB8AC3E}">
        <p14:creationId xmlns:p14="http://schemas.microsoft.com/office/powerpoint/2010/main" val="115455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47C81-1144-C81A-767A-801AAE489858}"/>
              </a:ext>
            </a:extLst>
          </p:cNvPr>
          <p:cNvSpPr txBox="1"/>
          <p:nvPr/>
        </p:nvSpPr>
        <p:spPr>
          <a:xfrm>
            <a:off x="3048000" y="791984"/>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Receptionist Login</a:t>
            </a:r>
            <a:endParaRPr lang="en-IN" dirty="0"/>
          </a:p>
        </p:txBody>
      </p:sp>
      <p:pic>
        <p:nvPicPr>
          <p:cNvPr id="4" name="Picture 3">
            <a:extLst>
              <a:ext uri="{FF2B5EF4-FFF2-40B4-BE49-F238E27FC236}">
                <a16:creationId xmlns:a16="http://schemas.microsoft.com/office/drawing/2014/main" id="{8EB7C54E-4E51-4CB3-A240-957B806848BB}"/>
              </a:ext>
            </a:extLst>
          </p:cNvPr>
          <p:cNvPicPr>
            <a:picLocks noChangeAspect="1"/>
          </p:cNvPicPr>
          <p:nvPr/>
        </p:nvPicPr>
        <p:blipFill>
          <a:blip r:embed="rId2"/>
          <a:stretch>
            <a:fillRect/>
          </a:stretch>
        </p:blipFill>
        <p:spPr>
          <a:xfrm>
            <a:off x="2766548" y="1814709"/>
            <a:ext cx="6658904" cy="1552147"/>
          </a:xfrm>
          <a:prstGeom prst="rect">
            <a:avLst/>
          </a:prstGeom>
        </p:spPr>
      </p:pic>
      <p:pic>
        <p:nvPicPr>
          <p:cNvPr id="2" name="Picture 1">
            <a:extLst>
              <a:ext uri="{FF2B5EF4-FFF2-40B4-BE49-F238E27FC236}">
                <a16:creationId xmlns:a16="http://schemas.microsoft.com/office/drawing/2014/main" id="{22FB17E9-E753-4DC4-BA6C-4F6101680066}"/>
              </a:ext>
            </a:extLst>
          </p:cNvPr>
          <p:cNvPicPr>
            <a:picLocks noChangeAspect="1"/>
          </p:cNvPicPr>
          <p:nvPr/>
        </p:nvPicPr>
        <p:blipFill>
          <a:blip r:embed="rId3"/>
          <a:stretch>
            <a:fillRect/>
          </a:stretch>
        </p:blipFill>
        <p:spPr>
          <a:xfrm>
            <a:off x="2766548" y="3665787"/>
            <a:ext cx="6658904" cy="2329208"/>
          </a:xfrm>
          <a:prstGeom prst="rect">
            <a:avLst/>
          </a:prstGeom>
        </p:spPr>
      </p:pic>
    </p:spTree>
    <p:extLst>
      <p:ext uri="{BB962C8B-B14F-4D97-AF65-F5344CB8AC3E}">
        <p14:creationId xmlns:p14="http://schemas.microsoft.com/office/powerpoint/2010/main" val="140937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5179-5513-4B2C-8551-ACA47815FF76}"/>
              </a:ext>
            </a:extLst>
          </p:cNvPr>
          <p:cNvSpPr>
            <a:spLocks noGrp="1"/>
          </p:cNvSpPr>
          <p:nvPr>
            <p:ph type="title"/>
          </p:nvPr>
        </p:nvSpPr>
        <p:spPr>
          <a:xfrm>
            <a:off x="1640156" y="543087"/>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LIMITATION</a:t>
            </a:r>
          </a:p>
        </p:txBody>
      </p:sp>
      <p:sp>
        <p:nvSpPr>
          <p:cNvPr id="3" name="Content Placeholder 2">
            <a:extLst>
              <a:ext uri="{FF2B5EF4-FFF2-40B4-BE49-F238E27FC236}">
                <a16:creationId xmlns:a16="http://schemas.microsoft.com/office/drawing/2014/main" id="{4A44F42C-3793-4EA0-A281-751EE9F6470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Hospital management System could not provide all the Department of a Hospital due to the short time periods.</a:t>
            </a:r>
          </a:p>
          <a:p>
            <a:r>
              <a:rPr lang="en-US" dirty="0">
                <a:latin typeface="Times New Roman" panose="02020603050405020304" pitchFamily="18" charset="0"/>
                <a:cs typeface="Times New Roman" panose="02020603050405020304" pitchFamily="18" charset="0"/>
              </a:rPr>
              <a:t>The admin and receptionist login systems store passwords in plain text in the files. This makes the system vulnerable to unauthorized access.</a:t>
            </a:r>
          </a:p>
        </p:txBody>
      </p:sp>
    </p:spTree>
    <p:extLst>
      <p:ext uri="{BB962C8B-B14F-4D97-AF65-F5344CB8AC3E}">
        <p14:creationId xmlns:p14="http://schemas.microsoft.com/office/powerpoint/2010/main" val="259376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4B7B-1204-4787-86C8-F9798E0F5236}"/>
              </a:ext>
            </a:extLst>
          </p:cNvPr>
          <p:cNvSpPr>
            <a:spLocks noGrp="1"/>
          </p:cNvSpPr>
          <p:nvPr>
            <p:ph type="title"/>
          </p:nvPr>
        </p:nvSpPr>
        <p:spPr>
          <a:xfrm>
            <a:off x="1640156" y="600961"/>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D25DEA0-2984-4998-82C9-70F8936357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System Description (Technologies Used)</a:t>
            </a:r>
          </a:p>
          <a:p>
            <a:r>
              <a:rPr lang="en-US" dirty="0">
                <a:latin typeface="Times New Roman" panose="02020603050405020304" pitchFamily="18" charset="0"/>
                <a:cs typeface="Times New Roman" panose="02020603050405020304" pitchFamily="18" charset="0"/>
              </a:rPr>
              <a:t>Database Design/ File System (Table Designs)</a:t>
            </a:r>
          </a:p>
          <a:p>
            <a:r>
              <a:rPr lang="en-US" dirty="0">
                <a:latin typeface="Times New Roman" panose="02020603050405020304" pitchFamily="18" charset="0"/>
                <a:cs typeface="Times New Roman" panose="02020603050405020304" pitchFamily="18" charset="0"/>
              </a:rPr>
              <a:t>Diagrams (Use Case Diagram, Activity Diagram)</a:t>
            </a:r>
          </a:p>
          <a:p>
            <a:r>
              <a:rPr lang="en-US" dirty="0">
                <a:latin typeface="Times New Roman" panose="02020603050405020304" pitchFamily="18" charset="0"/>
                <a:cs typeface="Times New Roman" panose="02020603050405020304" pitchFamily="18" charset="0"/>
              </a:rPr>
              <a:t>Screen Shots</a:t>
            </a:r>
          </a:p>
          <a:p>
            <a:r>
              <a:rPr lang="en-US" dirty="0">
                <a:latin typeface="Times New Roman" panose="02020603050405020304" pitchFamily="18" charset="0"/>
                <a:cs typeface="Times New Roman" panose="02020603050405020304" pitchFamily="18" charset="0"/>
              </a:rPr>
              <a:t>Limitation</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74352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33B2-E308-48CA-9C6D-7DA0F5166C8B}"/>
              </a:ext>
            </a:extLst>
          </p:cNvPr>
          <p:cNvSpPr>
            <a:spLocks noGrp="1"/>
          </p:cNvSpPr>
          <p:nvPr>
            <p:ph type="title"/>
          </p:nvPr>
        </p:nvSpPr>
        <p:spPr>
          <a:xfrm>
            <a:off x="1640156" y="554661"/>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0759AF3-E39B-4661-AE31-5ACABCC3E73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https://www.youtube.com/watch?v=ggLvWc1v7WA</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https://www.slideshare.net/slideshow/hospital-management-final-report-presentation/64370810</a:t>
            </a:r>
            <a:endParaRPr lang="en-US"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Source Code and Implementation: Refer to the provided </a:t>
            </a:r>
            <a:r>
              <a:rPr lang="en-US" dirty="0" err="1">
                <a:latin typeface="Times New Roman" panose="02020603050405020304" pitchFamily="18" charset="0"/>
                <a:cs typeface="Times New Roman" panose="02020603050405020304" pitchFamily="18" charset="0"/>
              </a:rPr>
              <a:t>hospital.c</a:t>
            </a:r>
            <a:r>
              <a:rPr lang="en-US" dirty="0">
                <a:latin typeface="Times New Roman" panose="02020603050405020304" pitchFamily="18" charset="0"/>
                <a:cs typeface="Times New Roman" panose="02020603050405020304" pitchFamily="18" charset="0"/>
              </a:rPr>
              <a:t>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20620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CDBC-10F7-4872-8795-4E590AAB72AA}"/>
              </a:ext>
            </a:extLst>
          </p:cNvPr>
          <p:cNvSpPr>
            <a:spLocks noGrp="1"/>
          </p:cNvSpPr>
          <p:nvPr>
            <p:ph type="title"/>
          </p:nvPr>
        </p:nvSpPr>
        <p:spPr>
          <a:xfrm>
            <a:off x="1640156" y="2788555"/>
            <a:ext cx="8911687" cy="1280890"/>
          </a:xfrm>
        </p:spPr>
        <p:txBody>
          <a:bodyPr>
            <a:normAutofit/>
          </a:bodyPr>
          <a:lstStyle/>
          <a:p>
            <a:pPr algn="ctr">
              <a:lnSpc>
                <a:spcPct val="150000"/>
              </a:lnSpc>
            </a:pP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272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64E8-EB20-4C0C-8C39-C3C294D45E5F}"/>
              </a:ext>
            </a:extLst>
          </p:cNvPr>
          <p:cNvSpPr>
            <a:spLocks noGrp="1"/>
          </p:cNvSpPr>
          <p:nvPr>
            <p:ph type="title"/>
          </p:nvPr>
        </p:nvSpPr>
        <p:spPr>
          <a:xfrm>
            <a:off x="1640156" y="589386"/>
            <a:ext cx="8911687" cy="1280890"/>
          </a:xfrm>
        </p:spPr>
        <p:txBody>
          <a:bodyPr/>
          <a:lstStyle/>
          <a:p>
            <a:pPr algn="ctr"/>
            <a:r>
              <a:rPr lang="en-US" sz="2800" b="1" u="sng" dirty="0">
                <a:latin typeface="Times New Roman" panose="02020603050405020304" pitchFamily="18" charset="0"/>
                <a:cs typeface="Times New Roman" panose="02020603050405020304" pitchFamily="18" charset="0"/>
              </a:rPr>
              <a:t>ABSTRACT</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69A97-70FF-4793-B451-1EAAAEAA2D5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involves the development of a Hospital Management System using the C programming language. The system is designed to manage a small Hospital that includes a general clinic, as well as Hospital for  Heart, Lung, and Plastic Surgery. Patients can be added to the system in any order and then assigned to a designated Hospital. The system also includes an Urgent Department when patients can be added and immediately sent to the appropriate department based on their medical requirements without delay. This straightforward and efficient system helps Hospital administrators to manage patient flow and optimize medical care services.</a:t>
            </a:r>
          </a:p>
        </p:txBody>
      </p:sp>
    </p:spTree>
    <p:extLst>
      <p:ext uri="{BB962C8B-B14F-4D97-AF65-F5344CB8AC3E}">
        <p14:creationId xmlns:p14="http://schemas.microsoft.com/office/powerpoint/2010/main" val="263967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2CB-9AD8-46B3-90BA-F3D09229303A}"/>
              </a:ext>
            </a:extLst>
          </p:cNvPr>
          <p:cNvSpPr>
            <a:spLocks noGrp="1"/>
          </p:cNvSpPr>
          <p:nvPr>
            <p:ph type="title"/>
          </p:nvPr>
        </p:nvSpPr>
        <p:spPr>
          <a:xfrm>
            <a:off x="1640156" y="566237"/>
            <a:ext cx="8911687" cy="1280890"/>
          </a:xfrm>
        </p:spPr>
        <p:txBody>
          <a:bodyPr/>
          <a:lstStyle/>
          <a:p>
            <a:pPr algn="ctr"/>
            <a:r>
              <a:rPr lang="en-US" sz="2800" b="1" u="sng" dirty="0">
                <a:latin typeface="Times New Roman" panose="02020603050405020304" pitchFamily="18" charset="0"/>
                <a:cs typeface="Times New Roman" panose="02020603050405020304" pitchFamily="18" charset="0"/>
              </a:rPr>
              <a:t>OBJECTIVE</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E4C178-43CF-4A4E-8671-1BE96FAC496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system should computerize patient and Hospital details, including records of Patients, Doctors and Receptionists.</a:t>
            </a:r>
          </a:p>
          <a:p>
            <a:r>
              <a:rPr lang="en-US" dirty="0">
                <a:latin typeface="Times New Roman" panose="02020603050405020304" pitchFamily="18" charset="0"/>
                <a:cs typeface="Times New Roman" panose="02020603050405020304" pitchFamily="18" charset="0"/>
              </a:rPr>
              <a:t>The system should keep Patient information up to date.</a:t>
            </a:r>
          </a:p>
          <a:p>
            <a:r>
              <a:rPr lang="en-US" dirty="0">
                <a:latin typeface="Times New Roman" panose="02020603050405020304" pitchFamily="18" charset="0"/>
                <a:cs typeface="Times New Roman" panose="02020603050405020304" pitchFamily="18" charset="0"/>
              </a:rPr>
              <a:t>The system should allow Doctors and other Staff to perform efficiently.</a:t>
            </a:r>
          </a:p>
          <a:p>
            <a:r>
              <a:rPr lang="en-US" dirty="0">
                <a:latin typeface="Times New Roman" panose="02020603050405020304" pitchFamily="18" charset="0"/>
                <a:cs typeface="Times New Roman" panose="02020603050405020304" pitchFamily="18" charset="0"/>
              </a:rPr>
              <a:t>The system should keep records of Patient Diseases, Diagnosis and Management.</a:t>
            </a:r>
          </a:p>
          <a:p>
            <a:r>
              <a:rPr lang="en-US" dirty="0">
                <a:latin typeface="Times New Roman" panose="02020603050405020304" pitchFamily="18" charset="0"/>
                <a:cs typeface="Times New Roman" panose="02020603050405020304" pitchFamily="18" charset="0"/>
              </a:rPr>
              <a:t>The system should keep records of the Hospital’s Employees.</a:t>
            </a:r>
          </a:p>
          <a:p>
            <a:r>
              <a:rPr lang="en-US" dirty="0">
                <a:latin typeface="Times New Roman" panose="02020603050405020304" pitchFamily="18" charset="0"/>
                <a:cs typeface="Times New Roman" panose="02020603050405020304" pitchFamily="18" charset="0"/>
              </a:rPr>
              <a:t>Maintain data persistently using a File-based approach for Patient, Doctor and Receptionists records.</a:t>
            </a:r>
          </a:p>
        </p:txBody>
      </p:sp>
    </p:spTree>
    <p:extLst>
      <p:ext uri="{BB962C8B-B14F-4D97-AF65-F5344CB8AC3E}">
        <p14:creationId xmlns:p14="http://schemas.microsoft.com/office/powerpoint/2010/main" val="114056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8756-8A4C-421B-86A0-B873FCA1F433}"/>
              </a:ext>
            </a:extLst>
          </p:cNvPr>
          <p:cNvSpPr>
            <a:spLocks noGrp="1"/>
          </p:cNvSpPr>
          <p:nvPr>
            <p:ph type="title"/>
          </p:nvPr>
        </p:nvSpPr>
        <p:spPr>
          <a:xfrm>
            <a:off x="1640156" y="635685"/>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SYSTEM DESCRIPTION (TECHNOLOGY USED)</a:t>
            </a:r>
          </a:p>
        </p:txBody>
      </p:sp>
      <p:sp>
        <p:nvSpPr>
          <p:cNvPr id="3" name="Content Placeholder 2">
            <a:extLst>
              <a:ext uri="{FF2B5EF4-FFF2-40B4-BE49-F238E27FC236}">
                <a16:creationId xmlns:a16="http://schemas.microsoft.com/office/drawing/2014/main" id="{BA482549-D77C-4C79-91F6-5DB212EA2F0A}"/>
              </a:ext>
            </a:extLst>
          </p:cNvPr>
          <p:cNvSpPr>
            <a:spLocks noGrp="1"/>
          </p:cNvSpPr>
          <p:nvPr>
            <p:ph idx="1"/>
          </p:nvPr>
        </p:nvSpPr>
        <p:spPr>
          <a:xfrm>
            <a:off x="2114083" y="2043953"/>
            <a:ext cx="8915400" cy="3777622"/>
          </a:xfrm>
        </p:spPr>
        <p:txBody>
          <a:bodyPr/>
          <a:lstStyle/>
          <a:p>
            <a:pPr marL="0" indent="0">
              <a:buNone/>
            </a:pPr>
            <a:endParaRPr lang="en-US" b="1" u="sng"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7E662A1-7893-C9BB-1EE1-6CC1B4729148}"/>
              </a:ext>
            </a:extLst>
          </p:cNvPr>
          <p:cNvGraphicFramePr>
            <a:graphicFrameLocks noGrp="1"/>
          </p:cNvGraphicFramePr>
          <p:nvPr>
            <p:extLst>
              <p:ext uri="{D42A27DB-BD31-4B8C-83A1-F6EECF244321}">
                <p14:modId xmlns:p14="http://schemas.microsoft.com/office/powerpoint/2010/main" val="2527603425"/>
              </p:ext>
            </p:extLst>
          </p:nvPr>
        </p:nvGraphicFramePr>
        <p:xfrm>
          <a:off x="2114083" y="1804395"/>
          <a:ext cx="8128000" cy="25797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25556407"/>
                    </a:ext>
                  </a:extLst>
                </a:gridCol>
                <a:gridCol w="4064000">
                  <a:extLst>
                    <a:ext uri="{9D8B030D-6E8A-4147-A177-3AD203B41FA5}">
                      <a16:colId xmlns:a16="http://schemas.microsoft.com/office/drawing/2014/main" val="1900216452"/>
                    </a:ext>
                  </a:extLst>
                </a:gridCol>
              </a:tblGrid>
              <a:tr h="4299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88192928"/>
                  </a:ext>
                </a:extLst>
              </a:tr>
              <a:tr h="429950">
                <a:tc>
                  <a:txBody>
                    <a:bodyPr/>
                    <a:lstStyle/>
                    <a:p>
                      <a:r>
                        <a:rPr lang="en-US" sz="1600" dirty="0">
                          <a:latin typeface="Times New Roman" panose="02020603050405020304" pitchFamily="18" charset="0"/>
                          <a:cs typeface="Times New Roman" panose="02020603050405020304" pitchFamily="18" charset="0"/>
                        </a:rPr>
                        <a:t>Operating system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Windows10</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652330"/>
                  </a:ext>
                </a:extLst>
              </a:tr>
              <a:tr h="429950">
                <a:tc>
                  <a:txBody>
                    <a:bodyPr/>
                    <a:lstStyle/>
                    <a:p>
                      <a:r>
                        <a:rPr lang="en-US" sz="1600" dirty="0">
                          <a:latin typeface="Times New Roman" panose="02020603050405020304" pitchFamily="18" charset="0"/>
                          <a:cs typeface="Times New Roman" panose="02020603050405020304" pitchFamily="18" charset="0"/>
                        </a:rPr>
                        <a:t>software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Dev 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1859711"/>
                  </a:ext>
                </a:extLst>
              </a:tr>
              <a:tr h="429950">
                <a:tc>
                  <a:txBody>
                    <a:bodyPr/>
                    <a:lstStyle/>
                    <a:p>
                      <a:r>
                        <a:rPr lang="en-US" sz="1600" dirty="0">
                          <a:latin typeface="Times New Roman" panose="02020603050405020304" pitchFamily="18" charset="0"/>
                          <a:cs typeface="Times New Roman" panose="02020603050405020304" pitchFamily="18" charset="0"/>
                        </a:rPr>
                        <a:t>Ram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8 GB</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7998546"/>
                  </a:ext>
                </a:extLst>
              </a:tr>
              <a:tr h="429950">
                <a:tc>
                  <a:txBody>
                    <a:bodyPr/>
                    <a:lstStyle/>
                    <a:p>
                      <a:r>
                        <a:rPr lang="en-US" sz="1600" dirty="0">
                          <a:latin typeface="Times New Roman" panose="02020603050405020304" pitchFamily="18" charset="0"/>
                          <a:cs typeface="Times New Roman" panose="02020603050405020304" pitchFamily="18" charset="0"/>
                        </a:rPr>
                        <a:t>Hard Disk</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512 GB</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278719"/>
                  </a:ext>
                </a:extLst>
              </a:tr>
              <a:tr h="429950">
                <a:tc>
                  <a:txBody>
                    <a:bodyPr/>
                    <a:lstStyle/>
                    <a:p>
                      <a:r>
                        <a:rPr lang="en-US" sz="1600" dirty="0">
                          <a:latin typeface="Times New Roman" panose="02020603050405020304" pitchFamily="18" charset="0"/>
                          <a:cs typeface="Times New Roman" panose="02020603050405020304" pitchFamily="18" charset="0"/>
                        </a:rPr>
                        <a:t>Processor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Intel i5 11</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Generation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6065839"/>
                  </a:ext>
                </a:extLst>
              </a:tr>
            </a:tbl>
          </a:graphicData>
        </a:graphic>
      </p:graphicFrame>
    </p:spTree>
    <p:extLst>
      <p:ext uri="{BB962C8B-B14F-4D97-AF65-F5344CB8AC3E}">
        <p14:creationId xmlns:p14="http://schemas.microsoft.com/office/powerpoint/2010/main" val="253932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20E-B48B-4832-9CDA-D572AC372431}"/>
              </a:ext>
            </a:extLst>
          </p:cNvPr>
          <p:cNvSpPr>
            <a:spLocks noGrp="1"/>
          </p:cNvSpPr>
          <p:nvPr>
            <p:ph type="title"/>
          </p:nvPr>
        </p:nvSpPr>
        <p:spPr>
          <a:xfrm>
            <a:off x="2229853" y="624110"/>
            <a:ext cx="9274759"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DATABASE DESIGN/ FILE SYSTEM (TABLE DESIGNS)</a:t>
            </a:r>
          </a:p>
        </p:txBody>
      </p:sp>
      <p:sp>
        <p:nvSpPr>
          <p:cNvPr id="3" name="Content Placeholder 2">
            <a:extLst>
              <a:ext uri="{FF2B5EF4-FFF2-40B4-BE49-F238E27FC236}">
                <a16:creationId xmlns:a16="http://schemas.microsoft.com/office/drawing/2014/main" id="{209C6615-01E0-4D0B-9D91-9DD4C5EE9A39}"/>
              </a:ext>
            </a:extLst>
          </p:cNvPr>
          <p:cNvSpPr>
            <a:spLocks noGrp="1"/>
          </p:cNvSpPr>
          <p:nvPr>
            <p:ph idx="1"/>
          </p:nvPr>
        </p:nvSpPr>
        <p:spPr>
          <a:xfrm>
            <a:off x="2589212" y="1748901"/>
            <a:ext cx="8915400" cy="4162321"/>
          </a:xfrm>
        </p:spPr>
        <p:txBody>
          <a:bodyPr>
            <a:normAutofit/>
          </a:bodyPr>
          <a:lstStyle/>
          <a:p>
            <a:r>
              <a:rPr lang="en-US" dirty="0">
                <a:latin typeface="Times New Roman" panose="02020603050405020304" pitchFamily="18" charset="0"/>
                <a:cs typeface="Times New Roman" panose="02020603050405020304" pitchFamily="18" charset="0"/>
              </a:rPr>
              <a:t>The System uses Three text files to store data.</a:t>
            </a:r>
          </a:p>
          <a:p>
            <a:r>
              <a:rPr lang="en-US" b="1" dirty="0">
                <a:latin typeface="Times New Roman" panose="02020603050405020304" pitchFamily="18" charset="0"/>
                <a:cs typeface="Times New Roman" panose="02020603050405020304" pitchFamily="18" charset="0"/>
              </a:rPr>
              <a:t>1. patients.txt</a:t>
            </a:r>
          </a:p>
        </p:txBody>
      </p:sp>
      <p:graphicFrame>
        <p:nvGraphicFramePr>
          <p:cNvPr id="4" name="Table 3">
            <a:extLst>
              <a:ext uri="{FF2B5EF4-FFF2-40B4-BE49-F238E27FC236}">
                <a16:creationId xmlns:a16="http://schemas.microsoft.com/office/drawing/2014/main" id="{F1A98EDD-5A09-4C06-857A-28F57C65C6FE}"/>
              </a:ext>
            </a:extLst>
          </p:cNvPr>
          <p:cNvGraphicFramePr>
            <a:graphicFrameLocks noGrp="1"/>
          </p:cNvGraphicFramePr>
          <p:nvPr>
            <p:extLst>
              <p:ext uri="{D42A27DB-BD31-4B8C-83A1-F6EECF244321}">
                <p14:modId xmlns:p14="http://schemas.microsoft.com/office/powerpoint/2010/main" val="1789546548"/>
              </p:ext>
            </p:extLst>
          </p:nvPr>
        </p:nvGraphicFramePr>
        <p:xfrm>
          <a:off x="2887730" y="2649974"/>
          <a:ext cx="8324766" cy="3919498"/>
        </p:xfrm>
        <a:graphic>
          <a:graphicData uri="http://schemas.openxmlformats.org/drawingml/2006/table">
            <a:tbl>
              <a:tblPr firstRow="1" bandRow="1">
                <a:tableStyleId>{5C22544A-7EE6-4342-B048-85BDC9FD1C3A}</a:tableStyleId>
              </a:tblPr>
              <a:tblGrid>
                <a:gridCol w="2261097">
                  <a:extLst>
                    <a:ext uri="{9D8B030D-6E8A-4147-A177-3AD203B41FA5}">
                      <a16:colId xmlns:a16="http://schemas.microsoft.com/office/drawing/2014/main" val="342654733"/>
                    </a:ext>
                  </a:extLst>
                </a:gridCol>
                <a:gridCol w="2488248">
                  <a:extLst>
                    <a:ext uri="{9D8B030D-6E8A-4147-A177-3AD203B41FA5}">
                      <a16:colId xmlns:a16="http://schemas.microsoft.com/office/drawing/2014/main" val="651700515"/>
                    </a:ext>
                  </a:extLst>
                </a:gridCol>
                <a:gridCol w="3575421">
                  <a:extLst>
                    <a:ext uri="{9D8B030D-6E8A-4147-A177-3AD203B41FA5}">
                      <a16:colId xmlns:a16="http://schemas.microsoft.com/office/drawing/2014/main" val="266575050"/>
                    </a:ext>
                  </a:extLst>
                </a:gridCol>
              </a:tblGrid>
              <a:tr h="356318">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4744442"/>
                  </a:ext>
                </a:extLst>
              </a:tr>
              <a:tr h="356318">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Unique identifier for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4556899"/>
                  </a:ext>
                </a:extLst>
              </a:tr>
              <a:tr h="356318">
                <a:tc>
                  <a:txBody>
                    <a:bodyPr/>
                    <a:lstStyle/>
                    <a:p>
                      <a:pPr algn="ctr"/>
                      <a:r>
                        <a:rPr lang="en-IN" sz="1400" dirty="0">
                          <a:latin typeface="Times New Roman" panose="02020603050405020304" pitchFamily="18" charset="0"/>
                          <a:cs typeface="Times New Roman" panose="02020603050405020304" pitchFamily="18" charset="0"/>
                        </a:rPr>
                        <a:t>Date</a:t>
                      </a:r>
                    </a:p>
                  </a:txBody>
                  <a:tcPr/>
                </a:tc>
                <a:tc>
                  <a:txBody>
                    <a:bodyPr/>
                    <a:lstStyle/>
                    <a:p>
                      <a:pPr algn="ctr"/>
                      <a:r>
                        <a:rPr lang="en-IN" sz="1400" dirty="0">
                          <a:latin typeface="Times New Roman" panose="02020603050405020304" pitchFamily="18" charset="0"/>
                          <a:cs typeface="Times New Roman" panose="02020603050405020304" pitchFamily="18" charset="0"/>
                        </a:rPr>
                        <a:t>char[15]</a:t>
                      </a:r>
                    </a:p>
                  </a:txBody>
                  <a:tcPr/>
                </a:tc>
                <a:tc>
                  <a:txBody>
                    <a:bodyPr/>
                    <a:lstStyle/>
                    <a:p>
                      <a:pPr algn="ctr"/>
                      <a:r>
                        <a:rPr lang="en-IN" sz="1400" dirty="0">
                          <a:latin typeface="Times New Roman" panose="02020603050405020304" pitchFamily="18" charset="0"/>
                          <a:cs typeface="Times New Roman" panose="02020603050405020304" pitchFamily="18" charset="0"/>
                        </a:rPr>
                        <a:t>Date of the Patient Add</a:t>
                      </a:r>
                    </a:p>
                  </a:txBody>
                  <a:tcPr/>
                </a:tc>
                <a:extLst>
                  <a:ext uri="{0D108BD9-81ED-4DB2-BD59-A6C34878D82A}">
                    <a16:rowId xmlns:a16="http://schemas.microsoft.com/office/drawing/2014/main" val="3906370832"/>
                  </a:ext>
                </a:extLst>
              </a:tr>
              <a:tr h="356318">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564415"/>
                  </a:ext>
                </a:extLst>
              </a:tr>
              <a:tr h="356318">
                <a:tc>
                  <a:txBody>
                    <a:bodyPr/>
                    <a:lstStyle/>
                    <a:p>
                      <a:pPr algn="ctr"/>
                      <a:r>
                        <a:rPr lang="en-US" sz="1400" dirty="0">
                          <a:latin typeface="Times New Roman" panose="02020603050405020304" pitchFamily="18" charset="0"/>
                          <a:cs typeface="Times New Roman" panose="02020603050405020304" pitchFamily="18" charset="0"/>
                        </a:rPr>
                        <a:t>Age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Age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28779"/>
                  </a:ext>
                </a:extLst>
              </a:tr>
              <a:tr h="356318">
                <a:tc>
                  <a:txBody>
                    <a:bodyPr/>
                    <a:lstStyle/>
                    <a:p>
                      <a:pPr algn="ctr"/>
                      <a:r>
                        <a:rPr lang="en-US" sz="1400" dirty="0">
                          <a:latin typeface="Times New Roman" panose="02020603050405020304" pitchFamily="18" charset="0"/>
                          <a:cs typeface="Times New Roman" panose="02020603050405020304" pitchFamily="18" charset="0"/>
                        </a:rPr>
                        <a:t>Disease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Disease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9118075"/>
                  </a:ext>
                </a:extLst>
              </a:tr>
              <a:tr h="356318">
                <a:tc>
                  <a:txBody>
                    <a:bodyPr/>
                    <a:lstStyle/>
                    <a:p>
                      <a:pPr algn="ctr"/>
                      <a:r>
                        <a:rPr lang="en-US" sz="1400" dirty="0">
                          <a:latin typeface="Times New Roman" panose="02020603050405020304" pitchFamily="18" charset="0"/>
                          <a:cs typeface="Times New Roman" panose="02020603050405020304" pitchFamily="18" charset="0"/>
                        </a:rPr>
                        <a:t>Address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char[100]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Address if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6088285"/>
                  </a:ext>
                </a:extLst>
              </a:tr>
              <a:tr h="356318">
                <a:tc>
                  <a:txBody>
                    <a:bodyPr/>
                    <a:lstStyle/>
                    <a:p>
                      <a:pPr algn="ctr"/>
                      <a:r>
                        <a:rPr lang="en-US" sz="1400" dirty="0">
                          <a:latin typeface="Times New Roman" panose="02020603050405020304" pitchFamily="18" charset="0"/>
                          <a:cs typeface="Times New Roman" panose="02020603050405020304" pitchFamily="18" charset="0"/>
                        </a:rPr>
                        <a:t>Mobile no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Mobile no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8217020"/>
                  </a:ext>
                </a:extLst>
              </a:tr>
              <a:tr h="356318">
                <a:tc>
                  <a:txBody>
                    <a:bodyPr/>
                    <a:lstStyle/>
                    <a:p>
                      <a:pPr algn="ctr"/>
                      <a:r>
                        <a:rPr lang="en-IN" sz="1400" dirty="0">
                          <a:latin typeface="Times New Roman" panose="02020603050405020304" pitchFamily="18" charset="0"/>
                          <a:cs typeface="Times New Roman" panose="02020603050405020304" pitchFamily="18" charset="0"/>
                        </a:rPr>
                        <a:t>Gender</a:t>
                      </a:r>
                    </a:p>
                  </a:txBody>
                  <a:tcPr/>
                </a:tc>
                <a:tc>
                  <a:txBody>
                    <a:bodyPr/>
                    <a:lstStyle/>
                    <a:p>
                      <a:pPr algn="ctr"/>
                      <a:r>
                        <a:rPr lang="en-IN" sz="1400" dirty="0">
                          <a:latin typeface="Times New Roman" panose="02020603050405020304" pitchFamily="18" charset="0"/>
                          <a:cs typeface="Times New Roman" panose="02020603050405020304" pitchFamily="18" charset="0"/>
                        </a:rPr>
                        <a:t>char[10]</a:t>
                      </a:r>
                    </a:p>
                  </a:txBody>
                  <a:tcPr/>
                </a:tc>
                <a:tc>
                  <a:txBody>
                    <a:bodyPr/>
                    <a:lstStyle/>
                    <a:p>
                      <a:pPr algn="ctr"/>
                      <a:r>
                        <a:rPr lang="en-IN" sz="1400" dirty="0">
                          <a:latin typeface="Times New Roman" panose="02020603050405020304" pitchFamily="18" charset="0"/>
                          <a:cs typeface="Times New Roman" panose="02020603050405020304" pitchFamily="18" charset="0"/>
                        </a:rPr>
                        <a:t>Gender of the Patient</a:t>
                      </a:r>
                    </a:p>
                  </a:txBody>
                  <a:tcPr/>
                </a:tc>
                <a:extLst>
                  <a:ext uri="{0D108BD9-81ED-4DB2-BD59-A6C34878D82A}">
                    <a16:rowId xmlns:a16="http://schemas.microsoft.com/office/drawing/2014/main" val="3932375403"/>
                  </a:ext>
                </a:extLst>
              </a:tr>
              <a:tr h="356318">
                <a:tc>
                  <a:txBody>
                    <a:bodyPr/>
                    <a:lstStyle/>
                    <a:p>
                      <a:pPr algn="ctr"/>
                      <a:r>
                        <a:rPr lang="en-IN" sz="1400" dirty="0">
                          <a:latin typeface="Times New Roman" panose="02020603050405020304" pitchFamily="18" charset="0"/>
                          <a:cs typeface="Times New Roman" panose="02020603050405020304" pitchFamily="18" charset="0"/>
                        </a:rPr>
                        <a:t>Username</a:t>
                      </a:r>
                    </a:p>
                  </a:txBody>
                  <a:tcPr/>
                </a:tc>
                <a:tc>
                  <a:txBody>
                    <a:bodyPr/>
                    <a:lstStyle/>
                    <a:p>
                      <a:pPr algn="ctr"/>
                      <a:r>
                        <a:rPr lang="en-IN" sz="1400" dirty="0">
                          <a:latin typeface="Times New Roman" panose="02020603050405020304" pitchFamily="18" charset="0"/>
                          <a:cs typeface="Times New Roman" panose="02020603050405020304" pitchFamily="18" charset="0"/>
                        </a:rPr>
                        <a:t>char[50]</a:t>
                      </a:r>
                    </a:p>
                  </a:txBody>
                  <a:tcPr/>
                </a:tc>
                <a:tc>
                  <a:txBody>
                    <a:bodyPr/>
                    <a:lstStyle/>
                    <a:p>
                      <a:pPr algn="ctr"/>
                      <a:r>
                        <a:rPr lang="en-IN" sz="1400" dirty="0">
                          <a:latin typeface="Times New Roman" panose="02020603050405020304" pitchFamily="18" charset="0"/>
                          <a:cs typeface="Times New Roman" panose="02020603050405020304" pitchFamily="18" charset="0"/>
                        </a:rPr>
                        <a:t>Username of the </a:t>
                      </a:r>
                      <a:r>
                        <a:rPr lang="en-US" sz="1400" dirty="0">
                          <a:latin typeface="Times New Roman" panose="02020603050405020304" pitchFamily="18" charset="0"/>
                          <a:cs typeface="Times New Roman" panose="02020603050405020304" pitchFamily="18" charset="0"/>
                        </a:rPr>
                        <a:t>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8504121"/>
                  </a:ext>
                </a:extLst>
              </a:tr>
              <a:tr h="356318">
                <a:tc>
                  <a:txBody>
                    <a:bodyPr/>
                    <a:lstStyle/>
                    <a:p>
                      <a:pPr algn="ctr"/>
                      <a:r>
                        <a:rPr lang="en-IN" sz="1400" dirty="0">
                          <a:latin typeface="Times New Roman" panose="02020603050405020304" pitchFamily="18" charset="0"/>
                          <a:cs typeface="Times New Roman" panose="02020603050405020304" pitchFamily="18" charset="0"/>
                        </a:rPr>
                        <a:t>Password</a:t>
                      </a:r>
                    </a:p>
                  </a:txBody>
                  <a:tcPr/>
                </a:tc>
                <a:tc>
                  <a:txBody>
                    <a:bodyPr/>
                    <a:lstStyle/>
                    <a:p>
                      <a:pPr algn="ctr"/>
                      <a:r>
                        <a:rPr lang="en-IN" sz="1400" dirty="0">
                          <a:latin typeface="Times New Roman" panose="02020603050405020304" pitchFamily="18" charset="0"/>
                          <a:cs typeface="Times New Roman" panose="02020603050405020304" pitchFamily="18" charset="0"/>
                        </a:rPr>
                        <a:t>char[50]</a:t>
                      </a:r>
                    </a:p>
                  </a:txBody>
                  <a:tcPr/>
                </a:tc>
                <a:tc>
                  <a:txBody>
                    <a:bodyPr/>
                    <a:lstStyle/>
                    <a:p>
                      <a:pPr algn="ctr"/>
                      <a:r>
                        <a:rPr lang="en-IN" sz="1400" dirty="0">
                          <a:latin typeface="Times New Roman" panose="02020603050405020304" pitchFamily="18" charset="0"/>
                          <a:cs typeface="Times New Roman" panose="02020603050405020304" pitchFamily="18" charset="0"/>
                        </a:rPr>
                        <a:t>Password for the </a:t>
                      </a:r>
                      <a:r>
                        <a:rPr lang="en-US" sz="1400" dirty="0">
                          <a:latin typeface="Times New Roman" panose="02020603050405020304" pitchFamily="18" charset="0"/>
                          <a:cs typeface="Times New Roman" panose="02020603050405020304" pitchFamily="18" charset="0"/>
                        </a:rPr>
                        <a:t>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4896353"/>
                  </a:ext>
                </a:extLst>
              </a:tr>
            </a:tbl>
          </a:graphicData>
        </a:graphic>
      </p:graphicFrame>
    </p:spTree>
    <p:extLst>
      <p:ext uri="{BB962C8B-B14F-4D97-AF65-F5344CB8AC3E}">
        <p14:creationId xmlns:p14="http://schemas.microsoft.com/office/powerpoint/2010/main" val="29909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D154282-A64E-4D6A-913A-B6DA09FF380F}"/>
              </a:ext>
            </a:extLst>
          </p:cNvPr>
          <p:cNvSpPr>
            <a:spLocks noGrp="1"/>
          </p:cNvSpPr>
          <p:nvPr>
            <p:ph idx="1"/>
          </p:nvPr>
        </p:nvSpPr>
        <p:spPr>
          <a:xfrm>
            <a:off x="2592925" y="785444"/>
            <a:ext cx="8915400" cy="5287112"/>
          </a:xfrm>
        </p:spPr>
        <p:txBody>
          <a:bodyPr>
            <a:normAutofit fontScale="25000" lnSpcReduction="20000"/>
          </a:bodyPr>
          <a:lstStyle/>
          <a:p>
            <a:r>
              <a:rPr lang="en-US" sz="7200" b="1" dirty="0">
                <a:latin typeface="Times New Roman" panose="02020603050405020304" pitchFamily="18" charset="0"/>
                <a:cs typeface="Times New Roman" panose="02020603050405020304" pitchFamily="18" charset="0"/>
              </a:rPr>
              <a:t>2. doctors.txt:</a:t>
            </a: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r>
              <a:rPr lang="en-US" sz="7200" b="1" dirty="0">
                <a:latin typeface="Times New Roman" panose="02020603050405020304" pitchFamily="18" charset="0"/>
                <a:cs typeface="Times New Roman" panose="02020603050405020304" pitchFamily="18" charset="0"/>
              </a:rPr>
              <a:t>3. receptionists.txt:</a:t>
            </a:r>
          </a:p>
          <a:p>
            <a:endParaRPr lang="en-US" sz="2300" b="1"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pPr marL="0" indent="0">
              <a:buNone/>
            </a:pPr>
            <a:endParaRPr lang="en-US" sz="2300" b="1"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8462040-B68F-3E1C-EF21-D0C08B0A9262}"/>
              </a:ext>
            </a:extLst>
          </p:cNvPr>
          <p:cNvGraphicFramePr>
            <a:graphicFrameLocks noGrp="1"/>
          </p:cNvGraphicFramePr>
          <p:nvPr>
            <p:extLst>
              <p:ext uri="{D42A27DB-BD31-4B8C-83A1-F6EECF244321}">
                <p14:modId xmlns:p14="http://schemas.microsoft.com/office/powerpoint/2010/main" val="2366536904"/>
              </p:ext>
            </p:extLst>
          </p:nvPr>
        </p:nvGraphicFramePr>
        <p:xfrm>
          <a:off x="2986625" y="1230457"/>
          <a:ext cx="8127999" cy="2225040"/>
        </p:xfrm>
        <a:graphic>
          <a:graphicData uri="http://schemas.openxmlformats.org/drawingml/2006/table">
            <a:tbl>
              <a:tblPr firstRow="1" bandRow="1">
                <a:tableStyleId>{5C22544A-7EE6-4342-B048-85BDC9FD1C3A}</a:tableStyleId>
              </a:tblPr>
              <a:tblGrid>
                <a:gridCol w="1952928">
                  <a:extLst>
                    <a:ext uri="{9D8B030D-6E8A-4147-A177-3AD203B41FA5}">
                      <a16:colId xmlns:a16="http://schemas.microsoft.com/office/drawing/2014/main" val="3412827889"/>
                    </a:ext>
                  </a:extLst>
                </a:gridCol>
                <a:gridCol w="2662518">
                  <a:extLst>
                    <a:ext uri="{9D8B030D-6E8A-4147-A177-3AD203B41FA5}">
                      <a16:colId xmlns:a16="http://schemas.microsoft.com/office/drawing/2014/main" val="2038992975"/>
                    </a:ext>
                  </a:extLst>
                </a:gridCol>
                <a:gridCol w="3512553">
                  <a:extLst>
                    <a:ext uri="{9D8B030D-6E8A-4147-A177-3AD203B41FA5}">
                      <a16:colId xmlns:a16="http://schemas.microsoft.com/office/drawing/2014/main" val="3965659176"/>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549370411"/>
                  </a:ext>
                </a:extLst>
              </a:tr>
              <a:tr h="370840">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Unique identifier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413050"/>
                  </a:ext>
                </a:extLst>
              </a:tr>
              <a:tr h="370840">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495578"/>
                  </a:ext>
                </a:extLst>
              </a:tr>
              <a:tr h="370840">
                <a:tc>
                  <a:txBody>
                    <a:bodyPr/>
                    <a:lstStyle/>
                    <a:p>
                      <a:pPr algn="ctr"/>
                      <a:r>
                        <a:rPr lang="en-US" sz="1400" dirty="0">
                          <a:latin typeface="Times New Roman" panose="02020603050405020304" pitchFamily="18" charset="0"/>
                          <a:cs typeface="Times New Roman" panose="02020603050405020304" pitchFamily="18" charset="0"/>
                        </a:rPr>
                        <a:t>Speciality</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Speciality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2572977"/>
                  </a:ext>
                </a:extLst>
              </a:tr>
              <a:tr h="370840">
                <a:tc>
                  <a:txBody>
                    <a:bodyPr/>
                    <a:lstStyle/>
                    <a:p>
                      <a:pPr algn="ctr"/>
                      <a:r>
                        <a:rPr lang="en-IN" sz="1400" dirty="0">
                          <a:latin typeface="Times New Roman" panose="02020603050405020304" pitchFamily="18" charset="0"/>
                          <a:cs typeface="Times New Roman" panose="02020603050405020304" pitchFamily="18" charset="0"/>
                        </a:rPr>
                        <a:t>Username</a:t>
                      </a:r>
                    </a:p>
                  </a:txBody>
                  <a:tcPr/>
                </a:tc>
                <a:tc>
                  <a:txBody>
                    <a:bodyPr/>
                    <a:lstStyle/>
                    <a:p>
                      <a:pPr algn="ctr"/>
                      <a:r>
                        <a:rPr lang="en-IN" sz="1400" dirty="0">
                          <a:latin typeface="Times New Roman" panose="02020603050405020304" pitchFamily="18" charset="0"/>
                          <a:cs typeface="Times New Roman" panose="02020603050405020304" pitchFamily="18" charset="0"/>
                        </a:rPr>
                        <a:t>char[50]</a:t>
                      </a:r>
                    </a:p>
                  </a:txBody>
                  <a:tcPr/>
                </a:tc>
                <a:tc>
                  <a:txBody>
                    <a:bodyPr/>
                    <a:lstStyle/>
                    <a:p>
                      <a:pPr algn="ctr"/>
                      <a:r>
                        <a:rPr lang="en-IN" sz="1400" dirty="0">
                          <a:latin typeface="Times New Roman" panose="02020603050405020304" pitchFamily="18" charset="0"/>
                          <a:cs typeface="Times New Roman" panose="02020603050405020304" pitchFamily="18" charset="0"/>
                        </a:rPr>
                        <a:t>Username of the Doctor</a:t>
                      </a:r>
                    </a:p>
                  </a:txBody>
                  <a:tcPr/>
                </a:tc>
                <a:extLst>
                  <a:ext uri="{0D108BD9-81ED-4DB2-BD59-A6C34878D82A}">
                    <a16:rowId xmlns:a16="http://schemas.microsoft.com/office/drawing/2014/main" val="2651883879"/>
                  </a:ext>
                </a:extLst>
              </a:tr>
              <a:tr h="370840">
                <a:tc>
                  <a:txBody>
                    <a:bodyPr/>
                    <a:lstStyle/>
                    <a:p>
                      <a:pPr algn="ctr"/>
                      <a:r>
                        <a:rPr lang="en-IN" sz="1400" dirty="0">
                          <a:latin typeface="Times New Roman" panose="02020603050405020304" pitchFamily="18" charset="0"/>
                          <a:cs typeface="Times New Roman" panose="02020603050405020304" pitchFamily="18" charset="0"/>
                        </a:rPr>
                        <a:t>Password</a:t>
                      </a:r>
                    </a:p>
                  </a:txBody>
                  <a:tcPr/>
                </a:tc>
                <a:tc>
                  <a:txBody>
                    <a:bodyPr/>
                    <a:lstStyle/>
                    <a:p>
                      <a:pPr algn="ctr"/>
                      <a:r>
                        <a:rPr lang="en-IN" sz="1400" dirty="0">
                          <a:latin typeface="Times New Roman" panose="02020603050405020304" pitchFamily="18" charset="0"/>
                          <a:cs typeface="Times New Roman" panose="02020603050405020304" pitchFamily="18" charset="0"/>
                        </a:rPr>
                        <a:t>char[50]</a:t>
                      </a:r>
                    </a:p>
                  </a:txBody>
                  <a:tcPr/>
                </a:tc>
                <a:tc>
                  <a:txBody>
                    <a:bodyPr/>
                    <a:lstStyle/>
                    <a:p>
                      <a:pPr algn="ctr"/>
                      <a:r>
                        <a:rPr lang="en-IN" sz="1400" dirty="0">
                          <a:latin typeface="Times New Roman" panose="02020603050405020304" pitchFamily="18" charset="0"/>
                          <a:cs typeface="Times New Roman" panose="02020603050405020304" pitchFamily="18" charset="0"/>
                        </a:rPr>
                        <a:t>Password for the Doctor</a:t>
                      </a:r>
                    </a:p>
                  </a:txBody>
                  <a:tcPr/>
                </a:tc>
                <a:extLst>
                  <a:ext uri="{0D108BD9-81ED-4DB2-BD59-A6C34878D82A}">
                    <a16:rowId xmlns:a16="http://schemas.microsoft.com/office/drawing/2014/main" val="3556890591"/>
                  </a:ext>
                </a:extLst>
              </a:tr>
            </a:tbl>
          </a:graphicData>
        </a:graphic>
      </p:graphicFrame>
      <p:graphicFrame>
        <p:nvGraphicFramePr>
          <p:cNvPr id="7" name="Table 6">
            <a:extLst>
              <a:ext uri="{FF2B5EF4-FFF2-40B4-BE49-F238E27FC236}">
                <a16:creationId xmlns:a16="http://schemas.microsoft.com/office/drawing/2014/main" id="{7CCA7F8E-1AD6-D37B-FD05-11774F2D592C}"/>
              </a:ext>
            </a:extLst>
          </p:cNvPr>
          <p:cNvGraphicFramePr>
            <a:graphicFrameLocks noGrp="1"/>
          </p:cNvGraphicFramePr>
          <p:nvPr>
            <p:extLst>
              <p:ext uri="{D42A27DB-BD31-4B8C-83A1-F6EECF244321}">
                <p14:modId xmlns:p14="http://schemas.microsoft.com/office/powerpoint/2010/main" val="3781687314"/>
              </p:ext>
            </p:extLst>
          </p:nvPr>
        </p:nvGraphicFramePr>
        <p:xfrm>
          <a:off x="2986625" y="4144184"/>
          <a:ext cx="8127999" cy="1854200"/>
        </p:xfrm>
        <a:graphic>
          <a:graphicData uri="http://schemas.openxmlformats.org/drawingml/2006/table">
            <a:tbl>
              <a:tblPr firstRow="1" bandRow="1">
                <a:tableStyleId>{5C22544A-7EE6-4342-B048-85BDC9FD1C3A}</a:tableStyleId>
              </a:tblPr>
              <a:tblGrid>
                <a:gridCol w="1845254">
                  <a:extLst>
                    <a:ext uri="{9D8B030D-6E8A-4147-A177-3AD203B41FA5}">
                      <a16:colId xmlns:a16="http://schemas.microsoft.com/office/drawing/2014/main" val="2524577277"/>
                    </a:ext>
                  </a:extLst>
                </a:gridCol>
                <a:gridCol w="2827058">
                  <a:extLst>
                    <a:ext uri="{9D8B030D-6E8A-4147-A177-3AD203B41FA5}">
                      <a16:colId xmlns:a16="http://schemas.microsoft.com/office/drawing/2014/main" val="4124833120"/>
                    </a:ext>
                  </a:extLst>
                </a:gridCol>
                <a:gridCol w="3455687">
                  <a:extLst>
                    <a:ext uri="{9D8B030D-6E8A-4147-A177-3AD203B41FA5}">
                      <a16:colId xmlns:a16="http://schemas.microsoft.com/office/drawing/2014/main" val="4103382108"/>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4994438"/>
                  </a:ext>
                </a:extLst>
              </a:tr>
              <a:tr h="370840">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Unique identifier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314899"/>
                  </a:ext>
                </a:extLst>
              </a:tr>
              <a:tr h="370840">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6105105"/>
                  </a:ext>
                </a:extLst>
              </a:tr>
              <a:tr h="370840">
                <a:tc>
                  <a:txBody>
                    <a:bodyPr/>
                    <a:lstStyle/>
                    <a:p>
                      <a:pPr algn="ctr"/>
                      <a:r>
                        <a:rPr lang="en-US" sz="1400" dirty="0">
                          <a:latin typeface="Times New Roman" panose="02020603050405020304" pitchFamily="18" charset="0"/>
                          <a:cs typeface="Times New Roman" panose="02020603050405020304" pitchFamily="18" charset="0"/>
                        </a:rPr>
                        <a:t>Username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Username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310108"/>
                  </a:ext>
                </a:extLst>
              </a:tr>
              <a:tr h="370840">
                <a:tc>
                  <a:txBody>
                    <a:bodyPr/>
                    <a:lstStyle/>
                    <a:p>
                      <a:pPr algn="ctr"/>
                      <a:r>
                        <a:rPr lang="en-US" sz="1400" dirty="0">
                          <a:latin typeface="Times New Roman" panose="02020603050405020304" pitchFamily="18" charset="0"/>
                          <a:cs typeface="Times New Roman" panose="02020603050405020304" pitchFamily="18" charset="0"/>
                        </a:rPr>
                        <a:t>Password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Password for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1180313"/>
                  </a:ext>
                </a:extLst>
              </a:tr>
            </a:tbl>
          </a:graphicData>
        </a:graphic>
      </p:graphicFrame>
    </p:spTree>
    <p:extLst>
      <p:ext uri="{BB962C8B-B14F-4D97-AF65-F5344CB8AC3E}">
        <p14:creationId xmlns:p14="http://schemas.microsoft.com/office/powerpoint/2010/main" val="76147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AB1C-DB43-4828-A873-0D3A1ABC6C18}"/>
              </a:ext>
            </a:extLst>
          </p:cNvPr>
          <p:cNvSpPr>
            <a:spLocks noGrp="1"/>
          </p:cNvSpPr>
          <p:nvPr>
            <p:ph type="title"/>
          </p:nvPr>
        </p:nvSpPr>
        <p:spPr>
          <a:xfrm>
            <a:off x="1620253" y="624110"/>
            <a:ext cx="9884359"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DIAGRAMS (USE CASE DIAGRAM, ACTIVITY DIAGRAM)</a:t>
            </a:r>
          </a:p>
        </p:txBody>
      </p:sp>
      <p:sp>
        <p:nvSpPr>
          <p:cNvPr id="3" name="Content Placeholder 2">
            <a:extLst>
              <a:ext uri="{FF2B5EF4-FFF2-40B4-BE49-F238E27FC236}">
                <a16:creationId xmlns:a16="http://schemas.microsoft.com/office/drawing/2014/main" id="{E23F0CF7-0522-4260-884E-4E0CBCC9B204}"/>
              </a:ext>
            </a:extLst>
          </p:cNvPr>
          <p:cNvSpPr>
            <a:spLocks noGrp="1"/>
          </p:cNvSpPr>
          <p:nvPr>
            <p:ph idx="1"/>
          </p:nvPr>
        </p:nvSpPr>
        <p:spPr>
          <a:xfrm>
            <a:off x="2603240" y="1475874"/>
            <a:ext cx="8901371" cy="4758016"/>
          </a:xfrm>
        </p:spPr>
        <p:txBody>
          <a:bodyPr/>
          <a:lstStyle/>
          <a:p>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Use Case Diagrams</a:t>
            </a:r>
          </a:p>
          <a:p>
            <a:endParaRPr lang="en-US" b="1" u="sng"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ADMIN: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Oval 14">
            <a:extLst>
              <a:ext uri="{FF2B5EF4-FFF2-40B4-BE49-F238E27FC236}">
                <a16:creationId xmlns:a16="http://schemas.microsoft.com/office/drawing/2014/main" id="{C882AD5F-7C37-4084-81DF-2905097D6B28}"/>
              </a:ext>
            </a:extLst>
          </p:cNvPr>
          <p:cNvSpPr>
            <a:spLocks noChangeArrowheads="1"/>
          </p:cNvSpPr>
          <p:nvPr/>
        </p:nvSpPr>
        <p:spPr bwMode="auto">
          <a:xfrm>
            <a:off x="2866681" y="3317616"/>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13">
            <a:extLst>
              <a:ext uri="{FF2B5EF4-FFF2-40B4-BE49-F238E27FC236}">
                <a16:creationId xmlns:a16="http://schemas.microsoft.com/office/drawing/2014/main" id="{F6337603-20A5-4862-91CF-194F8B6AF1EB}"/>
              </a:ext>
            </a:extLst>
          </p:cNvPr>
          <p:cNvSpPr>
            <a:spLocks noChangeShapeType="1"/>
          </p:cNvSpPr>
          <p:nvPr/>
        </p:nvSpPr>
        <p:spPr bwMode="auto">
          <a:xfrm>
            <a:off x="2737963" y="3865216"/>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a:extLst>
              <a:ext uri="{FF2B5EF4-FFF2-40B4-BE49-F238E27FC236}">
                <a16:creationId xmlns:a16="http://schemas.microsoft.com/office/drawing/2014/main" id="{BC10DB57-415E-4D1C-88CE-3AE0F36A527A}"/>
              </a:ext>
            </a:extLst>
          </p:cNvPr>
          <p:cNvSpPr>
            <a:spLocks noChangeShapeType="1"/>
          </p:cNvSpPr>
          <p:nvPr/>
        </p:nvSpPr>
        <p:spPr bwMode="auto">
          <a:xfrm>
            <a:off x="3177450" y="3855621"/>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a:extLst>
              <a:ext uri="{FF2B5EF4-FFF2-40B4-BE49-F238E27FC236}">
                <a16:creationId xmlns:a16="http://schemas.microsoft.com/office/drawing/2014/main" id="{60269EDC-9412-477C-84FD-E715A1AFFA7F}"/>
              </a:ext>
            </a:extLst>
          </p:cNvPr>
          <p:cNvSpPr>
            <a:spLocks noChangeShapeType="1"/>
          </p:cNvSpPr>
          <p:nvPr/>
        </p:nvSpPr>
        <p:spPr bwMode="auto">
          <a:xfrm flipH="1">
            <a:off x="2898014" y="4296202"/>
            <a:ext cx="281435" cy="4794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65D9012D-D18F-4764-8A43-F230856E7EC3}"/>
              </a:ext>
            </a:extLst>
          </p:cNvPr>
          <p:cNvSpPr>
            <a:spLocks noChangeShapeType="1"/>
          </p:cNvSpPr>
          <p:nvPr/>
        </p:nvSpPr>
        <p:spPr bwMode="auto">
          <a:xfrm>
            <a:off x="3185707" y="4295098"/>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64327FB-048C-36BC-CEA1-33F50D282157}"/>
              </a:ext>
            </a:extLst>
          </p:cNvPr>
          <p:cNvSpPr/>
          <p:nvPr/>
        </p:nvSpPr>
        <p:spPr>
          <a:xfrm>
            <a:off x="7523018" y="2192482"/>
            <a:ext cx="3834246" cy="404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9787CE29-4C2A-AB50-E098-BF990573FB2F}"/>
              </a:ext>
            </a:extLst>
          </p:cNvPr>
          <p:cNvSpPr/>
          <p:nvPr/>
        </p:nvSpPr>
        <p:spPr>
          <a:xfrm>
            <a:off x="8019920" y="3907801"/>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Doctor </a:t>
            </a:r>
            <a:endParaRPr lang="en-IN" sz="1600" dirty="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D1F65074-FD69-50F5-8BCA-8CFA6407A9E9}"/>
              </a:ext>
            </a:extLst>
          </p:cNvPr>
          <p:cNvSpPr/>
          <p:nvPr/>
        </p:nvSpPr>
        <p:spPr>
          <a:xfrm>
            <a:off x="8066864" y="4609670"/>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Receptionist</a:t>
            </a:r>
            <a:endParaRPr lang="en-IN" sz="16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A6C69E15-2237-A273-911F-372DB87E44C2}"/>
              </a:ext>
            </a:extLst>
          </p:cNvPr>
          <p:cNvSpPr/>
          <p:nvPr/>
        </p:nvSpPr>
        <p:spPr>
          <a:xfrm>
            <a:off x="8080633" y="5307262"/>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Logout </a:t>
            </a:r>
            <a:endParaRPr lang="en-IN" sz="16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4DF373B3-23C6-6545-0727-8868ADF7D3D5}"/>
              </a:ext>
            </a:extLst>
          </p:cNvPr>
          <p:cNvSpPr/>
          <p:nvPr/>
        </p:nvSpPr>
        <p:spPr>
          <a:xfrm>
            <a:off x="8013801" y="3196121"/>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Patient</a:t>
            </a:r>
            <a:endParaRPr lang="en-IN" sz="1600" dirty="0">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C6986023-EEAA-CF53-2614-A6A78AF5937D}"/>
              </a:ext>
            </a:extLst>
          </p:cNvPr>
          <p:cNvSpPr/>
          <p:nvPr/>
        </p:nvSpPr>
        <p:spPr>
          <a:xfrm>
            <a:off x="8013801" y="2527793"/>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Login</a:t>
            </a:r>
            <a:endParaRPr lang="en-IN" sz="1600" dirty="0">
              <a:latin typeface="Times New Roman" panose="02020603050405020304" pitchFamily="18" charset="0"/>
              <a:cs typeface="Times New Roman" panose="02020603050405020304" pitchFamily="18" charset="0"/>
            </a:endParaRPr>
          </a:p>
        </p:txBody>
      </p:sp>
      <p:sp>
        <p:nvSpPr>
          <p:cNvPr id="32" name="AutoShape 16">
            <a:extLst>
              <a:ext uri="{FF2B5EF4-FFF2-40B4-BE49-F238E27FC236}">
                <a16:creationId xmlns:a16="http://schemas.microsoft.com/office/drawing/2014/main" id="{19E02CB6-9D4B-EA46-4854-4974354CF872}"/>
              </a:ext>
            </a:extLst>
          </p:cNvPr>
          <p:cNvSpPr>
            <a:spLocks noChangeShapeType="1"/>
          </p:cNvSpPr>
          <p:nvPr/>
        </p:nvSpPr>
        <p:spPr bwMode="auto">
          <a:xfrm flipV="1">
            <a:off x="3574837" y="2817607"/>
            <a:ext cx="4438963" cy="10514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17">
            <a:extLst>
              <a:ext uri="{FF2B5EF4-FFF2-40B4-BE49-F238E27FC236}">
                <a16:creationId xmlns:a16="http://schemas.microsoft.com/office/drawing/2014/main" id="{ADCDC8A3-F7C7-336F-EBC6-798F23CFBA8E}"/>
              </a:ext>
            </a:extLst>
          </p:cNvPr>
          <p:cNvSpPr>
            <a:spLocks noChangeShapeType="1"/>
          </p:cNvSpPr>
          <p:nvPr/>
        </p:nvSpPr>
        <p:spPr bwMode="auto">
          <a:xfrm flipV="1">
            <a:off x="3574838" y="3497028"/>
            <a:ext cx="4438962" cy="379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4">
            <a:extLst>
              <a:ext uri="{FF2B5EF4-FFF2-40B4-BE49-F238E27FC236}">
                <a16:creationId xmlns:a16="http://schemas.microsoft.com/office/drawing/2014/main" id="{869A95F7-2425-33F0-98D8-998D0442F616}"/>
              </a:ext>
            </a:extLst>
          </p:cNvPr>
          <p:cNvSpPr>
            <a:spLocks noChangeShapeType="1"/>
          </p:cNvSpPr>
          <p:nvPr/>
        </p:nvSpPr>
        <p:spPr bwMode="auto">
          <a:xfrm>
            <a:off x="3569064" y="3883282"/>
            <a:ext cx="4438962" cy="2946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5">
            <a:extLst>
              <a:ext uri="{FF2B5EF4-FFF2-40B4-BE49-F238E27FC236}">
                <a16:creationId xmlns:a16="http://schemas.microsoft.com/office/drawing/2014/main" id="{E0BE1CEA-0ED1-333D-B30B-50292BB77EC9}"/>
              </a:ext>
            </a:extLst>
          </p:cNvPr>
          <p:cNvSpPr>
            <a:spLocks noChangeShapeType="1"/>
          </p:cNvSpPr>
          <p:nvPr/>
        </p:nvSpPr>
        <p:spPr bwMode="auto">
          <a:xfrm>
            <a:off x="3567187" y="3883281"/>
            <a:ext cx="4530031" cy="9639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AutoShape 1">
            <a:extLst>
              <a:ext uri="{FF2B5EF4-FFF2-40B4-BE49-F238E27FC236}">
                <a16:creationId xmlns:a16="http://schemas.microsoft.com/office/drawing/2014/main" id="{3E3872C0-1842-BC3C-73B7-F56766C6644E}"/>
              </a:ext>
            </a:extLst>
          </p:cNvPr>
          <p:cNvSpPr>
            <a:spLocks noChangeShapeType="1"/>
          </p:cNvSpPr>
          <p:nvPr/>
        </p:nvSpPr>
        <p:spPr bwMode="auto">
          <a:xfrm>
            <a:off x="3576714" y="3875322"/>
            <a:ext cx="4497784" cy="16734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97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B7B6C-3624-4BB2-B6A1-3FEB4B4B21C4}"/>
              </a:ext>
            </a:extLst>
          </p:cNvPr>
          <p:cNvSpPr>
            <a:spLocks noGrp="1"/>
          </p:cNvSpPr>
          <p:nvPr>
            <p:ph idx="1"/>
          </p:nvPr>
        </p:nvSpPr>
        <p:spPr>
          <a:xfrm>
            <a:off x="2589212" y="1643605"/>
            <a:ext cx="8915400" cy="4267618"/>
          </a:xfrm>
        </p:spPr>
        <p:txBody>
          <a:bodyPr/>
          <a:lstStyle/>
          <a:p>
            <a:pPr marL="0" indent="0">
              <a:buNone/>
            </a:pPr>
            <a:r>
              <a:rPr lang="en-US" b="1" dirty="0">
                <a:latin typeface="Times New Roman" panose="02020603050405020304" pitchFamily="18" charset="0"/>
                <a:cs typeface="Times New Roman" panose="02020603050405020304" pitchFamily="18" charset="0"/>
              </a:rPr>
              <a:t>RECEPTIONIST:</a:t>
            </a: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Oval 14">
            <a:extLst>
              <a:ext uri="{FF2B5EF4-FFF2-40B4-BE49-F238E27FC236}">
                <a16:creationId xmlns:a16="http://schemas.microsoft.com/office/drawing/2014/main" id="{583866AB-8DB2-4088-9325-48D3CB8D5426}"/>
              </a:ext>
            </a:extLst>
          </p:cNvPr>
          <p:cNvSpPr>
            <a:spLocks noChangeArrowheads="1"/>
          </p:cNvSpPr>
          <p:nvPr/>
        </p:nvSpPr>
        <p:spPr bwMode="auto">
          <a:xfrm>
            <a:off x="2882860" y="2672910"/>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13">
            <a:extLst>
              <a:ext uri="{FF2B5EF4-FFF2-40B4-BE49-F238E27FC236}">
                <a16:creationId xmlns:a16="http://schemas.microsoft.com/office/drawing/2014/main" id="{1386F5DD-911F-41A9-9181-52F8C53DD215}"/>
              </a:ext>
            </a:extLst>
          </p:cNvPr>
          <p:cNvSpPr>
            <a:spLocks noChangeShapeType="1"/>
          </p:cNvSpPr>
          <p:nvPr/>
        </p:nvSpPr>
        <p:spPr bwMode="auto">
          <a:xfrm>
            <a:off x="2742366" y="3215867"/>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a:extLst>
              <a:ext uri="{FF2B5EF4-FFF2-40B4-BE49-F238E27FC236}">
                <a16:creationId xmlns:a16="http://schemas.microsoft.com/office/drawing/2014/main" id="{2916A915-E37D-4724-A66D-8A697FA7457B}"/>
              </a:ext>
            </a:extLst>
          </p:cNvPr>
          <p:cNvSpPr>
            <a:spLocks noChangeShapeType="1"/>
          </p:cNvSpPr>
          <p:nvPr/>
        </p:nvSpPr>
        <p:spPr bwMode="auto">
          <a:xfrm>
            <a:off x="3172578" y="3226414"/>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a:extLst>
              <a:ext uri="{FF2B5EF4-FFF2-40B4-BE49-F238E27FC236}">
                <a16:creationId xmlns:a16="http://schemas.microsoft.com/office/drawing/2014/main" id="{4C7D0BA4-2292-4232-8E49-2A4740AC61D5}"/>
              </a:ext>
            </a:extLst>
          </p:cNvPr>
          <p:cNvSpPr>
            <a:spLocks noChangeShapeType="1"/>
          </p:cNvSpPr>
          <p:nvPr/>
        </p:nvSpPr>
        <p:spPr bwMode="auto">
          <a:xfrm flipH="1">
            <a:off x="2813801" y="3654596"/>
            <a:ext cx="342900" cy="5254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a:extLst>
              <a:ext uri="{FF2B5EF4-FFF2-40B4-BE49-F238E27FC236}">
                <a16:creationId xmlns:a16="http://schemas.microsoft.com/office/drawing/2014/main" id="{7B58E9EF-0081-4671-A089-BD01E256AF73}"/>
              </a:ext>
            </a:extLst>
          </p:cNvPr>
          <p:cNvSpPr>
            <a:spLocks noChangeShapeType="1"/>
          </p:cNvSpPr>
          <p:nvPr/>
        </p:nvSpPr>
        <p:spPr bwMode="auto">
          <a:xfrm>
            <a:off x="3183691" y="3675676"/>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A4DADB7B-9FCA-682D-BC52-EE445D7ECD8D}"/>
              </a:ext>
            </a:extLst>
          </p:cNvPr>
          <p:cNvSpPr/>
          <p:nvPr/>
        </p:nvSpPr>
        <p:spPr>
          <a:xfrm>
            <a:off x="7819672" y="1893337"/>
            <a:ext cx="3304310" cy="3522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600"/>
          </a:p>
        </p:txBody>
      </p:sp>
      <p:sp>
        <p:nvSpPr>
          <p:cNvPr id="18" name="Oval 17">
            <a:extLst>
              <a:ext uri="{FF2B5EF4-FFF2-40B4-BE49-F238E27FC236}">
                <a16:creationId xmlns:a16="http://schemas.microsoft.com/office/drawing/2014/main" id="{3B54B18C-AFFD-04FA-318A-AFFD7FA29325}"/>
              </a:ext>
            </a:extLst>
          </p:cNvPr>
          <p:cNvSpPr/>
          <p:nvPr/>
        </p:nvSpPr>
        <p:spPr>
          <a:xfrm>
            <a:off x="8105328" y="2456329"/>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Login</a:t>
            </a:r>
            <a:r>
              <a:rPr lang="en-US" sz="1600" dirty="0"/>
              <a:t> </a:t>
            </a:r>
            <a:endParaRPr lang="en-IN" sz="1600" dirty="0"/>
          </a:p>
        </p:txBody>
      </p:sp>
      <p:sp>
        <p:nvSpPr>
          <p:cNvPr id="19" name="AutoShape 16">
            <a:extLst>
              <a:ext uri="{FF2B5EF4-FFF2-40B4-BE49-F238E27FC236}">
                <a16:creationId xmlns:a16="http://schemas.microsoft.com/office/drawing/2014/main" id="{CF5C8395-63DB-6BAF-F5C5-2D68F42C253E}"/>
              </a:ext>
            </a:extLst>
          </p:cNvPr>
          <p:cNvSpPr>
            <a:spLocks noChangeShapeType="1"/>
          </p:cNvSpPr>
          <p:nvPr/>
        </p:nvSpPr>
        <p:spPr bwMode="auto">
          <a:xfrm flipV="1">
            <a:off x="3472615" y="2731043"/>
            <a:ext cx="4632713" cy="49536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3">
            <a:extLst>
              <a:ext uri="{FF2B5EF4-FFF2-40B4-BE49-F238E27FC236}">
                <a16:creationId xmlns:a16="http://schemas.microsoft.com/office/drawing/2014/main" id="{631FDCAA-C24E-2DFD-6AC9-A36EB294C5B8}"/>
              </a:ext>
            </a:extLst>
          </p:cNvPr>
          <p:cNvSpPr>
            <a:spLocks noChangeShapeType="1"/>
          </p:cNvSpPr>
          <p:nvPr/>
        </p:nvSpPr>
        <p:spPr bwMode="auto">
          <a:xfrm>
            <a:off x="3485407" y="3226414"/>
            <a:ext cx="4602693" cy="3572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8">
            <a:extLst>
              <a:ext uri="{FF2B5EF4-FFF2-40B4-BE49-F238E27FC236}">
                <a16:creationId xmlns:a16="http://schemas.microsoft.com/office/drawing/2014/main" id="{DBC325BB-E0C1-0192-2350-C35D7BD7E2CF}"/>
              </a:ext>
            </a:extLst>
          </p:cNvPr>
          <p:cNvSpPr>
            <a:spLocks noChangeShapeType="1"/>
          </p:cNvSpPr>
          <p:nvPr/>
        </p:nvSpPr>
        <p:spPr bwMode="auto">
          <a:xfrm>
            <a:off x="3482932" y="3226413"/>
            <a:ext cx="4609604" cy="12124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28DF4BBC-FC4E-D52A-93C1-2B58852E3A8E}"/>
              </a:ext>
            </a:extLst>
          </p:cNvPr>
          <p:cNvSpPr/>
          <p:nvPr/>
        </p:nvSpPr>
        <p:spPr>
          <a:xfrm>
            <a:off x="8105328" y="3305715"/>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Patient</a:t>
            </a:r>
            <a:endParaRPr lang="en-IN" sz="16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287CC330-6240-BEDA-69A4-E434C1B54AC7}"/>
              </a:ext>
            </a:extLst>
          </p:cNvPr>
          <p:cNvSpPr/>
          <p:nvPr/>
        </p:nvSpPr>
        <p:spPr>
          <a:xfrm>
            <a:off x="8105328" y="4155101"/>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Logout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960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545</TotalTime>
  <Words>651</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Wisp</vt:lpstr>
      <vt:lpstr>Sarvajanik Education Society     Sarvajanik College of Engineering &amp; Technology, Surat.               Master of Computer Applications       Academic Year: 2024– 25 </vt:lpstr>
      <vt:lpstr>AGENDA</vt:lpstr>
      <vt:lpstr>ABSTRACT</vt:lpstr>
      <vt:lpstr>OBJECTIVE</vt:lpstr>
      <vt:lpstr>SYSTEM DESCRIPTION (TECHNOLOGY USED)</vt:lpstr>
      <vt:lpstr>DATABASE DESIGN/ FILE SYSTEM (TABLE DESIGNS)</vt:lpstr>
      <vt:lpstr>PowerPoint Presentation</vt:lpstr>
      <vt:lpstr>DIAGRAMS (USE CASE DIAGRAM, ACTIVITY DIAGRAM)</vt:lpstr>
      <vt:lpstr>PowerPoint Presentation</vt:lpstr>
      <vt:lpstr>PowerPoint Presentation</vt:lpstr>
      <vt:lpstr>PowerPoint Presentation</vt:lpstr>
      <vt:lpstr>PowerPoint Presentation</vt:lpstr>
      <vt:lpstr>PowerPoint Presentation</vt:lpstr>
      <vt:lpstr>SCREEN SHOTS    Login  </vt:lpstr>
      <vt:lpstr>PowerPoint Presentation</vt:lpstr>
      <vt:lpstr>PowerPoint Presentation</vt:lpstr>
      <vt:lpstr>PowerPoint Presentation</vt:lpstr>
      <vt:lpstr>PowerPoint Presentation</vt:lpstr>
      <vt:lpstr>LIMITATION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Sarvajanik Education Society     Sarvajanik College of Engineering &amp; Technology, Surat.               Master of Computer Applications       Academic Year: 2024– 25</dc:title>
  <dc:creator>Avi Italiya</dc:creator>
  <cp:lastModifiedBy>Avi Italiya</cp:lastModifiedBy>
  <cp:revision>101</cp:revision>
  <dcterms:created xsi:type="dcterms:W3CDTF">2024-11-27T09:04:53Z</dcterms:created>
  <dcterms:modified xsi:type="dcterms:W3CDTF">2024-12-09T15:10:55Z</dcterms:modified>
</cp:coreProperties>
</file>