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shsutariya8@outlook.com" initials="" lastIdx="1" clrIdx="0">
    <p:extLst>
      <p:ext uri="{19B8F6BF-5375-455C-9EA6-DF929625EA0E}">
        <p15:presenceInfo xmlns:p15="http://schemas.microsoft.com/office/powerpoint/2012/main" userId="2de4806a4c6562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60" autoAdjust="0"/>
    <p:restoredTop sz="94660"/>
  </p:normalViewPr>
  <p:slideViewPr>
    <p:cSldViewPr snapToGrid="0">
      <p:cViewPr varScale="1">
        <p:scale>
          <a:sx n="44" d="100"/>
          <a:sy n="44" d="100"/>
        </p:scale>
        <p:origin x="91" y="98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DEA5BE-BBAA-48DD-88BA-9657B950813E}"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5BCB0AF-391F-4A8D-B0C8-FEC3DDE73DA6}" type="slidenum">
              <a:rPr lang="en-US" smtClean="0"/>
              <a:t>‹#›</a:t>
            </a:fld>
            <a:endParaRPr lang="en-US"/>
          </a:p>
        </p:txBody>
      </p:sp>
    </p:spTree>
    <p:extLst>
      <p:ext uri="{BB962C8B-B14F-4D97-AF65-F5344CB8AC3E}">
        <p14:creationId xmlns:p14="http://schemas.microsoft.com/office/powerpoint/2010/main" val="2653816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DEA5BE-BBAA-48DD-88BA-9657B950813E}"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5BCB0AF-391F-4A8D-B0C8-FEC3DDE73DA6}" type="slidenum">
              <a:rPr lang="en-US" smtClean="0"/>
              <a:t>‹#›</a:t>
            </a:fld>
            <a:endParaRPr lang="en-US"/>
          </a:p>
        </p:txBody>
      </p:sp>
    </p:spTree>
    <p:extLst>
      <p:ext uri="{BB962C8B-B14F-4D97-AF65-F5344CB8AC3E}">
        <p14:creationId xmlns:p14="http://schemas.microsoft.com/office/powerpoint/2010/main" val="1765636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DEA5BE-BBAA-48DD-88BA-9657B950813E}"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5BCB0AF-391F-4A8D-B0C8-FEC3DDE73DA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93108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4DEA5BE-BBAA-48DD-88BA-9657B950813E}"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BCB0AF-391F-4A8D-B0C8-FEC3DDE73DA6}" type="slidenum">
              <a:rPr lang="en-US" smtClean="0"/>
              <a:t>‹#›</a:t>
            </a:fld>
            <a:endParaRPr lang="en-US"/>
          </a:p>
        </p:txBody>
      </p:sp>
    </p:spTree>
    <p:extLst>
      <p:ext uri="{BB962C8B-B14F-4D97-AF65-F5344CB8AC3E}">
        <p14:creationId xmlns:p14="http://schemas.microsoft.com/office/powerpoint/2010/main" val="2335417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4DEA5BE-BBAA-48DD-88BA-9657B950813E}"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BCB0AF-391F-4A8D-B0C8-FEC3DDE73DA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40167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54DEA5BE-BBAA-48DD-88BA-9657B950813E}"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BCB0AF-391F-4A8D-B0C8-FEC3DDE73DA6}" type="slidenum">
              <a:rPr lang="en-US" smtClean="0"/>
              <a:t>‹#›</a:t>
            </a:fld>
            <a:endParaRPr lang="en-US"/>
          </a:p>
        </p:txBody>
      </p:sp>
    </p:spTree>
    <p:extLst>
      <p:ext uri="{BB962C8B-B14F-4D97-AF65-F5344CB8AC3E}">
        <p14:creationId xmlns:p14="http://schemas.microsoft.com/office/powerpoint/2010/main" val="263255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DEA5BE-BBAA-48DD-88BA-9657B950813E}"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5BCB0AF-391F-4A8D-B0C8-FEC3DDE73DA6}" type="slidenum">
              <a:rPr lang="en-US" smtClean="0"/>
              <a:t>‹#›</a:t>
            </a:fld>
            <a:endParaRPr lang="en-US"/>
          </a:p>
        </p:txBody>
      </p:sp>
    </p:spTree>
    <p:extLst>
      <p:ext uri="{BB962C8B-B14F-4D97-AF65-F5344CB8AC3E}">
        <p14:creationId xmlns:p14="http://schemas.microsoft.com/office/powerpoint/2010/main" val="22665579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DEA5BE-BBAA-48DD-88BA-9657B950813E}"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5BCB0AF-391F-4A8D-B0C8-FEC3DDE73DA6}" type="slidenum">
              <a:rPr lang="en-US" smtClean="0"/>
              <a:t>‹#›</a:t>
            </a:fld>
            <a:endParaRPr lang="en-US"/>
          </a:p>
        </p:txBody>
      </p:sp>
    </p:spTree>
    <p:extLst>
      <p:ext uri="{BB962C8B-B14F-4D97-AF65-F5344CB8AC3E}">
        <p14:creationId xmlns:p14="http://schemas.microsoft.com/office/powerpoint/2010/main" val="1694262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DEA5BE-BBAA-48DD-88BA-9657B950813E}"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5BCB0AF-391F-4A8D-B0C8-FEC3DDE73DA6}" type="slidenum">
              <a:rPr lang="en-US" smtClean="0"/>
              <a:t>‹#›</a:t>
            </a:fld>
            <a:endParaRPr lang="en-US"/>
          </a:p>
        </p:txBody>
      </p:sp>
    </p:spTree>
    <p:extLst>
      <p:ext uri="{BB962C8B-B14F-4D97-AF65-F5344CB8AC3E}">
        <p14:creationId xmlns:p14="http://schemas.microsoft.com/office/powerpoint/2010/main" val="2487510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4DEA5BE-BBAA-48DD-88BA-9657B950813E}"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5BCB0AF-391F-4A8D-B0C8-FEC3DDE73DA6}" type="slidenum">
              <a:rPr lang="en-US" smtClean="0"/>
              <a:t>‹#›</a:t>
            </a:fld>
            <a:endParaRPr lang="en-US"/>
          </a:p>
        </p:txBody>
      </p:sp>
    </p:spTree>
    <p:extLst>
      <p:ext uri="{BB962C8B-B14F-4D97-AF65-F5344CB8AC3E}">
        <p14:creationId xmlns:p14="http://schemas.microsoft.com/office/powerpoint/2010/main" val="2881084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DEA5BE-BBAA-48DD-88BA-9657B950813E}"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5BCB0AF-391F-4A8D-B0C8-FEC3DDE73DA6}" type="slidenum">
              <a:rPr lang="en-US" smtClean="0"/>
              <a:t>‹#›</a:t>
            </a:fld>
            <a:endParaRPr lang="en-US"/>
          </a:p>
        </p:txBody>
      </p:sp>
    </p:spTree>
    <p:extLst>
      <p:ext uri="{BB962C8B-B14F-4D97-AF65-F5344CB8AC3E}">
        <p14:creationId xmlns:p14="http://schemas.microsoft.com/office/powerpoint/2010/main" val="3778243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DEA5BE-BBAA-48DD-88BA-9657B950813E}" type="datetimeFigureOut">
              <a:rPr lang="en-US" smtClean="0"/>
              <a:t>12/1/2024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5BCB0AF-391F-4A8D-B0C8-FEC3DDE73DA6}" type="slidenum">
              <a:rPr lang="en-US" smtClean="0"/>
              <a:t>‹#›</a:t>
            </a:fld>
            <a:endParaRPr lang="en-US"/>
          </a:p>
        </p:txBody>
      </p:sp>
    </p:spTree>
    <p:extLst>
      <p:ext uri="{BB962C8B-B14F-4D97-AF65-F5344CB8AC3E}">
        <p14:creationId xmlns:p14="http://schemas.microsoft.com/office/powerpoint/2010/main" val="3280334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DEA5BE-BBAA-48DD-88BA-9657B950813E}" type="datetimeFigureOut">
              <a:rPr lang="en-US" smtClean="0"/>
              <a:t>12/1/2024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5BCB0AF-391F-4A8D-B0C8-FEC3DDE73DA6}" type="slidenum">
              <a:rPr lang="en-US" smtClean="0"/>
              <a:t>‹#›</a:t>
            </a:fld>
            <a:endParaRPr lang="en-US"/>
          </a:p>
        </p:txBody>
      </p:sp>
    </p:spTree>
    <p:extLst>
      <p:ext uri="{BB962C8B-B14F-4D97-AF65-F5344CB8AC3E}">
        <p14:creationId xmlns:p14="http://schemas.microsoft.com/office/powerpoint/2010/main" val="262404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DEA5BE-BBAA-48DD-88BA-9657B950813E}" type="datetimeFigureOut">
              <a:rPr lang="en-US" smtClean="0"/>
              <a:t>12/1/2024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5BCB0AF-391F-4A8D-B0C8-FEC3DDE73DA6}" type="slidenum">
              <a:rPr lang="en-US" smtClean="0"/>
              <a:t>‹#›</a:t>
            </a:fld>
            <a:endParaRPr lang="en-US"/>
          </a:p>
        </p:txBody>
      </p:sp>
    </p:spTree>
    <p:extLst>
      <p:ext uri="{BB962C8B-B14F-4D97-AF65-F5344CB8AC3E}">
        <p14:creationId xmlns:p14="http://schemas.microsoft.com/office/powerpoint/2010/main" val="3446151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4DEA5BE-BBAA-48DD-88BA-9657B950813E}"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5BCB0AF-391F-4A8D-B0C8-FEC3DDE73DA6}" type="slidenum">
              <a:rPr lang="en-US" smtClean="0"/>
              <a:t>‹#›</a:t>
            </a:fld>
            <a:endParaRPr lang="en-US"/>
          </a:p>
        </p:txBody>
      </p:sp>
    </p:spTree>
    <p:extLst>
      <p:ext uri="{BB962C8B-B14F-4D97-AF65-F5344CB8AC3E}">
        <p14:creationId xmlns:p14="http://schemas.microsoft.com/office/powerpoint/2010/main" val="1311101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4DEA5BE-BBAA-48DD-88BA-9657B950813E}"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BCB0AF-391F-4A8D-B0C8-FEC3DDE73DA6}" type="slidenum">
              <a:rPr lang="en-US" smtClean="0"/>
              <a:t>‹#›</a:t>
            </a:fld>
            <a:endParaRPr lang="en-US"/>
          </a:p>
        </p:txBody>
      </p:sp>
    </p:spTree>
    <p:extLst>
      <p:ext uri="{BB962C8B-B14F-4D97-AF65-F5344CB8AC3E}">
        <p14:creationId xmlns:p14="http://schemas.microsoft.com/office/powerpoint/2010/main" val="952214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4DEA5BE-BBAA-48DD-88BA-9657B950813E}" type="datetimeFigureOut">
              <a:rPr lang="en-US" smtClean="0"/>
              <a:t>12/1/2024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5BCB0AF-391F-4A8D-B0C8-FEC3DDE73DA6}" type="slidenum">
              <a:rPr lang="en-US" smtClean="0"/>
              <a:t>‹#›</a:t>
            </a:fld>
            <a:endParaRPr lang="en-US"/>
          </a:p>
        </p:txBody>
      </p:sp>
    </p:spTree>
    <p:extLst>
      <p:ext uri="{BB962C8B-B14F-4D97-AF65-F5344CB8AC3E}">
        <p14:creationId xmlns:p14="http://schemas.microsoft.com/office/powerpoint/2010/main" val="129688410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slideshare.net/slideshow/hospital-management-final-report-presentation/64370810" TargetMode="External"/><Relationship Id="rId2" Type="http://schemas.openxmlformats.org/officeDocument/2006/relationships/hyperlink" Target="https://www.youtube.com/watch?v=ggLvWc1v7WA"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53227-D49B-F9D9-7CAD-4FF744562DA3}"/>
              </a:ext>
            </a:extLst>
          </p:cNvPr>
          <p:cNvSpPr>
            <a:spLocks noGrp="1"/>
          </p:cNvSpPr>
          <p:nvPr>
            <p:ph type="ctrTitle"/>
          </p:nvPr>
        </p:nvSpPr>
        <p:spPr>
          <a:xfrm>
            <a:off x="358219" y="320512"/>
            <a:ext cx="11566688" cy="1423447"/>
          </a:xfrm>
        </p:spPr>
        <p:txBody>
          <a:bodyPr>
            <a:normAutofit/>
          </a:bodyPr>
          <a:lstStyle/>
          <a:p>
            <a:pPr algn="ctr"/>
            <a:r>
              <a:rPr lang="en-US" sz="12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Sarvajanik Education Society</a:t>
            </a:r>
            <a:br>
              <a:rPr lang="en-US"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br>
            <a:r>
              <a:rPr lang="en-US" sz="14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a:t>
            </a:r>
            <a:r>
              <a:rPr lang="en-US" sz="16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Sarvajanik College of Engineering &amp; Technology, Surat.</a:t>
            </a:r>
            <a:br>
              <a:rPr lang="en-US" sz="1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br>
            <a:r>
              <a:rPr lang="en-US" sz="1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a:t>
            </a:r>
            <a:r>
              <a:rPr lang="en-US" sz="1400" b="1" dirty="0">
                <a:solidFill>
                  <a:srgbClr val="000000"/>
                </a:solidFill>
                <a:latin typeface="Times New Roman" panose="02020603050405020304" pitchFamily="18" charset="0"/>
                <a:ea typeface="Arial"/>
                <a:cs typeface="Times New Roman" panose="02020603050405020304" pitchFamily="18" charset="0"/>
                <a:sym typeface="Arial"/>
              </a:rPr>
              <a:t>          </a:t>
            </a:r>
            <a:r>
              <a:rPr lang="en-US" sz="1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Master of Computer Applications 					</a:t>
            </a:r>
            <a:br>
              <a:rPr lang="en-US" sz="14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br>
            <a:r>
              <a:rPr lang="en-US" sz="12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Academic Year: 2024– 25</a:t>
            </a:r>
            <a:br>
              <a:rPr lang="en-US" sz="1400" dirty="0">
                <a:latin typeface="Times New Roman" panose="02020603050405020304" pitchFamily="18" charset="0"/>
                <a:cs typeface="Times New Roman" panose="02020603050405020304" pitchFamily="18" charset="0"/>
              </a:rPr>
            </a:br>
            <a:endParaRPr lang="en-IN" sz="1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6007814-517E-98B5-9CCD-B4A1E60F834F}"/>
              </a:ext>
            </a:extLst>
          </p:cNvPr>
          <p:cNvSpPr>
            <a:spLocks noGrp="1"/>
          </p:cNvSpPr>
          <p:nvPr>
            <p:ph type="subTitle" idx="1"/>
          </p:nvPr>
        </p:nvSpPr>
        <p:spPr>
          <a:xfrm>
            <a:off x="1130832" y="1823990"/>
            <a:ext cx="9930336" cy="4689835"/>
          </a:xfrm>
        </p:spPr>
        <p:txBody>
          <a:bodyPr>
            <a:normAutofit fontScale="85000" lnSpcReduction="20000"/>
          </a:bodyPr>
          <a:lstStyle/>
          <a:p>
            <a:pPr algn="ctr"/>
            <a:r>
              <a:rPr lang="en-US" sz="1800" b="1" dirty="0">
                <a:solidFill>
                  <a:srgbClr val="000000"/>
                </a:solidFill>
                <a:latin typeface="Times New Roman" panose="02020603050405020304" pitchFamily="18" charset="0"/>
                <a:ea typeface="Arial"/>
                <a:cs typeface="Times New Roman" panose="02020603050405020304" pitchFamily="18" charset="0"/>
                <a:sym typeface="Arial"/>
              </a:rPr>
              <a:t>A</a:t>
            </a:r>
            <a:r>
              <a:rPr lang="en-US" sz="18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 Project On</a:t>
            </a:r>
          </a:p>
          <a:p>
            <a:pPr algn="ctr"/>
            <a:r>
              <a:rPr lang="en-US" dirty="0">
                <a:solidFill>
                  <a:srgbClr val="000000"/>
                </a:solidFill>
                <a:latin typeface="Times New Roman" panose="02020603050405020304" pitchFamily="18" charset="0"/>
                <a:ea typeface="Arial"/>
                <a:cs typeface="Times New Roman" panose="02020603050405020304" pitchFamily="18" charset="0"/>
                <a:sym typeface="Arial"/>
              </a:rPr>
              <a:t>“Hospital Management System”</a:t>
            </a:r>
          </a:p>
          <a:p>
            <a:pPr algn="ctr"/>
            <a:endParaRPr lang="en-US" sz="1200" dirty="0">
              <a:solidFill>
                <a:srgbClr val="000000"/>
              </a:solidFill>
              <a:latin typeface="Times New Roman" panose="02020603050405020304" pitchFamily="18" charset="0"/>
              <a:ea typeface="Arial"/>
              <a:cs typeface="Times New Roman" panose="02020603050405020304" pitchFamily="18" charset="0"/>
              <a:sym typeface="Arial"/>
            </a:endParaRPr>
          </a:p>
          <a:p>
            <a:pPr algn="ctr"/>
            <a:r>
              <a:rPr lang="en-US"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Presented By</a:t>
            </a:r>
          </a:p>
          <a:p>
            <a:pPr algn="ctr"/>
            <a:endParaRPr lang="en-US"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algn="ctr"/>
            <a:r>
              <a:rPr lang="en-US" sz="1700" dirty="0">
                <a:solidFill>
                  <a:srgbClr val="000000"/>
                </a:solidFill>
                <a:latin typeface="Times New Roman" panose="02020603050405020304" pitchFamily="18" charset="0"/>
                <a:ea typeface="Arial"/>
                <a:cs typeface="Times New Roman" panose="02020603050405020304" pitchFamily="18" charset="0"/>
                <a:sym typeface="Arial"/>
              </a:rPr>
              <a:t>Ghelani Isha (ET24MTCA016)</a:t>
            </a:r>
          </a:p>
          <a:p>
            <a:pPr algn="ctr"/>
            <a:r>
              <a:rPr lang="en-US" sz="170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Italiya Avi (ET24MTCA018</a:t>
            </a:r>
            <a:r>
              <a:rPr lang="en-US" sz="1700" dirty="0">
                <a:solidFill>
                  <a:srgbClr val="000000"/>
                </a:solidFill>
                <a:latin typeface="Times New Roman" panose="02020603050405020304" pitchFamily="18" charset="0"/>
                <a:ea typeface="Arial"/>
                <a:cs typeface="Times New Roman" panose="02020603050405020304" pitchFamily="18" charset="0"/>
                <a:sym typeface="Arial"/>
              </a:rPr>
              <a:t>)</a:t>
            </a:r>
            <a:endParaRPr lang="en-US" sz="170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algn="ctr"/>
            <a:r>
              <a:rPr lang="en-US" sz="1700"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Moradiya Chetali (ET24MTCA033)</a:t>
            </a:r>
          </a:p>
          <a:p>
            <a:pPr algn="ctr"/>
            <a:r>
              <a:rPr lang="en-US" sz="1700" dirty="0">
                <a:solidFill>
                  <a:srgbClr val="000000"/>
                </a:solidFill>
                <a:latin typeface="Times New Roman" panose="02020603050405020304" pitchFamily="18" charset="0"/>
                <a:ea typeface="Arial"/>
                <a:cs typeface="Times New Roman" panose="02020603050405020304" pitchFamily="18" charset="0"/>
                <a:sym typeface="Arial"/>
              </a:rPr>
              <a:t>Sheta Shubham (ET24MTCA062)</a:t>
            </a:r>
          </a:p>
          <a:p>
            <a:pPr algn="ctr"/>
            <a:endParaRPr lang="en-US" sz="140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algn="ctr"/>
            <a:endParaRPr lang="en-US" b="1" dirty="0">
              <a:solidFill>
                <a:srgbClr val="000000"/>
              </a:solidFill>
              <a:latin typeface="Times New Roman" panose="02020603050405020304" pitchFamily="18" charset="0"/>
              <a:ea typeface="Arial"/>
              <a:cs typeface="Times New Roman" panose="02020603050405020304" pitchFamily="18" charset="0"/>
              <a:sym typeface="Arial"/>
            </a:endParaRPr>
          </a:p>
          <a:p>
            <a:pPr algn="ctr"/>
            <a:r>
              <a:rPr lang="en-US" b="1" dirty="0">
                <a:solidFill>
                  <a:srgbClr val="000000"/>
                </a:solidFill>
                <a:latin typeface="Times New Roman" panose="02020603050405020304" pitchFamily="18" charset="0"/>
                <a:ea typeface="Arial"/>
                <a:cs typeface="Times New Roman" panose="02020603050405020304" pitchFamily="18" charset="0"/>
                <a:sym typeface="Arial"/>
              </a:rPr>
              <a:t>MCA SEM-1</a:t>
            </a:r>
          </a:p>
          <a:p>
            <a:pPr algn="ctr"/>
            <a:endParaRPr lang="en-US" b="1" dirty="0">
              <a:solidFill>
                <a:srgbClr val="000000"/>
              </a:solidFill>
              <a:latin typeface="Times New Roman" panose="02020603050405020304" pitchFamily="18" charset="0"/>
              <a:ea typeface="Arial"/>
              <a:cs typeface="Times New Roman" panose="02020603050405020304" pitchFamily="18" charset="0"/>
              <a:sym typeface="Arial"/>
            </a:endParaRPr>
          </a:p>
          <a:p>
            <a:pPr algn="ctr"/>
            <a:r>
              <a:rPr lang="en-US" sz="1800" b="1" i="0" u="none" strike="noStrike" cap="none" dirty="0">
                <a:solidFill>
                  <a:srgbClr val="000000"/>
                </a:solidFill>
                <a:latin typeface="Times New Roman" panose="02020603050405020304" pitchFamily="18" charset="0"/>
                <a:ea typeface="Arial"/>
                <a:cs typeface="Times New Roman" panose="02020603050405020304" pitchFamily="18" charset="0"/>
                <a:sym typeface="Arial"/>
              </a:rPr>
              <a:t>Under the Guidance of</a:t>
            </a:r>
          </a:p>
          <a:p>
            <a:pPr algn="ctr"/>
            <a:r>
              <a:rPr lang="en-US" sz="1400" dirty="0">
                <a:solidFill>
                  <a:srgbClr val="000000"/>
                </a:solidFill>
                <a:latin typeface="Times New Roman" panose="02020603050405020304" pitchFamily="18" charset="0"/>
                <a:ea typeface="Arial"/>
                <a:cs typeface="Times New Roman" panose="02020603050405020304" pitchFamily="18" charset="0"/>
                <a:sym typeface="Arial"/>
              </a:rPr>
              <a:t>Prof. Preksha Parmar</a:t>
            </a:r>
            <a:endParaRPr lang="en-US" sz="1400" i="0" u="none" strike="noStrike" cap="none" dirty="0">
              <a:solidFill>
                <a:srgbClr val="4C4C4C"/>
              </a:solidFill>
              <a:latin typeface="Times New Roman" panose="02020603050405020304" pitchFamily="18" charset="0"/>
              <a:ea typeface="Arial"/>
              <a:cs typeface="Times New Roman" panose="02020603050405020304" pitchFamily="18" charset="0"/>
              <a:sym typeface="Arial"/>
            </a:endParaRPr>
          </a:p>
          <a:p>
            <a:pPr algn="ctr"/>
            <a:endParaRPr lang="en-US" b="1" i="0" u="none" strike="noStrike" cap="none" dirty="0">
              <a:solidFill>
                <a:srgbClr val="4C4C4C"/>
              </a:solidFill>
              <a:latin typeface="Times New Roman" panose="02020603050405020304" pitchFamily="18" charset="0"/>
              <a:ea typeface="Arial"/>
              <a:cs typeface="Times New Roman" panose="02020603050405020304" pitchFamily="18" charset="0"/>
              <a:sym typeface="Arial"/>
            </a:endParaRPr>
          </a:p>
          <a:p>
            <a:pPr algn="ctr"/>
            <a:endParaRPr lang="en-US" sz="1200" i="0" u="none" strike="noStrike" cap="none" dirty="0">
              <a:solidFill>
                <a:srgbClr val="4C4C4C"/>
              </a:solidFill>
              <a:latin typeface="Times New Roman" panose="02020603050405020304" pitchFamily="18" charset="0"/>
              <a:ea typeface="Arial"/>
              <a:cs typeface="Times New Roman" panose="02020603050405020304" pitchFamily="18" charset="0"/>
              <a:sym typeface="Arial"/>
            </a:endParaRPr>
          </a:p>
          <a:p>
            <a:pPr algn="ctr"/>
            <a:endParaRPr lang="en-IN" dirty="0">
              <a:latin typeface="Times New Roman" panose="02020603050405020304" pitchFamily="18" charset="0"/>
              <a:cs typeface="Times New Roman" panose="02020603050405020304" pitchFamily="18" charset="0"/>
            </a:endParaRPr>
          </a:p>
        </p:txBody>
      </p:sp>
      <p:pic>
        <p:nvPicPr>
          <p:cNvPr id="4" name="Google Shape;291;p1">
            <a:extLst>
              <a:ext uri="{FF2B5EF4-FFF2-40B4-BE49-F238E27FC236}">
                <a16:creationId xmlns:a16="http://schemas.microsoft.com/office/drawing/2014/main" id="{3918616D-1A92-C0A5-5BCA-2AB1AF0910E0}"/>
              </a:ext>
            </a:extLst>
          </p:cNvPr>
          <p:cNvPicPr preferRelativeResize="0"/>
          <p:nvPr/>
        </p:nvPicPr>
        <p:blipFill rotWithShape="1">
          <a:blip r:embed="rId2">
            <a:alphaModFix/>
          </a:blip>
          <a:srcRect/>
          <a:stretch/>
        </p:blipFill>
        <p:spPr>
          <a:xfrm>
            <a:off x="443060" y="372359"/>
            <a:ext cx="2743200" cy="1371600"/>
          </a:xfrm>
          <a:prstGeom prst="rect">
            <a:avLst/>
          </a:prstGeom>
          <a:noFill/>
          <a:ln>
            <a:noFill/>
          </a:ln>
        </p:spPr>
      </p:pic>
      <p:pic>
        <p:nvPicPr>
          <p:cNvPr id="6" name="Google Shape;292;p1">
            <a:extLst>
              <a:ext uri="{FF2B5EF4-FFF2-40B4-BE49-F238E27FC236}">
                <a16:creationId xmlns:a16="http://schemas.microsoft.com/office/drawing/2014/main" id="{3551725E-1BBF-E2DF-F576-0F64FDB7B6DA}"/>
              </a:ext>
            </a:extLst>
          </p:cNvPr>
          <p:cNvPicPr preferRelativeResize="0"/>
          <p:nvPr/>
        </p:nvPicPr>
        <p:blipFill rotWithShape="1">
          <a:blip r:embed="rId3">
            <a:alphaModFix/>
          </a:blip>
          <a:srcRect/>
          <a:stretch/>
        </p:blipFill>
        <p:spPr>
          <a:xfrm>
            <a:off x="10224089" y="372359"/>
            <a:ext cx="1384300" cy="1295400"/>
          </a:xfrm>
          <a:prstGeom prst="rect">
            <a:avLst/>
          </a:prstGeom>
          <a:noFill/>
          <a:ln>
            <a:noFill/>
          </a:ln>
        </p:spPr>
      </p:pic>
    </p:spTree>
    <p:extLst>
      <p:ext uri="{BB962C8B-B14F-4D97-AF65-F5344CB8AC3E}">
        <p14:creationId xmlns:p14="http://schemas.microsoft.com/office/powerpoint/2010/main" val="726533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93C59A-2BB8-4FB2-B4E4-9C096DC18FFE}"/>
              </a:ext>
            </a:extLst>
          </p:cNvPr>
          <p:cNvSpPr>
            <a:spLocks noGrp="1"/>
          </p:cNvSpPr>
          <p:nvPr>
            <p:ph idx="1"/>
          </p:nvPr>
        </p:nvSpPr>
        <p:spPr>
          <a:xfrm>
            <a:off x="2589212" y="689811"/>
            <a:ext cx="8915400" cy="5221411"/>
          </a:xfrm>
        </p:spPr>
        <p:txBody>
          <a:bodyPr/>
          <a:lstStyle/>
          <a:p>
            <a:r>
              <a:rPr lang="en-US" b="1" u="sng" dirty="0">
                <a:latin typeface="Times New Roman" panose="02020603050405020304" pitchFamily="18" charset="0"/>
                <a:cs typeface="Times New Roman" panose="02020603050405020304" pitchFamily="18" charset="0"/>
              </a:rPr>
              <a:t>Activity Diagrams</a:t>
            </a:r>
          </a:p>
          <a:p>
            <a:endParaRPr lang="en-US" b="1" u="sng" dirty="0">
              <a:latin typeface="Times New Roman" panose="02020603050405020304" pitchFamily="18" charset="0"/>
              <a:cs typeface="Times New Roman" panose="02020603050405020304" pitchFamily="18" charset="0"/>
            </a:endParaRPr>
          </a:p>
          <a:p>
            <a:pPr marL="0" indent="0">
              <a:buNone/>
            </a:pPr>
            <a:endParaRPr lang="en-US" b="1" u="sng"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A6E2DF0-49C8-41CB-B351-430958EE5D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3052" y="1160139"/>
            <a:ext cx="9207720" cy="5288620"/>
          </a:xfrm>
          <a:prstGeom prst="rect">
            <a:avLst/>
          </a:prstGeom>
        </p:spPr>
      </p:pic>
    </p:spTree>
    <p:extLst>
      <p:ext uri="{BB962C8B-B14F-4D97-AF65-F5344CB8AC3E}">
        <p14:creationId xmlns:p14="http://schemas.microsoft.com/office/powerpoint/2010/main" val="3150449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3BB9F-0F55-4CAD-9F80-2BF057D2D2D3}"/>
              </a:ext>
            </a:extLst>
          </p:cNvPr>
          <p:cNvSpPr>
            <a:spLocks noGrp="1"/>
          </p:cNvSpPr>
          <p:nvPr>
            <p:ph type="title"/>
          </p:nvPr>
        </p:nvSpPr>
        <p:spPr>
          <a:xfrm>
            <a:off x="1640156" y="615231"/>
            <a:ext cx="8911687" cy="550267"/>
          </a:xfrm>
        </p:spPr>
        <p:txBody>
          <a:bodyPr>
            <a:normAutofit fontScale="90000"/>
          </a:bodyPr>
          <a:lstStyle/>
          <a:p>
            <a:pPr algn="ctr"/>
            <a:r>
              <a:rPr lang="en-US" sz="2800" b="1" u="sng" dirty="0">
                <a:latin typeface="Times New Roman" panose="02020603050405020304" pitchFamily="18" charset="0"/>
                <a:cs typeface="Times New Roman" panose="02020603050405020304" pitchFamily="18" charset="0"/>
              </a:rPr>
              <a:t>SCREEN SHOTS</a:t>
            </a:r>
            <a:br>
              <a:rPr lang="en-US" sz="2800" b="1" u="sng" dirty="0">
                <a:latin typeface="Times New Roman" panose="02020603050405020304" pitchFamily="18" charset="0"/>
                <a:cs typeface="Times New Roman" panose="02020603050405020304" pitchFamily="18" charset="0"/>
              </a:rPr>
            </a:br>
            <a:br>
              <a:rPr lang="en-US" sz="1100" dirty="0">
                <a:latin typeface="Times New Roman" panose="02020603050405020304" pitchFamily="18" charset="0"/>
                <a:cs typeface="Times New Roman" panose="02020603050405020304" pitchFamily="18" charset="0"/>
              </a:rPr>
            </a:br>
            <a:br>
              <a:rPr lang="en-US" sz="1100" dirty="0">
                <a:latin typeface="Times New Roman" panose="02020603050405020304" pitchFamily="18" charset="0"/>
                <a:cs typeface="Times New Roman" panose="02020603050405020304" pitchFamily="18" charset="0"/>
              </a:rPr>
            </a:br>
            <a:br>
              <a:rPr lang="en-US" sz="1100" dirty="0">
                <a:latin typeface="Times New Roman" panose="02020603050405020304" pitchFamily="18" charset="0"/>
                <a:cs typeface="Times New Roman" panose="02020603050405020304" pitchFamily="18" charset="0"/>
              </a:rPr>
            </a:br>
            <a:r>
              <a:rPr lang="en-US" sz="2000" u="sng" dirty="0">
                <a:latin typeface="Times New Roman" panose="02020603050405020304" pitchFamily="18" charset="0"/>
                <a:cs typeface="Times New Roman" panose="02020603050405020304" pitchFamily="18" charset="0"/>
              </a:rPr>
              <a:t>Admin Login</a:t>
            </a:r>
            <a:br>
              <a:rPr lang="en-US" sz="2800" b="1" u="sng" dirty="0">
                <a:latin typeface="Times New Roman" panose="02020603050405020304" pitchFamily="18" charset="0"/>
                <a:cs typeface="Times New Roman" panose="02020603050405020304" pitchFamily="18" charset="0"/>
              </a:rPr>
            </a:br>
            <a:br>
              <a:rPr lang="en-US" sz="2800" b="1" u="sng" dirty="0">
                <a:latin typeface="Times New Roman" panose="02020603050405020304" pitchFamily="18" charset="0"/>
                <a:cs typeface="Times New Roman" panose="02020603050405020304" pitchFamily="18" charset="0"/>
              </a:rPr>
            </a:br>
            <a:endParaRPr lang="en-US" sz="2800" b="1" u="sng" dirty="0">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00D42475-797C-47D9-B7DF-C4167B661AF6}"/>
              </a:ext>
            </a:extLst>
          </p:cNvPr>
          <p:cNvPicPr>
            <a:picLocks noGrp="1" noChangeAspect="1"/>
          </p:cNvPicPr>
          <p:nvPr>
            <p:ph idx="1"/>
          </p:nvPr>
        </p:nvPicPr>
        <p:blipFill>
          <a:blip r:embed="rId2"/>
          <a:stretch>
            <a:fillRect/>
          </a:stretch>
        </p:blipFill>
        <p:spPr>
          <a:xfrm>
            <a:off x="4433143" y="2057678"/>
            <a:ext cx="3325714" cy="1234547"/>
          </a:xfrm>
        </p:spPr>
      </p:pic>
      <p:pic>
        <p:nvPicPr>
          <p:cNvPr id="6" name="Picture 5">
            <a:extLst>
              <a:ext uri="{FF2B5EF4-FFF2-40B4-BE49-F238E27FC236}">
                <a16:creationId xmlns:a16="http://schemas.microsoft.com/office/drawing/2014/main" id="{B816EDBB-3828-414C-A0F9-D15752EC6230}"/>
              </a:ext>
            </a:extLst>
          </p:cNvPr>
          <p:cNvPicPr>
            <a:picLocks noChangeAspect="1"/>
          </p:cNvPicPr>
          <p:nvPr/>
        </p:nvPicPr>
        <p:blipFill>
          <a:blip r:embed="rId3"/>
          <a:stretch>
            <a:fillRect/>
          </a:stretch>
        </p:blipFill>
        <p:spPr>
          <a:xfrm>
            <a:off x="4433143" y="4816225"/>
            <a:ext cx="3325714" cy="1718607"/>
          </a:xfrm>
          <a:prstGeom prst="rect">
            <a:avLst/>
          </a:prstGeom>
        </p:spPr>
      </p:pic>
      <p:pic>
        <p:nvPicPr>
          <p:cNvPr id="3" name="Picture 2">
            <a:extLst>
              <a:ext uri="{FF2B5EF4-FFF2-40B4-BE49-F238E27FC236}">
                <a16:creationId xmlns:a16="http://schemas.microsoft.com/office/drawing/2014/main" id="{CAB13ED5-04DD-4894-ABC1-C978CB05BAF5}"/>
              </a:ext>
            </a:extLst>
          </p:cNvPr>
          <p:cNvPicPr>
            <a:picLocks noChangeAspect="1"/>
          </p:cNvPicPr>
          <p:nvPr/>
        </p:nvPicPr>
        <p:blipFill>
          <a:blip r:embed="rId4"/>
          <a:stretch>
            <a:fillRect/>
          </a:stretch>
        </p:blipFill>
        <p:spPr>
          <a:xfrm>
            <a:off x="4433143" y="3387382"/>
            <a:ext cx="3325714" cy="1333686"/>
          </a:xfrm>
          <a:prstGeom prst="rect">
            <a:avLst/>
          </a:prstGeom>
        </p:spPr>
      </p:pic>
    </p:spTree>
    <p:extLst>
      <p:ext uri="{BB962C8B-B14F-4D97-AF65-F5344CB8AC3E}">
        <p14:creationId xmlns:p14="http://schemas.microsoft.com/office/powerpoint/2010/main" val="1342931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368B021-5DD5-4492-8B0E-38FC63320BB7}"/>
              </a:ext>
            </a:extLst>
          </p:cNvPr>
          <p:cNvPicPr>
            <a:picLocks noGrp="1" noChangeAspect="1"/>
          </p:cNvPicPr>
          <p:nvPr>
            <p:ph idx="1"/>
          </p:nvPr>
        </p:nvPicPr>
        <p:blipFill>
          <a:blip r:embed="rId2"/>
          <a:stretch>
            <a:fillRect/>
          </a:stretch>
        </p:blipFill>
        <p:spPr>
          <a:xfrm>
            <a:off x="4654670" y="1529084"/>
            <a:ext cx="2882660" cy="1806097"/>
          </a:xfrm>
          <a:prstGeom prst="rect">
            <a:avLst/>
          </a:prstGeom>
        </p:spPr>
      </p:pic>
      <p:pic>
        <p:nvPicPr>
          <p:cNvPr id="5" name="Picture 4">
            <a:extLst>
              <a:ext uri="{FF2B5EF4-FFF2-40B4-BE49-F238E27FC236}">
                <a16:creationId xmlns:a16="http://schemas.microsoft.com/office/drawing/2014/main" id="{4324DEBD-911D-4FBA-827D-E157ACD9445C}"/>
              </a:ext>
            </a:extLst>
          </p:cNvPr>
          <p:cNvPicPr>
            <a:picLocks noChangeAspect="1"/>
          </p:cNvPicPr>
          <p:nvPr/>
        </p:nvPicPr>
        <p:blipFill>
          <a:blip r:embed="rId3"/>
          <a:stretch>
            <a:fillRect/>
          </a:stretch>
        </p:blipFill>
        <p:spPr>
          <a:xfrm>
            <a:off x="3923350" y="3706793"/>
            <a:ext cx="4345300" cy="2194750"/>
          </a:xfrm>
          <a:prstGeom prst="rect">
            <a:avLst/>
          </a:prstGeom>
        </p:spPr>
      </p:pic>
      <p:sp>
        <p:nvSpPr>
          <p:cNvPr id="3" name="TextBox 2">
            <a:extLst>
              <a:ext uri="{FF2B5EF4-FFF2-40B4-BE49-F238E27FC236}">
                <a16:creationId xmlns:a16="http://schemas.microsoft.com/office/drawing/2014/main" id="{3E0F3B24-4B5C-6661-CF3E-399913462015}"/>
              </a:ext>
            </a:extLst>
          </p:cNvPr>
          <p:cNvSpPr txBox="1"/>
          <p:nvPr/>
        </p:nvSpPr>
        <p:spPr>
          <a:xfrm>
            <a:off x="3048000" y="681608"/>
            <a:ext cx="6096000" cy="369332"/>
          </a:xfrm>
          <a:prstGeom prst="rect">
            <a:avLst/>
          </a:prstGeom>
          <a:noFill/>
        </p:spPr>
        <p:txBody>
          <a:bodyPr wrap="square">
            <a:spAutoFit/>
          </a:bodyPr>
          <a:lstStyle/>
          <a:p>
            <a:pPr algn="ctr"/>
            <a:r>
              <a:rPr lang="en-US" u="sng" dirty="0">
                <a:latin typeface="Times New Roman" panose="02020603050405020304" pitchFamily="18" charset="0"/>
                <a:cs typeface="Times New Roman" panose="02020603050405020304" pitchFamily="18" charset="0"/>
              </a:rPr>
              <a:t>Patient Menu</a:t>
            </a:r>
            <a:endParaRPr lang="en-IN" u="sng" dirty="0"/>
          </a:p>
        </p:txBody>
      </p:sp>
    </p:spTree>
    <p:extLst>
      <p:ext uri="{BB962C8B-B14F-4D97-AF65-F5344CB8AC3E}">
        <p14:creationId xmlns:p14="http://schemas.microsoft.com/office/powerpoint/2010/main" val="1799006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CFFA808-8DC3-41E1-A8AF-0E6A06C01B7A}"/>
              </a:ext>
            </a:extLst>
          </p:cNvPr>
          <p:cNvPicPr>
            <a:picLocks noChangeAspect="1"/>
          </p:cNvPicPr>
          <p:nvPr/>
        </p:nvPicPr>
        <p:blipFill>
          <a:blip r:embed="rId2"/>
          <a:stretch>
            <a:fillRect/>
          </a:stretch>
        </p:blipFill>
        <p:spPr>
          <a:xfrm>
            <a:off x="4600984" y="1592421"/>
            <a:ext cx="2990031" cy="1836579"/>
          </a:xfrm>
          <a:prstGeom prst="rect">
            <a:avLst/>
          </a:prstGeom>
        </p:spPr>
      </p:pic>
      <p:pic>
        <p:nvPicPr>
          <p:cNvPr id="5" name="Picture 4">
            <a:extLst>
              <a:ext uri="{FF2B5EF4-FFF2-40B4-BE49-F238E27FC236}">
                <a16:creationId xmlns:a16="http://schemas.microsoft.com/office/drawing/2014/main" id="{679E8764-D18F-4902-916E-180429FFC3F8}"/>
              </a:ext>
            </a:extLst>
          </p:cNvPr>
          <p:cNvPicPr>
            <a:picLocks noChangeAspect="1"/>
          </p:cNvPicPr>
          <p:nvPr/>
        </p:nvPicPr>
        <p:blipFill>
          <a:blip r:embed="rId3"/>
          <a:stretch>
            <a:fillRect/>
          </a:stretch>
        </p:blipFill>
        <p:spPr>
          <a:xfrm>
            <a:off x="4270742" y="3705675"/>
            <a:ext cx="3650516" cy="2015346"/>
          </a:xfrm>
          <a:prstGeom prst="rect">
            <a:avLst/>
          </a:prstGeom>
        </p:spPr>
      </p:pic>
      <p:sp>
        <p:nvSpPr>
          <p:cNvPr id="3" name="TextBox 2">
            <a:extLst>
              <a:ext uri="{FF2B5EF4-FFF2-40B4-BE49-F238E27FC236}">
                <a16:creationId xmlns:a16="http://schemas.microsoft.com/office/drawing/2014/main" id="{69CFBAC3-F085-B126-DD60-05F35D70C7C5}"/>
              </a:ext>
            </a:extLst>
          </p:cNvPr>
          <p:cNvSpPr txBox="1"/>
          <p:nvPr/>
        </p:nvSpPr>
        <p:spPr>
          <a:xfrm>
            <a:off x="3047999" y="767647"/>
            <a:ext cx="6096000" cy="369332"/>
          </a:xfrm>
          <a:prstGeom prst="rect">
            <a:avLst/>
          </a:prstGeom>
          <a:noFill/>
        </p:spPr>
        <p:txBody>
          <a:bodyPr wrap="square">
            <a:spAutoFit/>
          </a:bodyPr>
          <a:lstStyle/>
          <a:p>
            <a:pPr algn="ctr"/>
            <a:r>
              <a:rPr lang="en-US" u="sng" dirty="0">
                <a:latin typeface="Times New Roman" panose="02020603050405020304" pitchFamily="18" charset="0"/>
                <a:cs typeface="Times New Roman" panose="02020603050405020304" pitchFamily="18" charset="0"/>
              </a:rPr>
              <a:t>Doctor Menu</a:t>
            </a:r>
            <a:endParaRPr lang="en-IN" dirty="0"/>
          </a:p>
        </p:txBody>
      </p:sp>
    </p:spTree>
    <p:extLst>
      <p:ext uri="{BB962C8B-B14F-4D97-AF65-F5344CB8AC3E}">
        <p14:creationId xmlns:p14="http://schemas.microsoft.com/office/powerpoint/2010/main" val="1154555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147C81-1144-C81A-767A-801AAE489858}"/>
              </a:ext>
            </a:extLst>
          </p:cNvPr>
          <p:cNvSpPr txBox="1"/>
          <p:nvPr/>
        </p:nvSpPr>
        <p:spPr>
          <a:xfrm>
            <a:off x="3048000" y="791984"/>
            <a:ext cx="6096000" cy="369332"/>
          </a:xfrm>
          <a:prstGeom prst="rect">
            <a:avLst/>
          </a:prstGeom>
          <a:noFill/>
        </p:spPr>
        <p:txBody>
          <a:bodyPr wrap="square">
            <a:spAutoFit/>
          </a:bodyPr>
          <a:lstStyle/>
          <a:p>
            <a:pPr algn="ctr"/>
            <a:r>
              <a:rPr lang="en-US" u="sng" dirty="0">
                <a:latin typeface="Times New Roman" panose="02020603050405020304" pitchFamily="18" charset="0"/>
                <a:cs typeface="Times New Roman" panose="02020603050405020304" pitchFamily="18" charset="0"/>
              </a:rPr>
              <a:t>Receptionist Login</a:t>
            </a:r>
            <a:endParaRPr lang="en-IN" dirty="0"/>
          </a:p>
        </p:txBody>
      </p:sp>
      <p:pic>
        <p:nvPicPr>
          <p:cNvPr id="9" name="Picture 8">
            <a:extLst>
              <a:ext uri="{FF2B5EF4-FFF2-40B4-BE49-F238E27FC236}">
                <a16:creationId xmlns:a16="http://schemas.microsoft.com/office/drawing/2014/main" id="{6BA68A00-DBAF-4482-B1C4-8010FAFE075B}"/>
              </a:ext>
            </a:extLst>
          </p:cNvPr>
          <p:cNvPicPr>
            <a:picLocks noChangeAspect="1"/>
          </p:cNvPicPr>
          <p:nvPr/>
        </p:nvPicPr>
        <p:blipFill>
          <a:blip r:embed="rId2"/>
          <a:stretch>
            <a:fillRect/>
          </a:stretch>
        </p:blipFill>
        <p:spPr>
          <a:xfrm>
            <a:off x="3947812" y="2071664"/>
            <a:ext cx="4296375" cy="1905532"/>
          </a:xfrm>
          <a:prstGeom prst="rect">
            <a:avLst/>
          </a:prstGeom>
        </p:spPr>
      </p:pic>
    </p:spTree>
    <p:extLst>
      <p:ext uri="{BB962C8B-B14F-4D97-AF65-F5344CB8AC3E}">
        <p14:creationId xmlns:p14="http://schemas.microsoft.com/office/powerpoint/2010/main" val="1409377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1C996-A231-B6E2-FBC6-49705A9B0495}"/>
              </a:ext>
            </a:extLst>
          </p:cNvPr>
          <p:cNvSpPr>
            <a:spLocks noGrp="1"/>
          </p:cNvSpPr>
          <p:nvPr>
            <p:ph type="title"/>
          </p:nvPr>
        </p:nvSpPr>
        <p:spPr>
          <a:xfrm>
            <a:off x="657455" y="789304"/>
            <a:ext cx="10877083" cy="433725"/>
          </a:xfrm>
        </p:spPr>
        <p:txBody>
          <a:bodyPr>
            <a:normAutofit fontScale="90000"/>
          </a:bodyPr>
          <a:lstStyle/>
          <a:p>
            <a:pPr algn="ctr"/>
            <a:r>
              <a:rPr lang="en-US" sz="2000" u="sng" dirty="0">
                <a:latin typeface="Times New Roman" panose="02020603050405020304" pitchFamily="18" charset="0"/>
                <a:cs typeface="Times New Roman" panose="02020603050405020304" pitchFamily="18" charset="0"/>
              </a:rPr>
              <a:t>Receptionist Menu</a:t>
            </a:r>
            <a:br>
              <a:rPr lang="en-IN" dirty="0"/>
            </a:br>
            <a:endParaRPr lang="en-IN" dirty="0"/>
          </a:p>
        </p:txBody>
      </p:sp>
      <p:pic>
        <p:nvPicPr>
          <p:cNvPr id="4" name="Content Placeholder 3">
            <a:extLst>
              <a:ext uri="{FF2B5EF4-FFF2-40B4-BE49-F238E27FC236}">
                <a16:creationId xmlns:a16="http://schemas.microsoft.com/office/drawing/2014/main" id="{5F6BC554-7773-4D1D-A678-92EE04FA57CF}"/>
              </a:ext>
            </a:extLst>
          </p:cNvPr>
          <p:cNvPicPr>
            <a:picLocks noChangeAspect="1"/>
          </p:cNvPicPr>
          <p:nvPr/>
        </p:nvPicPr>
        <p:blipFill>
          <a:blip r:embed="rId2"/>
          <a:stretch>
            <a:fillRect/>
          </a:stretch>
        </p:blipFill>
        <p:spPr>
          <a:xfrm>
            <a:off x="4259992" y="1875884"/>
            <a:ext cx="3672013" cy="1905165"/>
          </a:xfrm>
          <a:prstGeom prst="rect">
            <a:avLst/>
          </a:prstGeom>
        </p:spPr>
      </p:pic>
      <p:pic>
        <p:nvPicPr>
          <p:cNvPr id="7" name="Picture 6">
            <a:extLst>
              <a:ext uri="{FF2B5EF4-FFF2-40B4-BE49-F238E27FC236}">
                <a16:creationId xmlns:a16="http://schemas.microsoft.com/office/drawing/2014/main" id="{36884CF9-9655-4615-9577-5FC89F2BAC89}"/>
              </a:ext>
            </a:extLst>
          </p:cNvPr>
          <p:cNvPicPr>
            <a:picLocks noChangeAspect="1"/>
          </p:cNvPicPr>
          <p:nvPr/>
        </p:nvPicPr>
        <p:blipFill>
          <a:blip r:embed="rId3"/>
          <a:stretch>
            <a:fillRect/>
          </a:stretch>
        </p:blipFill>
        <p:spPr>
          <a:xfrm>
            <a:off x="4259992" y="3981474"/>
            <a:ext cx="3672013" cy="2286319"/>
          </a:xfrm>
          <a:prstGeom prst="rect">
            <a:avLst/>
          </a:prstGeom>
        </p:spPr>
      </p:pic>
    </p:spTree>
    <p:extLst>
      <p:ext uri="{BB962C8B-B14F-4D97-AF65-F5344CB8AC3E}">
        <p14:creationId xmlns:p14="http://schemas.microsoft.com/office/powerpoint/2010/main" val="3279926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C5179-5513-4B2C-8551-ACA47815FF76}"/>
              </a:ext>
            </a:extLst>
          </p:cNvPr>
          <p:cNvSpPr>
            <a:spLocks noGrp="1"/>
          </p:cNvSpPr>
          <p:nvPr>
            <p:ph type="title"/>
          </p:nvPr>
        </p:nvSpPr>
        <p:spPr>
          <a:xfrm>
            <a:off x="1640156" y="543087"/>
            <a:ext cx="8911687" cy="1280890"/>
          </a:xfrm>
        </p:spPr>
        <p:txBody>
          <a:bodyPr>
            <a:normAutofit/>
          </a:bodyPr>
          <a:lstStyle/>
          <a:p>
            <a:pPr algn="ctr"/>
            <a:r>
              <a:rPr lang="en-US" sz="2800" b="1" u="sng" dirty="0">
                <a:latin typeface="Times New Roman" panose="02020603050405020304" pitchFamily="18" charset="0"/>
                <a:cs typeface="Times New Roman" panose="02020603050405020304" pitchFamily="18" charset="0"/>
              </a:rPr>
              <a:t>LIMITATION</a:t>
            </a:r>
          </a:p>
        </p:txBody>
      </p:sp>
      <p:sp>
        <p:nvSpPr>
          <p:cNvPr id="3" name="Content Placeholder 2">
            <a:extLst>
              <a:ext uri="{FF2B5EF4-FFF2-40B4-BE49-F238E27FC236}">
                <a16:creationId xmlns:a16="http://schemas.microsoft.com/office/drawing/2014/main" id="{4A44F42C-3793-4EA0-A281-751EE9F64708}"/>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Hospital management System could not provide all the Department of a Hospital due to the short time periods.</a:t>
            </a:r>
          </a:p>
          <a:p>
            <a:r>
              <a:rPr lang="en-US" dirty="0">
                <a:latin typeface="Times New Roman" panose="02020603050405020304" pitchFamily="18" charset="0"/>
                <a:cs typeface="Times New Roman" panose="02020603050405020304" pitchFamily="18" charset="0"/>
              </a:rPr>
              <a:t>The admin and receptionist login systems store passwords in plain text in the files. This makes the system vulnerable to unauthorized access.</a:t>
            </a:r>
          </a:p>
        </p:txBody>
      </p:sp>
    </p:spTree>
    <p:extLst>
      <p:ext uri="{BB962C8B-B14F-4D97-AF65-F5344CB8AC3E}">
        <p14:creationId xmlns:p14="http://schemas.microsoft.com/office/powerpoint/2010/main" val="2593766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833B2-E308-48CA-9C6D-7DA0F5166C8B}"/>
              </a:ext>
            </a:extLst>
          </p:cNvPr>
          <p:cNvSpPr>
            <a:spLocks noGrp="1"/>
          </p:cNvSpPr>
          <p:nvPr>
            <p:ph type="title"/>
          </p:nvPr>
        </p:nvSpPr>
        <p:spPr>
          <a:xfrm>
            <a:off x="1640156" y="554661"/>
            <a:ext cx="8911687" cy="1280890"/>
          </a:xfrm>
        </p:spPr>
        <p:txBody>
          <a:bodyPr>
            <a:normAutofit/>
          </a:bodyPr>
          <a:lstStyle/>
          <a:p>
            <a:pPr algn="ctr"/>
            <a:r>
              <a:rPr lang="en-US" sz="2800" b="1" u="sng"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C0759AF3-E39B-4661-AE31-5ACABCC3E73B}"/>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https://www.youtube.com/watch?v=ggLvWc1v7WA</a:t>
            </a: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https://www.slideshare.net/slideshow/hospital-management-final-report-presentation/64370810</a:t>
            </a:r>
            <a:endParaRPr lang="en-US" dirty="0">
              <a:solidFill>
                <a:schemeClr val="tx1"/>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Project Source Code and Implementation: Refer to the provided </a:t>
            </a:r>
            <a:r>
              <a:rPr lang="en-US" dirty="0" err="1">
                <a:latin typeface="Times New Roman" panose="02020603050405020304" pitchFamily="18" charset="0"/>
                <a:cs typeface="Times New Roman" panose="02020603050405020304" pitchFamily="18" charset="0"/>
              </a:rPr>
              <a:t>hospital.c</a:t>
            </a:r>
            <a:r>
              <a:rPr lang="en-US" dirty="0">
                <a:latin typeface="Times New Roman" panose="02020603050405020304" pitchFamily="18" charset="0"/>
                <a:cs typeface="Times New Roman" panose="02020603050405020304" pitchFamily="18" charset="0"/>
              </a:rPr>
              <a:t> file.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620620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7CDBC-10F7-4872-8795-4E590AAB72AA}"/>
              </a:ext>
            </a:extLst>
          </p:cNvPr>
          <p:cNvSpPr>
            <a:spLocks noGrp="1"/>
          </p:cNvSpPr>
          <p:nvPr>
            <p:ph type="title"/>
          </p:nvPr>
        </p:nvSpPr>
        <p:spPr>
          <a:xfrm>
            <a:off x="1640156" y="2788555"/>
            <a:ext cx="8911687" cy="1280890"/>
          </a:xfrm>
        </p:spPr>
        <p:txBody>
          <a:bodyPr>
            <a:normAutofit/>
          </a:bodyPr>
          <a:lstStyle/>
          <a:p>
            <a:pPr algn="ctr">
              <a:lnSpc>
                <a:spcPct val="150000"/>
              </a:lnSpc>
            </a:pPr>
            <a:r>
              <a:rPr lang="en-US" sz="44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92729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C4B7B-1204-4787-86C8-F9798E0F5236}"/>
              </a:ext>
            </a:extLst>
          </p:cNvPr>
          <p:cNvSpPr>
            <a:spLocks noGrp="1"/>
          </p:cNvSpPr>
          <p:nvPr>
            <p:ph type="title"/>
          </p:nvPr>
        </p:nvSpPr>
        <p:spPr>
          <a:xfrm>
            <a:off x="1640156" y="600961"/>
            <a:ext cx="8911687" cy="1280890"/>
          </a:xfrm>
        </p:spPr>
        <p:txBody>
          <a:bodyPr>
            <a:normAutofit/>
          </a:bodyPr>
          <a:lstStyle/>
          <a:p>
            <a:pPr algn="ctr"/>
            <a:r>
              <a:rPr lang="en-US" sz="2800" b="1" u="sng"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3D25DEA0-2984-4998-82C9-70F89363577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Abstract</a:t>
            </a:r>
          </a:p>
          <a:p>
            <a:r>
              <a:rPr lang="en-US" dirty="0">
                <a:latin typeface="Times New Roman" panose="02020603050405020304" pitchFamily="18" charset="0"/>
                <a:cs typeface="Times New Roman" panose="02020603050405020304" pitchFamily="18" charset="0"/>
              </a:rPr>
              <a:t>Objective</a:t>
            </a:r>
          </a:p>
          <a:p>
            <a:r>
              <a:rPr lang="en-US" dirty="0">
                <a:latin typeface="Times New Roman" panose="02020603050405020304" pitchFamily="18" charset="0"/>
                <a:cs typeface="Times New Roman" panose="02020603050405020304" pitchFamily="18" charset="0"/>
              </a:rPr>
              <a:t>System Description (Technologies Used)</a:t>
            </a:r>
          </a:p>
          <a:p>
            <a:r>
              <a:rPr lang="en-US" dirty="0">
                <a:latin typeface="Times New Roman" panose="02020603050405020304" pitchFamily="18" charset="0"/>
                <a:cs typeface="Times New Roman" panose="02020603050405020304" pitchFamily="18" charset="0"/>
              </a:rPr>
              <a:t>Database Design/ File System (Table Designs)</a:t>
            </a:r>
          </a:p>
          <a:p>
            <a:r>
              <a:rPr lang="en-US" dirty="0">
                <a:latin typeface="Times New Roman" panose="02020603050405020304" pitchFamily="18" charset="0"/>
                <a:cs typeface="Times New Roman" panose="02020603050405020304" pitchFamily="18" charset="0"/>
              </a:rPr>
              <a:t>Diagrams (Use Case Diagram, Activity Diagram)</a:t>
            </a:r>
          </a:p>
          <a:p>
            <a:r>
              <a:rPr lang="en-US" dirty="0">
                <a:latin typeface="Times New Roman" panose="02020603050405020304" pitchFamily="18" charset="0"/>
                <a:cs typeface="Times New Roman" panose="02020603050405020304" pitchFamily="18" charset="0"/>
              </a:rPr>
              <a:t>Screen Shots</a:t>
            </a:r>
          </a:p>
          <a:p>
            <a:r>
              <a:rPr lang="en-US" dirty="0">
                <a:latin typeface="Times New Roman" panose="02020603050405020304" pitchFamily="18" charset="0"/>
                <a:cs typeface="Times New Roman" panose="02020603050405020304" pitchFamily="18" charset="0"/>
              </a:rPr>
              <a:t>Limitation</a:t>
            </a:r>
          </a:p>
          <a:p>
            <a:r>
              <a:rPr lang="en-US"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1774352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764E8-EB20-4C0C-8C39-C3C294D45E5F}"/>
              </a:ext>
            </a:extLst>
          </p:cNvPr>
          <p:cNvSpPr>
            <a:spLocks noGrp="1"/>
          </p:cNvSpPr>
          <p:nvPr>
            <p:ph type="title"/>
          </p:nvPr>
        </p:nvSpPr>
        <p:spPr>
          <a:xfrm>
            <a:off x="1640156" y="589386"/>
            <a:ext cx="8911687" cy="1280890"/>
          </a:xfrm>
        </p:spPr>
        <p:txBody>
          <a:bodyPr/>
          <a:lstStyle/>
          <a:p>
            <a:pPr algn="ctr"/>
            <a:r>
              <a:rPr lang="en-US" sz="2800" b="1" u="sng" dirty="0">
                <a:latin typeface="Times New Roman" panose="02020603050405020304" pitchFamily="18" charset="0"/>
                <a:cs typeface="Times New Roman" panose="02020603050405020304" pitchFamily="18" charset="0"/>
              </a:rPr>
              <a:t>ABSTRACT</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669A97-70FF-4793-B451-1EAAAEAA2D5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project involves the development of a Hospital Management System using the C programming language. The system is designed to manage a small Hospital that includes a general clinic, as well as Hospital for  Heart, Lung, and Plastic Surgery. Patients can be added to the system in any order and then assigned to a designated Hospital. The system also includes an Urgent Department when patients can be added and immediately sent to the appropriate department based on their medical requirements without delay. This straightforward and efficient system helps Hospital administrators to manage patient flow and optimize medical care services.</a:t>
            </a:r>
          </a:p>
        </p:txBody>
      </p:sp>
    </p:spTree>
    <p:extLst>
      <p:ext uri="{BB962C8B-B14F-4D97-AF65-F5344CB8AC3E}">
        <p14:creationId xmlns:p14="http://schemas.microsoft.com/office/powerpoint/2010/main" val="2639672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262CB-9AD8-46B3-90BA-F3D09229303A}"/>
              </a:ext>
            </a:extLst>
          </p:cNvPr>
          <p:cNvSpPr>
            <a:spLocks noGrp="1"/>
          </p:cNvSpPr>
          <p:nvPr>
            <p:ph type="title"/>
          </p:nvPr>
        </p:nvSpPr>
        <p:spPr>
          <a:xfrm>
            <a:off x="1640156" y="566237"/>
            <a:ext cx="8911687" cy="1280890"/>
          </a:xfrm>
        </p:spPr>
        <p:txBody>
          <a:bodyPr/>
          <a:lstStyle/>
          <a:p>
            <a:pPr algn="ctr"/>
            <a:r>
              <a:rPr lang="en-US" sz="2800" b="1" u="sng" dirty="0">
                <a:latin typeface="Times New Roman" panose="02020603050405020304" pitchFamily="18" charset="0"/>
                <a:cs typeface="Times New Roman" panose="02020603050405020304" pitchFamily="18" charset="0"/>
              </a:rPr>
              <a:t>OBJECTIVE</a:t>
            </a:r>
            <a:endParaRPr lang="en-US"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9E4C178-43CF-4A4E-8671-1BE96FAC496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system should computerize patient and Hospital details, including records of Patients, Doctors and Receptionists.</a:t>
            </a:r>
          </a:p>
          <a:p>
            <a:r>
              <a:rPr lang="en-US" dirty="0">
                <a:latin typeface="Times New Roman" panose="02020603050405020304" pitchFamily="18" charset="0"/>
                <a:cs typeface="Times New Roman" panose="02020603050405020304" pitchFamily="18" charset="0"/>
              </a:rPr>
              <a:t>The system should keep Patient information up to date.</a:t>
            </a:r>
          </a:p>
          <a:p>
            <a:r>
              <a:rPr lang="en-US" dirty="0">
                <a:latin typeface="Times New Roman" panose="02020603050405020304" pitchFamily="18" charset="0"/>
                <a:cs typeface="Times New Roman" panose="02020603050405020304" pitchFamily="18" charset="0"/>
              </a:rPr>
              <a:t>The system should allow Doctors and other Staff to perform efficiently.</a:t>
            </a:r>
          </a:p>
          <a:p>
            <a:r>
              <a:rPr lang="en-US" dirty="0">
                <a:latin typeface="Times New Roman" panose="02020603050405020304" pitchFamily="18" charset="0"/>
                <a:cs typeface="Times New Roman" panose="02020603050405020304" pitchFamily="18" charset="0"/>
              </a:rPr>
              <a:t>The system should keep records of Patient Diseases, Diagnosis and Management.</a:t>
            </a:r>
          </a:p>
          <a:p>
            <a:r>
              <a:rPr lang="en-US" dirty="0">
                <a:latin typeface="Times New Roman" panose="02020603050405020304" pitchFamily="18" charset="0"/>
                <a:cs typeface="Times New Roman" panose="02020603050405020304" pitchFamily="18" charset="0"/>
              </a:rPr>
              <a:t>The system should keep records of the Hospital’s Employees.</a:t>
            </a:r>
          </a:p>
          <a:p>
            <a:r>
              <a:rPr lang="en-US" dirty="0">
                <a:latin typeface="Times New Roman" panose="02020603050405020304" pitchFamily="18" charset="0"/>
                <a:cs typeface="Times New Roman" panose="02020603050405020304" pitchFamily="18" charset="0"/>
              </a:rPr>
              <a:t>Maintain data persistently using a File-based approach for Patient, Doctor and Receptionists records.</a:t>
            </a:r>
          </a:p>
        </p:txBody>
      </p:sp>
    </p:spTree>
    <p:extLst>
      <p:ext uri="{BB962C8B-B14F-4D97-AF65-F5344CB8AC3E}">
        <p14:creationId xmlns:p14="http://schemas.microsoft.com/office/powerpoint/2010/main" val="1140568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98756-8A4C-421B-86A0-B873FCA1F433}"/>
              </a:ext>
            </a:extLst>
          </p:cNvPr>
          <p:cNvSpPr>
            <a:spLocks noGrp="1"/>
          </p:cNvSpPr>
          <p:nvPr>
            <p:ph type="title"/>
          </p:nvPr>
        </p:nvSpPr>
        <p:spPr>
          <a:xfrm>
            <a:off x="1640156" y="635685"/>
            <a:ext cx="8911687" cy="1280890"/>
          </a:xfrm>
        </p:spPr>
        <p:txBody>
          <a:bodyPr>
            <a:normAutofit/>
          </a:bodyPr>
          <a:lstStyle/>
          <a:p>
            <a:pPr algn="ctr"/>
            <a:r>
              <a:rPr lang="en-US" sz="2800" b="1" u="sng" dirty="0">
                <a:latin typeface="Times New Roman" panose="02020603050405020304" pitchFamily="18" charset="0"/>
                <a:cs typeface="Times New Roman" panose="02020603050405020304" pitchFamily="18" charset="0"/>
              </a:rPr>
              <a:t>SYSTEM DESCRIPTION (TECHNOLOGY USED)</a:t>
            </a:r>
          </a:p>
        </p:txBody>
      </p:sp>
      <p:sp>
        <p:nvSpPr>
          <p:cNvPr id="3" name="Content Placeholder 2">
            <a:extLst>
              <a:ext uri="{FF2B5EF4-FFF2-40B4-BE49-F238E27FC236}">
                <a16:creationId xmlns:a16="http://schemas.microsoft.com/office/drawing/2014/main" id="{BA482549-D77C-4C79-91F6-5DB212EA2F0A}"/>
              </a:ext>
            </a:extLst>
          </p:cNvPr>
          <p:cNvSpPr>
            <a:spLocks noGrp="1"/>
          </p:cNvSpPr>
          <p:nvPr>
            <p:ph idx="1"/>
          </p:nvPr>
        </p:nvSpPr>
        <p:spPr>
          <a:xfrm>
            <a:off x="2114083" y="2043953"/>
            <a:ext cx="8915400" cy="3777622"/>
          </a:xfrm>
        </p:spPr>
        <p:txBody>
          <a:bodyPr/>
          <a:lstStyle/>
          <a:p>
            <a:pPr marL="0" indent="0">
              <a:buNone/>
            </a:pPr>
            <a:endParaRPr lang="en-US" b="1" u="sng"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a:p>
            <a:pPr marL="457200" lvl="1" indent="0">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67E662A1-7893-C9BB-1EE1-6CC1B4729148}"/>
              </a:ext>
            </a:extLst>
          </p:cNvPr>
          <p:cNvGraphicFramePr>
            <a:graphicFrameLocks noGrp="1"/>
          </p:cNvGraphicFramePr>
          <p:nvPr>
            <p:extLst>
              <p:ext uri="{D42A27DB-BD31-4B8C-83A1-F6EECF244321}">
                <p14:modId xmlns:p14="http://schemas.microsoft.com/office/powerpoint/2010/main" val="3234627375"/>
              </p:ext>
            </p:extLst>
          </p:nvPr>
        </p:nvGraphicFramePr>
        <p:xfrm>
          <a:off x="2114083" y="1804395"/>
          <a:ext cx="8128000" cy="25797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925556407"/>
                    </a:ext>
                  </a:extLst>
                </a:gridCol>
                <a:gridCol w="4064000">
                  <a:extLst>
                    <a:ext uri="{9D8B030D-6E8A-4147-A177-3AD203B41FA5}">
                      <a16:colId xmlns:a16="http://schemas.microsoft.com/office/drawing/2014/main" val="1900216452"/>
                    </a:ext>
                  </a:extLst>
                </a:gridCol>
              </a:tblGrid>
              <a:tr h="42995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388192928"/>
                  </a:ext>
                </a:extLst>
              </a:tr>
              <a:tr h="429950">
                <a:tc>
                  <a:txBody>
                    <a:bodyPr/>
                    <a:lstStyle/>
                    <a:p>
                      <a:r>
                        <a:rPr lang="en-US" sz="1600" dirty="0">
                          <a:latin typeface="Times New Roman" panose="02020603050405020304" pitchFamily="18" charset="0"/>
                          <a:cs typeface="Times New Roman" panose="02020603050405020304" pitchFamily="18" charset="0"/>
                        </a:rPr>
                        <a:t>Operating system</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Windows10</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39652330"/>
                  </a:ext>
                </a:extLst>
              </a:tr>
              <a:tr h="429950">
                <a:tc>
                  <a:txBody>
                    <a:bodyPr/>
                    <a:lstStyle/>
                    <a:p>
                      <a:r>
                        <a:rPr lang="en-US" sz="1600" dirty="0">
                          <a:latin typeface="Times New Roman" panose="02020603050405020304" pitchFamily="18" charset="0"/>
                          <a:cs typeface="Times New Roman" panose="02020603050405020304" pitchFamily="18" charset="0"/>
                        </a:rPr>
                        <a:t>software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Dev C++</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21859711"/>
                  </a:ext>
                </a:extLst>
              </a:tr>
              <a:tr h="429950">
                <a:tc>
                  <a:txBody>
                    <a:bodyPr/>
                    <a:lstStyle/>
                    <a:p>
                      <a:r>
                        <a:rPr lang="en-US" sz="1600" dirty="0">
                          <a:latin typeface="Times New Roman" panose="02020603050405020304" pitchFamily="18" charset="0"/>
                          <a:cs typeface="Times New Roman" panose="02020603050405020304" pitchFamily="18" charset="0"/>
                        </a:rPr>
                        <a:t>Ram</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2GB</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57998546"/>
                  </a:ext>
                </a:extLst>
              </a:tr>
              <a:tr h="429950">
                <a:tc>
                  <a:txBody>
                    <a:bodyPr/>
                    <a:lstStyle/>
                    <a:p>
                      <a:r>
                        <a:rPr lang="en-US" sz="1600" dirty="0">
                          <a:latin typeface="Times New Roman" panose="02020603050405020304" pitchFamily="18" charset="0"/>
                          <a:cs typeface="Times New Roman" panose="02020603050405020304" pitchFamily="18" charset="0"/>
                        </a:rPr>
                        <a:t>Hard Disk</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128GB</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8278719"/>
                  </a:ext>
                </a:extLst>
              </a:tr>
              <a:tr h="429950">
                <a:tc>
                  <a:txBody>
                    <a:bodyPr/>
                    <a:lstStyle/>
                    <a:p>
                      <a:r>
                        <a:rPr lang="en-US" sz="1600" dirty="0">
                          <a:latin typeface="Times New Roman" panose="02020603050405020304" pitchFamily="18" charset="0"/>
                          <a:cs typeface="Times New Roman" panose="02020603050405020304" pitchFamily="18" charset="0"/>
                        </a:rPr>
                        <a:t>Processor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Intel i5 11</a:t>
                      </a:r>
                      <a:r>
                        <a:rPr lang="en-US" sz="1600" baseline="30000" dirty="0">
                          <a:latin typeface="Times New Roman" panose="02020603050405020304" pitchFamily="18" charset="0"/>
                          <a:cs typeface="Times New Roman" panose="02020603050405020304" pitchFamily="18" charset="0"/>
                        </a:rPr>
                        <a:t>th</a:t>
                      </a:r>
                      <a:r>
                        <a:rPr lang="en-US" sz="1600" dirty="0">
                          <a:latin typeface="Times New Roman" panose="02020603050405020304" pitchFamily="18" charset="0"/>
                          <a:cs typeface="Times New Roman" panose="02020603050405020304" pitchFamily="18" charset="0"/>
                        </a:rPr>
                        <a:t> Generation</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36065839"/>
                  </a:ext>
                </a:extLst>
              </a:tr>
            </a:tbl>
          </a:graphicData>
        </a:graphic>
      </p:graphicFrame>
    </p:spTree>
    <p:extLst>
      <p:ext uri="{BB962C8B-B14F-4D97-AF65-F5344CB8AC3E}">
        <p14:creationId xmlns:p14="http://schemas.microsoft.com/office/powerpoint/2010/main" val="2539326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4920E-B48B-4832-9CDA-D572AC372431}"/>
              </a:ext>
            </a:extLst>
          </p:cNvPr>
          <p:cNvSpPr>
            <a:spLocks noGrp="1"/>
          </p:cNvSpPr>
          <p:nvPr>
            <p:ph type="title"/>
          </p:nvPr>
        </p:nvSpPr>
        <p:spPr>
          <a:xfrm>
            <a:off x="2229853" y="624110"/>
            <a:ext cx="9274759" cy="1280890"/>
          </a:xfrm>
        </p:spPr>
        <p:txBody>
          <a:bodyPr>
            <a:normAutofit/>
          </a:bodyPr>
          <a:lstStyle/>
          <a:p>
            <a:pPr algn="ctr"/>
            <a:r>
              <a:rPr lang="en-US" sz="2800" b="1" u="sng" dirty="0">
                <a:latin typeface="Times New Roman" panose="02020603050405020304" pitchFamily="18" charset="0"/>
                <a:cs typeface="Times New Roman" panose="02020603050405020304" pitchFamily="18" charset="0"/>
              </a:rPr>
              <a:t>DATABASE DESIGN/ FILE SYSTEM (TABLE DESIGNS)</a:t>
            </a:r>
          </a:p>
        </p:txBody>
      </p:sp>
      <p:sp>
        <p:nvSpPr>
          <p:cNvPr id="3" name="Content Placeholder 2">
            <a:extLst>
              <a:ext uri="{FF2B5EF4-FFF2-40B4-BE49-F238E27FC236}">
                <a16:creationId xmlns:a16="http://schemas.microsoft.com/office/drawing/2014/main" id="{209C6615-01E0-4D0B-9D91-9DD4C5EE9A39}"/>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The System uses Three text files to store data.</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1. patients.txt</a:t>
            </a:r>
          </a:p>
          <a:p>
            <a:pPr marL="457200" lvl="1" indent="0">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F1A98EDD-5A09-4C06-857A-28F57C65C6FE}"/>
              </a:ext>
            </a:extLst>
          </p:cNvPr>
          <p:cNvGraphicFramePr>
            <a:graphicFrameLocks noGrp="1"/>
          </p:cNvGraphicFramePr>
          <p:nvPr>
            <p:extLst>
              <p:ext uri="{D42A27DB-BD31-4B8C-83A1-F6EECF244321}">
                <p14:modId xmlns:p14="http://schemas.microsoft.com/office/powerpoint/2010/main" val="2227378173"/>
              </p:ext>
            </p:extLst>
          </p:nvPr>
        </p:nvGraphicFramePr>
        <p:xfrm>
          <a:off x="2982912" y="3429000"/>
          <a:ext cx="8127999" cy="2595880"/>
        </p:xfrm>
        <a:graphic>
          <a:graphicData uri="http://schemas.openxmlformats.org/drawingml/2006/table">
            <a:tbl>
              <a:tblPr firstRow="1" bandRow="1">
                <a:tableStyleId>{5C22544A-7EE6-4342-B048-85BDC9FD1C3A}</a:tableStyleId>
              </a:tblPr>
              <a:tblGrid>
                <a:gridCol w="2207653">
                  <a:extLst>
                    <a:ext uri="{9D8B030D-6E8A-4147-A177-3AD203B41FA5}">
                      <a16:colId xmlns:a16="http://schemas.microsoft.com/office/drawing/2014/main" val="342654733"/>
                    </a:ext>
                  </a:extLst>
                </a:gridCol>
                <a:gridCol w="2429435">
                  <a:extLst>
                    <a:ext uri="{9D8B030D-6E8A-4147-A177-3AD203B41FA5}">
                      <a16:colId xmlns:a16="http://schemas.microsoft.com/office/drawing/2014/main" val="651700515"/>
                    </a:ext>
                  </a:extLst>
                </a:gridCol>
                <a:gridCol w="3490911">
                  <a:extLst>
                    <a:ext uri="{9D8B030D-6E8A-4147-A177-3AD203B41FA5}">
                      <a16:colId xmlns:a16="http://schemas.microsoft.com/office/drawing/2014/main" val="266575050"/>
                    </a:ext>
                  </a:extLst>
                </a:gridCol>
              </a:tblGrid>
              <a:tr h="370840">
                <a:tc>
                  <a:txBody>
                    <a:bodyPr/>
                    <a:lstStyle/>
                    <a:p>
                      <a:pPr algn="ctr"/>
                      <a:r>
                        <a:rPr lang="en-US" sz="1600" dirty="0">
                          <a:latin typeface="Times New Roman" panose="02020603050405020304" pitchFamily="18" charset="0"/>
                          <a:cs typeface="Times New Roman" panose="02020603050405020304" pitchFamily="18" charset="0"/>
                        </a:rPr>
                        <a:t>Data Member</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Data Type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Description</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44744442"/>
                  </a:ext>
                </a:extLst>
              </a:tr>
              <a:tr h="370840">
                <a:tc>
                  <a:txBody>
                    <a:bodyPr/>
                    <a:lstStyle/>
                    <a:p>
                      <a:pPr algn="ctr"/>
                      <a:r>
                        <a:rPr lang="en-US" sz="1400" dirty="0">
                          <a:latin typeface="Times New Roman" panose="02020603050405020304" pitchFamily="18" charset="0"/>
                          <a:cs typeface="Times New Roman" panose="02020603050405020304" pitchFamily="18" charset="0"/>
                        </a:rPr>
                        <a:t>Id</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int</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Unique identifier for the Patient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04556899"/>
                  </a:ext>
                </a:extLst>
              </a:tr>
              <a:tr h="370840">
                <a:tc>
                  <a:txBody>
                    <a:bodyPr/>
                    <a:lstStyle/>
                    <a:p>
                      <a:pPr algn="ctr"/>
                      <a:r>
                        <a:rPr lang="en-US" sz="1400" dirty="0">
                          <a:latin typeface="Times New Roman" panose="02020603050405020304" pitchFamily="18" charset="0"/>
                          <a:cs typeface="Times New Roman" panose="02020603050405020304" pitchFamily="18" charset="0"/>
                        </a:rPr>
                        <a:t>Name</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Char[50]</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Name of the Patient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3041739"/>
                  </a:ext>
                </a:extLst>
              </a:tr>
              <a:tr h="370840">
                <a:tc>
                  <a:txBody>
                    <a:bodyPr/>
                    <a:lstStyle/>
                    <a:p>
                      <a:pPr algn="ctr"/>
                      <a:r>
                        <a:rPr lang="en-US" sz="1400" dirty="0">
                          <a:latin typeface="Times New Roman" panose="02020603050405020304" pitchFamily="18" charset="0"/>
                          <a:cs typeface="Times New Roman" panose="02020603050405020304" pitchFamily="18" charset="0"/>
                        </a:rPr>
                        <a:t>Age</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int</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Age of the Patient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4828779"/>
                  </a:ext>
                </a:extLst>
              </a:tr>
              <a:tr h="370840">
                <a:tc>
                  <a:txBody>
                    <a:bodyPr/>
                    <a:lstStyle/>
                    <a:p>
                      <a:pPr algn="ctr"/>
                      <a:r>
                        <a:rPr lang="en-US" sz="1400" dirty="0">
                          <a:latin typeface="Times New Roman" panose="02020603050405020304" pitchFamily="18" charset="0"/>
                          <a:cs typeface="Times New Roman" panose="02020603050405020304" pitchFamily="18" charset="0"/>
                        </a:rPr>
                        <a:t>Disease</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Char[50]</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Disease of the Patient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69118075"/>
                  </a:ext>
                </a:extLst>
              </a:tr>
              <a:tr h="370840">
                <a:tc>
                  <a:txBody>
                    <a:bodyPr/>
                    <a:lstStyle/>
                    <a:p>
                      <a:pPr algn="ctr"/>
                      <a:r>
                        <a:rPr lang="en-US" sz="1400" dirty="0">
                          <a:latin typeface="Times New Roman" panose="02020603050405020304" pitchFamily="18" charset="0"/>
                          <a:cs typeface="Times New Roman" panose="02020603050405020304" pitchFamily="18" charset="0"/>
                        </a:rPr>
                        <a:t>Address</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Char[100]</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Address if the Patient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6088285"/>
                  </a:ext>
                </a:extLst>
              </a:tr>
              <a:tr h="370840">
                <a:tc>
                  <a:txBody>
                    <a:bodyPr/>
                    <a:lstStyle/>
                    <a:p>
                      <a:pPr algn="ctr"/>
                      <a:r>
                        <a:rPr lang="en-US" sz="1400" dirty="0">
                          <a:latin typeface="Times New Roman" panose="02020603050405020304" pitchFamily="18" charset="0"/>
                          <a:cs typeface="Times New Roman" panose="02020603050405020304" pitchFamily="18" charset="0"/>
                        </a:rPr>
                        <a:t>Mobile no </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int</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Mobile no of the Patient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78217020"/>
                  </a:ext>
                </a:extLst>
              </a:tr>
            </a:tbl>
          </a:graphicData>
        </a:graphic>
      </p:graphicFrame>
    </p:spTree>
    <p:extLst>
      <p:ext uri="{BB962C8B-B14F-4D97-AF65-F5344CB8AC3E}">
        <p14:creationId xmlns:p14="http://schemas.microsoft.com/office/powerpoint/2010/main" val="299092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D154282-A64E-4D6A-913A-B6DA09FF380F}"/>
              </a:ext>
            </a:extLst>
          </p:cNvPr>
          <p:cNvSpPr>
            <a:spLocks noGrp="1"/>
          </p:cNvSpPr>
          <p:nvPr>
            <p:ph idx="1"/>
          </p:nvPr>
        </p:nvSpPr>
        <p:spPr>
          <a:xfrm>
            <a:off x="2592925" y="785444"/>
            <a:ext cx="8915400" cy="5287112"/>
          </a:xfrm>
        </p:spPr>
        <p:txBody>
          <a:bodyPr>
            <a:normAutofit fontScale="25000" lnSpcReduction="20000"/>
          </a:bodyPr>
          <a:lstStyle/>
          <a:p>
            <a:r>
              <a:rPr lang="en-US" sz="7200" b="1" dirty="0">
                <a:latin typeface="Times New Roman" panose="02020603050405020304" pitchFamily="18" charset="0"/>
                <a:cs typeface="Times New Roman" panose="02020603050405020304" pitchFamily="18" charset="0"/>
              </a:rPr>
              <a:t>2. doctors.txt:</a:t>
            </a:r>
          </a:p>
          <a:p>
            <a:endParaRPr lang="en-US" sz="2300" b="1" dirty="0">
              <a:latin typeface="Times New Roman" panose="02020603050405020304" pitchFamily="18" charset="0"/>
              <a:cs typeface="Times New Roman" panose="02020603050405020304" pitchFamily="18" charset="0"/>
            </a:endParaRPr>
          </a:p>
          <a:p>
            <a:endParaRPr lang="en-US" sz="2300" b="1" dirty="0">
              <a:latin typeface="Times New Roman" panose="02020603050405020304" pitchFamily="18" charset="0"/>
              <a:cs typeface="Times New Roman" panose="02020603050405020304" pitchFamily="18" charset="0"/>
            </a:endParaRPr>
          </a:p>
          <a:p>
            <a:endParaRPr lang="en-US" sz="2300" b="1" dirty="0">
              <a:latin typeface="Times New Roman" panose="02020603050405020304" pitchFamily="18" charset="0"/>
              <a:cs typeface="Times New Roman" panose="02020603050405020304" pitchFamily="18" charset="0"/>
            </a:endParaRPr>
          </a:p>
          <a:p>
            <a:endParaRPr lang="en-US" sz="2300" b="1" dirty="0">
              <a:latin typeface="Times New Roman" panose="02020603050405020304" pitchFamily="18" charset="0"/>
              <a:cs typeface="Times New Roman" panose="02020603050405020304" pitchFamily="18" charset="0"/>
            </a:endParaRPr>
          </a:p>
          <a:p>
            <a:endParaRPr lang="en-US" sz="2300" b="1" dirty="0">
              <a:latin typeface="Times New Roman" panose="02020603050405020304" pitchFamily="18" charset="0"/>
              <a:cs typeface="Times New Roman" panose="02020603050405020304" pitchFamily="18" charset="0"/>
            </a:endParaRPr>
          </a:p>
          <a:p>
            <a:endParaRPr lang="en-US" sz="2300" b="1" dirty="0">
              <a:latin typeface="Times New Roman" panose="02020603050405020304" pitchFamily="18" charset="0"/>
              <a:cs typeface="Times New Roman" panose="02020603050405020304" pitchFamily="18" charset="0"/>
            </a:endParaRPr>
          </a:p>
          <a:p>
            <a:endParaRPr lang="en-US" sz="2300" b="1" dirty="0">
              <a:latin typeface="Times New Roman" panose="02020603050405020304" pitchFamily="18" charset="0"/>
              <a:cs typeface="Times New Roman" panose="02020603050405020304" pitchFamily="18" charset="0"/>
            </a:endParaRPr>
          </a:p>
          <a:p>
            <a:endParaRPr lang="en-US" sz="2300" b="1" dirty="0">
              <a:latin typeface="Times New Roman" panose="02020603050405020304" pitchFamily="18" charset="0"/>
              <a:cs typeface="Times New Roman" panose="02020603050405020304" pitchFamily="18" charset="0"/>
            </a:endParaRPr>
          </a:p>
          <a:p>
            <a:endParaRPr lang="en-US" sz="2300" b="1" dirty="0">
              <a:latin typeface="Times New Roman" panose="02020603050405020304" pitchFamily="18" charset="0"/>
              <a:cs typeface="Times New Roman" panose="02020603050405020304" pitchFamily="18" charset="0"/>
            </a:endParaRPr>
          </a:p>
          <a:p>
            <a:endParaRPr lang="en-US" sz="2300" b="1" dirty="0">
              <a:latin typeface="Times New Roman" panose="02020603050405020304" pitchFamily="18" charset="0"/>
              <a:cs typeface="Times New Roman" panose="02020603050405020304" pitchFamily="18" charset="0"/>
            </a:endParaRPr>
          </a:p>
          <a:p>
            <a:endParaRPr lang="en-US" sz="2300" b="1" dirty="0">
              <a:latin typeface="Times New Roman" panose="02020603050405020304" pitchFamily="18" charset="0"/>
              <a:cs typeface="Times New Roman" panose="02020603050405020304" pitchFamily="18" charset="0"/>
            </a:endParaRPr>
          </a:p>
          <a:p>
            <a:endParaRPr lang="en-US" sz="2300" b="1" dirty="0">
              <a:latin typeface="Times New Roman" panose="02020603050405020304" pitchFamily="18" charset="0"/>
              <a:cs typeface="Times New Roman" panose="02020603050405020304" pitchFamily="18" charset="0"/>
            </a:endParaRPr>
          </a:p>
          <a:p>
            <a:endParaRPr lang="en-US" sz="2300" b="1" dirty="0">
              <a:latin typeface="Times New Roman" panose="02020603050405020304" pitchFamily="18" charset="0"/>
              <a:cs typeface="Times New Roman" panose="02020603050405020304" pitchFamily="18" charset="0"/>
            </a:endParaRPr>
          </a:p>
          <a:p>
            <a:r>
              <a:rPr lang="en-US" sz="7200" b="1" dirty="0">
                <a:latin typeface="Times New Roman" panose="02020603050405020304" pitchFamily="18" charset="0"/>
                <a:cs typeface="Times New Roman" panose="02020603050405020304" pitchFamily="18" charset="0"/>
              </a:rPr>
              <a:t>3. receptionists.txt:</a:t>
            </a:r>
          </a:p>
          <a:p>
            <a:endParaRPr lang="en-US" sz="2300" b="1" dirty="0">
              <a:latin typeface="Times New Roman" panose="02020603050405020304" pitchFamily="18" charset="0"/>
              <a:cs typeface="Times New Roman" panose="02020603050405020304" pitchFamily="18" charset="0"/>
            </a:endParaRPr>
          </a:p>
          <a:p>
            <a:pPr marL="0" indent="0">
              <a:buNone/>
            </a:pPr>
            <a:r>
              <a:rPr lang="en-US" sz="2300" dirty="0">
                <a:latin typeface="Times New Roman" panose="02020603050405020304" pitchFamily="18" charset="0"/>
                <a:cs typeface="Times New Roman" panose="02020603050405020304" pitchFamily="18" charset="0"/>
              </a:rPr>
              <a:t>	</a:t>
            </a:r>
          </a:p>
          <a:p>
            <a:endParaRPr lang="en-US" sz="2300" b="1" dirty="0">
              <a:latin typeface="Times New Roman" panose="02020603050405020304" pitchFamily="18" charset="0"/>
              <a:cs typeface="Times New Roman" panose="02020603050405020304" pitchFamily="18" charset="0"/>
            </a:endParaRPr>
          </a:p>
          <a:p>
            <a:endParaRPr lang="en-US" sz="2300" b="1" dirty="0">
              <a:latin typeface="Times New Roman" panose="02020603050405020304" pitchFamily="18" charset="0"/>
              <a:cs typeface="Times New Roman" panose="02020603050405020304" pitchFamily="18" charset="0"/>
            </a:endParaRPr>
          </a:p>
          <a:p>
            <a:endParaRPr lang="en-US" sz="2300" b="1" dirty="0">
              <a:latin typeface="Times New Roman" panose="02020603050405020304" pitchFamily="18" charset="0"/>
              <a:cs typeface="Times New Roman" panose="02020603050405020304" pitchFamily="18" charset="0"/>
            </a:endParaRPr>
          </a:p>
          <a:p>
            <a:endParaRPr lang="en-US" sz="2300" b="1" dirty="0">
              <a:latin typeface="Times New Roman" panose="02020603050405020304" pitchFamily="18" charset="0"/>
              <a:cs typeface="Times New Roman" panose="02020603050405020304" pitchFamily="18" charset="0"/>
            </a:endParaRPr>
          </a:p>
          <a:p>
            <a:endParaRPr lang="en-US" sz="2300" b="1" dirty="0">
              <a:latin typeface="Times New Roman" panose="02020603050405020304" pitchFamily="18" charset="0"/>
              <a:cs typeface="Times New Roman" panose="02020603050405020304" pitchFamily="18" charset="0"/>
            </a:endParaRPr>
          </a:p>
          <a:p>
            <a:pPr marL="0" indent="0">
              <a:buNone/>
            </a:pPr>
            <a:endParaRPr lang="en-US" sz="2300" b="1" dirty="0">
              <a:latin typeface="Times New Roman" panose="02020603050405020304" pitchFamily="18" charset="0"/>
              <a:cs typeface="Times New Roman" panose="02020603050405020304" pitchFamily="18" charset="0"/>
            </a:endParaRPr>
          </a:p>
          <a:p>
            <a:pPr marL="0" indent="0">
              <a:buNone/>
            </a:pPr>
            <a:r>
              <a:rPr lang="en-US" sz="2300"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F8462040-B68F-3E1C-EF21-D0C08B0A9262}"/>
              </a:ext>
            </a:extLst>
          </p:cNvPr>
          <p:cNvGraphicFramePr>
            <a:graphicFrameLocks noGrp="1"/>
          </p:cNvGraphicFramePr>
          <p:nvPr>
            <p:extLst>
              <p:ext uri="{D42A27DB-BD31-4B8C-83A1-F6EECF244321}">
                <p14:modId xmlns:p14="http://schemas.microsoft.com/office/powerpoint/2010/main" val="2936036966"/>
              </p:ext>
            </p:extLst>
          </p:nvPr>
        </p:nvGraphicFramePr>
        <p:xfrm>
          <a:off x="2986625" y="1230457"/>
          <a:ext cx="8127999" cy="1483360"/>
        </p:xfrm>
        <a:graphic>
          <a:graphicData uri="http://schemas.openxmlformats.org/drawingml/2006/table">
            <a:tbl>
              <a:tblPr firstRow="1" bandRow="1">
                <a:tableStyleId>{5C22544A-7EE6-4342-B048-85BDC9FD1C3A}</a:tableStyleId>
              </a:tblPr>
              <a:tblGrid>
                <a:gridCol w="1952928">
                  <a:extLst>
                    <a:ext uri="{9D8B030D-6E8A-4147-A177-3AD203B41FA5}">
                      <a16:colId xmlns:a16="http://schemas.microsoft.com/office/drawing/2014/main" val="3412827889"/>
                    </a:ext>
                  </a:extLst>
                </a:gridCol>
                <a:gridCol w="2662518">
                  <a:extLst>
                    <a:ext uri="{9D8B030D-6E8A-4147-A177-3AD203B41FA5}">
                      <a16:colId xmlns:a16="http://schemas.microsoft.com/office/drawing/2014/main" val="2038992975"/>
                    </a:ext>
                  </a:extLst>
                </a:gridCol>
                <a:gridCol w="3512553">
                  <a:extLst>
                    <a:ext uri="{9D8B030D-6E8A-4147-A177-3AD203B41FA5}">
                      <a16:colId xmlns:a16="http://schemas.microsoft.com/office/drawing/2014/main" val="3965659176"/>
                    </a:ext>
                  </a:extLst>
                </a:gridCol>
              </a:tblGrid>
              <a:tr h="370840">
                <a:tc>
                  <a:txBody>
                    <a:bodyPr/>
                    <a:lstStyle/>
                    <a:p>
                      <a:pPr algn="ctr"/>
                      <a:r>
                        <a:rPr lang="en-US" sz="1600" dirty="0">
                          <a:latin typeface="Times New Roman" panose="02020603050405020304" pitchFamily="18" charset="0"/>
                          <a:cs typeface="Times New Roman" panose="02020603050405020304" pitchFamily="18" charset="0"/>
                        </a:rPr>
                        <a:t>Data member</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Data type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Description</a:t>
                      </a:r>
                    </a:p>
                  </a:txBody>
                  <a:tcPr/>
                </a:tc>
                <a:extLst>
                  <a:ext uri="{0D108BD9-81ED-4DB2-BD59-A6C34878D82A}">
                    <a16:rowId xmlns:a16="http://schemas.microsoft.com/office/drawing/2014/main" val="2549370411"/>
                  </a:ext>
                </a:extLst>
              </a:tr>
              <a:tr h="370840">
                <a:tc>
                  <a:txBody>
                    <a:bodyPr/>
                    <a:lstStyle/>
                    <a:p>
                      <a:pPr algn="ctr"/>
                      <a:r>
                        <a:rPr lang="en-US" sz="1400" dirty="0">
                          <a:latin typeface="Times New Roman" panose="02020603050405020304" pitchFamily="18" charset="0"/>
                          <a:cs typeface="Times New Roman" panose="02020603050405020304" pitchFamily="18" charset="0"/>
                        </a:rPr>
                        <a:t>Id</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int</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Unique identifier of the Doctor</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35413050"/>
                  </a:ext>
                </a:extLst>
              </a:tr>
              <a:tr h="370840">
                <a:tc>
                  <a:txBody>
                    <a:bodyPr/>
                    <a:lstStyle/>
                    <a:p>
                      <a:pPr algn="ctr"/>
                      <a:r>
                        <a:rPr lang="en-US" sz="1400" dirty="0">
                          <a:latin typeface="Times New Roman" panose="02020603050405020304" pitchFamily="18" charset="0"/>
                          <a:cs typeface="Times New Roman" panose="02020603050405020304" pitchFamily="18" charset="0"/>
                        </a:rPr>
                        <a:t>Name</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char[50]</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Name of the Doctor</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3495578"/>
                  </a:ext>
                </a:extLst>
              </a:tr>
              <a:tr h="370840">
                <a:tc>
                  <a:txBody>
                    <a:bodyPr/>
                    <a:lstStyle/>
                    <a:p>
                      <a:pPr algn="ctr"/>
                      <a:r>
                        <a:rPr lang="en-US" sz="1400" dirty="0">
                          <a:latin typeface="Times New Roman" panose="02020603050405020304" pitchFamily="18" charset="0"/>
                          <a:cs typeface="Times New Roman" panose="02020603050405020304" pitchFamily="18" charset="0"/>
                        </a:rPr>
                        <a:t>Speciality</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char[50]</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Speciality of the Doctor</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62572977"/>
                  </a:ext>
                </a:extLst>
              </a:tr>
            </a:tbl>
          </a:graphicData>
        </a:graphic>
      </p:graphicFrame>
      <p:graphicFrame>
        <p:nvGraphicFramePr>
          <p:cNvPr id="7" name="Table 6">
            <a:extLst>
              <a:ext uri="{FF2B5EF4-FFF2-40B4-BE49-F238E27FC236}">
                <a16:creationId xmlns:a16="http://schemas.microsoft.com/office/drawing/2014/main" id="{7CCA7F8E-1AD6-D37B-FD05-11774F2D592C}"/>
              </a:ext>
            </a:extLst>
          </p:cNvPr>
          <p:cNvGraphicFramePr>
            <a:graphicFrameLocks noGrp="1"/>
          </p:cNvGraphicFramePr>
          <p:nvPr>
            <p:extLst>
              <p:ext uri="{D42A27DB-BD31-4B8C-83A1-F6EECF244321}">
                <p14:modId xmlns:p14="http://schemas.microsoft.com/office/powerpoint/2010/main" val="3781687314"/>
              </p:ext>
            </p:extLst>
          </p:nvPr>
        </p:nvGraphicFramePr>
        <p:xfrm>
          <a:off x="2986625" y="4144184"/>
          <a:ext cx="8127999" cy="1854200"/>
        </p:xfrm>
        <a:graphic>
          <a:graphicData uri="http://schemas.openxmlformats.org/drawingml/2006/table">
            <a:tbl>
              <a:tblPr firstRow="1" bandRow="1">
                <a:tableStyleId>{5C22544A-7EE6-4342-B048-85BDC9FD1C3A}</a:tableStyleId>
              </a:tblPr>
              <a:tblGrid>
                <a:gridCol w="1845254">
                  <a:extLst>
                    <a:ext uri="{9D8B030D-6E8A-4147-A177-3AD203B41FA5}">
                      <a16:colId xmlns:a16="http://schemas.microsoft.com/office/drawing/2014/main" val="2524577277"/>
                    </a:ext>
                  </a:extLst>
                </a:gridCol>
                <a:gridCol w="2827058">
                  <a:extLst>
                    <a:ext uri="{9D8B030D-6E8A-4147-A177-3AD203B41FA5}">
                      <a16:colId xmlns:a16="http://schemas.microsoft.com/office/drawing/2014/main" val="4124833120"/>
                    </a:ext>
                  </a:extLst>
                </a:gridCol>
                <a:gridCol w="3455687">
                  <a:extLst>
                    <a:ext uri="{9D8B030D-6E8A-4147-A177-3AD203B41FA5}">
                      <a16:colId xmlns:a16="http://schemas.microsoft.com/office/drawing/2014/main" val="4103382108"/>
                    </a:ext>
                  </a:extLst>
                </a:gridCol>
              </a:tblGrid>
              <a:tr h="370840">
                <a:tc>
                  <a:txBody>
                    <a:bodyPr/>
                    <a:lstStyle/>
                    <a:p>
                      <a:pPr algn="ctr"/>
                      <a:r>
                        <a:rPr lang="en-US" sz="1600" dirty="0">
                          <a:latin typeface="Times New Roman" panose="02020603050405020304" pitchFamily="18" charset="0"/>
                          <a:cs typeface="Times New Roman" panose="02020603050405020304" pitchFamily="18" charset="0"/>
                        </a:rPr>
                        <a:t>Data member</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Data type</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a:latin typeface="Times New Roman" panose="02020603050405020304" pitchFamily="18" charset="0"/>
                          <a:cs typeface="Times New Roman" panose="02020603050405020304" pitchFamily="18" charset="0"/>
                        </a:rPr>
                        <a:t>Description </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74994438"/>
                  </a:ext>
                </a:extLst>
              </a:tr>
              <a:tr h="370840">
                <a:tc>
                  <a:txBody>
                    <a:bodyPr/>
                    <a:lstStyle/>
                    <a:p>
                      <a:pPr algn="ctr"/>
                      <a:r>
                        <a:rPr lang="en-US" sz="1400" dirty="0">
                          <a:latin typeface="Times New Roman" panose="02020603050405020304" pitchFamily="18" charset="0"/>
                          <a:cs typeface="Times New Roman" panose="02020603050405020304" pitchFamily="18" charset="0"/>
                        </a:rPr>
                        <a:t>Id</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int</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Unique identifier of the Receptionist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12314899"/>
                  </a:ext>
                </a:extLst>
              </a:tr>
              <a:tr h="370840">
                <a:tc>
                  <a:txBody>
                    <a:bodyPr/>
                    <a:lstStyle/>
                    <a:p>
                      <a:pPr algn="ctr"/>
                      <a:r>
                        <a:rPr lang="en-US" sz="1400" dirty="0">
                          <a:latin typeface="Times New Roman" panose="02020603050405020304" pitchFamily="18" charset="0"/>
                          <a:cs typeface="Times New Roman" panose="02020603050405020304" pitchFamily="18" charset="0"/>
                        </a:rPr>
                        <a:t>Name</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char[50]</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Name of the Receptionist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6105105"/>
                  </a:ext>
                </a:extLst>
              </a:tr>
              <a:tr h="370840">
                <a:tc>
                  <a:txBody>
                    <a:bodyPr/>
                    <a:lstStyle/>
                    <a:p>
                      <a:pPr algn="ctr"/>
                      <a:r>
                        <a:rPr lang="en-US" sz="1400" dirty="0">
                          <a:latin typeface="Times New Roman" panose="02020603050405020304" pitchFamily="18" charset="0"/>
                          <a:cs typeface="Times New Roman" panose="02020603050405020304" pitchFamily="18" charset="0"/>
                        </a:rPr>
                        <a:t>Username</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char[50]</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Username of the Receptionist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9310108"/>
                  </a:ext>
                </a:extLst>
              </a:tr>
              <a:tr h="370840">
                <a:tc>
                  <a:txBody>
                    <a:bodyPr/>
                    <a:lstStyle/>
                    <a:p>
                      <a:pPr algn="ctr"/>
                      <a:r>
                        <a:rPr lang="en-US" sz="1400" dirty="0">
                          <a:latin typeface="Times New Roman" panose="02020603050405020304" pitchFamily="18" charset="0"/>
                          <a:cs typeface="Times New Roman" panose="02020603050405020304" pitchFamily="18" charset="0"/>
                        </a:rPr>
                        <a:t>Password</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char[50]</a:t>
                      </a:r>
                      <a:endParaRPr lang="en-IN" sz="1400" dirty="0">
                        <a:latin typeface="Times New Roman" panose="02020603050405020304" pitchFamily="18" charset="0"/>
                        <a:cs typeface="Times New Roman" panose="02020603050405020304" pitchFamily="18" charset="0"/>
                      </a:endParaRPr>
                    </a:p>
                  </a:txBody>
                  <a:tcPr/>
                </a:tc>
                <a:tc>
                  <a:txBody>
                    <a:bodyPr/>
                    <a:lstStyle/>
                    <a:p>
                      <a:pPr algn="ctr"/>
                      <a:r>
                        <a:rPr lang="en-US" sz="1400" dirty="0">
                          <a:latin typeface="Times New Roman" panose="02020603050405020304" pitchFamily="18" charset="0"/>
                          <a:cs typeface="Times New Roman" panose="02020603050405020304" pitchFamily="18" charset="0"/>
                        </a:rPr>
                        <a:t>Password for the Receptionist</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51180313"/>
                  </a:ext>
                </a:extLst>
              </a:tr>
            </a:tbl>
          </a:graphicData>
        </a:graphic>
      </p:graphicFrame>
    </p:spTree>
    <p:extLst>
      <p:ext uri="{BB962C8B-B14F-4D97-AF65-F5344CB8AC3E}">
        <p14:creationId xmlns:p14="http://schemas.microsoft.com/office/powerpoint/2010/main" val="761471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AB1C-DB43-4828-A873-0D3A1ABC6C18}"/>
              </a:ext>
            </a:extLst>
          </p:cNvPr>
          <p:cNvSpPr>
            <a:spLocks noGrp="1"/>
          </p:cNvSpPr>
          <p:nvPr>
            <p:ph type="title"/>
          </p:nvPr>
        </p:nvSpPr>
        <p:spPr>
          <a:xfrm>
            <a:off x="1620253" y="624110"/>
            <a:ext cx="9884359" cy="1280890"/>
          </a:xfrm>
        </p:spPr>
        <p:txBody>
          <a:bodyPr>
            <a:normAutofit/>
          </a:bodyPr>
          <a:lstStyle/>
          <a:p>
            <a:pPr algn="ctr"/>
            <a:r>
              <a:rPr lang="en-US" sz="2800" b="1" u="sng" dirty="0">
                <a:latin typeface="Times New Roman" panose="02020603050405020304" pitchFamily="18" charset="0"/>
                <a:cs typeface="Times New Roman" panose="02020603050405020304" pitchFamily="18" charset="0"/>
              </a:rPr>
              <a:t>DIAGRAMS (USE CASE DIAGRAM, ACTIVITY DIAGRAM)</a:t>
            </a:r>
          </a:p>
        </p:txBody>
      </p:sp>
      <p:sp>
        <p:nvSpPr>
          <p:cNvPr id="3" name="Content Placeholder 2">
            <a:extLst>
              <a:ext uri="{FF2B5EF4-FFF2-40B4-BE49-F238E27FC236}">
                <a16:creationId xmlns:a16="http://schemas.microsoft.com/office/drawing/2014/main" id="{E23F0CF7-0522-4260-884E-4E0CBCC9B204}"/>
              </a:ext>
            </a:extLst>
          </p:cNvPr>
          <p:cNvSpPr>
            <a:spLocks noGrp="1"/>
          </p:cNvSpPr>
          <p:nvPr>
            <p:ph idx="1"/>
          </p:nvPr>
        </p:nvSpPr>
        <p:spPr>
          <a:xfrm>
            <a:off x="2603240" y="1475874"/>
            <a:ext cx="8901371" cy="4758016"/>
          </a:xfrm>
        </p:spPr>
        <p:txBody>
          <a:bodyPr/>
          <a:lstStyle/>
          <a:p>
            <a:endParaRPr lang="en-US" b="1" u="sng"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Use Case Diagrams</a:t>
            </a:r>
          </a:p>
          <a:p>
            <a:endParaRPr lang="en-US" b="1" u="sng"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ADMIN:</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p:txBody>
      </p:sp>
      <p:sp>
        <p:nvSpPr>
          <p:cNvPr id="4" name="Oval 14">
            <a:extLst>
              <a:ext uri="{FF2B5EF4-FFF2-40B4-BE49-F238E27FC236}">
                <a16:creationId xmlns:a16="http://schemas.microsoft.com/office/drawing/2014/main" id="{C882AD5F-7C37-4084-81DF-2905097D6B28}"/>
              </a:ext>
            </a:extLst>
          </p:cNvPr>
          <p:cNvSpPr>
            <a:spLocks noChangeArrowheads="1"/>
          </p:cNvSpPr>
          <p:nvPr/>
        </p:nvSpPr>
        <p:spPr bwMode="auto">
          <a:xfrm>
            <a:off x="2866681" y="3317616"/>
            <a:ext cx="579438" cy="54133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AutoShape 13">
            <a:extLst>
              <a:ext uri="{FF2B5EF4-FFF2-40B4-BE49-F238E27FC236}">
                <a16:creationId xmlns:a16="http://schemas.microsoft.com/office/drawing/2014/main" id="{F6337603-20A5-4862-91CF-194F8B6AF1EB}"/>
              </a:ext>
            </a:extLst>
          </p:cNvPr>
          <p:cNvSpPr>
            <a:spLocks noChangeShapeType="1"/>
          </p:cNvSpPr>
          <p:nvPr/>
        </p:nvSpPr>
        <p:spPr bwMode="auto">
          <a:xfrm>
            <a:off x="2737963" y="3865216"/>
            <a:ext cx="86042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2">
            <a:extLst>
              <a:ext uri="{FF2B5EF4-FFF2-40B4-BE49-F238E27FC236}">
                <a16:creationId xmlns:a16="http://schemas.microsoft.com/office/drawing/2014/main" id="{BC10DB57-415E-4D1C-88CE-3AE0F36A527A}"/>
              </a:ext>
            </a:extLst>
          </p:cNvPr>
          <p:cNvSpPr>
            <a:spLocks noChangeShapeType="1"/>
          </p:cNvSpPr>
          <p:nvPr/>
        </p:nvSpPr>
        <p:spPr bwMode="auto">
          <a:xfrm>
            <a:off x="3177450" y="3855621"/>
            <a:ext cx="0" cy="44926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a:extLst>
              <a:ext uri="{FF2B5EF4-FFF2-40B4-BE49-F238E27FC236}">
                <a16:creationId xmlns:a16="http://schemas.microsoft.com/office/drawing/2014/main" id="{60269EDC-9412-477C-84FD-E715A1AFFA7F}"/>
              </a:ext>
            </a:extLst>
          </p:cNvPr>
          <p:cNvSpPr>
            <a:spLocks noChangeShapeType="1"/>
          </p:cNvSpPr>
          <p:nvPr/>
        </p:nvSpPr>
        <p:spPr bwMode="auto">
          <a:xfrm flipH="1">
            <a:off x="2898014" y="4296202"/>
            <a:ext cx="281435" cy="47942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a:extLst>
              <a:ext uri="{FF2B5EF4-FFF2-40B4-BE49-F238E27FC236}">
                <a16:creationId xmlns:a16="http://schemas.microsoft.com/office/drawing/2014/main" id="{65D9012D-D18F-4764-8A43-F230856E7EC3}"/>
              </a:ext>
            </a:extLst>
          </p:cNvPr>
          <p:cNvSpPr>
            <a:spLocks noChangeShapeType="1"/>
          </p:cNvSpPr>
          <p:nvPr/>
        </p:nvSpPr>
        <p:spPr bwMode="auto">
          <a:xfrm>
            <a:off x="3185707" y="4295098"/>
            <a:ext cx="288925" cy="47942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3">
            <a:extLst>
              <a:ext uri="{FF2B5EF4-FFF2-40B4-BE49-F238E27FC236}">
                <a16:creationId xmlns:a16="http://schemas.microsoft.com/office/drawing/2014/main" id="{164327FB-048C-36BC-CEA1-33F50D282157}"/>
              </a:ext>
            </a:extLst>
          </p:cNvPr>
          <p:cNvSpPr/>
          <p:nvPr/>
        </p:nvSpPr>
        <p:spPr>
          <a:xfrm>
            <a:off x="7523018" y="2192482"/>
            <a:ext cx="3834246" cy="40414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5" name="Oval 24">
            <a:extLst>
              <a:ext uri="{FF2B5EF4-FFF2-40B4-BE49-F238E27FC236}">
                <a16:creationId xmlns:a16="http://schemas.microsoft.com/office/drawing/2014/main" id="{9787CE29-4C2A-AB50-E098-BF990573FB2F}"/>
              </a:ext>
            </a:extLst>
          </p:cNvPr>
          <p:cNvSpPr/>
          <p:nvPr/>
        </p:nvSpPr>
        <p:spPr>
          <a:xfrm>
            <a:off x="8019920" y="3907801"/>
            <a:ext cx="2840442" cy="5434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Manage doctor </a:t>
            </a:r>
            <a:endParaRPr lang="en-IN" sz="1600" dirty="0">
              <a:latin typeface="Times New Roman" panose="02020603050405020304" pitchFamily="18" charset="0"/>
              <a:cs typeface="Times New Roman" panose="02020603050405020304" pitchFamily="18" charset="0"/>
            </a:endParaRPr>
          </a:p>
        </p:txBody>
      </p:sp>
      <p:sp>
        <p:nvSpPr>
          <p:cNvPr id="27" name="Oval 26">
            <a:extLst>
              <a:ext uri="{FF2B5EF4-FFF2-40B4-BE49-F238E27FC236}">
                <a16:creationId xmlns:a16="http://schemas.microsoft.com/office/drawing/2014/main" id="{D1F65074-FD69-50F5-8BCA-8CFA6407A9E9}"/>
              </a:ext>
            </a:extLst>
          </p:cNvPr>
          <p:cNvSpPr/>
          <p:nvPr/>
        </p:nvSpPr>
        <p:spPr>
          <a:xfrm>
            <a:off x="8066864" y="4609670"/>
            <a:ext cx="2840442" cy="5434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Manage receptionist</a:t>
            </a:r>
            <a:endParaRPr lang="en-IN" sz="1600" dirty="0">
              <a:latin typeface="Times New Roman" panose="02020603050405020304" pitchFamily="18" charset="0"/>
              <a:cs typeface="Times New Roman" panose="02020603050405020304" pitchFamily="18" charset="0"/>
            </a:endParaRPr>
          </a:p>
        </p:txBody>
      </p:sp>
      <p:sp>
        <p:nvSpPr>
          <p:cNvPr id="28" name="Oval 27">
            <a:extLst>
              <a:ext uri="{FF2B5EF4-FFF2-40B4-BE49-F238E27FC236}">
                <a16:creationId xmlns:a16="http://schemas.microsoft.com/office/drawing/2014/main" id="{A6C69E15-2237-A273-911F-372DB87E44C2}"/>
              </a:ext>
            </a:extLst>
          </p:cNvPr>
          <p:cNvSpPr/>
          <p:nvPr/>
        </p:nvSpPr>
        <p:spPr>
          <a:xfrm>
            <a:off x="8080633" y="5307262"/>
            <a:ext cx="2840442" cy="5434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Logout </a:t>
            </a:r>
            <a:endParaRPr lang="en-IN" sz="1600" dirty="0">
              <a:latin typeface="Times New Roman" panose="02020603050405020304" pitchFamily="18" charset="0"/>
              <a:cs typeface="Times New Roman" panose="02020603050405020304" pitchFamily="18" charset="0"/>
            </a:endParaRPr>
          </a:p>
        </p:txBody>
      </p:sp>
      <p:sp>
        <p:nvSpPr>
          <p:cNvPr id="30" name="Oval 29">
            <a:extLst>
              <a:ext uri="{FF2B5EF4-FFF2-40B4-BE49-F238E27FC236}">
                <a16:creationId xmlns:a16="http://schemas.microsoft.com/office/drawing/2014/main" id="{4DF373B3-23C6-6545-0727-8868ADF7D3D5}"/>
              </a:ext>
            </a:extLst>
          </p:cNvPr>
          <p:cNvSpPr/>
          <p:nvPr/>
        </p:nvSpPr>
        <p:spPr>
          <a:xfrm>
            <a:off x="8013801" y="3196121"/>
            <a:ext cx="2840442" cy="5434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Manage patient</a:t>
            </a:r>
            <a:endParaRPr lang="en-IN" sz="1600" dirty="0">
              <a:latin typeface="Times New Roman" panose="02020603050405020304" pitchFamily="18" charset="0"/>
              <a:cs typeface="Times New Roman" panose="02020603050405020304" pitchFamily="18" charset="0"/>
            </a:endParaRPr>
          </a:p>
        </p:txBody>
      </p:sp>
      <p:sp>
        <p:nvSpPr>
          <p:cNvPr id="31" name="Oval 30">
            <a:extLst>
              <a:ext uri="{FF2B5EF4-FFF2-40B4-BE49-F238E27FC236}">
                <a16:creationId xmlns:a16="http://schemas.microsoft.com/office/drawing/2014/main" id="{C6986023-EEAA-CF53-2614-A6A78AF5937D}"/>
              </a:ext>
            </a:extLst>
          </p:cNvPr>
          <p:cNvSpPr/>
          <p:nvPr/>
        </p:nvSpPr>
        <p:spPr>
          <a:xfrm>
            <a:off x="8013801" y="2527793"/>
            <a:ext cx="2840442" cy="5434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login</a:t>
            </a:r>
            <a:endParaRPr lang="en-IN" sz="1600" dirty="0">
              <a:latin typeface="Times New Roman" panose="02020603050405020304" pitchFamily="18" charset="0"/>
              <a:cs typeface="Times New Roman" panose="02020603050405020304" pitchFamily="18" charset="0"/>
            </a:endParaRPr>
          </a:p>
        </p:txBody>
      </p:sp>
      <p:sp>
        <p:nvSpPr>
          <p:cNvPr id="32" name="AutoShape 16">
            <a:extLst>
              <a:ext uri="{FF2B5EF4-FFF2-40B4-BE49-F238E27FC236}">
                <a16:creationId xmlns:a16="http://schemas.microsoft.com/office/drawing/2014/main" id="{19E02CB6-9D4B-EA46-4854-4974354CF872}"/>
              </a:ext>
            </a:extLst>
          </p:cNvPr>
          <p:cNvSpPr>
            <a:spLocks noChangeShapeType="1"/>
          </p:cNvSpPr>
          <p:nvPr/>
        </p:nvSpPr>
        <p:spPr bwMode="auto">
          <a:xfrm flipV="1">
            <a:off x="3574837" y="2817607"/>
            <a:ext cx="4438963" cy="105145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17">
            <a:extLst>
              <a:ext uri="{FF2B5EF4-FFF2-40B4-BE49-F238E27FC236}">
                <a16:creationId xmlns:a16="http://schemas.microsoft.com/office/drawing/2014/main" id="{ADCDC8A3-F7C7-336F-EBC6-798F23CFBA8E}"/>
              </a:ext>
            </a:extLst>
          </p:cNvPr>
          <p:cNvSpPr>
            <a:spLocks noChangeShapeType="1"/>
          </p:cNvSpPr>
          <p:nvPr/>
        </p:nvSpPr>
        <p:spPr bwMode="auto">
          <a:xfrm flipV="1">
            <a:off x="3574838" y="3497028"/>
            <a:ext cx="4438962" cy="37999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AutoShape 4">
            <a:extLst>
              <a:ext uri="{FF2B5EF4-FFF2-40B4-BE49-F238E27FC236}">
                <a16:creationId xmlns:a16="http://schemas.microsoft.com/office/drawing/2014/main" id="{869A95F7-2425-33F0-98D8-998D0442F616}"/>
              </a:ext>
            </a:extLst>
          </p:cNvPr>
          <p:cNvSpPr>
            <a:spLocks noChangeShapeType="1"/>
          </p:cNvSpPr>
          <p:nvPr/>
        </p:nvSpPr>
        <p:spPr bwMode="auto">
          <a:xfrm>
            <a:off x="3569064" y="3883282"/>
            <a:ext cx="4438962" cy="29464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AutoShape 5">
            <a:extLst>
              <a:ext uri="{FF2B5EF4-FFF2-40B4-BE49-F238E27FC236}">
                <a16:creationId xmlns:a16="http://schemas.microsoft.com/office/drawing/2014/main" id="{E0BE1CEA-0ED1-333D-B30B-50292BB77EC9}"/>
              </a:ext>
            </a:extLst>
          </p:cNvPr>
          <p:cNvSpPr>
            <a:spLocks noChangeShapeType="1"/>
          </p:cNvSpPr>
          <p:nvPr/>
        </p:nvSpPr>
        <p:spPr bwMode="auto">
          <a:xfrm>
            <a:off x="3567187" y="3883281"/>
            <a:ext cx="4530031" cy="96392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AutoShape 1">
            <a:extLst>
              <a:ext uri="{FF2B5EF4-FFF2-40B4-BE49-F238E27FC236}">
                <a16:creationId xmlns:a16="http://schemas.microsoft.com/office/drawing/2014/main" id="{3E3872C0-1842-BC3C-73B7-F56766C6644E}"/>
              </a:ext>
            </a:extLst>
          </p:cNvPr>
          <p:cNvSpPr>
            <a:spLocks noChangeShapeType="1"/>
          </p:cNvSpPr>
          <p:nvPr/>
        </p:nvSpPr>
        <p:spPr bwMode="auto">
          <a:xfrm>
            <a:off x="3576714" y="3875322"/>
            <a:ext cx="4497784" cy="167342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49787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DB7B6C-3624-4BB2-B6A1-3FEB4B4B21C4}"/>
              </a:ext>
            </a:extLst>
          </p:cNvPr>
          <p:cNvSpPr>
            <a:spLocks noGrp="1"/>
          </p:cNvSpPr>
          <p:nvPr>
            <p:ph idx="1"/>
          </p:nvPr>
        </p:nvSpPr>
        <p:spPr>
          <a:xfrm>
            <a:off x="2589212" y="1643605"/>
            <a:ext cx="8915400" cy="4267618"/>
          </a:xfrm>
        </p:spPr>
        <p:txBody>
          <a:bodyPr/>
          <a:lstStyle/>
          <a:p>
            <a:pPr marL="0" indent="0">
              <a:buNone/>
            </a:pPr>
            <a:r>
              <a:rPr lang="en-US" b="1" dirty="0">
                <a:latin typeface="Times New Roman" panose="02020603050405020304" pitchFamily="18" charset="0"/>
                <a:cs typeface="Times New Roman" panose="02020603050405020304" pitchFamily="18" charset="0"/>
              </a:rPr>
              <a:t>RECEPTIONIST:</a:t>
            </a:r>
          </a:p>
          <a:p>
            <a:endParaRPr lang="en-US" b="1" dirty="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p:txBody>
      </p:sp>
      <p:sp>
        <p:nvSpPr>
          <p:cNvPr id="4" name="Oval 14">
            <a:extLst>
              <a:ext uri="{FF2B5EF4-FFF2-40B4-BE49-F238E27FC236}">
                <a16:creationId xmlns:a16="http://schemas.microsoft.com/office/drawing/2014/main" id="{583866AB-8DB2-4088-9325-48D3CB8D5426}"/>
              </a:ext>
            </a:extLst>
          </p:cNvPr>
          <p:cNvSpPr>
            <a:spLocks noChangeArrowheads="1"/>
          </p:cNvSpPr>
          <p:nvPr/>
        </p:nvSpPr>
        <p:spPr bwMode="auto">
          <a:xfrm>
            <a:off x="2882860" y="2672910"/>
            <a:ext cx="579438" cy="541337"/>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AutoShape 13">
            <a:extLst>
              <a:ext uri="{FF2B5EF4-FFF2-40B4-BE49-F238E27FC236}">
                <a16:creationId xmlns:a16="http://schemas.microsoft.com/office/drawing/2014/main" id="{1386F5DD-911F-41A9-9181-52F8C53DD215}"/>
              </a:ext>
            </a:extLst>
          </p:cNvPr>
          <p:cNvSpPr>
            <a:spLocks noChangeShapeType="1"/>
          </p:cNvSpPr>
          <p:nvPr/>
        </p:nvSpPr>
        <p:spPr bwMode="auto">
          <a:xfrm>
            <a:off x="2742366" y="3215867"/>
            <a:ext cx="860425"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12">
            <a:extLst>
              <a:ext uri="{FF2B5EF4-FFF2-40B4-BE49-F238E27FC236}">
                <a16:creationId xmlns:a16="http://schemas.microsoft.com/office/drawing/2014/main" id="{2916A915-E37D-4724-A66D-8A697FA7457B}"/>
              </a:ext>
            </a:extLst>
          </p:cNvPr>
          <p:cNvSpPr>
            <a:spLocks noChangeShapeType="1"/>
          </p:cNvSpPr>
          <p:nvPr/>
        </p:nvSpPr>
        <p:spPr bwMode="auto">
          <a:xfrm>
            <a:off x="3172578" y="3226414"/>
            <a:ext cx="0" cy="44926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1">
            <a:extLst>
              <a:ext uri="{FF2B5EF4-FFF2-40B4-BE49-F238E27FC236}">
                <a16:creationId xmlns:a16="http://schemas.microsoft.com/office/drawing/2014/main" id="{4C7D0BA4-2292-4232-8E49-2A4740AC61D5}"/>
              </a:ext>
            </a:extLst>
          </p:cNvPr>
          <p:cNvSpPr>
            <a:spLocks noChangeShapeType="1"/>
          </p:cNvSpPr>
          <p:nvPr/>
        </p:nvSpPr>
        <p:spPr bwMode="auto">
          <a:xfrm flipH="1">
            <a:off x="2813801" y="3654596"/>
            <a:ext cx="342900" cy="52546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0">
            <a:extLst>
              <a:ext uri="{FF2B5EF4-FFF2-40B4-BE49-F238E27FC236}">
                <a16:creationId xmlns:a16="http://schemas.microsoft.com/office/drawing/2014/main" id="{7B58E9EF-0081-4671-A089-BD01E256AF73}"/>
              </a:ext>
            </a:extLst>
          </p:cNvPr>
          <p:cNvSpPr>
            <a:spLocks noChangeShapeType="1"/>
          </p:cNvSpPr>
          <p:nvPr/>
        </p:nvSpPr>
        <p:spPr bwMode="auto">
          <a:xfrm>
            <a:off x="3183691" y="3675676"/>
            <a:ext cx="288925" cy="47942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A4DADB7B-9FCA-682D-BC52-EE445D7ECD8D}"/>
              </a:ext>
            </a:extLst>
          </p:cNvPr>
          <p:cNvSpPr/>
          <p:nvPr/>
        </p:nvSpPr>
        <p:spPr>
          <a:xfrm>
            <a:off x="7819672" y="1893337"/>
            <a:ext cx="3304310" cy="35225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8" name="Oval 17">
            <a:extLst>
              <a:ext uri="{FF2B5EF4-FFF2-40B4-BE49-F238E27FC236}">
                <a16:creationId xmlns:a16="http://schemas.microsoft.com/office/drawing/2014/main" id="{3B54B18C-AFFD-04FA-318A-AFFD7FA29325}"/>
              </a:ext>
            </a:extLst>
          </p:cNvPr>
          <p:cNvSpPr/>
          <p:nvPr/>
        </p:nvSpPr>
        <p:spPr>
          <a:xfrm>
            <a:off x="8105328" y="2456329"/>
            <a:ext cx="2732999" cy="5434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Login</a:t>
            </a:r>
            <a:r>
              <a:rPr lang="en-US" sz="1400" dirty="0"/>
              <a:t> </a:t>
            </a:r>
            <a:endParaRPr lang="en-IN" sz="1400" dirty="0"/>
          </a:p>
        </p:txBody>
      </p:sp>
      <p:sp>
        <p:nvSpPr>
          <p:cNvPr id="19" name="AutoShape 16">
            <a:extLst>
              <a:ext uri="{FF2B5EF4-FFF2-40B4-BE49-F238E27FC236}">
                <a16:creationId xmlns:a16="http://schemas.microsoft.com/office/drawing/2014/main" id="{CF5C8395-63DB-6BAF-F5C5-2D68F42C253E}"/>
              </a:ext>
            </a:extLst>
          </p:cNvPr>
          <p:cNvSpPr>
            <a:spLocks noChangeShapeType="1"/>
          </p:cNvSpPr>
          <p:nvPr/>
        </p:nvSpPr>
        <p:spPr bwMode="auto">
          <a:xfrm flipV="1">
            <a:off x="3472615" y="2731043"/>
            <a:ext cx="4632713" cy="495369"/>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3">
            <a:extLst>
              <a:ext uri="{FF2B5EF4-FFF2-40B4-BE49-F238E27FC236}">
                <a16:creationId xmlns:a16="http://schemas.microsoft.com/office/drawing/2014/main" id="{631FDCAA-C24E-2DFD-6AC9-A36EB294C5B8}"/>
              </a:ext>
            </a:extLst>
          </p:cNvPr>
          <p:cNvSpPr>
            <a:spLocks noChangeShapeType="1"/>
          </p:cNvSpPr>
          <p:nvPr/>
        </p:nvSpPr>
        <p:spPr bwMode="auto">
          <a:xfrm>
            <a:off x="3485407" y="3226414"/>
            <a:ext cx="4602693" cy="357232"/>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18">
            <a:extLst>
              <a:ext uri="{FF2B5EF4-FFF2-40B4-BE49-F238E27FC236}">
                <a16:creationId xmlns:a16="http://schemas.microsoft.com/office/drawing/2014/main" id="{DBC325BB-E0C1-0192-2350-C35D7BD7E2CF}"/>
              </a:ext>
            </a:extLst>
          </p:cNvPr>
          <p:cNvSpPr>
            <a:spLocks noChangeShapeType="1"/>
          </p:cNvSpPr>
          <p:nvPr/>
        </p:nvSpPr>
        <p:spPr bwMode="auto">
          <a:xfrm>
            <a:off x="3482932" y="3226413"/>
            <a:ext cx="4609604" cy="1212407"/>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Oval 24">
            <a:extLst>
              <a:ext uri="{FF2B5EF4-FFF2-40B4-BE49-F238E27FC236}">
                <a16:creationId xmlns:a16="http://schemas.microsoft.com/office/drawing/2014/main" id="{28DF4BBC-FC4E-D52A-93C1-2B58852E3A8E}"/>
              </a:ext>
            </a:extLst>
          </p:cNvPr>
          <p:cNvSpPr/>
          <p:nvPr/>
        </p:nvSpPr>
        <p:spPr>
          <a:xfrm>
            <a:off x="8105328" y="3305715"/>
            <a:ext cx="2732999" cy="5434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Manage patient</a:t>
            </a:r>
            <a:endParaRPr lang="en-IN" sz="1400" dirty="0">
              <a:latin typeface="Times New Roman" panose="02020603050405020304" pitchFamily="18" charset="0"/>
              <a:cs typeface="Times New Roman" panose="02020603050405020304" pitchFamily="18" charset="0"/>
            </a:endParaRPr>
          </a:p>
        </p:txBody>
      </p:sp>
      <p:sp>
        <p:nvSpPr>
          <p:cNvPr id="26" name="Oval 25">
            <a:extLst>
              <a:ext uri="{FF2B5EF4-FFF2-40B4-BE49-F238E27FC236}">
                <a16:creationId xmlns:a16="http://schemas.microsoft.com/office/drawing/2014/main" id="{287CC330-6240-BEDA-69A4-E434C1B54AC7}"/>
              </a:ext>
            </a:extLst>
          </p:cNvPr>
          <p:cNvSpPr/>
          <p:nvPr/>
        </p:nvSpPr>
        <p:spPr>
          <a:xfrm>
            <a:off x="8105328" y="4155101"/>
            <a:ext cx="2732999" cy="54342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Logout </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19600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375</TotalTime>
  <Words>570</Words>
  <Application>Microsoft Office PowerPoint</Application>
  <PresentationFormat>Widescreen</PresentationFormat>
  <Paragraphs>154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Times New Roman</vt:lpstr>
      <vt:lpstr>Wingdings 3</vt:lpstr>
      <vt:lpstr>Wisp</vt:lpstr>
      <vt:lpstr>Sarvajanik Education Society     Sarvajanik College of Engineering &amp; Technology, Surat.               Master of Computer Applications       Academic Year: 2024– 25 </vt:lpstr>
      <vt:lpstr>AGENDA</vt:lpstr>
      <vt:lpstr>ABSTRACT</vt:lpstr>
      <vt:lpstr>OBJECTIVE</vt:lpstr>
      <vt:lpstr>SYSTEM DESCRIPTION (TECHNOLOGY USED)</vt:lpstr>
      <vt:lpstr>DATABASE DESIGN/ FILE SYSTEM (TABLE DESIGNS)</vt:lpstr>
      <vt:lpstr>PowerPoint Presentation</vt:lpstr>
      <vt:lpstr>DIAGRAMS (USE CASE DIAGRAM, ACTIVITY DIAGRAM)</vt:lpstr>
      <vt:lpstr>PowerPoint Presentation</vt:lpstr>
      <vt:lpstr>PowerPoint Presentation</vt:lpstr>
      <vt:lpstr>SCREEN SHOTS    Admin Login  </vt:lpstr>
      <vt:lpstr>PowerPoint Presentation</vt:lpstr>
      <vt:lpstr>PowerPoint Presentation</vt:lpstr>
      <vt:lpstr>PowerPoint Presentation</vt:lpstr>
      <vt:lpstr>Receptionist Menu </vt:lpstr>
      <vt:lpstr>LIMITATION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Sarvajanik Education Society     Sarvajanik College of Engineering &amp; Technology, Surat.               Master of Computer Applications       Academic Year: 2024– 25</dc:title>
  <dc:creator>Avi Italiya</dc:creator>
  <cp:lastModifiedBy>Avi Italiya</cp:lastModifiedBy>
  <cp:revision>73</cp:revision>
  <dcterms:created xsi:type="dcterms:W3CDTF">2024-11-27T09:04:53Z</dcterms:created>
  <dcterms:modified xsi:type="dcterms:W3CDTF">2024-12-01T16:53:19Z</dcterms:modified>
</cp:coreProperties>
</file>