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attanakarn Expanded" charset="1" panose="00000000000000000000"/>
      <p:regular r:id="rId22"/>
    </p:embeddedFont>
    <p:embeddedFont>
      <p:font typeface="Montserrat" charset="1" panose="00000500000000000000"/>
      <p:regular r:id="rId23"/>
    </p:embeddedFont>
    <p:embeddedFont>
      <p:font typeface="Montserrat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1132C">
                <a:alpha val="100000"/>
              </a:srgbClr>
            </a:gs>
            <a:gs pos="100000">
              <a:srgbClr val="03205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97391" y="971610"/>
            <a:ext cx="8343779" cy="8343779"/>
          </a:xfrm>
          <a:custGeom>
            <a:avLst/>
            <a:gdLst/>
            <a:ahLst/>
            <a:cxnLst/>
            <a:rect r="r" b="b" t="t" l="l"/>
            <a:pathLst>
              <a:path h="8343779" w="8343779">
                <a:moveTo>
                  <a:pt x="0" y="0"/>
                </a:moveTo>
                <a:lnTo>
                  <a:pt x="8343779" y="0"/>
                </a:lnTo>
                <a:lnTo>
                  <a:pt x="8343779" y="8343780"/>
                </a:lnTo>
                <a:lnTo>
                  <a:pt x="0" y="8343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491278" y="1265498"/>
            <a:ext cx="7756004" cy="7756004"/>
          </a:xfrm>
          <a:custGeom>
            <a:avLst/>
            <a:gdLst/>
            <a:ahLst/>
            <a:cxnLst/>
            <a:rect r="r" b="b" t="t" l="l"/>
            <a:pathLst>
              <a:path h="7756004" w="7756004">
                <a:moveTo>
                  <a:pt x="0" y="0"/>
                </a:moveTo>
                <a:lnTo>
                  <a:pt x="7756004" y="0"/>
                </a:lnTo>
                <a:lnTo>
                  <a:pt x="7756004" y="7756004"/>
                </a:lnTo>
                <a:lnTo>
                  <a:pt x="0" y="7756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440456" y="2513160"/>
            <a:ext cx="7703544" cy="3381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4"/>
              </a:lnSpc>
            </a:pPr>
            <a:r>
              <a:rPr lang="en-US" sz="3617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Desarrollo de una página web para la Optimización de CV con Inteligencia Artificial para la empresa CVoptIA en el distrito de SJL, Lima Perú 2025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9763863" y="1762863"/>
            <a:ext cx="8524137" cy="8524137"/>
          </a:xfrm>
          <a:custGeom>
            <a:avLst/>
            <a:gdLst/>
            <a:ahLst/>
            <a:cxnLst/>
            <a:rect r="r" b="b" t="t" l="l"/>
            <a:pathLst>
              <a:path h="8524137" w="8524137">
                <a:moveTo>
                  <a:pt x="8524137" y="0"/>
                </a:moveTo>
                <a:lnTo>
                  <a:pt x="0" y="0"/>
                </a:lnTo>
                <a:lnTo>
                  <a:pt x="0" y="8524137"/>
                </a:lnTo>
                <a:lnTo>
                  <a:pt x="8524137" y="8524137"/>
                </a:lnTo>
                <a:lnTo>
                  <a:pt x="8524137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42793" y="707894"/>
            <a:ext cx="1115208" cy="1115208"/>
          </a:xfrm>
          <a:custGeom>
            <a:avLst/>
            <a:gdLst/>
            <a:ahLst/>
            <a:cxnLst/>
            <a:rect r="r" b="b" t="t" l="l"/>
            <a:pathLst>
              <a:path h="1115208" w="1115208">
                <a:moveTo>
                  <a:pt x="0" y="0"/>
                </a:moveTo>
                <a:lnTo>
                  <a:pt x="1115208" y="0"/>
                </a:lnTo>
                <a:lnTo>
                  <a:pt x="1115208" y="1115208"/>
                </a:lnTo>
                <a:lnTo>
                  <a:pt x="0" y="11152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1135570" y="8662328"/>
            <a:ext cx="2949126" cy="2949126"/>
          </a:xfrm>
          <a:custGeom>
            <a:avLst/>
            <a:gdLst/>
            <a:ahLst/>
            <a:cxnLst/>
            <a:rect r="r" b="b" t="t" l="l"/>
            <a:pathLst>
              <a:path h="2949126" w="2949126">
                <a:moveTo>
                  <a:pt x="0" y="0"/>
                </a:moveTo>
                <a:lnTo>
                  <a:pt x="2949126" y="0"/>
                </a:lnTo>
                <a:lnTo>
                  <a:pt x="2949126" y="2949126"/>
                </a:lnTo>
                <a:lnTo>
                  <a:pt x="0" y="2949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9525" y="-9525"/>
            <a:ext cx="5022518" cy="1275023"/>
          </a:xfrm>
          <a:custGeom>
            <a:avLst/>
            <a:gdLst/>
            <a:ahLst/>
            <a:cxnLst/>
            <a:rect r="r" b="b" t="t" l="l"/>
            <a:pathLst>
              <a:path h="1275023" w="5022518">
                <a:moveTo>
                  <a:pt x="0" y="0"/>
                </a:moveTo>
                <a:lnTo>
                  <a:pt x="5022518" y="0"/>
                </a:lnTo>
                <a:lnTo>
                  <a:pt x="5022518" y="1275023"/>
                </a:lnTo>
                <a:lnTo>
                  <a:pt x="0" y="12750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574" t="-10573" r="-5569" b="-9826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617416" y="7389891"/>
            <a:ext cx="7225377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84">
                <a:solidFill>
                  <a:srgbClr val="01E8B9"/>
                </a:solidFill>
                <a:latin typeface="Montserrat"/>
                <a:ea typeface="Montserrat"/>
                <a:cs typeface="Montserrat"/>
                <a:sym typeface="Montserrat"/>
              </a:rPr>
              <a:t>Jaime Vivanco, Shianira Nojavi - U21222615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84">
                <a:solidFill>
                  <a:srgbClr val="01E8B9"/>
                </a:solidFill>
                <a:latin typeface="Montserrat"/>
                <a:ea typeface="Montserrat"/>
                <a:cs typeface="Montserrat"/>
                <a:sym typeface="Montserrat"/>
              </a:rPr>
              <a:t>Monago Janampa, Yadhira Brenda - U18214200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84">
                <a:solidFill>
                  <a:srgbClr val="01E8B9"/>
                </a:solidFill>
                <a:latin typeface="Montserrat"/>
                <a:ea typeface="Montserrat"/>
                <a:cs typeface="Montserrat"/>
                <a:sym typeface="Montserrat"/>
              </a:rPr>
              <a:t>Alfaro Melendez, Javier Imanol   - U21217339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13556" y="6839556"/>
            <a:ext cx="17481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92">
                <a:solidFill>
                  <a:srgbClr val="01E8B9"/>
                </a:solidFill>
                <a:latin typeface="Montserrat"/>
                <a:ea typeface="Montserrat"/>
                <a:cs typeface="Montserrat"/>
                <a:sym typeface="Montserrat"/>
              </a:rPr>
              <a:t>Integrantes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971" y="-1626390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94835" y="8525029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63805" y="1197213"/>
            <a:ext cx="14960391" cy="8733128"/>
          </a:xfrm>
          <a:custGeom>
            <a:avLst/>
            <a:gdLst/>
            <a:ahLst/>
            <a:cxnLst/>
            <a:rect r="r" b="b" t="t" l="l"/>
            <a:pathLst>
              <a:path h="8733128" w="14960391">
                <a:moveTo>
                  <a:pt x="0" y="0"/>
                </a:moveTo>
                <a:lnTo>
                  <a:pt x="14960390" y="0"/>
                </a:lnTo>
                <a:lnTo>
                  <a:pt x="14960390" y="8733128"/>
                </a:lnTo>
                <a:lnTo>
                  <a:pt x="0" y="8733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160914" y="210664"/>
            <a:ext cx="8300522" cy="81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5"/>
              </a:lnSpc>
              <a:spcBef>
                <a:spcPct val="0"/>
              </a:spcBef>
            </a:pPr>
            <a:r>
              <a:rPr lang="en-US" sz="346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Acta de constitución del proyecto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971" y="-1626390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26029" y="8586268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1528" y="3109267"/>
            <a:ext cx="16404945" cy="4265286"/>
          </a:xfrm>
          <a:custGeom>
            <a:avLst/>
            <a:gdLst/>
            <a:ahLst/>
            <a:cxnLst/>
            <a:rect r="r" b="b" t="t" l="l"/>
            <a:pathLst>
              <a:path h="4265286" w="16404945">
                <a:moveTo>
                  <a:pt x="0" y="0"/>
                </a:moveTo>
                <a:lnTo>
                  <a:pt x="16404944" y="0"/>
                </a:lnTo>
                <a:lnTo>
                  <a:pt x="16404944" y="4265286"/>
                </a:lnTo>
                <a:lnTo>
                  <a:pt x="0" y="42652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941528" y="1946754"/>
            <a:ext cx="8300522" cy="81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5"/>
              </a:lnSpc>
              <a:spcBef>
                <a:spcPct val="0"/>
              </a:spcBef>
            </a:pPr>
            <a:r>
              <a:rPr lang="en-US" sz="346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Diagrama Gantt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971" y="-1626390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26029" y="8586268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893981" y="1966048"/>
            <a:ext cx="14500037" cy="7292252"/>
          </a:xfrm>
          <a:custGeom>
            <a:avLst/>
            <a:gdLst/>
            <a:ahLst/>
            <a:cxnLst/>
            <a:rect r="r" b="b" t="t" l="l"/>
            <a:pathLst>
              <a:path h="7292252" w="14500037">
                <a:moveTo>
                  <a:pt x="0" y="0"/>
                </a:moveTo>
                <a:lnTo>
                  <a:pt x="14500038" y="0"/>
                </a:lnTo>
                <a:lnTo>
                  <a:pt x="14500038" y="7292252"/>
                </a:lnTo>
                <a:lnTo>
                  <a:pt x="0" y="7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898" r="0" b="-3949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893981" y="733425"/>
            <a:ext cx="8300522" cy="81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5"/>
              </a:lnSpc>
              <a:spcBef>
                <a:spcPct val="0"/>
              </a:spcBef>
            </a:pPr>
            <a:r>
              <a:rPr lang="en-US" sz="346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Lean Canvas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971" y="-1626390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26029" y="8586268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330320" y="1051638"/>
            <a:ext cx="9780964" cy="8874938"/>
          </a:xfrm>
          <a:custGeom>
            <a:avLst/>
            <a:gdLst/>
            <a:ahLst/>
            <a:cxnLst/>
            <a:rect r="r" b="b" t="t" l="l"/>
            <a:pathLst>
              <a:path h="8874938" w="9780964">
                <a:moveTo>
                  <a:pt x="0" y="0"/>
                </a:moveTo>
                <a:lnTo>
                  <a:pt x="9780964" y="0"/>
                </a:lnTo>
                <a:lnTo>
                  <a:pt x="9780964" y="8874939"/>
                </a:lnTo>
                <a:lnTo>
                  <a:pt x="0" y="8874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05186" y="65148"/>
            <a:ext cx="8300522" cy="81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5"/>
              </a:lnSpc>
              <a:spcBef>
                <a:spcPct val="0"/>
              </a:spcBef>
            </a:pPr>
            <a:r>
              <a:rPr lang="en-US" sz="346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Product Backlog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971" y="-1626390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26029" y="8586268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832291" y="1028700"/>
            <a:ext cx="10623419" cy="8774505"/>
          </a:xfrm>
          <a:custGeom>
            <a:avLst/>
            <a:gdLst/>
            <a:ahLst/>
            <a:cxnLst/>
            <a:rect r="r" b="b" t="t" l="l"/>
            <a:pathLst>
              <a:path h="8774505" w="10623419">
                <a:moveTo>
                  <a:pt x="0" y="0"/>
                </a:moveTo>
                <a:lnTo>
                  <a:pt x="10623418" y="0"/>
                </a:lnTo>
                <a:lnTo>
                  <a:pt x="10623418" y="8774505"/>
                </a:lnTo>
                <a:lnTo>
                  <a:pt x="0" y="8774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05186" y="65148"/>
            <a:ext cx="8300522" cy="81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5"/>
              </a:lnSpc>
              <a:spcBef>
                <a:spcPct val="0"/>
              </a:spcBef>
            </a:pPr>
            <a:r>
              <a:rPr lang="en-US" sz="346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Project Charter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971" y="-1626390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26029" y="8586268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386355" y="1256798"/>
            <a:ext cx="11515290" cy="8622073"/>
          </a:xfrm>
          <a:custGeom>
            <a:avLst/>
            <a:gdLst/>
            <a:ahLst/>
            <a:cxnLst/>
            <a:rect r="r" b="b" t="t" l="l"/>
            <a:pathLst>
              <a:path h="8622073" w="11515290">
                <a:moveTo>
                  <a:pt x="0" y="0"/>
                </a:moveTo>
                <a:lnTo>
                  <a:pt x="11515290" y="0"/>
                </a:lnTo>
                <a:lnTo>
                  <a:pt x="11515290" y="8622073"/>
                </a:lnTo>
                <a:lnTo>
                  <a:pt x="0" y="8622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03923" y="211920"/>
            <a:ext cx="4748445" cy="81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5"/>
              </a:lnSpc>
              <a:spcBef>
                <a:spcPct val="0"/>
              </a:spcBef>
            </a:pPr>
            <a:r>
              <a:rPr lang="en-US" sz="346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Diagrama I</a:t>
            </a:r>
            <a:r>
              <a:rPr lang="en-US" sz="346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shikawa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2182" y="3867144"/>
            <a:ext cx="10763636" cy="188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9"/>
              </a:lnSpc>
              <a:spcBef>
                <a:spcPct val="0"/>
              </a:spcBef>
            </a:pPr>
            <a:r>
              <a:rPr lang="en-US" sz="8006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Muchas Gracias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7466866" y="-174927"/>
            <a:ext cx="3354268" cy="10636853"/>
            <a:chOff x="0" y="0"/>
            <a:chExt cx="7565587" cy="239915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565714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565714">
                  <a:moveTo>
                    <a:pt x="5772186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565714" y="23991658"/>
                  </a:lnTo>
                  <a:lnTo>
                    <a:pt x="7565714" y="1953373"/>
                  </a:lnTo>
                  <a:cubicBezTo>
                    <a:pt x="7565587" y="791845"/>
                    <a:pt x="6773869" y="0"/>
                    <a:pt x="5772186" y="0"/>
                  </a:cubicBezTo>
                  <a:close/>
                  <a:moveTo>
                    <a:pt x="7438587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772186" y="127000"/>
                  </a:lnTo>
                  <a:cubicBezTo>
                    <a:pt x="6703892" y="127000"/>
                    <a:pt x="7438714" y="861822"/>
                    <a:pt x="7438714" y="1953373"/>
                  </a:cubicBezTo>
                  <a:lnTo>
                    <a:pt x="7438714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258884" y="-4138987"/>
            <a:ext cx="8058233" cy="8058233"/>
          </a:xfrm>
          <a:custGeom>
            <a:avLst/>
            <a:gdLst/>
            <a:ahLst/>
            <a:cxnLst/>
            <a:rect r="r" b="b" t="t" l="l"/>
            <a:pathLst>
              <a:path h="8058233" w="8058233">
                <a:moveTo>
                  <a:pt x="0" y="0"/>
                </a:moveTo>
                <a:lnTo>
                  <a:pt x="8058232" y="0"/>
                </a:lnTo>
                <a:lnTo>
                  <a:pt x="8058232" y="8058233"/>
                </a:lnTo>
                <a:lnTo>
                  <a:pt x="0" y="805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542966" y="6282165"/>
            <a:ext cx="8058233" cy="8058233"/>
          </a:xfrm>
          <a:custGeom>
            <a:avLst/>
            <a:gdLst/>
            <a:ahLst/>
            <a:cxnLst/>
            <a:rect r="r" b="b" t="t" l="l"/>
            <a:pathLst>
              <a:path h="8058233" w="8058233">
                <a:moveTo>
                  <a:pt x="0" y="0"/>
                </a:moveTo>
                <a:lnTo>
                  <a:pt x="8058232" y="0"/>
                </a:lnTo>
                <a:lnTo>
                  <a:pt x="8058232" y="8058233"/>
                </a:lnTo>
                <a:lnTo>
                  <a:pt x="0" y="805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64940" y="-109871"/>
            <a:ext cx="2876852" cy="549217"/>
          </a:xfrm>
          <a:custGeom>
            <a:avLst/>
            <a:gdLst/>
            <a:ahLst/>
            <a:cxnLst/>
            <a:rect r="r" b="b" t="t" l="l"/>
            <a:pathLst>
              <a:path h="549217" w="2876852">
                <a:moveTo>
                  <a:pt x="0" y="0"/>
                </a:moveTo>
                <a:lnTo>
                  <a:pt x="2876852" y="0"/>
                </a:lnTo>
                <a:lnTo>
                  <a:pt x="2876852" y="549218"/>
                </a:lnTo>
                <a:lnTo>
                  <a:pt x="0" y="549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081141" y="10012391"/>
            <a:ext cx="2876852" cy="549217"/>
          </a:xfrm>
          <a:custGeom>
            <a:avLst/>
            <a:gdLst/>
            <a:ahLst/>
            <a:cxnLst/>
            <a:rect r="r" b="b" t="t" l="l"/>
            <a:pathLst>
              <a:path h="549217" w="2876852">
                <a:moveTo>
                  <a:pt x="0" y="0"/>
                </a:moveTo>
                <a:lnTo>
                  <a:pt x="2876852" y="0"/>
                </a:lnTo>
                <a:lnTo>
                  <a:pt x="2876852" y="549218"/>
                </a:lnTo>
                <a:lnTo>
                  <a:pt x="0" y="549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03823" y="3177691"/>
            <a:ext cx="5408892" cy="6080609"/>
            <a:chOff x="0" y="0"/>
            <a:chExt cx="1359458" cy="1528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9458" cy="1528286"/>
            </a:xfrm>
            <a:custGeom>
              <a:avLst/>
              <a:gdLst/>
              <a:ahLst/>
              <a:cxnLst/>
              <a:rect r="r" b="b" t="t" l="l"/>
              <a:pathLst>
                <a:path h="1528286" w="1359458">
                  <a:moveTo>
                    <a:pt x="5725" y="0"/>
                  </a:moveTo>
                  <a:lnTo>
                    <a:pt x="1353733" y="0"/>
                  </a:lnTo>
                  <a:cubicBezTo>
                    <a:pt x="1356895" y="0"/>
                    <a:pt x="1359458" y="2563"/>
                    <a:pt x="1359458" y="5725"/>
                  </a:cubicBezTo>
                  <a:lnTo>
                    <a:pt x="1359458" y="1522560"/>
                  </a:lnTo>
                  <a:cubicBezTo>
                    <a:pt x="1359458" y="1524079"/>
                    <a:pt x="1358855" y="1525535"/>
                    <a:pt x="1357781" y="1526609"/>
                  </a:cubicBezTo>
                  <a:cubicBezTo>
                    <a:pt x="1356707" y="1527683"/>
                    <a:pt x="1355251" y="1528286"/>
                    <a:pt x="1353733" y="1528286"/>
                  </a:cubicBezTo>
                  <a:lnTo>
                    <a:pt x="5725" y="1528286"/>
                  </a:lnTo>
                  <a:cubicBezTo>
                    <a:pt x="2563" y="1528286"/>
                    <a:pt x="0" y="1525722"/>
                    <a:pt x="0" y="1522560"/>
                  </a:cubicBezTo>
                  <a:lnTo>
                    <a:pt x="0" y="5725"/>
                  </a:lnTo>
                  <a:cubicBezTo>
                    <a:pt x="0" y="2563"/>
                    <a:pt x="2563" y="0"/>
                    <a:pt x="57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359458" cy="16235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89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20306" y="3818124"/>
            <a:ext cx="367036" cy="4799744"/>
            <a:chOff x="0" y="0"/>
            <a:chExt cx="77686" cy="10159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686" cy="1015904"/>
            </a:xfrm>
            <a:custGeom>
              <a:avLst/>
              <a:gdLst/>
              <a:ahLst/>
              <a:cxnLst/>
              <a:rect r="r" b="b" t="t" l="l"/>
              <a:pathLst>
                <a:path h="1015904" w="77686">
                  <a:moveTo>
                    <a:pt x="0" y="0"/>
                  </a:moveTo>
                  <a:lnTo>
                    <a:pt x="77686" y="0"/>
                  </a:lnTo>
                  <a:lnTo>
                    <a:pt x="77686" y="1015904"/>
                  </a:lnTo>
                  <a:lnTo>
                    <a:pt x="0" y="1015904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77686" cy="1111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89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25419" y="-2559219"/>
            <a:ext cx="11067763" cy="11067763"/>
          </a:xfrm>
          <a:custGeom>
            <a:avLst/>
            <a:gdLst/>
            <a:ahLst/>
            <a:cxnLst/>
            <a:rect r="r" b="b" t="t" l="l"/>
            <a:pathLst>
              <a:path h="11067763" w="11067763">
                <a:moveTo>
                  <a:pt x="0" y="0"/>
                </a:moveTo>
                <a:lnTo>
                  <a:pt x="11067762" y="0"/>
                </a:lnTo>
                <a:lnTo>
                  <a:pt x="11067762" y="11067763"/>
                </a:lnTo>
                <a:lnTo>
                  <a:pt x="0" y="11067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836788" y="1557067"/>
            <a:ext cx="4326149" cy="141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7"/>
              </a:lnSpc>
              <a:spcBef>
                <a:spcPct val="0"/>
              </a:spcBef>
            </a:pPr>
            <a:r>
              <a:rPr lang="en-US" sz="6005">
                <a:solidFill>
                  <a:srgbClr val="01E8B9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C</a:t>
            </a:r>
            <a:r>
              <a:rPr lang="en-US" sz="6005" strike="noStrike" u="none">
                <a:solidFill>
                  <a:srgbClr val="01E8B9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ontenido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3489" y="944935"/>
            <a:ext cx="3442987" cy="111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91"/>
              </a:lnSpc>
              <a:spcBef>
                <a:spcPct val="0"/>
              </a:spcBef>
            </a:pPr>
            <a:r>
              <a:rPr lang="en-US" sz="4779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Tabla 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26236" y="3879042"/>
            <a:ext cx="4964068" cy="456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Introducción</a:t>
            </a:r>
          </a:p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Definición del problema</a:t>
            </a:r>
          </a:p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Descripción del problema</a:t>
            </a:r>
          </a:p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Misión</a:t>
            </a:r>
          </a:p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Visión</a:t>
            </a:r>
          </a:p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 general</a:t>
            </a:r>
          </a:p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Objetivos específicos</a:t>
            </a:r>
          </a:p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Alcances y limitaciones</a:t>
            </a:r>
          </a:p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Requerimientos funcionales</a:t>
            </a:r>
          </a:p>
          <a:p>
            <a:pPr algn="l" marL="431378" indent="-215689" lvl="1">
              <a:lnSpc>
                <a:spcPts val="3656"/>
              </a:lnSpc>
              <a:buAutoNum type="arabicPeriod" startAt="1"/>
            </a:pPr>
            <a:r>
              <a:rPr lang="en-US" b="true" sz="1998" spc="1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Requerimientos no funcionales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68843" y="8562690"/>
            <a:ext cx="2942332" cy="2942332"/>
          </a:xfrm>
          <a:custGeom>
            <a:avLst/>
            <a:gdLst/>
            <a:ahLst/>
            <a:cxnLst/>
            <a:rect r="r" b="b" t="t" l="l"/>
            <a:pathLst>
              <a:path h="2942332" w="2942332">
                <a:moveTo>
                  <a:pt x="0" y="0"/>
                </a:moveTo>
                <a:lnTo>
                  <a:pt x="2942332" y="0"/>
                </a:lnTo>
                <a:lnTo>
                  <a:pt x="2942332" y="2942333"/>
                </a:lnTo>
                <a:lnTo>
                  <a:pt x="0" y="2942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1132C">
                <a:alpha val="100000"/>
              </a:srgbClr>
            </a:gs>
            <a:gs pos="100000">
              <a:srgbClr val="03205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3521" y="1836966"/>
            <a:ext cx="7282878" cy="6613068"/>
            <a:chOff x="0" y="0"/>
            <a:chExt cx="1830461" cy="1662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0461" cy="1662113"/>
            </a:xfrm>
            <a:custGeom>
              <a:avLst/>
              <a:gdLst/>
              <a:ahLst/>
              <a:cxnLst/>
              <a:rect r="r" b="b" t="t" l="l"/>
              <a:pathLst>
                <a:path h="1662113" w="1830461">
                  <a:moveTo>
                    <a:pt x="9567" y="0"/>
                  </a:moveTo>
                  <a:lnTo>
                    <a:pt x="1820894" y="0"/>
                  </a:lnTo>
                  <a:cubicBezTo>
                    <a:pt x="1823432" y="0"/>
                    <a:pt x="1825865" y="1008"/>
                    <a:pt x="1827659" y="2802"/>
                  </a:cubicBezTo>
                  <a:cubicBezTo>
                    <a:pt x="1829453" y="4596"/>
                    <a:pt x="1830461" y="7030"/>
                    <a:pt x="1830461" y="9567"/>
                  </a:cubicBezTo>
                  <a:lnTo>
                    <a:pt x="1830461" y="1652546"/>
                  </a:lnTo>
                  <a:cubicBezTo>
                    <a:pt x="1830461" y="1655083"/>
                    <a:pt x="1829453" y="1657516"/>
                    <a:pt x="1827659" y="1659311"/>
                  </a:cubicBezTo>
                  <a:cubicBezTo>
                    <a:pt x="1825865" y="1661105"/>
                    <a:pt x="1823432" y="1662113"/>
                    <a:pt x="1820894" y="1662113"/>
                  </a:cubicBezTo>
                  <a:lnTo>
                    <a:pt x="9567" y="1662113"/>
                  </a:lnTo>
                  <a:cubicBezTo>
                    <a:pt x="7030" y="1662113"/>
                    <a:pt x="4596" y="1661105"/>
                    <a:pt x="2802" y="1659311"/>
                  </a:cubicBezTo>
                  <a:cubicBezTo>
                    <a:pt x="1008" y="1657516"/>
                    <a:pt x="0" y="1655083"/>
                    <a:pt x="0" y="1652546"/>
                  </a:cubicBezTo>
                  <a:lnTo>
                    <a:pt x="0" y="9567"/>
                  </a:lnTo>
                  <a:cubicBezTo>
                    <a:pt x="0" y="7030"/>
                    <a:pt x="1008" y="4596"/>
                    <a:pt x="2802" y="2802"/>
                  </a:cubicBezTo>
                  <a:cubicBezTo>
                    <a:pt x="4596" y="1008"/>
                    <a:pt x="7030" y="0"/>
                    <a:pt x="95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830461" cy="1757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898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36511" y="2878664"/>
            <a:ext cx="5516897" cy="149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42"/>
              </a:lnSpc>
              <a:spcBef>
                <a:spcPct val="0"/>
              </a:spcBef>
            </a:pPr>
            <a:r>
              <a:rPr lang="en-US" sz="6387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Introducción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29880" y="4885593"/>
            <a:ext cx="5330160" cy="2213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2098" spc="8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Plataf</a:t>
            </a:r>
            <a:r>
              <a:rPr lang="en-US" sz="2098" spc="88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orma web con IA que ayuda a crear y optimizar CVs de forma fácil y personalizada. Busca mejorar las oportunidades laborales, especialmente en zonas con acceso limitado a asesoría profesional.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80587" y="1762757"/>
            <a:ext cx="5502708" cy="77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8"/>
              </a:lnSpc>
              <a:spcBef>
                <a:spcPct val="0"/>
              </a:spcBef>
            </a:pPr>
            <a:r>
              <a:rPr lang="en-US" sz="3306">
                <a:solidFill>
                  <a:srgbClr val="01E8B9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Definición del problema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80587" y="2637336"/>
            <a:ext cx="6253892" cy="184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2098" spc="8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n-US" sz="2098" spc="88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distritos como San Juan de Lurigancho, muchos postulantes presentan CVs mal estructurados y poco adaptados al perfil laboral, lo que limita sus oportunidades de empleo.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577818" y="9716836"/>
            <a:ext cx="3840505" cy="733187"/>
          </a:xfrm>
          <a:custGeom>
            <a:avLst/>
            <a:gdLst/>
            <a:ahLst/>
            <a:cxnLst/>
            <a:rect r="r" b="b" t="t" l="l"/>
            <a:pathLst>
              <a:path h="733187" w="3840505">
                <a:moveTo>
                  <a:pt x="0" y="0"/>
                </a:moveTo>
                <a:lnTo>
                  <a:pt x="3840505" y="0"/>
                </a:lnTo>
                <a:lnTo>
                  <a:pt x="3840505" y="733187"/>
                </a:lnTo>
                <a:lnTo>
                  <a:pt x="0" y="73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17113" y="-232274"/>
            <a:ext cx="3840505" cy="733187"/>
          </a:xfrm>
          <a:custGeom>
            <a:avLst/>
            <a:gdLst/>
            <a:ahLst/>
            <a:cxnLst/>
            <a:rect r="r" b="b" t="t" l="l"/>
            <a:pathLst>
              <a:path h="733187" w="3840505">
                <a:moveTo>
                  <a:pt x="0" y="0"/>
                </a:moveTo>
                <a:lnTo>
                  <a:pt x="3840505" y="0"/>
                </a:lnTo>
                <a:lnTo>
                  <a:pt x="3840505" y="733188"/>
                </a:lnTo>
                <a:lnTo>
                  <a:pt x="0" y="73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180587" y="4788314"/>
            <a:ext cx="6027556" cy="77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8"/>
              </a:lnSpc>
              <a:spcBef>
                <a:spcPct val="0"/>
              </a:spcBef>
            </a:pPr>
            <a:r>
              <a:rPr lang="en-US" sz="3306">
                <a:solidFill>
                  <a:srgbClr val="01E8B9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Descripción del 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80587" y="5662893"/>
            <a:ext cx="6253892" cy="258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2098" spc="8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falta</a:t>
            </a:r>
            <a:r>
              <a:rPr lang="en-US" sz="2098" spc="88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 conocimientos técnicos y acceso a asesoría especializada impide que los CVs cumplan con los estándares requeridos. Se requiere una solución digital accesible y automatizada para mejorar su calidad de forma rápida y personalizada.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06219" y="2790556"/>
            <a:ext cx="5234176" cy="5372187"/>
            <a:chOff x="0" y="0"/>
            <a:chExt cx="11315432" cy="116137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15559" cy="11613917"/>
            </a:xfrm>
            <a:custGeom>
              <a:avLst/>
              <a:gdLst/>
              <a:ahLst/>
              <a:cxnLst/>
              <a:rect r="r" b="b" t="t" l="l"/>
              <a:pathLst>
                <a:path h="11613917" w="11315559">
                  <a:moveTo>
                    <a:pt x="9434269" y="0"/>
                  </a:moveTo>
                  <a:lnTo>
                    <a:pt x="0" y="0"/>
                  </a:lnTo>
                  <a:lnTo>
                    <a:pt x="0" y="9792900"/>
                  </a:lnTo>
                  <a:cubicBezTo>
                    <a:pt x="0" y="10822071"/>
                    <a:pt x="791845" y="11613917"/>
                    <a:pt x="1765046" y="11613917"/>
                  </a:cubicBezTo>
                  <a:lnTo>
                    <a:pt x="11315559" y="11613917"/>
                  </a:lnTo>
                  <a:lnTo>
                    <a:pt x="11315559" y="1821249"/>
                  </a:lnTo>
                  <a:cubicBezTo>
                    <a:pt x="11315432" y="791845"/>
                    <a:pt x="10523713" y="0"/>
                    <a:pt x="9434269" y="0"/>
                  </a:cubicBezTo>
                  <a:close/>
                  <a:moveTo>
                    <a:pt x="11188432" y="11486790"/>
                  </a:moveTo>
                  <a:lnTo>
                    <a:pt x="1765046" y="11486790"/>
                  </a:lnTo>
                  <a:cubicBezTo>
                    <a:pt x="861822" y="11486790"/>
                    <a:pt x="127000" y="10751967"/>
                    <a:pt x="127000" y="9792900"/>
                  </a:cubicBezTo>
                  <a:lnTo>
                    <a:pt x="127000" y="127000"/>
                  </a:lnTo>
                  <a:lnTo>
                    <a:pt x="9434269" y="127000"/>
                  </a:lnTo>
                  <a:cubicBezTo>
                    <a:pt x="10453736" y="127000"/>
                    <a:pt x="11188559" y="861822"/>
                    <a:pt x="11188559" y="1821249"/>
                  </a:cubicBezTo>
                  <a:lnTo>
                    <a:pt x="11188559" y="11486790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47604" y="2837685"/>
            <a:ext cx="5234176" cy="5372187"/>
            <a:chOff x="0" y="0"/>
            <a:chExt cx="11315432" cy="116137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15559" cy="11613917"/>
            </a:xfrm>
            <a:custGeom>
              <a:avLst/>
              <a:gdLst/>
              <a:ahLst/>
              <a:cxnLst/>
              <a:rect r="r" b="b" t="t" l="l"/>
              <a:pathLst>
                <a:path h="11613917" w="11315559">
                  <a:moveTo>
                    <a:pt x="9434269" y="0"/>
                  </a:moveTo>
                  <a:lnTo>
                    <a:pt x="0" y="0"/>
                  </a:lnTo>
                  <a:lnTo>
                    <a:pt x="0" y="9792900"/>
                  </a:lnTo>
                  <a:cubicBezTo>
                    <a:pt x="0" y="10822071"/>
                    <a:pt x="791845" y="11613917"/>
                    <a:pt x="1765046" y="11613917"/>
                  </a:cubicBezTo>
                  <a:lnTo>
                    <a:pt x="11315559" y="11613917"/>
                  </a:lnTo>
                  <a:lnTo>
                    <a:pt x="11315559" y="1821249"/>
                  </a:lnTo>
                  <a:cubicBezTo>
                    <a:pt x="11315432" y="791845"/>
                    <a:pt x="10523713" y="0"/>
                    <a:pt x="9434269" y="0"/>
                  </a:cubicBezTo>
                  <a:close/>
                  <a:moveTo>
                    <a:pt x="11188432" y="11486790"/>
                  </a:moveTo>
                  <a:lnTo>
                    <a:pt x="1765046" y="11486790"/>
                  </a:lnTo>
                  <a:cubicBezTo>
                    <a:pt x="861822" y="11486790"/>
                    <a:pt x="127000" y="10751967"/>
                    <a:pt x="127000" y="9792900"/>
                  </a:cubicBezTo>
                  <a:lnTo>
                    <a:pt x="127000" y="127000"/>
                  </a:lnTo>
                  <a:lnTo>
                    <a:pt x="9434269" y="127000"/>
                  </a:lnTo>
                  <a:cubicBezTo>
                    <a:pt x="10453736" y="127000"/>
                    <a:pt x="11188559" y="861822"/>
                    <a:pt x="11188559" y="1821249"/>
                  </a:cubicBezTo>
                  <a:lnTo>
                    <a:pt x="11188559" y="11486790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533178" y="2077128"/>
            <a:ext cx="1580259" cy="1580259"/>
          </a:xfrm>
          <a:custGeom>
            <a:avLst/>
            <a:gdLst/>
            <a:ahLst/>
            <a:cxnLst/>
            <a:rect r="r" b="b" t="t" l="l"/>
            <a:pathLst>
              <a:path h="1580259" w="1580259">
                <a:moveTo>
                  <a:pt x="0" y="0"/>
                </a:moveTo>
                <a:lnTo>
                  <a:pt x="1580259" y="0"/>
                </a:lnTo>
                <a:lnTo>
                  <a:pt x="1580259" y="1580259"/>
                </a:lnTo>
                <a:lnTo>
                  <a:pt x="0" y="1580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74563" y="2124257"/>
            <a:ext cx="1580259" cy="1580259"/>
          </a:xfrm>
          <a:custGeom>
            <a:avLst/>
            <a:gdLst/>
            <a:ahLst/>
            <a:cxnLst/>
            <a:rect r="r" b="b" t="t" l="l"/>
            <a:pathLst>
              <a:path h="1580259" w="1580259">
                <a:moveTo>
                  <a:pt x="0" y="0"/>
                </a:moveTo>
                <a:lnTo>
                  <a:pt x="1580259" y="0"/>
                </a:lnTo>
                <a:lnTo>
                  <a:pt x="1580259" y="1580259"/>
                </a:lnTo>
                <a:lnTo>
                  <a:pt x="0" y="1580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896625" y="-1067519"/>
            <a:ext cx="2354780" cy="2354780"/>
          </a:xfrm>
          <a:custGeom>
            <a:avLst/>
            <a:gdLst/>
            <a:ahLst/>
            <a:cxnLst/>
            <a:rect r="r" b="b" t="t" l="l"/>
            <a:pathLst>
              <a:path h="2354780" w="2354780">
                <a:moveTo>
                  <a:pt x="0" y="0"/>
                </a:moveTo>
                <a:lnTo>
                  <a:pt x="2354779" y="0"/>
                </a:lnTo>
                <a:lnTo>
                  <a:pt x="2354779" y="2354780"/>
                </a:lnTo>
                <a:lnTo>
                  <a:pt x="0" y="235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599451" y="8489958"/>
            <a:ext cx="2949126" cy="2949126"/>
          </a:xfrm>
          <a:custGeom>
            <a:avLst/>
            <a:gdLst/>
            <a:ahLst/>
            <a:cxnLst/>
            <a:rect r="r" b="b" t="t" l="l"/>
            <a:pathLst>
              <a:path h="2949126" w="2949126">
                <a:moveTo>
                  <a:pt x="0" y="0"/>
                </a:moveTo>
                <a:lnTo>
                  <a:pt x="2949127" y="0"/>
                </a:lnTo>
                <a:lnTo>
                  <a:pt x="2949127" y="2949126"/>
                </a:lnTo>
                <a:lnTo>
                  <a:pt x="0" y="294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21253" y="1094339"/>
            <a:ext cx="692304" cy="692304"/>
          </a:xfrm>
          <a:custGeom>
            <a:avLst/>
            <a:gdLst/>
            <a:ahLst/>
            <a:cxnLst/>
            <a:rect r="r" b="b" t="t" l="l"/>
            <a:pathLst>
              <a:path h="692304" w="692304">
                <a:moveTo>
                  <a:pt x="0" y="0"/>
                </a:moveTo>
                <a:lnTo>
                  <a:pt x="692303" y="0"/>
                </a:lnTo>
                <a:lnTo>
                  <a:pt x="692303" y="692304"/>
                </a:lnTo>
                <a:lnTo>
                  <a:pt x="0" y="692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1230953" y="8230128"/>
            <a:ext cx="3208957" cy="3208957"/>
          </a:xfrm>
          <a:custGeom>
            <a:avLst/>
            <a:gdLst/>
            <a:ahLst/>
            <a:cxnLst/>
            <a:rect r="r" b="b" t="t" l="l"/>
            <a:pathLst>
              <a:path h="3208957" w="3208957">
                <a:moveTo>
                  <a:pt x="0" y="0"/>
                </a:moveTo>
                <a:lnTo>
                  <a:pt x="3208957" y="0"/>
                </a:lnTo>
                <a:lnTo>
                  <a:pt x="3208957" y="3208956"/>
                </a:lnTo>
                <a:lnTo>
                  <a:pt x="0" y="3208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5739597" y="2206846"/>
            <a:ext cx="1167421" cy="1167421"/>
          </a:xfrm>
          <a:custGeom>
            <a:avLst/>
            <a:gdLst/>
            <a:ahLst/>
            <a:cxnLst/>
            <a:rect r="r" b="b" t="t" l="l"/>
            <a:pathLst>
              <a:path h="1167421" w="1167421">
                <a:moveTo>
                  <a:pt x="0" y="0"/>
                </a:moveTo>
                <a:lnTo>
                  <a:pt x="1167421" y="0"/>
                </a:lnTo>
                <a:lnTo>
                  <a:pt x="1167421" y="1167420"/>
                </a:lnTo>
                <a:lnTo>
                  <a:pt x="0" y="1167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397729" y="2347422"/>
            <a:ext cx="1133928" cy="1133928"/>
          </a:xfrm>
          <a:custGeom>
            <a:avLst/>
            <a:gdLst/>
            <a:ahLst/>
            <a:cxnLst/>
            <a:rect r="r" b="b" t="t" l="l"/>
            <a:pathLst>
              <a:path h="1133928" w="1133928">
                <a:moveTo>
                  <a:pt x="0" y="0"/>
                </a:moveTo>
                <a:lnTo>
                  <a:pt x="1133928" y="0"/>
                </a:lnTo>
                <a:lnTo>
                  <a:pt x="1133928" y="1133928"/>
                </a:lnTo>
                <a:lnTo>
                  <a:pt x="0" y="11339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82670" y="4577779"/>
            <a:ext cx="3481274" cy="313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Brinda</a:t>
            </a:r>
            <a:r>
              <a:rPr lang="en-US" sz="1800" spc="75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un servicio digital innovador que permita a los usuarios mejorar sus CVs mediante herramientas basadas en inteligencia artificial, potenciando sus oportunidades laborales y facilitando el acceso a un mercado laboral competitivo.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40753" y="4577779"/>
            <a:ext cx="3847880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800" spc="75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onvertirse en la plataforma líder en Perú en la optimización de currículums vitae con inteligencia artificial, mejorando la empleabilidad de los usuarios mediante tecnología accesible, efectiva y personalizada.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28397" y="3823795"/>
            <a:ext cx="2589820" cy="744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03"/>
              </a:lnSpc>
              <a:spcBef>
                <a:spcPct val="0"/>
              </a:spcBef>
            </a:pPr>
            <a:r>
              <a:rPr lang="en-US" sz="3145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Misión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69783" y="3870924"/>
            <a:ext cx="2589820" cy="744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03"/>
              </a:lnSpc>
              <a:spcBef>
                <a:spcPct val="0"/>
              </a:spcBef>
            </a:pPr>
            <a:r>
              <a:rPr lang="en-US" sz="3145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Visión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28944" y="2645948"/>
            <a:ext cx="9630111" cy="4995104"/>
            <a:chOff x="0" y="0"/>
            <a:chExt cx="12840149" cy="666013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783199" y="-361950"/>
              <a:ext cx="3273751" cy="1230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59"/>
                </a:lnSpc>
                <a:spcBef>
                  <a:spcPct val="0"/>
                </a:spcBef>
              </a:pPr>
              <a:r>
                <a:rPr lang="en-US" sz="4328">
                  <a:solidFill>
                    <a:srgbClr val="FFFFFF"/>
                  </a:solidFill>
                  <a:latin typeface="Pattanakarn Expanded"/>
                  <a:ea typeface="Pattanakarn Expanded"/>
                  <a:cs typeface="Pattanakarn Expanded"/>
                  <a:sym typeface="Pattanakarn Expanded"/>
                </a:rPr>
                <a:t>Objetivo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417876" y="401881"/>
              <a:ext cx="4004398" cy="1587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18"/>
                </a:lnSpc>
                <a:spcBef>
                  <a:spcPct val="0"/>
                </a:spcBef>
              </a:pPr>
              <a:r>
                <a:rPr lang="en-US" sz="5584">
                  <a:solidFill>
                    <a:srgbClr val="01E8B9"/>
                  </a:solidFill>
                  <a:latin typeface="Pattanakarn Expanded"/>
                  <a:ea typeface="Pattanakarn Expanded"/>
                  <a:cs typeface="Pattanakarn Expanded"/>
                  <a:sym typeface="Pattanakarn Expanded"/>
                </a:rPr>
                <a:t>General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2269174"/>
              <a:ext cx="12840149" cy="4171204"/>
              <a:chOff x="0" y="0"/>
              <a:chExt cx="2420410" cy="78628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420409" cy="786285"/>
              </a:xfrm>
              <a:custGeom>
                <a:avLst/>
                <a:gdLst/>
                <a:ahLst/>
                <a:cxnLst/>
                <a:rect r="r" b="b" t="t" l="l"/>
                <a:pathLst>
                  <a:path h="786285" w="2420409">
                    <a:moveTo>
                      <a:pt x="12059" y="0"/>
                    </a:moveTo>
                    <a:lnTo>
                      <a:pt x="2408350" y="0"/>
                    </a:lnTo>
                    <a:cubicBezTo>
                      <a:pt x="2411549" y="0"/>
                      <a:pt x="2414616" y="1270"/>
                      <a:pt x="2416877" y="3532"/>
                    </a:cubicBezTo>
                    <a:cubicBezTo>
                      <a:pt x="2419139" y="5793"/>
                      <a:pt x="2420409" y="8861"/>
                      <a:pt x="2420409" y="12059"/>
                    </a:cubicBezTo>
                    <a:lnTo>
                      <a:pt x="2420409" y="774227"/>
                    </a:lnTo>
                    <a:cubicBezTo>
                      <a:pt x="2420409" y="780886"/>
                      <a:pt x="2415011" y="786285"/>
                      <a:pt x="2408350" y="786285"/>
                    </a:cubicBezTo>
                    <a:lnTo>
                      <a:pt x="12059" y="786285"/>
                    </a:lnTo>
                    <a:cubicBezTo>
                      <a:pt x="8861" y="786285"/>
                      <a:pt x="5793" y="785015"/>
                      <a:pt x="3532" y="782753"/>
                    </a:cubicBezTo>
                    <a:cubicBezTo>
                      <a:pt x="1270" y="780492"/>
                      <a:pt x="0" y="777425"/>
                      <a:pt x="0" y="774227"/>
                    </a:cubicBezTo>
                    <a:lnTo>
                      <a:pt x="0" y="12059"/>
                    </a:lnTo>
                    <a:cubicBezTo>
                      <a:pt x="0" y="8861"/>
                      <a:pt x="1270" y="5793"/>
                      <a:pt x="3532" y="3532"/>
                    </a:cubicBezTo>
                    <a:cubicBezTo>
                      <a:pt x="5793" y="1270"/>
                      <a:pt x="8861" y="0"/>
                      <a:pt x="12059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3205C">
                      <a:alpha val="100000"/>
                    </a:srgbClr>
                  </a:gs>
                  <a:gs pos="100000">
                    <a:srgbClr val="11132C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w="47625" cap="sq">
                <a:gradFill>
                  <a:gsLst>
                    <a:gs pos="0">
                      <a:srgbClr val="00F6B7">
                        <a:alpha val="100000"/>
                      </a:srgbClr>
                    </a:gs>
                    <a:gs pos="100000">
                      <a:srgbClr val="057FC0">
                        <a:alpha val="100000"/>
                      </a:srgbClr>
                    </a:gs>
                  </a:gsLst>
                  <a:lin ang="5400000"/>
                </a:gra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95250"/>
                <a:ext cx="2420410" cy="8815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 marL="0" indent="0" lvl="0">
                  <a:lnSpc>
                    <a:spcPts val="2898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491698" y="2616863"/>
              <a:ext cx="11856753" cy="4043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81"/>
                </a:lnSpc>
                <a:spcBef>
                  <a:spcPct val="0"/>
                </a:spcBef>
              </a:pPr>
              <a:r>
                <a:rPr lang="en-US" sz="2486" spc="104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</a:t>
              </a:r>
              <a:r>
                <a:rPr lang="en-US" sz="2486" spc="104" strike="noStrike" u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esarrollar una página web interactiva que permita optimizar CVs utilizando inteligencia artificial, adaptándolos a los requerimientos del mercado laboral actual de manera personalizada y accesible para los usuarios del distrito de SJL y otras zonas de Lima.</a:t>
              </a:r>
            </a:p>
            <a:p>
              <a:pPr algn="ctr" marL="0" indent="0" lvl="0">
                <a:lnSpc>
                  <a:spcPts val="348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3593563">
            <a:off x="14691063" y="-1539537"/>
            <a:ext cx="5136474" cy="5136474"/>
          </a:xfrm>
          <a:custGeom>
            <a:avLst/>
            <a:gdLst/>
            <a:ahLst/>
            <a:cxnLst/>
            <a:rect r="r" b="b" t="t" l="l"/>
            <a:pathLst>
              <a:path h="5136474" w="5136474">
                <a:moveTo>
                  <a:pt x="0" y="0"/>
                </a:moveTo>
                <a:lnTo>
                  <a:pt x="5136474" y="0"/>
                </a:lnTo>
                <a:lnTo>
                  <a:pt x="5136474" y="5136474"/>
                </a:lnTo>
                <a:lnTo>
                  <a:pt x="0" y="513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491124">
            <a:off x="-1539295" y="7440262"/>
            <a:ext cx="4397707" cy="4397707"/>
          </a:xfrm>
          <a:custGeom>
            <a:avLst/>
            <a:gdLst/>
            <a:ahLst/>
            <a:cxnLst/>
            <a:rect r="r" b="b" t="t" l="l"/>
            <a:pathLst>
              <a:path h="4397707" w="4397707">
                <a:moveTo>
                  <a:pt x="0" y="0"/>
                </a:moveTo>
                <a:lnTo>
                  <a:pt x="4397707" y="0"/>
                </a:lnTo>
                <a:lnTo>
                  <a:pt x="4397707" y="4397707"/>
                </a:lnTo>
                <a:lnTo>
                  <a:pt x="0" y="4397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47842" y="2761008"/>
            <a:ext cx="3593102" cy="35931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89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63895" y="-3141206"/>
            <a:ext cx="5070900" cy="5070900"/>
          </a:xfrm>
          <a:custGeom>
            <a:avLst/>
            <a:gdLst/>
            <a:ahLst/>
            <a:cxnLst/>
            <a:rect r="r" b="b" t="t" l="l"/>
            <a:pathLst>
              <a:path h="5070900" w="5070900">
                <a:moveTo>
                  <a:pt x="0" y="0"/>
                </a:moveTo>
                <a:lnTo>
                  <a:pt x="5070900" y="0"/>
                </a:lnTo>
                <a:lnTo>
                  <a:pt x="5070900" y="5070900"/>
                </a:lnTo>
                <a:lnTo>
                  <a:pt x="0" y="507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801290" y="4462421"/>
            <a:ext cx="2686205" cy="634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64"/>
              </a:lnSpc>
              <a:spcBef>
                <a:spcPct val="0"/>
              </a:spcBef>
            </a:pPr>
            <a:r>
              <a:rPr lang="en-US" sz="2760">
                <a:solidFill>
                  <a:srgbClr val="01E8B9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 específicos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2672954" y="475035"/>
            <a:ext cx="1686752" cy="5413552"/>
            <a:chOff x="0" y="0"/>
            <a:chExt cx="7475268" cy="239915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00426" y="2530947"/>
            <a:ext cx="4431807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-D</a:t>
            </a:r>
            <a:r>
              <a:rPr lang="en-US" sz="1800" spc="75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iseñar una interfaz web intuitiva que facilite la carga y edición de currículums por parte de los usuarios.</a:t>
            </a:r>
          </a:p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5612822" y="1929694"/>
            <a:ext cx="848627" cy="84862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 strike="noStrike" u="non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01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flipH="true" flipV="true">
            <a:off x="6461449" y="2354007"/>
            <a:ext cx="2682943" cy="407001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grpSp>
        <p:nvGrpSpPr>
          <p:cNvPr name="Group 14" id="14"/>
          <p:cNvGrpSpPr/>
          <p:nvPr/>
        </p:nvGrpSpPr>
        <p:grpSpPr>
          <a:xfrm rot="-5400000">
            <a:off x="2672954" y="2671660"/>
            <a:ext cx="1686752" cy="5413552"/>
            <a:chOff x="0" y="0"/>
            <a:chExt cx="7475268" cy="239915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181015" y="4675977"/>
            <a:ext cx="4431807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-Impl</a:t>
            </a:r>
            <a:r>
              <a:rPr lang="en-US" sz="1800" spc="75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ementar un modelo de inteligencia artificial que analice y sugiera mejoras en contenido, formato y palabras clave del CV.</a:t>
            </a:r>
          </a:p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5612822" y="4126319"/>
            <a:ext cx="848627" cy="84862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2672954" y="4871709"/>
            <a:ext cx="1686752" cy="5413552"/>
            <a:chOff x="0" y="0"/>
            <a:chExt cx="7475268" cy="2399153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300426" y="6927621"/>
            <a:ext cx="4431807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-Inc</a:t>
            </a:r>
            <a:r>
              <a:rPr lang="en-US" sz="1800" spc="75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orporar funcionalidades para adaptar los CVs a diferentes sectores laborales y tipos de empleo.</a:t>
            </a:r>
          </a:p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5612822" y="6326368"/>
            <a:ext cx="848627" cy="84862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03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H="true" flipV="true">
            <a:off x="6461449" y="4550632"/>
            <a:ext cx="886392" cy="6927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sp>
        <p:nvSpPr>
          <p:cNvPr name="AutoShape 27" id="27"/>
          <p:cNvSpPr/>
          <p:nvPr/>
        </p:nvSpPr>
        <p:spPr>
          <a:xfrm flipH="true">
            <a:off x="6461449" y="6354111"/>
            <a:ext cx="2682943" cy="396571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grpSp>
        <p:nvGrpSpPr>
          <p:cNvPr name="Group 28" id="28"/>
          <p:cNvGrpSpPr/>
          <p:nvPr/>
        </p:nvGrpSpPr>
        <p:grpSpPr>
          <a:xfrm rot="-5400000">
            <a:off x="13928294" y="475035"/>
            <a:ext cx="1686752" cy="5413552"/>
            <a:chOff x="0" y="0"/>
            <a:chExt cx="7475268" cy="2399153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707617" y="2530947"/>
            <a:ext cx="4431807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-P</a:t>
            </a:r>
            <a:r>
              <a:rPr lang="en-US" sz="1800" spc="75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roveer retroalimentación automática y personalizada en tiempo real basada en criterios de empleabilidad.</a:t>
            </a:r>
          </a:p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1788669" y="1929694"/>
            <a:ext cx="848627" cy="84862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04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-5400000">
            <a:off x="13928294" y="2671660"/>
            <a:ext cx="1686752" cy="5413552"/>
            <a:chOff x="0" y="0"/>
            <a:chExt cx="7475268" cy="2399153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2707617" y="4851121"/>
            <a:ext cx="4431807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-Ga</a:t>
            </a:r>
            <a:r>
              <a:rPr lang="en-US" sz="1800" spc="75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rantizar la seguridad y confidencialidad de los datos ingresados por los usuarios.</a:t>
            </a:r>
          </a:p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37" id="37"/>
          <p:cNvGrpSpPr/>
          <p:nvPr/>
        </p:nvGrpSpPr>
        <p:grpSpPr>
          <a:xfrm rot="0">
            <a:off x="11788669" y="4126319"/>
            <a:ext cx="848627" cy="84862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05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-5400000">
            <a:off x="13928294" y="4871709"/>
            <a:ext cx="1686752" cy="5413552"/>
            <a:chOff x="0" y="0"/>
            <a:chExt cx="7475268" cy="2399153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707617" y="7047100"/>
            <a:ext cx="4431807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-O</a:t>
            </a:r>
            <a:r>
              <a:rPr lang="en-US" sz="1800" spc="75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ptimizar la experiencia del usuario mediante pruebas de usabilidad y ajustes continuos.</a:t>
            </a:r>
          </a:p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grpSp>
        <p:nvGrpSpPr>
          <p:cNvPr name="Group 43" id="43"/>
          <p:cNvGrpSpPr/>
          <p:nvPr/>
        </p:nvGrpSpPr>
        <p:grpSpPr>
          <a:xfrm rot="0">
            <a:off x="11788669" y="6326368"/>
            <a:ext cx="848627" cy="848627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06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9144393" y="2354007"/>
            <a:ext cx="2644276" cy="407001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sp>
        <p:nvSpPr>
          <p:cNvPr name="AutoShape 47" id="47"/>
          <p:cNvSpPr/>
          <p:nvPr/>
        </p:nvSpPr>
        <p:spPr>
          <a:xfrm flipV="true">
            <a:off x="10940944" y="4550632"/>
            <a:ext cx="847725" cy="6927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sp>
        <p:nvSpPr>
          <p:cNvPr name="AutoShape 48" id="48"/>
          <p:cNvSpPr/>
          <p:nvPr/>
        </p:nvSpPr>
        <p:spPr>
          <a:xfrm>
            <a:off x="9144393" y="6354111"/>
            <a:ext cx="2644276" cy="396571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-1659009" y="9066124"/>
            <a:ext cx="2839631" cy="2839631"/>
          </a:xfrm>
          <a:custGeom>
            <a:avLst/>
            <a:gdLst/>
            <a:ahLst/>
            <a:cxnLst/>
            <a:rect r="r" b="b" t="t" l="l"/>
            <a:pathLst>
              <a:path h="2839631" w="2839631">
                <a:moveTo>
                  <a:pt x="0" y="0"/>
                </a:moveTo>
                <a:lnTo>
                  <a:pt x="2839631" y="0"/>
                </a:lnTo>
                <a:lnTo>
                  <a:pt x="2839631" y="2839631"/>
                </a:lnTo>
                <a:lnTo>
                  <a:pt x="0" y="2839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0" id="50"/>
          <p:cNvSpPr txBox="true"/>
          <p:nvPr/>
        </p:nvSpPr>
        <p:spPr>
          <a:xfrm rot="0">
            <a:off x="8305124" y="3922813"/>
            <a:ext cx="1867484" cy="63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63"/>
              </a:lnSpc>
              <a:spcBef>
                <a:spcPct val="0"/>
              </a:spcBef>
            </a:pPr>
            <a:r>
              <a:rPr lang="en-US" sz="276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Objetivos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971" y="-1626390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26029" y="8586268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84214" y="2306499"/>
            <a:ext cx="9462174" cy="6951801"/>
          </a:xfrm>
          <a:custGeom>
            <a:avLst/>
            <a:gdLst/>
            <a:ahLst/>
            <a:cxnLst/>
            <a:rect r="r" b="b" t="t" l="l"/>
            <a:pathLst>
              <a:path h="6951801" w="9462174">
                <a:moveTo>
                  <a:pt x="0" y="0"/>
                </a:moveTo>
                <a:lnTo>
                  <a:pt x="9462174" y="0"/>
                </a:lnTo>
                <a:lnTo>
                  <a:pt x="9462174" y="6951801"/>
                </a:lnTo>
                <a:lnTo>
                  <a:pt x="0" y="6951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26325" y="4082179"/>
            <a:ext cx="8335711" cy="3400441"/>
          </a:xfrm>
          <a:custGeom>
            <a:avLst/>
            <a:gdLst/>
            <a:ahLst/>
            <a:cxnLst/>
            <a:rect r="r" b="b" t="t" l="l"/>
            <a:pathLst>
              <a:path h="3400441" w="8335711">
                <a:moveTo>
                  <a:pt x="0" y="0"/>
                </a:moveTo>
                <a:lnTo>
                  <a:pt x="8335711" y="0"/>
                </a:lnTo>
                <a:lnTo>
                  <a:pt x="8335711" y="3400441"/>
                </a:lnTo>
                <a:lnTo>
                  <a:pt x="0" y="34004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15301" y="493161"/>
            <a:ext cx="8457398" cy="11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0"/>
              </a:lnSpc>
              <a:spcBef>
                <a:spcPct val="0"/>
              </a:spcBef>
            </a:pPr>
            <a:r>
              <a:rPr lang="en-US" sz="4985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Alcances y Limitaciones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971" y="-1626390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26029" y="8586268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99168" y="2935345"/>
            <a:ext cx="7034931" cy="5659664"/>
          </a:xfrm>
          <a:custGeom>
            <a:avLst/>
            <a:gdLst/>
            <a:ahLst/>
            <a:cxnLst/>
            <a:rect r="r" b="b" t="t" l="l"/>
            <a:pathLst>
              <a:path h="5659664" w="7034931">
                <a:moveTo>
                  <a:pt x="0" y="0"/>
                </a:moveTo>
                <a:lnTo>
                  <a:pt x="7034931" y="0"/>
                </a:lnTo>
                <a:lnTo>
                  <a:pt x="7034931" y="5659663"/>
                </a:lnTo>
                <a:lnTo>
                  <a:pt x="0" y="5659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78" t="-37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514468" y="2938231"/>
            <a:ext cx="7043883" cy="5656777"/>
          </a:xfrm>
          <a:custGeom>
            <a:avLst/>
            <a:gdLst/>
            <a:ahLst/>
            <a:cxnLst/>
            <a:rect r="r" b="b" t="t" l="l"/>
            <a:pathLst>
              <a:path h="5656777" w="7043883">
                <a:moveTo>
                  <a:pt x="0" y="0"/>
                </a:moveTo>
                <a:lnTo>
                  <a:pt x="7043883" y="0"/>
                </a:lnTo>
                <a:lnTo>
                  <a:pt x="7043883" y="5656777"/>
                </a:lnTo>
                <a:lnTo>
                  <a:pt x="0" y="56567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94" t="-422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50957" y="1396717"/>
            <a:ext cx="7570906" cy="81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5"/>
              </a:lnSpc>
              <a:spcBef>
                <a:spcPct val="0"/>
              </a:spcBef>
            </a:pPr>
            <a:r>
              <a:rPr lang="en-US" sz="346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Requerimientos no funcionales: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9601" y="1396717"/>
            <a:ext cx="6794065" cy="81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5"/>
              </a:lnSpc>
              <a:spcBef>
                <a:spcPct val="0"/>
              </a:spcBef>
            </a:pPr>
            <a:r>
              <a:rPr lang="en-US" sz="346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Requerimientos funcionales: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2182" y="3867144"/>
            <a:ext cx="10763636" cy="188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9"/>
              </a:lnSpc>
              <a:spcBef>
                <a:spcPct val="0"/>
              </a:spcBef>
            </a:pPr>
            <a:r>
              <a:rPr lang="en-US" sz="8006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Anexos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3336739">
            <a:off x="14489289" y="6411487"/>
            <a:ext cx="8058233" cy="8058233"/>
          </a:xfrm>
          <a:custGeom>
            <a:avLst/>
            <a:gdLst/>
            <a:ahLst/>
            <a:cxnLst/>
            <a:rect r="r" b="b" t="t" l="l"/>
            <a:pathLst>
              <a:path h="8058233" w="8058233">
                <a:moveTo>
                  <a:pt x="0" y="0"/>
                </a:moveTo>
                <a:lnTo>
                  <a:pt x="8058232" y="0"/>
                </a:lnTo>
                <a:lnTo>
                  <a:pt x="8058232" y="8058233"/>
                </a:lnTo>
                <a:lnTo>
                  <a:pt x="0" y="8058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3216559" y="-3000416"/>
            <a:ext cx="8058233" cy="8058233"/>
          </a:xfrm>
          <a:custGeom>
            <a:avLst/>
            <a:gdLst/>
            <a:ahLst/>
            <a:cxnLst/>
            <a:rect r="r" b="b" t="t" l="l"/>
            <a:pathLst>
              <a:path h="8058233" w="8058233">
                <a:moveTo>
                  <a:pt x="0" y="0"/>
                </a:moveTo>
                <a:lnTo>
                  <a:pt x="8058233" y="0"/>
                </a:lnTo>
                <a:lnTo>
                  <a:pt x="8058233" y="8058232"/>
                </a:lnTo>
                <a:lnTo>
                  <a:pt x="0" y="805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DAGkkGPtxUI</dc:identifier>
  <dcterms:modified xsi:type="dcterms:W3CDTF">2011-08-01T06:04:30Z</dcterms:modified>
  <cp:revision>1</cp:revision>
  <dc:title>AVANCE 1</dc:title>
</cp:coreProperties>
</file>