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8" r:id="rId3"/>
    <p:sldId id="288" r:id="rId4"/>
    <p:sldId id="273" r:id="rId5"/>
    <p:sldId id="286" r:id="rId6"/>
    <p:sldId id="272" r:id="rId7"/>
    <p:sldId id="284" r:id="rId8"/>
    <p:sldId id="285" r:id="rId9"/>
    <p:sldId id="267" r:id="rId10"/>
    <p:sldId id="290" r:id="rId11"/>
    <p:sldId id="291" r:id="rId12"/>
    <p:sldId id="292" r:id="rId13"/>
    <p:sldId id="289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ul Maharnawar" initials="AM" lastIdx="1" clrIdx="0">
    <p:extLst>
      <p:ext uri="{19B8F6BF-5375-455C-9EA6-DF929625EA0E}">
        <p15:presenceInfo xmlns:p15="http://schemas.microsoft.com/office/powerpoint/2012/main" userId="dd54c7a3aa847b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9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5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6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2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98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63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6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3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8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21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3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73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4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2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6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9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485A-53AF-4BF9-BEF8-C7CB4BB3662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A022-FD76-4C7F-9AA5-FF5421F31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0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blOqCahWqzAsX6g_Dj7T6GbisQJeAsuxj0JRNFfKPjA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744B-1212-22DF-4D06-0AFFB85BF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31" y="3009551"/>
            <a:ext cx="8201552" cy="580938"/>
          </a:xfrm>
        </p:spPr>
        <p:txBody>
          <a:bodyPr anchor="b">
            <a:noAutofit/>
          </a:bodyPr>
          <a:lstStyle/>
          <a:p>
            <a:pPr algn="just"/>
            <a:r>
              <a:rPr lang="en-US" sz="3200" dirty="0"/>
              <a:t>  Automated and Secure Job Search System</a:t>
            </a:r>
            <a:endParaRPr lang="en-IN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2CD067-EF21-4B0D-A5B9-982AFA14A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131" y="4427595"/>
            <a:ext cx="11221175" cy="19228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                                                                         		      	 By-</a:t>
            </a:r>
          </a:p>
          <a:p>
            <a:pPr algn="l"/>
            <a:r>
              <a:rPr lang="en-US" dirty="0"/>
              <a:t>                                                                            			      Kunal (43248)</a:t>
            </a:r>
          </a:p>
          <a:p>
            <a:pPr algn="l"/>
            <a:r>
              <a:rPr lang="en-US" dirty="0"/>
              <a:t>                                                                           			      </a:t>
            </a:r>
            <a:r>
              <a:rPr lang="en-US" dirty="0" err="1"/>
              <a:t>Akshay</a:t>
            </a:r>
            <a:r>
              <a:rPr lang="en-US" dirty="0"/>
              <a:t>  (43242)</a:t>
            </a:r>
          </a:p>
          <a:p>
            <a:pPr algn="l"/>
            <a:r>
              <a:rPr lang="en-US" dirty="0"/>
              <a:t>Guide -					                			      </a:t>
            </a:r>
            <a:r>
              <a:rPr lang="en-US" dirty="0" err="1"/>
              <a:t>Avinash</a:t>
            </a:r>
            <a:r>
              <a:rPr lang="en-US" dirty="0"/>
              <a:t> (43248)</a:t>
            </a:r>
          </a:p>
          <a:p>
            <a:pPr algn="l"/>
            <a:r>
              <a:rPr lang="en-US" dirty="0"/>
              <a:t> Mrs. R. A. </a:t>
            </a:r>
            <a:r>
              <a:rPr lang="en-US" dirty="0" err="1"/>
              <a:t>Karnawat</a:t>
            </a:r>
            <a:r>
              <a:rPr lang="en-US" dirty="0"/>
              <a:t>                                             			      Mihir (43265)  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1E790-77BD-4098-B10D-6ABC28C3AB1D}"/>
              </a:ext>
            </a:extLst>
          </p:cNvPr>
          <p:cNvSpPr txBox="1"/>
          <p:nvPr/>
        </p:nvSpPr>
        <p:spPr>
          <a:xfrm>
            <a:off x="2076994" y="864749"/>
            <a:ext cx="7106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BE Project – Review 1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65504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E4D65-B90A-9375-CB99-0BDD53280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2336800"/>
            <a:ext cx="8859520" cy="3972560"/>
          </a:xfrm>
        </p:spPr>
      </p:pic>
    </p:spTree>
    <p:extLst>
      <p:ext uri="{BB962C8B-B14F-4D97-AF65-F5344CB8AC3E}">
        <p14:creationId xmlns:p14="http://schemas.microsoft.com/office/powerpoint/2010/main" val="223677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A231C-7584-0CE2-BF9E-D8F8DC41E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2336800"/>
            <a:ext cx="9367520" cy="4023360"/>
          </a:xfrm>
        </p:spPr>
      </p:pic>
    </p:spTree>
    <p:extLst>
      <p:ext uri="{BB962C8B-B14F-4D97-AF65-F5344CB8AC3E}">
        <p14:creationId xmlns:p14="http://schemas.microsoft.com/office/powerpoint/2010/main" val="65710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7CBDE-0911-C2F4-FD2A-83AF26D0D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40" y="2336800"/>
            <a:ext cx="6563360" cy="3598863"/>
          </a:xfrm>
        </p:spPr>
      </p:pic>
    </p:spTree>
    <p:extLst>
      <p:ext uri="{BB962C8B-B14F-4D97-AF65-F5344CB8AC3E}">
        <p14:creationId xmlns:p14="http://schemas.microsoft.com/office/powerpoint/2010/main" val="143318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36D1-ADD3-C3D5-C7D0-5F6A98008DD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E4B5-F4CD-6D2C-90F6-B680612F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 we have seen the various aspects of Fake job detection. </a:t>
            </a:r>
          </a:p>
          <a:p>
            <a:r>
              <a:rPr lang="en-US" dirty="0"/>
              <a:t>Our main focus is to get an idea about how the latest technology can improve the current systems. </a:t>
            </a:r>
          </a:p>
          <a:p>
            <a:r>
              <a:rPr lang="en-US" dirty="0"/>
              <a:t>HTML Parsing will be used to scrap the web page and BFS(Breadth First Search) for Web Crawling.</a:t>
            </a:r>
          </a:p>
          <a:p>
            <a:r>
              <a:rPr lang="en-US" dirty="0"/>
              <a:t>Deep Learning models like CNN, DNN, LSTM will be used for </a:t>
            </a:r>
            <a:r>
              <a:rPr lang="en-US"/>
              <a:t>detecting fraud jobs.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0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36D1-ADD3-C3D5-C7D0-5F6A9800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29" y="553673"/>
            <a:ext cx="5934163" cy="134348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87884-CD21-4EA4-B674-F84B3D3DF564}"/>
              </a:ext>
            </a:extLst>
          </p:cNvPr>
          <p:cNvSpPr txBox="1"/>
          <p:nvPr/>
        </p:nvSpPr>
        <p:spPr>
          <a:xfrm>
            <a:off x="852529" y="2334009"/>
            <a:ext cx="10343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sz="1200" dirty="0"/>
              <a:t>S. D. S. </a:t>
            </a:r>
            <a:r>
              <a:rPr lang="en-IN" sz="1200" dirty="0" err="1"/>
              <a:t>Sirisuriya</a:t>
            </a:r>
            <a:r>
              <a:rPr lang="en-IN" sz="1200" dirty="0"/>
              <a:t>, "Importance of Web Scraping as a Data Source for Machine Learning Algorithms - Review," 2023 IEEE 17th International Conference on Industrial and Information Systems (ICIIS), Peradeniya, Sri Lanka, 2023, pp. 134-139, </a:t>
            </a:r>
            <a:r>
              <a:rPr lang="en-IN" sz="1200" dirty="0" err="1"/>
              <a:t>doi</a:t>
            </a:r>
            <a:r>
              <a:rPr lang="en-IN" sz="1200" dirty="0"/>
              <a:t>: 10.1109/ICIIS58898.2023.10253502.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IN" sz="1200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S. Mahbub, E. </a:t>
            </a:r>
            <a:r>
              <a:rPr lang="en-US" sz="1200" dirty="0" err="1"/>
              <a:t>Pardede</a:t>
            </a:r>
            <a:r>
              <a:rPr lang="en-US" sz="1200" dirty="0"/>
              <a:t> and A. S. M. </a:t>
            </a:r>
            <a:r>
              <a:rPr lang="en-US" sz="1200" dirty="0" err="1"/>
              <a:t>Kayes</a:t>
            </a:r>
            <a:r>
              <a:rPr lang="en-US" sz="1200" dirty="0"/>
              <a:t>, "Online Recruitment Fraud Detection: A Study on Contextual Features in Australian Job Industries," in IEEE Access, vol. 10, pp. 82776-82787, 2022, </a:t>
            </a:r>
            <a:r>
              <a:rPr lang="en-US" sz="1200" dirty="0" err="1"/>
              <a:t>doi</a:t>
            </a:r>
            <a:r>
              <a:rPr lang="en-US" sz="1200" dirty="0"/>
              <a:t>: 10.1109/ACCESS.2022.3197225.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IN" sz="1200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sz="1200" dirty="0" err="1"/>
              <a:t>Lotfi</a:t>
            </a:r>
            <a:r>
              <a:rPr lang="en-IN" sz="1200" dirty="0"/>
              <a:t>, </a:t>
            </a:r>
            <a:r>
              <a:rPr lang="en-IN" sz="1200" dirty="0" err="1"/>
              <a:t>Chaimaa</a:t>
            </a:r>
            <a:r>
              <a:rPr lang="en-IN" sz="1200" dirty="0"/>
              <a:t> &amp; Srinivasan, Swetha &amp; Ertz, Myriam &amp; </a:t>
            </a:r>
            <a:r>
              <a:rPr lang="en-IN" sz="1200" dirty="0" err="1"/>
              <a:t>Latrous</a:t>
            </a:r>
            <a:r>
              <a:rPr lang="en-IN" sz="1200" dirty="0"/>
              <a:t>, </a:t>
            </a:r>
            <a:r>
              <a:rPr lang="en-IN" sz="1200" dirty="0" err="1"/>
              <a:t>Imen</a:t>
            </a:r>
            <a:r>
              <a:rPr lang="en-IN" sz="1200" dirty="0"/>
              <a:t>. (2021). Web Scraping Techniques and Applications: A Literature Review. 10.52458/978-93-91842-08-6-38. 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IN" sz="1200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sz="1200" dirty="0"/>
              <a:t>Ravish, R. </a:t>
            </a:r>
            <a:r>
              <a:rPr lang="en-IN" sz="1200" dirty="0" err="1"/>
              <a:t>Katarya</a:t>
            </a:r>
            <a:r>
              <a:rPr lang="en-IN" sz="1200" dirty="0"/>
              <a:t>, D. Dahiya and S. Checker, "Fake News Detection System Using Featured-Based Optimized MSVM Classification," in IEEE Access, vol. 10, pp. 113184-113199, 2022, </a:t>
            </a:r>
            <a:r>
              <a:rPr lang="en-IN" sz="1200" dirty="0" err="1"/>
              <a:t>doi</a:t>
            </a:r>
            <a:r>
              <a:rPr lang="en-IN" sz="1200" dirty="0"/>
              <a:t>: 10.1109/ACCESS.2022.3216892.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IN" sz="1200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D. </a:t>
            </a:r>
            <a:r>
              <a:rPr lang="en-US" sz="1200" dirty="0" err="1"/>
              <a:t>Rohera</a:t>
            </a:r>
            <a:r>
              <a:rPr lang="en-US" sz="1200" dirty="0"/>
              <a:t> et al., "A Taxonomy of Fake News Classification Techniques: Survey and Implementation Aspects," in IEEE Access, vol. 10, pp. 30367-30394, 2022, </a:t>
            </a:r>
            <a:r>
              <a:rPr lang="en-US" sz="1200" dirty="0" err="1"/>
              <a:t>doi</a:t>
            </a:r>
            <a:r>
              <a:rPr lang="en-US" sz="1200" dirty="0"/>
              <a:t>: 10.1109/ACCESS.2022.3159651.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M. Park and S. Chai, "Constructing a User-Centered Fake News Detection Model by Using Classification Algorithms in Machine Learning Techniques," in IEEE Access, vol. 11, pp. 71517-71527, 2023, </a:t>
            </a:r>
            <a:r>
              <a:rPr lang="en-US" sz="1200" dirty="0" err="1"/>
              <a:t>doi</a:t>
            </a:r>
            <a:r>
              <a:rPr lang="en-US" sz="1200" dirty="0"/>
              <a:t>: 10.1109/ACCESS.2023.3294613.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J. T. H. Kong, W. K. Wong, F. H. </a:t>
            </a:r>
            <a:r>
              <a:rPr lang="en-US" sz="1200" dirty="0" err="1"/>
              <a:t>Juwono</a:t>
            </a:r>
            <a:r>
              <a:rPr lang="en-US" sz="1200" dirty="0"/>
              <a:t> and C. </a:t>
            </a:r>
            <a:r>
              <a:rPr lang="en-US" sz="1200" dirty="0" err="1"/>
              <a:t>Apriono</a:t>
            </a:r>
            <a:r>
              <a:rPr lang="en-US" sz="1200" dirty="0"/>
              <a:t>, "Generating Fake News Detection Model Using A Two-Stage Evolutionary Approach," in IEEE Access, vol. 11, pp. 85067-85085, 2023, </a:t>
            </a:r>
            <a:r>
              <a:rPr lang="en-US" sz="1200" dirty="0" err="1"/>
              <a:t>doi</a:t>
            </a:r>
            <a:r>
              <a:rPr lang="en-US" sz="1200" dirty="0"/>
              <a:t>: 10.1109/ACCESS.2023.3303321.</a:t>
            </a:r>
            <a:endParaRPr lang="en-IN" sz="1200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8893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4ACE-2575-C5E2-C630-9806B40F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80" y="2912272"/>
            <a:ext cx="8624123" cy="15177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Develop an automated system for detecting potentially fraudulent job listings on LinkedIn through web crawling, aiming to enhance user confidence and safety while searching for jobs on the platform.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5D3C0-7006-4300-8D1D-8F7DE412AFEF}"/>
              </a:ext>
            </a:extLst>
          </p:cNvPr>
          <p:cNvSpPr txBox="1"/>
          <p:nvPr/>
        </p:nvSpPr>
        <p:spPr>
          <a:xfrm>
            <a:off x="882226" y="848127"/>
            <a:ext cx="535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Problem Statement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246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4ACE-2575-C5E2-C630-9806B40F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8" y="2861264"/>
            <a:ext cx="11117458" cy="2494507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Addressing a significant concern about the fake jobs or job scams in modern society.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Developing a system that enhances safety and efficiency for users using cutting-edge technologies to create a solution that has a meaningful impact on how individuals navigate the online job-seeking experience.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5D3C0-7006-4300-8D1D-8F7DE412AFEF}"/>
              </a:ext>
            </a:extLst>
          </p:cNvPr>
          <p:cNvSpPr txBox="1"/>
          <p:nvPr/>
        </p:nvSpPr>
        <p:spPr>
          <a:xfrm>
            <a:off x="679268" y="881683"/>
            <a:ext cx="5355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Motivation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1780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6C34-1A26-B5DF-9536-A8A4E86F9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00" y="2601199"/>
            <a:ext cx="9485677" cy="332142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Effectively detect fraudulent job listings on LinkedIn by analyzing job descriptions, company profiles, and other relevant data.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Optimizing Job Search and Streamlining Application Processes for Swift and Efficient Job Hunting.</a:t>
            </a:r>
          </a:p>
          <a:p>
            <a:pPr algn="just"/>
            <a:endParaRPr lang="en-US" sz="20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Ensure the crawler is capable of handling LinkedIn's website structure and is equipped to handle rate limiting and anti-crawling measures.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BC36B-2B1F-4AAA-A29C-0698AC3DAFE0}"/>
              </a:ext>
            </a:extLst>
          </p:cNvPr>
          <p:cNvSpPr txBox="1"/>
          <p:nvPr/>
        </p:nvSpPr>
        <p:spPr>
          <a:xfrm>
            <a:off x="1089310" y="935372"/>
            <a:ext cx="7994951" cy="1538883"/>
          </a:xfrm>
          <a:custGeom>
            <a:avLst/>
            <a:gdLst>
              <a:gd name="connsiteX0" fmla="*/ 0 w 7944374"/>
              <a:gd name="connsiteY0" fmla="*/ 0 h 369332"/>
              <a:gd name="connsiteX1" fmla="*/ 7944374 w 7944374"/>
              <a:gd name="connsiteY1" fmla="*/ 0 h 369332"/>
              <a:gd name="connsiteX2" fmla="*/ 7944374 w 7944374"/>
              <a:gd name="connsiteY2" fmla="*/ 369332 h 369332"/>
              <a:gd name="connsiteX3" fmla="*/ 0 w 7944374"/>
              <a:gd name="connsiteY3" fmla="*/ 369332 h 369332"/>
              <a:gd name="connsiteX4" fmla="*/ 0 w 7944374"/>
              <a:gd name="connsiteY4" fmla="*/ 0 h 369332"/>
              <a:gd name="connsiteX0" fmla="*/ 0 w 7944374"/>
              <a:gd name="connsiteY0" fmla="*/ 0 h 922790"/>
              <a:gd name="connsiteX1" fmla="*/ 7944374 w 7944374"/>
              <a:gd name="connsiteY1" fmla="*/ 0 h 922790"/>
              <a:gd name="connsiteX2" fmla="*/ 7944374 w 7944374"/>
              <a:gd name="connsiteY2" fmla="*/ 369332 h 922790"/>
              <a:gd name="connsiteX3" fmla="*/ 4295163 w 7944374"/>
              <a:gd name="connsiteY3" fmla="*/ 922790 h 922790"/>
              <a:gd name="connsiteX4" fmla="*/ 0 w 7944374"/>
              <a:gd name="connsiteY4" fmla="*/ 369332 h 922790"/>
              <a:gd name="connsiteX5" fmla="*/ 0 w 7944374"/>
              <a:gd name="connsiteY5" fmla="*/ 0 h 922790"/>
              <a:gd name="connsiteX0" fmla="*/ 0 w 7952763"/>
              <a:gd name="connsiteY0" fmla="*/ 0 h 1065655"/>
              <a:gd name="connsiteX1" fmla="*/ 7944374 w 7952763"/>
              <a:gd name="connsiteY1" fmla="*/ 0 h 1065655"/>
              <a:gd name="connsiteX2" fmla="*/ 7952763 w 7952763"/>
              <a:gd name="connsiteY2" fmla="*/ 1065618 h 1065655"/>
              <a:gd name="connsiteX3" fmla="*/ 4295163 w 7952763"/>
              <a:gd name="connsiteY3" fmla="*/ 922790 h 1065655"/>
              <a:gd name="connsiteX4" fmla="*/ 0 w 7952763"/>
              <a:gd name="connsiteY4" fmla="*/ 369332 h 1065655"/>
              <a:gd name="connsiteX5" fmla="*/ 0 w 7952763"/>
              <a:gd name="connsiteY5" fmla="*/ 0 h 1065655"/>
              <a:gd name="connsiteX0" fmla="*/ 8389 w 7961152"/>
              <a:gd name="connsiteY0" fmla="*/ 0 h 1157897"/>
              <a:gd name="connsiteX1" fmla="*/ 7952763 w 7961152"/>
              <a:gd name="connsiteY1" fmla="*/ 0 h 1157897"/>
              <a:gd name="connsiteX2" fmla="*/ 7961152 w 7961152"/>
              <a:gd name="connsiteY2" fmla="*/ 1065618 h 1157897"/>
              <a:gd name="connsiteX3" fmla="*/ 4303552 w 7961152"/>
              <a:gd name="connsiteY3" fmla="*/ 922790 h 1157897"/>
              <a:gd name="connsiteX4" fmla="*/ 0 w 7961152"/>
              <a:gd name="connsiteY4" fmla="*/ 1157897 h 1157897"/>
              <a:gd name="connsiteX5" fmla="*/ 8389 w 7961152"/>
              <a:gd name="connsiteY5" fmla="*/ 0 h 1157897"/>
              <a:gd name="connsiteX0" fmla="*/ 8389 w 7961152"/>
              <a:gd name="connsiteY0" fmla="*/ 0 h 1157897"/>
              <a:gd name="connsiteX1" fmla="*/ 7952763 w 7961152"/>
              <a:gd name="connsiteY1" fmla="*/ 0 h 1157897"/>
              <a:gd name="connsiteX2" fmla="*/ 7961152 w 7961152"/>
              <a:gd name="connsiteY2" fmla="*/ 1065618 h 1157897"/>
              <a:gd name="connsiteX3" fmla="*/ 4345497 w 7961152"/>
              <a:gd name="connsiteY3" fmla="*/ 1082181 h 1157897"/>
              <a:gd name="connsiteX4" fmla="*/ 0 w 7961152"/>
              <a:gd name="connsiteY4" fmla="*/ 1157897 h 1157897"/>
              <a:gd name="connsiteX5" fmla="*/ 8389 w 7961152"/>
              <a:gd name="connsiteY5" fmla="*/ 0 h 1157897"/>
              <a:gd name="connsiteX0" fmla="*/ 8389 w 7961152"/>
              <a:gd name="connsiteY0" fmla="*/ 0 h 3159913"/>
              <a:gd name="connsiteX1" fmla="*/ 7952763 w 7961152"/>
              <a:gd name="connsiteY1" fmla="*/ 0 h 3159913"/>
              <a:gd name="connsiteX2" fmla="*/ 7961152 w 7961152"/>
              <a:gd name="connsiteY2" fmla="*/ 1065618 h 3159913"/>
              <a:gd name="connsiteX3" fmla="*/ 4337108 w 7961152"/>
              <a:gd name="connsiteY3" fmla="*/ 3159913 h 3159913"/>
              <a:gd name="connsiteX4" fmla="*/ 0 w 7961152"/>
              <a:gd name="connsiteY4" fmla="*/ 1157897 h 3159913"/>
              <a:gd name="connsiteX5" fmla="*/ 8389 w 7961152"/>
              <a:gd name="connsiteY5" fmla="*/ 0 h 3159913"/>
              <a:gd name="connsiteX0" fmla="*/ 8389 w 8003097"/>
              <a:gd name="connsiteY0" fmla="*/ 0 h 3159913"/>
              <a:gd name="connsiteX1" fmla="*/ 7952763 w 8003097"/>
              <a:gd name="connsiteY1" fmla="*/ 0 h 3159913"/>
              <a:gd name="connsiteX2" fmla="*/ 8003097 w 8003097"/>
              <a:gd name="connsiteY2" fmla="*/ 2932947 h 3159913"/>
              <a:gd name="connsiteX3" fmla="*/ 4337108 w 8003097"/>
              <a:gd name="connsiteY3" fmla="*/ 3159913 h 3159913"/>
              <a:gd name="connsiteX4" fmla="*/ 0 w 8003097"/>
              <a:gd name="connsiteY4" fmla="*/ 1157897 h 3159913"/>
              <a:gd name="connsiteX5" fmla="*/ 8389 w 8003097"/>
              <a:gd name="connsiteY5" fmla="*/ 0 h 3159913"/>
              <a:gd name="connsiteX0" fmla="*/ 243 w 7994951"/>
              <a:gd name="connsiteY0" fmla="*/ 0 h 3183028"/>
              <a:gd name="connsiteX1" fmla="*/ 7944617 w 7994951"/>
              <a:gd name="connsiteY1" fmla="*/ 0 h 3183028"/>
              <a:gd name="connsiteX2" fmla="*/ 7994951 w 7994951"/>
              <a:gd name="connsiteY2" fmla="*/ 2932947 h 3183028"/>
              <a:gd name="connsiteX3" fmla="*/ 4328962 w 7994951"/>
              <a:gd name="connsiteY3" fmla="*/ 3159913 h 3183028"/>
              <a:gd name="connsiteX4" fmla="*/ 17021 w 7994951"/>
              <a:gd name="connsiteY4" fmla="*/ 3183028 h 3183028"/>
              <a:gd name="connsiteX5" fmla="*/ 243 w 7994951"/>
              <a:gd name="connsiteY5" fmla="*/ 0 h 318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4951" h="3183028">
                <a:moveTo>
                  <a:pt x="243" y="0"/>
                </a:moveTo>
                <a:lnTo>
                  <a:pt x="7944617" y="0"/>
                </a:lnTo>
                <a:cubicBezTo>
                  <a:pt x="7947413" y="355206"/>
                  <a:pt x="7992155" y="2577741"/>
                  <a:pt x="7994951" y="2932947"/>
                </a:cubicBezTo>
                <a:lnTo>
                  <a:pt x="4328962" y="3159913"/>
                </a:lnTo>
                <a:lnTo>
                  <a:pt x="17021" y="3183028"/>
                </a:lnTo>
                <a:cubicBezTo>
                  <a:pt x="19817" y="2797062"/>
                  <a:pt x="-2553" y="385966"/>
                  <a:pt x="243" y="0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Objectives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A5D3C0-7006-4300-8D1D-8F7DE412AFEF}"/>
              </a:ext>
            </a:extLst>
          </p:cNvPr>
          <p:cNvSpPr txBox="1"/>
          <p:nvPr/>
        </p:nvSpPr>
        <p:spPr>
          <a:xfrm>
            <a:off x="536057" y="864905"/>
            <a:ext cx="5355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Literature Survey</a:t>
            </a:r>
            <a:endParaRPr lang="en-IN" sz="4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97A9C7-B799-4E31-BB8E-1531334AF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2722"/>
              </p:ext>
            </p:extLst>
          </p:nvPr>
        </p:nvGraphicFramePr>
        <p:xfrm>
          <a:off x="907874" y="2494712"/>
          <a:ext cx="9754533" cy="24319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35534">
                  <a:extLst>
                    <a:ext uri="{9D8B030D-6E8A-4147-A177-3AD203B41FA5}">
                      <a16:colId xmlns:a16="http://schemas.microsoft.com/office/drawing/2014/main" val="456113843"/>
                    </a:ext>
                  </a:extLst>
                </a:gridCol>
                <a:gridCol w="5166123">
                  <a:extLst>
                    <a:ext uri="{9D8B030D-6E8A-4147-A177-3AD203B41FA5}">
                      <a16:colId xmlns:a16="http://schemas.microsoft.com/office/drawing/2014/main" val="3710579899"/>
                    </a:ext>
                  </a:extLst>
                </a:gridCol>
                <a:gridCol w="2025778">
                  <a:extLst>
                    <a:ext uri="{9D8B030D-6E8A-4147-A177-3AD203B41FA5}">
                      <a16:colId xmlns:a16="http://schemas.microsoft.com/office/drawing/2014/main" val="1994988661"/>
                    </a:ext>
                  </a:extLst>
                </a:gridCol>
                <a:gridCol w="1827098">
                  <a:extLst>
                    <a:ext uri="{9D8B030D-6E8A-4147-A177-3AD203B41FA5}">
                      <a16:colId xmlns:a16="http://schemas.microsoft.com/office/drawing/2014/main" val="2688126888"/>
                    </a:ext>
                  </a:extLst>
                </a:gridCol>
              </a:tblGrid>
              <a:tr h="357545">
                <a:tc>
                  <a:txBody>
                    <a:bodyPr/>
                    <a:lstStyle/>
                    <a:p>
                      <a:r>
                        <a:rPr lang="en-US" dirty="0"/>
                        <a:t> 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Published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68934"/>
                  </a:ext>
                </a:extLst>
              </a:tr>
              <a:tr h="679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 Recruitment Fraud Detection: A Study on Contextual Features in Australian Job Industries.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S. Mahbub, E. </a:t>
                      </a:r>
                      <a:r>
                        <a:rPr lang="en-US" sz="1400" dirty="0" err="1"/>
                        <a:t>Pardede</a:t>
                      </a:r>
                      <a:r>
                        <a:rPr lang="en-US" sz="1400" dirty="0"/>
                        <a:t> and A. S. M. </a:t>
                      </a:r>
                      <a:r>
                        <a:rPr lang="en-US" sz="1400" dirty="0" err="1"/>
                        <a:t>Kayes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24642"/>
                  </a:ext>
                </a:extLst>
              </a:tr>
              <a:tr h="654961">
                <a:tc>
                  <a:txBody>
                    <a:bodyPr/>
                    <a:lstStyle/>
                    <a:p>
                      <a:r>
                        <a:rPr lang="en-US" dirty="0"/>
                        <a:t>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Importance of Web Scraping as a Data Source for Machine Learning Algorithms - Review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S. D. S. </a:t>
                      </a:r>
                      <a:r>
                        <a:rPr lang="en-IN" sz="1400" dirty="0" err="1"/>
                        <a:t>Sirisuriya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62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Review of Methodologies for Fake News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M. </a:t>
                      </a:r>
                      <a:r>
                        <a:rPr lang="en-US" sz="1400" dirty="0" err="1"/>
                        <a:t>Tajrian</a:t>
                      </a:r>
                      <a:r>
                        <a:rPr lang="en-US" sz="1400" dirty="0"/>
                        <a:t>, A. Rahman, M. A. Kabir and M. R. 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684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2E07A3-0A8B-45E3-A157-A5881EE8AF34}"/>
              </a:ext>
            </a:extLst>
          </p:cNvPr>
          <p:cNvSpPr txBox="1"/>
          <p:nvPr/>
        </p:nvSpPr>
        <p:spPr>
          <a:xfrm>
            <a:off x="907874" y="5461233"/>
            <a:ext cx="379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Summary Sheet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51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C09-D9C0-40E6-9AFA-D0FA435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E74D2-5C54-42FC-882B-25210F745FFA}"/>
              </a:ext>
            </a:extLst>
          </p:cNvPr>
          <p:cNvSpPr txBox="1"/>
          <p:nvPr/>
        </p:nvSpPr>
        <p:spPr>
          <a:xfrm>
            <a:off x="837662" y="2104954"/>
            <a:ext cx="2049710" cy="80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000" dirty="0"/>
              <a:t>Web Scrapping – </a:t>
            </a:r>
          </a:p>
          <a:p>
            <a:pPr marL="285750" indent="-28575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Methods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30AC1-787C-4757-9C32-534A2C5AF261}"/>
              </a:ext>
            </a:extLst>
          </p:cNvPr>
          <p:cNvSpPr txBox="1"/>
          <p:nvPr/>
        </p:nvSpPr>
        <p:spPr>
          <a:xfrm>
            <a:off x="1137610" y="2910239"/>
            <a:ext cx="2480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HTML Parsing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DOM Parsing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XML Parsing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529A4-CD8B-48D2-AD91-5AC6B823613D}"/>
              </a:ext>
            </a:extLst>
          </p:cNvPr>
          <p:cNvSpPr txBox="1"/>
          <p:nvPr/>
        </p:nvSpPr>
        <p:spPr>
          <a:xfrm>
            <a:off x="5487251" y="2910239"/>
            <a:ext cx="4311941" cy="103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Regular Expression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Web Scrapping Software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FFD2F-37AD-4A91-8F91-6EC11330A55D}"/>
              </a:ext>
            </a:extLst>
          </p:cNvPr>
          <p:cNvSpPr txBox="1"/>
          <p:nvPr/>
        </p:nvSpPr>
        <p:spPr>
          <a:xfrm>
            <a:off x="837662" y="4428308"/>
            <a:ext cx="803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Tools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8AC87-EAA4-4503-9F2E-F3F9B63B69D7}"/>
              </a:ext>
            </a:extLst>
          </p:cNvPr>
          <p:cNvSpPr txBox="1"/>
          <p:nvPr/>
        </p:nvSpPr>
        <p:spPr>
          <a:xfrm>
            <a:off x="1137610" y="4895215"/>
            <a:ext cx="6843796" cy="14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Python Libraries : </a:t>
            </a:r>
            <a:r>
              <a:rPr lang="en-US" sz="1600" dirty="0" err="1"/>
              <a:t>Scrapy</a:t>
            </a:r>
            <a:r>
              <a:rPr lang="en-US" sz="1600" dirty="0"/>
              <a:t>, Selenium, Beautiful Soup, etc.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Java Libraries : </a:t>
            </a:r>
            <a:r>
              <a:rPr lang="en-US" sz="1600" dirty="0" err="1"/>
              <a:t>JSoup</a:t>
            </a:r>
            <a:r>
              <a:rPr lang="en-US" sz="1600" dirty="0"/>
              <a:t>, </a:t>
            </a:r>
            <a:r>
              <a:rPr lang="en-US" sz="1600" dirty="0" err="1"/>
              <a:t>HtmlUnit</a:t>
            </a:r>
            <a:r>
              <a:rPr lang="en-US" sz="1600" dirty="0"/>
              <a:t>, etc.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Software : Parse Hub, Web Scrapper, etc.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API : Scrapping bee, Scrapper API, etc.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7411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C09-D9C0-40E6-9AFA-D0FA435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E74D2-5C54-42FC-882B-25210F745FFA}"/>
              </a:ext>
            </a:extLst>
          </p:cNvPr>
          <p:cNvSpPr txBox="1"/>
          <p:nvPr/>
        </p:nvSpPr>
        <p:spPr>
          <a:xfrm>
            <a:off x="837662" y="2104954"/>
            <a:ext cx="2049710" cy="80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000" dirty="0"/>
              <a:t>Web Crawling – </a:t>
            </a:r>
          </a:p>
          <a:p>
            <a:pPr marL="285750" indent="-28575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Algorithms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30AC1-787C-4757-9C32-534A2C5AF261}"/>
              </a:ext>
            </a:extLst>
          </p:cNvPr>
          <p:cNvSpPr txBox="1"/>
          <p:nvPr/>
        </p:nvSpPr>
        <p:spPr>
          <a:xfrm>
            <a:off x="1137610" y="2910239"/>
            <a:ext cx="2480804" cy="103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Breadth First Search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Depth First Search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Priority Based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FFD2F-37AD-4A91-8F91-6EC11330A55D}"/>
              </a:ext>
            </a:extLst>
          </p:cNvPr>
          <p:cNvSpPr txBox="1"/>
          <p:nvPr/>
        </p:nvSpPr>
        <p:spPr>
          <a:xfrm>
            <a:off x="837662" y="4428308"/>
            <a:ext cx="803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Types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8AC87-EAA4-4503-9F2E-F3F9B63B69D7}"/>
              </a:ext>
            </a:extLst>
          </p:cNvPr>
          <p:cNvSpPr txBox="1"/>
          <p:nvPr/>
        </p:nvSpPr>
        <p:spPr>
          <a:xfrm>
            <a:off x="1137610" y="4954831"/>
            <a:ext cx="4100098" cy="103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Hidden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Distributed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Focused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6931E-67CC-4C34-8731-944792C76060}"/>
              </a:ext>
            </a:extLst>
          </p:cNvPr>
          <p:cNvSpPr txBox="1"/>
          <p:nvPr/>
        </p:nvSpPr>
        <p:spPr>
          <a:xfrm flipH="1">
            <a:off x="5487251" y="4805166"/>
            <a:ext cx="284117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sz="1600" dirty="0"/>
              <a:t>arallel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Incremental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0304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C09-D9C0-40E6-9AFA-D0FA4354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E74D2-5C54-42FC-882B-25210F745FFA}"/>
              </a:ext>
            </a:extLst>
          </p:cNvPr>
          <p:cNvSpPr txBox="1"/>
          <p:nvPr/>
        </p:nvSpPr>
        <p:spPr>
          <a:xfrm>
            <a:off x="837661" y="2104954"/>
            <a:ext cx="9613857" cy="375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000" dirty="0"/>
              <a:t>Fake Job Detection – </a:t>
            </a:r>
          </a:p>
          <a:p>
            <a:pPr marL="285750" indent="-28575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Algorithms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IN" dirty="0"/>
              <a:t>Support Vector Machine (SVM)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IN" dirty="0"/>
              <a:t>Deep Neural Network(DNN)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IN" dirty="0"/>
              <a:t>Random Forest Algorithm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IN" dirty="0"/>
              <a:t>Classification and Regression Tree(CART)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IN" dirty="0"/>
              <a:t>Convolutional Neural Network(CNN)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IN" dirty="0"/>
              <a:t>Long Short Term Memory(LSTM)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5996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36D1-ADD3-C3D5-C7D0-5F6A98008DD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</a:t>
            </a:r>
            <a:r>
              <a:rPr lang="en-US" dirty="0">
                <a:solidFill>
                  <a:srgbClr val="FFFFFF"/>
                </a:solidFill>
              </a:rPr>
              <a:t>hart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C4876-9A70-6915-4F26-27A6D8961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2336800"/>
            <a:ext cx="9461062" cy="4023360"/>
          </a:xfrm>
        </p:spPr>
      </p:pic>
    </p:spTree>
    <p:extLst>
      <p:ext uri="{BB962C8B-B14F-4D97-AF65-F5344CB8AC3E}">
        <p14:creationId xmlns:p14="http://schemas.microsoft.com/office/powerpoint/2010/main" val="41905630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838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</vt:lpstr>
      <vt:lpstr>Berlin</vt:lpstr>
      <vt:lpstr>  Automated and Secure Job Search System</vt:lpstr>
      <vt:lpstr>PowerPoint Presentation</vt:lpstr>
      <vt:lpstr>PowerPoint Presentation</vt:lpstr>
      <vt:lpstr>PowerPoint Presentation</vt:lpstr>
      <vt:lpstr>PowerPoint Presentation</vt:lpstr>
      <vt:lpstr>Introduction</vt:lpstr>
      <vt:lpstr>Continued…</vt:lpstr>
      <vt:lpstr>Continued…</vt:lpstr>
      <vt:lpstr>Flow Chart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 sophisticated data visualization web  application to tackle data fragmentation and accessibility issue.</dc:title>
  <dc:creator>43266_MIHIR_23_24</dc:creator>
  <cp:lastModifiedBy>Akshay Koganur</cp:lastModifiedBy>
  <cp:revision>21</cp:revision>
  <dcterms:created xsi:type="dcterms:W3CDTF">2023-09-09T05:05:43Z</dcterms:created>
  <dcterms:modified xsi:type="dcterms:W3CDTF">2023-10-05T10:26:55Z</dcterms:modified>
</cp:coreProperties>
</file>