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5143500" type="screen16x9"/>
  <p:notesSz cx="6858000" cy="9144000"/>
  <p:embeddedFontLst>
    <p:embeddedFont>
      <p:font typeface="Average" pitchFamily="2" charset="77"/>
      <p:regular r:id="rId16"/>
    </p:embeddedFont>
    <p:embeddedFont>
      <p:font typeface="Oswald" pitchFamily="2" charset="77"/>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a35890e7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3a35890e7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a35890e75_1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a35890e75_1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a35890e75_1_1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a35890e75_1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a35890e75_1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a35890e75_1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a35890e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a35890e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a35890e75_1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a35890e75_1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a35890e75_1_1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a35890e75_1_1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a35890e7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a35890e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a35890e7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a35890e7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a35890e7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3a35890e7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a35890e7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a35890e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a35890e7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a35890e7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worldbank.org/indicator/NY.ADJ.NNTY.PC.C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en.wikipedia.org/wiki/List_of_countries_by_past_life_expectancy" TargetMode="External"/><Relationship Id="rId5" Type="http://schemas.openxmlformats.org/officeDocument/2006/relationships/hyperlink" Target="https://echarts.apache.org/examples/data/asset/data/life-expectancy-table.json" TargetMode="External"/><Relationship Id="rId4" Type="http://schemas.openxmlformats.org/officeDocument/2006/relationships/hyperlink" Target="https://en.wikipedia.org/wiki/List_of_countries_by_average_wag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950376" y="262000"/>
            <a:ext cx="7374000" cy="15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780"/>
              <a:t>How Average Income affects Life Expectancy</a:t>
            </a:r>
            <a:endParaRPr sz="3780"/>
          </a:p>
        </p:txBody>
      </p:sp>
      <p:sp>
        <p:nvSpPr>
          <p:cNvPr id="60" name="Google Shape;60;p13"/>
          <p:cNvSpPr txBox="1">
            <a:spLocks noGrp="1"/>
          </p:cNvSpPr>
          <p:nvPr>
            <p:ph type="subTitle" idx="1"/>
          </p:nvPr>
        </p:nvSpPr>
        <p:spPr>
          <a:xfrm>
            <a:off x="1970850" y="1824400"/>
            <a:ext cx="52023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t>By: Avinash Haritsa</a:t>
            </a:r>
            <a:endParaRPr sz="1800" dirty="0"/>
          </a:p>
        </p:txBody>
      </p:sp>
      <p:pic>
        <p:nvPicPr>
          <p:cNvPr id="61" name="Google Shape;61;p13"/>
          <p:cNvPicPr preferRelativeResize="0"/>
          <p:nvPr/>
        </p:nvPicPr>
        <p:blipFill>
          <a:blip r:embed="rId3">
            <a:alphaModFix/>
          </a:blip>
          <a:stretch>
            <a:fillRect/>
          </a:stretch>
        </p:blipFill>
        <p:spPr>
          <a:xfrm>
            <a:off x="2925488" y="2507975"/>
            <a:ext cx="3293026" cy="2388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2</a:t>
            </a:r>
            <a:endParaRPr/>
          </a:p>
        </p:txBody>
      </p:sp>
      <p:sp>
        <p:nvSpPr>
          <p:cNvPr id="123" name="Google Shape;123;p22"/>
          <p:cNvSpPr txBox="1">
            <a:spLocks noGrp="1"/>
          </p:cNvSpPr>
          <p:nvPr>
            <p:ph type="body" idx="1"/>
          </p:nvPr>
        </p:nvSpPr>
        <p:spPr>
          <a:xfrm>
            <a:off x="812125" y="3801725"/>
            <a:ext cx="8020200" cy="12123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This ties along with insight 3 with the left picture showing the insights and the right showing the linear regression graph for US</a:t>
            </a:r>
            <a:endParaRPr dirty="0"/>
          </a:p>
          <a:p>
            <a:pPr marL="457200" lvl="0" indent="-334327" algn="l" rtl="0">
              <a:spcBef>
                <a:spcPts val="0"/>
              </a:spcBef>
              <a:spcAft>
                <a:spcPts val="0"/>
              </a:spcAft>
              <a:buSzPct val="100000"/>
              <a:buChar char="●"/>
            </a:pPr>
            <a:r>
              <a:rPr lang="en" dirty="0"/>
              <a:t>I wanted to see just the US to see where I could predict the income to be when I start making money, like a predictive analysis</a:t>
            </a:r>
            <a:endParaRPr dirty="0"/>
          </a:p>
        </p:txBody>
      </p:sp>
      <p:pic>
        <p:nvPicPr>
          <p:cNvPr id="124" name="Google Shape;124;p22"/>
          <p:cNvPicPr preferRelativeResize="0"/>
          <p:nvPr/>
        </p:nvPicPr>
        <p:blipFill>
          <a:blip r:embed="rId3">
            <a:alphaModFix/>
          </a:blip>
          <a:stretch>
            <a:fillRect/>
          </a:stretch>
        </p:blipFill>
        <p:spPr>
          <a:xfrm>
            <a:off x="152400" y="1170125"/>
            <a:ext cx="4025950" cy="2179451"/>
          </a:xfrm>
          <a:prstGeom prst="rect">
            <a:avLst/>
          </a:prstGeom>
          <a:noFill/>
          <a:ln>
            <a:noFill/>
          </a:ln>
        </p:spPr>
      </p:pic>
      <p:pic>
        <p:nvPicPr>
          <p:cNvPr id="125" name="Google Shape;125;p22"/>
          <p:cNvPicPr preferRelativeResize="0"/>
          <p:nvPr/>
        </p:nvPicPr>
        <p:blipFill>
          <a:blip r:embed="rId4">
            <a:alphaModFix/>
          </a:blip>
          <a:stretch>
            <a:fillRect/>
          </a:stretch>
        </p:blipFill>
        <p:spPr>
          <a:xfrm>
            <a:off x="4401375" y="248100"/>
            <a:ext cx="4526150" cy="34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4</a:t>
            </a:r>
            <a:endParaRPr/>
          </a:p>
        </p:txBody>
      </p:sp>
      <p:sp>
        <p:nvSpPr>
          <p:cNvPr id="131" name="Google Shape;131;p23"/>
          <p:cNvSpPr txBox="1">
            <a:spLocks noGrp="1"/>
          </p:cNvSpPr>
          <p:nvPr>
            <p:ph type="body" idx="1"/>
          </p:nvPr>
        </p:nvSpPr>
        <p:spPr>
          <a:xfrm>
            <a:off x="311700" y="1152475"/>
            <a:ext cx="40215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dirty="0"/>
              <a:t>This insight gives the average income for each country in the year 2020.</a:t>
            </a:r>
            <a:endParaRPr dirty="0"/>
          </a:p>
          <a:p>
            <a:pPr marL="457200" lvl="0" indent="-325755" algn="l" rtl="0">
              <a:spcBef>
                <a:spcPts val="0"/>
              </a:spcBef>
              <a:spcAft>
                <a:spcPts val="0"/>
              </a:spcAft>
              <a:buSzPct val="100000"/>
              <a:buChar char="●"/>
            </a:pPr>
            <a:r>
              <a:rPr lang="en" dirty="0"/>
              <a:t>The was collected from the CSV file and then averaged with the numbers from the Wikipedia file in order to get the most accurate values.</a:t>
            </a:r>
            <a:endParaRPr dirty="0"/>
          </a:p>
          <a:p>
            <a:pPr marL="457200" lvl="0" indent="-325755" algn="l" rtl="0">
              <a:spcBef>
                <a:spcPts val="0"/>
              </a:spcBef>
              <a:spcAft>
                <a:spcPts val="0"/>
              </a:spcAft>
              <a:buSzPct val="100000"/>
              <a:buChar char="●"/>
            </a:pPr>
            <a:r>
              <a:rPr lang="en" dirty="0"/>
              <a:t>The average value given here can be used to compare each country to itself in its previous years and how the country has grown from an economical standpoint. The main dataset goes all the way back to 1970 so this allows me to see how the country has developed throughout 50 years.</a:t>
            </a:r>
            <a:endParaRPr dirty="0"/>
          </a:p>
        </p:txBody>
      </p:sp>
      <p:pic>
        <p:nvPicPr>
          <p:cNvPr id="132" name="Google Shape;132;p23"/>
          <p:cNvPicPr preferRelativeResize="0"/>
          <p:nvPr/>
        </p:nvPicPr>
        <p:blipFill>
          <a:blip r:embed="rId3">
            <a:alphaModFix/>
          </a:blip>
          <a:stretch>
            <a:fillRect/>
          </a:stretch>
        </p:blipFill>
        <p:spPr>
          <a:xfrm>
            <a:off x="5397600" y="3285150"/>
            <a:ext cx="2753350" cy="1747975"/>
          </a:xfrm>
          <a:prstGeom prst="rect">
            <a:avLst/>
          </a:prstGeom>
          <a:noFill/>
          <a:ln>
            <a:noFill/>
          </a:ln>
        </p:spPr>
      </p:pic>
      <p:pic>
        <p:nvPicPr>
          <p:cNvPr id="133" name="Google Shape;133;p23"/>
          <p:cNvPicPr preferRelativeResize="0"/>
          <p:nvPr/>
        </p:nvPicPr>
        <p:blipFill>
          <a:blip r:embed="rId4">
            <a:alphaModFix/>
          </a:blip>
          <a:stretch>
            <a:fillRect/>
          </a:stretch>
        </p:blipFill>
        <p:spPr>
          <a:xfrm>
            <a:off x="4475029" y="521075"/>
            <a:ext cx="4598502" cy="268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5</a:t>
            </a:r>
            <a:endParaRPr/>
          </a:p>
        </p:txBody>
      </p:sp>
      <p:sp>
        <p:nvSpPr>
          <p:cNvPr id="139" name="Google Shape;139;p24"/>
          <p:cNvSpPr txBox="1">
            <a:spLocks noGrp="1"/>
          </p:cNvSpPr>
          <p:nvPr>
            <p:ph type="body" idx="1"/>
          </p:nvPr>
        </p:nvSpPr>
        <p:spPr>
          <a:xfrm>
            <a:off x="311700" y="1073225"/>
            <a:ext cx="3999900" cy="34164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en" dirty="0"/>
              <a:t>This insight allows me to compare each country to each other.</a:t>
            </a:r>
            <a:endParaRPr dirty="0"/>
          </a:p>
          <a:p>
            <a:pPr marL="457200" lvl="0" indent="-317500" algn="l" rtl="0">
              <a:spcBef>
                <a:spcPts val="0"/>
              </a:spcBef>
              <a:spcAft>
                <a:spcPts val="0"/>
              </a:spcAft>
              <a:buSzPts val="1400"/>
              <a:buChar char="●"/>
            </a:pPr>
            <a:r>
              <a:rPr lang="en" dirty="0"/>
              <a:t>The average income was taken for each country and then the average for each of the averages was taken. </a:t>
            </a:r>
            <a:endParaRPr dirty="0"/>
          </a:p>
          <a:p>
            <a:pPr marL="457200" lvl="0" indent="-317500" algn="l" rtl="0">
              <a:spcBef>
                <a:spcPts val="0"/>
              </a:spcBef>
              <a:spcAft>
                <a:spcPts val="0"/>
              </a:spcAft>
              <a:buSzPts val="1400"/>
              <a:buChar char="●"/>
            </a:pPr>
            <a:r>
              <a:rPr lang="en" dirty="0"/>
              <a:t>This allowed me to take the standard deviation of the average income and compare countries based on this metric.</a:t>
            </a:r>
            <a:endParaRPr dirty="0"/>
          </a:p>
          <a:p>
            <a:pPr marL="457200" lvl="0" indent="-317500" algn="l" rtl="0">
              <a:spcBef>
                <a:spcPts val="0"/>
              </a:spcBef>
              <a:spcAft>
                <a:spcPts val="0"/>
              </a:spcAft>
              <a:buSzPts val="1400"/>
              <a:buChar char="●"/>
            </a:pPr>
            <a:r>
              <a:rPr lang="en" dirty="0"/>
              <a:t>Each country is a developed country and so it shows each country and how powerful they are from an economical standpoint.</a:t>
            </a:r>
            <a:endParaRPr dirty="0"/>
          </a:p>
          <a:p>
            <a:pPr marL="457200" lvl="0" indent="-317500" algn="l" rtl="0">
              <a:spcBef>
                <a:spcPts val="0"/>
              </a:spcBef>
              <a:spcAft>
                <a:spcPts val="0"/>
              </a:spcAft>
              <a:buSzPts val="1400"/>
              <a:buChar char="●"/>
            </a:pPr>
            <a:r>
              <a:rPr lang="en" dirty="0"/>
              <a:t>The only country that is an outlier is Poland which is a developing country and it allows me to use that one country as a reference when comparing the others.</a:t>
            </a:r>
            <a:endParaRPr dirty="0"/>
          </a:p>
        </p:txBody>
      </p:sp>
      <p:pic>
        <p:nvPicPr>
          <p:cNvPr id="140" name="Google Shape;140;p24"/>
          <p:cNvPicPr preferRelativeResize="0"/>
          <p:nvPr/>
        </p:nvPicPr>
        <p:blipFill>
          <a:blip r:embed="rId3">
            <a:alphaModFix/>
          </a:blip>
          <a:stretch>
            <a:fillRect/>
          </a:stretch>
        </p:blipFill>
        <p:spPr>
          <a:xfrm>
            <a:off x="5508025" y="955850"/>
            <a:ext cx="2648649" cy="1559675"/>
          </a:xfrm>
          <a:prstGeom prst="rect">
            <a:avLst/>
          </a:prstGeom>
          <a:noFill/>
          <a:ln>
            <a:noFill/>
          </a:ln>
        </p:spPr>
      </p:pic>
      <p:pic>
        <p:nvPicPr>
          <p:cNvPr id="141" name="Google Shape;141;p24"/>
          <p:cNvPicPr preferRelativeResize="0"/>
          <p:nvPr/>
        </p:nvPicPr>
        <p:blipFill>
          <a:blip r:embed="rId4">
            <a:alphaModFix/>
          </a:blip>
          <a:stretch>
            <a:fillRect/>
          </a:stretch>
        </p:blipFill>
        <p:spPr>
          <a:xfrm>
            <a:off x="4749626" y="2571750"/>
            <a:ext cx="4165449" cy="249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Results / Conclusion</a:t>
            </a:r>
            <a:endParaRPr/>
          </a:p>
        </p:txBody>
      </p:sp>
      <p:sp>
        <p:nvSpPr>
          <p:cNvPr id="153" name="Google Shape;15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After going through each countries life expectancy and average income, I came to the conclusion that there is big correlation between the two.</a:t>
            </a:r>
            <a:endParaRPr dirty="0"/>
          </a:p>
          <a:p>
            <a:pPr marL="457200" lvl="0" indent="-342900" algn="l" rtl="0">
              <a:spcBef>
                <a:spcPts val="0"/>
              </a:spcBef>
              <a:spcAft>
                <a:spcPts val="0"/>
              </a:spcAft>
              <a:buSzPts val="1800"/>
              <a:buChar char="●"/>
            </a:pPr>
            <a:r>
              <a:rPr lang="en" dirty="0"/>
              <a:t>They can be related through external factors such as the money to eat healthier, be safer and have better options for healthcare.</a:t>
            </a:r>
            <a:endParaRPr dirty="0"/>
          </a:p>
          <a:p>
            <a:pPr marL="457200" lvl="0" indent="-342900" algn="l" rtl="0">
              <a:spcBef>
                <a:spcPts val="0"/>
              </a:spcBef>
              <a:spcAft>
                <a:spcPts val="0"/>
              </a:spcAft>
              <a:buSzPts val="1800"/>
              <a:buChar char="●"/>
            </a:pPr>
            <a:r>
              <a:rPr lang="en" dirty="0"/>
              <a:t>Average income allows for a person to obtain more money and that money can be spent on themselves allowing them to better their current and future needs.</a:t>
            </a:r>
            <a:endParaRPr dirty="0"/>
          </a:p>
        </p:txBody>
      </p:sp>
      <p:pic>
        <p:nvPicPr>
          <p:cNvPr id="154" name="Google Shape;154;p26"/>
          <p:cNvPicPr preferRelativeResize="0"/>
          <p:nvPr/>
        </p:nvPicPr>
        <p:blipFill>
          <a:blip r:embed="rId3">
            <a:alphaModFix/>
          </a:blip>
          <a:stretch>
            <a:fillRect/>
          </a:stretch>
        </p:blipFill>
        <p:spPr>
          <a:xfrm>
            <a:off x="6392173" y="3224573"/>
            <a:ext cx="1776175" cy="1776175"/>
          </a:xfrm>
          <a:prstGeom prst="rect">
            <a:avLst/>
          </a:prstGeom>
          <a:noFill/>
          <a:ln>
            <a:noFill/>
          </a:ln>
        </p:spPr>
      </p:pic>
      <p:pic>
        <p:nvPicPr>
          <p:cNvPr id="155" name="Google Shape;155;p26"/>
          <p:cNvPicPr preferRelativeResize="0"/>
          <p:nvPr/>
        </p:nvPicPr>
        <p:blipFill>
          <a:blip r:embed="rId4">
            <a:alphaModFix/>
          </a:blip>
          <a:stretch>
            <a:fillRect/>
          </a:stretch>
        </p:blipFill>
        <p:spPr>
          <a:xfrm>
            <a:off x="311700" y="3224575"/>
            <a:ext cx="2669116" cy="1776175"/>
          </a:xfrm>
          <a:prstGeom prst="rect">
            <a:avLst/>
          </a:prstGeom>
          <a:noFill/>
          <a:ln>
            <a:noFill/>
          </a:ln>
        </p:spPr>
      </p:pic>
      <p:pic>
        <p:nvPicPr>
          <p:cNvPr id="156" name="Google Shape;156;p26"/>
          <p:cNvPicPr preferRelativeResize="0"/>
          <p:nvPr/>
        </p:nvPicPr>
        <p:blipFill>
          <a:blip r:embed="rId5">
            <a:alphaModFix/>
          </a:blip>
          <a:stretch>
            <a:fillRect/>
          </a:stretch>
        </p:blipFill>
        <p:spPr>
          <a:xfrm>
            <a:off x="3237438" y="3224575"/>
            <a:ext cx="2669125" cy="177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Intro </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This project aimed to analyze the relationship between average income and life expectancy across the world</a:t>
            </a:r>
            <a:endParaRPr dirty="0"/>
          </a:p>
          <a:p>
            <a:pPr marL="457200" lvl="0" indent="-342900" algn="l" rtl="0">
              <a:spcBef>
                <a:spcPts val="0"/>
              </a:spcBef>
              <a:spcAft>
                <a:spcPts val="0"/>
              </a:spcAft>
              <a:buSzPts val="1800"/>
              <a:buChar char="●"/>
            </a:pPr>
            <a:r>
              <a:rPr lang="en" dirty="0"/>
              <a:t>My goal was to create meaningful conclusions about the relationship between the two variables through collecting, cleaning, and making insights/visualizations on the data.</a:t>
            </a:r>
            <a:endParaRPr dirty="0"/>
          </a:p>
          <a:p>
            <a:pPr marL="457200" lvl="0" indent="-342900" algn="l" rtl="0">
              <a:spcBef>
                <a:spcPts val="0"/>
              </a:spcBef>
              <a:spcAft>
                <a:spcPts val="0"/>
              </a:spcAft>
              <a:buSzPts val="1800"/>
              <a:buChar char="●"/>
            </a:pPr>
            <a:r>
              <a:rPr lang="en" dirty="0"/>
              <a:t>The spark of interest arises from my past traveling experiences seeing how different levels of income across the world may or may not have an affect on how long people live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 Process</a:t>
            </a:r>
            <a:endParaRPr/>
          </a:p>
        </p:txBody>
      </p:sp>
      <p:sp>
        <p:nvSpPr>
          <p:cNvPr id="73" name="Google Shape;73;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dirty="0"/>
              <a:t>My goal was to find databases comprised of data relating to two major categories, life expectancy and average income.</a:t>
            </a:r>
            <a:endParaRPr dirty="0"/>
          </a:p>
          <a:p>
            <a:pPr marL="457200" lvl="0" indent="-317500" algn="l" rtl="0">
              <a:spcBef>
                <a:spcPts val="0"/>
              </a:spcBef>
              <a:spcAft>
                <a:spcPts val="0"/>
              </a:spcAft>
              <a:buSzPts val="1400"/>
              <a:buChar char="●"/>
            </a:pPr>
            <a:r>
              <a:rPr lang="en" dirty="0"/>
              <a:t>I wanted to find a large database that consisted of the whole world data so we looked at The World Bank, </a:t>
            </a:r>
            <a:r>
              <a:rPr lang="en" dirty="0" err="1"/>
              <a:t>eCharts</a:t>
            </a:r>
            <a:r>
              <a:rPr lang="en" dirty="0"/>
              <a:t> and Wikipedia.</a:t>
            </a:r>
            <a:endParaRPr dirty="0"/>
          </a:p>
          <a:p>
            <a:pPr marL="457200" lvl="0" indent="-317500" algn="l" rtl="0">
              <a:spcBef>
                <a:spcPts val="0"/>
              </a:spcBef>
              <a:spcAft>
                <a:spcPts val="0"/>
              </a:spcAft>
              <a:buSzPts val="1400"/>
              <a:buChar char="●"/>
            </a:pPr>
            <a:r>
              <a:rPr lang="en" dirty="0"/>
              <a:t>The data collected would be cleaned and compared to each other.</a:t>
            </a:r>
            <a:endParaRPr dirty="0"/>
          </a:p>
          <a:p>
            <a:pPr marL="457200" lvl="0" indent="-317500" algn="l" rtl="0">
              <a:spcBef>
                <a:spcPts val="0"/>
              </a:spcBef>
              <a:spcAft>
                <a:spcPts val="0"/>
              </a:spcAft>
              <a:buSzPts val="1400"/>
              <a:buChar char="●"/>
            </a:pPr>
            <a:r>
              <a:rPr lang="en" dirty="0"/>
              <a:t>To ensure all data was accurate I compared the data between two sources of the same topic and created an average to get rid of any discrepancies. </a:t>
            </a:r>
            <a:endParaRPr dirty="0"/>
          </a:p>
        </p:txBody>
      </p:sp>
      <p:sp>
        <p:nvSpPr>
          <p:cNvPr id="74" name="Google Shape;74;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Sources</a:t>
            </a:r>
            <a:endParaRPr u="sng"/>
          </a:p>
          <a:p>
            <a:pPr marL="457200" lvl="0" indent="-317500" algn="l" rtl="0">
              <a:spcBef>
                <a:spcPts val="1200"/>
              </a:spcBef>
              <a:spcAft>
                <a:spcPts val="0"/>
              </a:spcAft>
              <a:buSzPts val="1400"/>
              <a:buChar char="●"/>
            </a:pPr>
            <a:r>
              <a:rPr lang="en" sz="1100" u="sng">
                <a:solidFill>
                  <a:schemeClr val="hlink"/>
                </a:solidFill>
                <a:latin typeface="Arial"/>
                <a:ea typeface="Arial"/>
                <a:cs typeface="Arial"/>
                <a:sym typeface="Arial"/>
                <a:hlinkClick r:id="rId3"/>
              </a:rPr>
              <a:t>https://data.worldbank.org/indicator/NY.ADJ.NNTY.PC.CD</a:t>
            </a:r>
            <a:endParaRPr/>
          </a:p>
          <a:p>
            <a:pPr marL="457200" lvl="0" indent="-317500" algn="l" rtl="0">
              <a:spcBef>
                <a:spcPts val="0"/>
              </a:spcBef>
              <a:spcAft>
                <a:spcPts val="0"/>
              </a:spcAft>
              <a:buSzPts val="1400"/>
              <a:buChar char="●"/>
            </a:pPr>
            <a:r>
              <a:rPr lang="en" sz="1100" u="sng">
                <a:solidFill>
                  <a:schemeClr val="hlink"/>
                </a:solidFill>
                <a:latin typeface="Arial"/>
                <a:ea typeface="Arial"/>
                <a:cs typeface="Arial"/>
                <a:sym typeface="Arial"/>
                <a:hlinkClick r:id="rId4"/>
              </a:rPr>
              <a:t>https://en.wikipedia.org/wiki/List_of_countries_by_average_wage</a:t>
            </a:r>
            <a:endParaRPr/>
          </a:p>
          <a:p>
            <a:pPr marL="457200" lvl="0" indent="-317500" algn="l" rtl="0">
              <a:spcBef>
                <a:spcPts val="0"/>
              </a:spcBef>
              <a:spcAft>
                <a:spcPts val="0"/>
              </a:spcAft>
              <a:buSzPts val="1400"/>
              <a:buChar char="●"/>
            </a:pPr>
            <a:r>
              <a:rPr lang="en" sz="1100" u="sng">
                <a:solidFill>
                  <a:schemeClr val="hlink"/>
                </a:solidFill>
                <a:latin typeface="Arial"/>
                <a:ea typeface="Arial"/>
                <a:cs typeface="Arial"/>
                <a:sym typeface="Arial"/>
                <a:hlinkClick r:id="rId5"/>
              </a:rPr>
              <a:t>https://echarts.apache.org/examples/data/asset/data/life-expectancy-table.json</a:t>
            </a:r>
            <a:endParaRPr/>
          </a:p>
          <a:p>
            <a:pPr marL="457200" lvl="0" indent="-317500" algn="l" rtl="0">
              <a:spcBef>
                <a:spcPts val="0"/>
              </a:spcBef>
              <a:spcAft>
                <a:spcPts val="0"/>
              </a:spcAft>
              <a:buSzPts val="1400"/>
              <a:buChar char="●"/>
            </a:pPr>
            <a:r>
              <a:rPr lang="en" sz="1100" u="sng">
                <a:solidFill>
                  <a:schemeClr val="hlink"/>
                </a:solidFill>
                <a:latin typeface="Arial"/>
                <a:ea typeface="Arial"/>
                <a:cs typeface="Arial"/>
                <a:sym typeface="Arial"/>
                <a:hlinkClick r:id="rId6"/>
              </a:rPr>
              <a:t>https://en.wikipedia.org/wiki/List_of_countries_by_past_life_expectancy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Process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 cleaned the data by sizing it down and focusing on the parts that we needed, removing inconsistencies and creating averages.</a:t>
            </a:r>
            <a:endParaRPr dirty="0"/>
          </a:p>
          <a:p>
            <a:pPr marL="457200" lvl="0" indent="-342900" algn="l" rtl="0">
              <a:spcBef>
                <a:spcPts val="0"/>
              </a:spcBef>
              <a:spcAft>
                <a:spcPts val="0"/>
              </a:spcAft>
              <a:buSzPts val="1800"/>
              <a:buChar char="●"/>
            </a:pPr>
            <a:r>
              <a:rPr lang="en" dirty="0"/>
              <a:t>The modules I used to clean the data include : csv, requests, pandas, Beautiful Soup, and </a:t>
            </a:r>
            <a:r>
              <a:rPr lang="en" dirty="0" err="1"/>
              <a:t>pprint</a:t>
            </a:r>
            <a:r>
              <a:rPr lang="en" dirty="0"/>
              <a:t>.</a:t>
            </a:r>
            <a:endParaRPr dirty="0"/>
          </a:p>
          <a:p>
            <a:pPr marL="457200" lvl="0" indent="-342900" algn="l" rtl="0">
              <a:spcBef>
                <a:spcPts val="0"/>
              </a:spcBef>
              <a:spcAft>
                <a:spcPts val="0"/>
              </a:spcAft>
              <a:buSzPts val="1800"/>
              <a:buChar char="●"/>
            </a:pPr>
            <a:r>
              <a:rPr lang="en" dirty="0"/>
              <a:t>In the data visualization process I also used different modules. These modules include: </a:t>
            </a:r>
            <a:r>
              <a:rPr lang="en" dirty="0" err="1"/>
              <a:t>plotly</a:t>
            </a:r>
            <a:r>
              <a:rPr lang="en" dirty="0"/>
              <a:t>, </a:t>
            </a:r>
            <a:r>
              <a:rPr lang="en" dirty="0" err="1"/>
              <a:t>statsmodels.api</a:t>
            </a:r>
            <a:r>
              <a:rPr lang="en" dirty="0"/>
              <a:t>, </a:t>
            </a:r>
            <a:r>
              <a:rPr lang="en" dirty="0" err="1"/>
              <a:t>statsmodels.formula.api</a:t>
            </a:r>
            <a:r>
              <a:rPr lang="en" dirty="0"/>
              <a:t>, and </a:t>
            </a:r>
            <a:r>
              <a:rPr lang="en" dirty="0" err="1"/>
              <a:t>statsmodels.graphics.regressionplots</a:t>
            </a:r>
            <a:r>
              <a:rPr lang="en"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Insights and Visuals</a:t>
            </a:r>
            <a:endParaRPr/>
          </a:p>
        </p:txBody>
      </p:sp>
      <p:pic>
        <p:nvPicPr>
          <p:cNvPr id="86" name="Google Shape;86;p17"/>
          <p:cNvPicPr preferRelativeResize="0"/>
          <p:nvPr/>
        </p:nvPicPr>
        <p:blipFill>
          <a:blip r:embed="rId3">
            <a:alphaModFix/>
          </a:blip>
          <a:stretch>
            <a:fillRect/>
          </a:stretch>
        </p:blipFill>
        <p:spPr>
          <a:xfrm>
            <a:off x="-2" y="1224087"/>
            <a:ext cx="4710051" cy="3130825"/>
          </a:xfrm>
          <a:prstGeom prst="rect">
            <a:avLst/>
          </a:prstGeom>
          <a:noFill/>
          <a:ln>
            <a:noFill/>
          </a:ln>
        </p:spPr>
      </p:pic>
      <p:pic>
        <p:nvPicPr>
          <p:cNvPr id="87" name="Google Shape;87;p17"/>
          <p:cNvPicPr preferRelativeResize="0"/>
          <p:nvPr/>
        </p:nvPicPr>
        <p:blipFill>
          <a:blip r:embed="rId4">
            <a:alphaModFix/>
          </a:blip>
          <a:stretch>
            <a:fillRect/>
          </a:stretch>
        </p:blipFill>
        <p:spPr>
          <a:xfrm>
            <a:off x="4710050" y="1217875"/>
            <a:ext cx="4433950" cy="314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19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1</a:t>
            </a:r>
            <a:endParaRPr/>
          </a:p>
        </p:txBody>
      </p:sp>
      <p:sp>
        <p:nvSpPr>
          <p:cNvPr id="93" name="Google Shape;93;p18"/>
          <p:cNvSpPr txBox="1">
            <a:spLocks noGrp="1"/>
          </p:cNvSpPr>
          <p:nvPr>
            <p:ph type="body" idx="1"/>
          </p:nvPr>
        </p:nvSpPr>
        <p:spPr>
          <a:xfrm>
            <a:off x="5610050" y="1247625"/>
            <a:ext cx="3448800" cy="3189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This insight shows the average income across the world from the year 2000 to the year 2015</a:t>
            </a:r>
            <a:endParaRPr sz="1500"/>
          </a:p>
          <a:p>
            <a:pPr marL="457200" lvl="0" indent="-323850" algn="l" rtl="0">
              <a:spcBef>
                <a:spcPts val="0"/>
              </a:spcBef>
              <a:spcAft>
                <a:spcPts val="0"/>
              </a:spcAft>
              <a:buSzPts val="1500"/>
              <a:buChar char="●"/>
            </a:pPr>
            <a:r>
              <a:rPr lang="en" sz="1500"/>
              <a:t>We can find a trend to see the rate at which average income increased or decreased</a:t>
            </a:r>
            <a:endParaRPr sz="1500"/>
          </a:p>
          <a:p>
            <a:pPr marL="457200" lvl="0" indent="-323850" algn="l" rtl="0">
              <a:spcBef>
                <a:spcPts val="0"/>
              </a:spcBef>
              <a:spcAft>
                <a:spcPts val="0"/>
              </a:spcAft>
              <a:buSzPts val="1500"/>
              <a:buChar char="●"/>
            </a:pPr>
            <a:r>
              <a:rPr lang="en" sz="1500"/>
              <a:t>This is useful because it allows us to compare the increase with how life expectancy increased or decreased</a:t>
            </a:r>
            <a:endParaRPr sz="1500"/>
          </a:p>
        </p:txBody>
      </p:sp>
      <p:pic>
        <p:nvPicPr>
          <p:cNvPr id="94" name="Google Shape;94;p18"/>
          <p:cNvPicPr preferRelativeResize="0"/>
          <p:nvPr/>
        </p:nvPicPr>
        <p:blipFill>
          <a:blip r:embed="rId3">
            <a:alphaModFix/>
          </a:blip>
          <a:stretch>
            <a:fillRect/>
          </a:stretch>
        </p:blipFill>
        <p:spPr>
          <a:xfrm>
            <a:off x="1980562" y="2918350"/>
            <a:ext cx="1801314" cy="2140549"/>
          </a:xfrm>
          <a:prstGeom prst="rect">
            <a:avLst/>
          </a:prstGeom>
          <a:noFill/>
          <a:ln>
            <a:noFill/>
          </a:ln>
        </p:spPr>
      </p:pic>
      <p:pic>
        <p:nvPicPr>
          <p:cNvPr id="95" name="Google Shape;95;p18"/>
          <p:cNvPicPr preferRelativeResize="0"/>
          <p:nvPr/>
        </p:nvPicPr>
        <p:blipFill>
          <a:blip r:embed="rId4">
            <a:alphaModFix/>
          </a:blip>
          <a:stretch>
            <a:fillRect/>
          </a:stretch>
        </p:blipFill>
        <p:spPr>
          <a:xfrm>
            <a:off x="152400" y="922950"/>
            <a:ext cx="5457650" cy="19365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1</a:t>
            </a:r>
            <a:endParaRPr/>
          </a:p>
        </p:txBody>
      </p:sp>
      <p:sp>
        <p:nvSpPr>
          <p:cNvPr id="101" name="Google Shape;101;p19"/>
          <p:cNvSpPr txBox="1">
            <a:spLocks noGrp="1"/>
          </p:cNvSpPr>
          <p:nvPr>
            <p:ph type="body" idx="1"/>
          </p:nvPr>
        </p:nvSpPr>
        <p:spPr>
          <a:xfrm>
            <a:off x="5555450" y="1152475"/>
            <a:ext cx="3276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line graph links to insight 1 showing the trend in average income over time</a:t>
            </a:r>
            <a:endParaRPr dirty="0"/>
          </a:p>
          <a:p>
            <a:pPr marL="457200" lvl="0" indent="-342900" algn="l" rtl="0">
              <a:spcBef>
                <a:spcPts val="0"/>
              </a:spcBef>
              <a:spcAft>
                <a:spcPts val="0"/>
              </a:spcAft>
              <a:buSzPts val="1800"/>
              <a:buChar char="●"/>
            </a:pPr>
            <a:r>
              <a:rPr lang="en" dirty="0"/>
              <a:t>This allows me to compare data with life expectancy from other data sets and make predictions by following the curve</a:t>
            </a:r>
            <a:endParaRPr dirty="0"/>
          </a:p>
        </p:txBody>
      </p:sp>
      <p:pic>
        <p:nvPicPr>
          <p:cNvPr id="102" name="Google Shape;102;p19"/>
          <p:cNvPicPr preferRelativeResize="0"/>
          <p:nvPr/>
        </p:nvPicPr>
        <p:blipFill>
          <a:blip r:embed="rId3">
            <a:alphaModFix/>
          </a:blip>
          <a:stretch>
            <a:fillRect/>
          </a:stretch>
        </p:blipFill>
        <p:spPr>
          <a:xfrm>
            <a:off x="205775" y="1152475"/>
            <a:ext cx="5255527"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2</a:t>
            </a:r>
            <a:endParaRPr/>
          </a:p>
        </p:txBody>
      </p:sp>
      <p:sp>
        <p:nvSpPr>
          <p:cNvPr id="108" name="Google Shape;108;p20"/>
          <p:cNvSpPr txBox="1">
            <a:spLocks noGrp="1"/>
          </p:cNvSpPr>
          <p:nvPr>
            <p:ph type="body" idx="1"/>
          </p:nvPr>
        </p:nvSpPr>
        <p:spPr>
          <a:xfrm>
            <a:off x="3201425" y="2503500"/>
            <a:ext cx="5760600" cy="2124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This insight shows the average income AND life expectancy from 2000-2015 for select countries</a:t>
            </a:r>
            <a:endParaRPr dirty="0"/>
          </a:p>
          <a:p>
            <a:pPr marL="457200" lvl="0" indent="-342900" algn="l" rtl="0">
              <a:spcBef>
                <a:spcPts val="0"/>
              </a:spcBef>
              <a:spcAft>
                <a:spcPts val="0"/>
              </a:spcAft>
              <a:buSzPts val="1800"/>
              <a:buChar char="●"/>
            </a:pPr>
            <a:r>
              <a:rPr lang="en" dirty="0"/>
              <a:t>I thought these countries would show some range and differentiation between each other to compare </a:t>
            </a:r>
            <a:endParaRPr dirty="0"/>
          </a:p>
          <a:p>
            <a:pPr marL="457200" lvl="0" indent="-342900" algn="l" rtl="0">
              <a:spcBef>
                <a:spcPts val="0"/>
              </a:spcBef>
              <a:spcAft>
                <a:spcPts val="0"/>
              </a:spcAft>
              <a:buSzPts val="1800"/>
              <a:buChar char="●"/>
            </a:pPr>
            <a:r>
              <a:rPr lang="en" dirty="0"/>
              <a:t>I saw that some countries with lower incomes still lived the same length in contrary to what I expected</a:t>
            </a:r>
            <a:endParaRPr dirty="0"/>
          </a:p>
        </p:txBody>
      </p:sp>
      <p:pic>
        <p:nvPicPr>
          <p:cNvPr id="109" name="Google Shape;109;p20"/>
          <p:cNvPicPr preferRelativeResize="0"/>
          <p:nvPr/>
        </p:nvPicPr>
        <p:blipFill>
          <a:blip r:embed="rId3">
            <a:alphaModFix/>
          </a:blip>
          <a:stretch>
            <a:fillRect/>
          </a:stretch>
        </p:blipFill>
        <p:spPr>
          <a:xfrm>
            <a:off x="2188625" y="134375"/>
            <a:ext cx="6569463" cy="2204975"/>
          </a:xfrm>
          <a:prstGeom prst="rect">
            <a:avLst/>
          </a:prstGeom>
          <a:noFill/>
          <a:ln>
            <a:noFill/>
          </a:ln>
        </p:spPr>
      </p:pic>
      <p:pic>
        <p:nvPicPr>
          <p:cNvPr id="110" name="Google Shape;110;p20"/>
          <p:cNvPicPr preferRelativeResize="0"/>
          <p:nvPr/>
        </p:nvPicPr>
        <p:blipFill>
          <a:blip r:embed="rId4">
            <a:alphaModFix/>
          </a:blip>
          <a:stretch>
            <a:fillRect/>
          </a:stretch>
        </p:blipFill>
        <p:spPr>
          <a:xfrm>
            <a:off x="123400" y="2689450"/>
            <a:ext cx="3004175" cy="212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Insight 3 </a:t>
            </a:r>
            <a:endParaRPr/>
          </a:p>
        </p:txBody>
      </p:sp>
      <p:sp>
        <p:nvSpPr>
          <p:cNvPr id="116" name="Google Shape;116;p21"/>
          <p:cNvSpPr txBox="1">
            <a:spLocks noGrp="1"/>
          </p:cNvSpPr>
          <p:nvPr>
            <p:ph type="body" idx="1"/>
          </p:nvPr>
        </p:nvSpPr>
        <p:spPr>
          <a:xfrm>
            <a:off x="5873250" y="1152475"/>
            <a:ext cx="29592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This insight gives regression results from the relationship between average income and life expectancy </a:t>
            </a:r>
            <a:endParaRPr sz="1500" dirty="0"/>
          </a:p>
          <a:p>
            <a:pPr marL="457200" lvl="0" indent="-323850" algn="l" rtl="0">
              <a:spcBef>
                <a:spcPts val="0"/>
              </a:spcBef>
              <a:spcAft>
                <a:spcPts val="0"/>
              </a:spcAft>
              <a:buSzPts val="1500"/>
              <a:buChar char="●"/>
            </a:pPr>
            <a:r>
              <a:rPr lang="en" sz="1500" dirty="0"/>
              <a:t>The R-squared value was strong with a value of 0.725</a:t>
            </a:r>
            <a:endParaRPr sz="1500" dirty="0"/>
          </a:p>
          <a:p>
            <a:pPr marL="457200" lvl="0" indent="-323850" algn="l" rtl="0">
              <a:spcBef>
                <a:spcPts val="0"/>
              </a:spcBef>
              <a:spcAft>
                <a:spcPts val="0"/>
              </a:spcAft>
              <a:buSzPts val="1500"/>
              <a:buChar char="●"/>
            </a:pPr>
            <a:r>
              <a:rPr lang="en" sz="1500" dirty="0"/>
              <a:t>There are more stats but I was interested in the correlation mostly to make predictions</a:t>
            </a:r>
            <a:endParaRPr sz="1500" dirty="0"/>
          </a:p>
        </p:txBody>
      </p:sp>
      <p:pic>
        <p:nvPicPr>
          <p:cNvPr id="117" name="Google Shape;117;p21"/>
          <p:cNvPicPr preferRelativeResize="0"/>
          <p:nvPr/>
        </p:nvPicPr>
        <p:blipFill>
          <a:blip r:embed="rId3">
            <a:alphaModFix/>
          </a:blip>
          <a:stretch>
            <a:fillRect/>
          </a:stretch>
        </p:blipFill>
        <p:spPr>
          <a:xfrm>
            <a:off x="188324" y="1265579"/>
            <a:ext cx="5595998" cy="2989276"/>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865</Words>
  <Application>Microsoft Macintosh PowerPoint</Application>
  <PresentationFormat>On-screen Show (16:9)</PresentationFormat>
  <Paragraphs>53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Oswald</vt:lpstr>
      <vt:lpstr>Arial</vt:lpstr>
      <vt:lpstr>Average</vt:lpstr>
      <vt:lpstr>Slate</vt:lpstr>
      <vt:lpstr>How Average Income affects Life Expectancy</vt:lpstr>
      <vt:lpstr>Project Intro </vt:lpstr>
      <vt:lpstr>Data Collection Process</vt:lpstr>
      <vt:lpstr>Data Cleaning Process</vt:lpstr>
      <vt:lpstr>Data Analysis, Insights and Visuals</vt:lpstr>
      <vt:lpstr>Insight 1</vt:lpstr>
      <vt:lpstr>Visualization 1</vt:lpstr>
      <vt:lpstr>Insight 2</vt:lpstr>
      <vt:lpstr>Insight 3 </vt:lpstr>
      <vt:lpstr>Visualization 2</vt:lpstr>
      <vt:lpstr>Insight 4</vt:lpstr>
      <vt:lpstr>Insight 5</vt:lpstr>
      <vt:lpstr>Overall Results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Average Income affects Life Expectancy</dc:title>
  <cp:lastModifiedBy>Haritsa, Avinash</cp:lastModifiedBy>
  <cp:revision>2</cp:revision>
  <dcterms:modified xsi:type="dcterms:W3CDTF">2024-07-20T13:37:16Z</dcterms:modified>
</cp:coreProperties>
</file>