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e94e5bff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e94e5bff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f7e28575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f7e28575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f7e28575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f7e28575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e94e5bff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e94e5bff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e94e5bff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e94e5bff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f7e28575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f7e2857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e94e5bff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e94e5bff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f7e28575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f7e28575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f7e2857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f7e2857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f7e28575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f7e28575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f6507f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f6507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f6507f8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f6507f8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owardsdatascience.com/data-science-and-machine-learning-with-scala-and-spark-episode-02-03-be74f0590f20" TargetMode="External"/><Relationship Id="rId4" Type="http://schemas.openxmlformats.org/officeDocument/2006/relationships/hyperlink" Target="https://cloud.google.com/dlp" TargetMode="External"/><Relationship Id="rId5" Type="http://schemas.openxmlformats.org/officeDocument/2006/relationships/hyperlink" Target="https://microsoft.github.io/presid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41425" y="1322450"/>
            <a:ext cx="5376000" cy="203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ML Log Analysis and ML Log Privacy Preserving</a:t>
            </a:r>
            <a:endParaRPr b="1"/>
          </a:p>
        </p:txBody>
      </p:sp>
      <p:sp>
        <p:nvSpPr>
          <p:cNvPr id="135" name="Google Shape;135;p13"/>
          <p:cNvSpPr txBox="1"/>
          <p:nvPr>
            <p:ph idx="1" type="subTitle"/>
          </p:nvPr>
        </p:nvSpPr>
        <p:spPr>
          <a:xfrm>
            <a:off x="3041426" y="3293950"/>
            <a:ext cx="4336200" cy="384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CSE 598 - Data Intensive Systems for Machine Learning</a:t>
            </a:r>
            <a:endParaRPr/>
          </a:p>
        </p:txBody>
      </p:sp>
      <p:sp>
        <p:nvSpPr>
          <p:cNvPr id="136" name="Google Shape;136;p13"/>
          <p:cNvSpPr txBox="1"/>
          <p:nvPr/>
        </p:nvSpPr>
        <p:spPr>
          <a:xfrm>
            <a:off x="729450" y="3678850"/>
            <a:ext cx="385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Group 21</a:t>
            </a:r>
            <a:br>
              <a:rPr lang="en">
                <a:solidFill>
                  <a:schemeClr val="lt1"/>
                </a:solidFill>
                <a:latin typeface="Lato"/>
                <a:ea typeface="Lato"/>
                <a:cs typeface="Lato"/>
                <a:sym typeface="Lato"/>
              </a:rPr>
            </a:br>
            <a:r>
              <a:rPr lang="en">
                <a:solidFill>
                  <a:schemeClr val="lt1"/>
                </a:solidFill>
                <a:latin typeface="Lato"/>
                <a:ea typeface="Lato"/>
                <a:cs typeface="Lato"/>
                <a:sym typeface="Lato"/>
              </a:rPr>
              <a:t>Avi Mehta - 1225539835</a:t>
            </a:r>
            <a:br>
              <a:rPr lang="en">
                <a:solidFill>
                  <a:schemeClr val="lt1"/>
                </a:solidFill>
                <a:latin typeface="Lato"/>
                <a:ea typeface="Lato"/>
                <a:cs typeface="Lato"/>
                <a:sym typeface="Lato"/>
              </a:rPr>
            </a:br>
            <a:r>
              <a:rPr lang="en">
                <a:solidFill>
                  <a:schemeClr val="lt1"/>
                </a:solidFill>
                <a:latin typeface="Lato"/>
                <a:ea typeface="Lato"/>
                <a:cs typeface="Lato"/>
                <a:sym typeface="Lato"/>
              </a:rPr>
              <a:t>Jay Dinesh Mehta - 1225461367</a:t>
            </a:r>
            <a:br>
              <a:rPr lang="en">
                <a:solidFill>
                  <a:schemeClr val="lt1"/>
                </a:solidFill>
                <a:latin typeface="Lato"/>
                <a:ea typeface="Lato"/>
                <a:cs typeface="Lato"/>
                <a:sym typeface="Lato"/>
              </a:rPr>
            </a:br>
            <a:r>
              <a:rPr lang="en">
                <a:solidFill>
                  <a:schemeClr val="lt1"/>
                </a:solidFill>
                <a:latin typeface="Lato"/>
                <a:ea typeface="Lato"/>
                <a:cs typeface="Lato"/>
                <a:sym typeface="Lato"/>
              </a:rPr>
              <a:t>Kavan Nitin Vasani - 1224885649</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a:t>
            </a:r>
            <a:endParaRPr/>
          </a:p>
        </p:txBody>
      </p:sp>
      <p:sp>
        <p:nvSpPr>
          <p:cNvPr id="193" name="Google Shape;193;p22"/>
          <p:cNvSpPr txBox="1"/>
          <p:nvPr>
            <p:ph idx="1" type="body"/>
          </p:nvPr>
        </p:nvSpPr>
        <p:spPr>
          <a:xfrm>
            <a:off x="1297500" y="1307850"/>
            <a:ext cx="2152200" cy="446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700"/>
              <a:t>Presidio Results -&gt;</a:t>
            </a:r>
            <a:endParaRPr sz="1700"/>
          </a:p>
        </p:txBody>
      </p:sp>
      <p:pic>
        <p:nvPicPr>
          <p:cNvPr id="194" name="Google Shape;194;p22"/>
          <p:cNvPicPr preferRelativeResize="0"/>
          <p:nvPr/>
        </p:nvPicPr>
        <p:blipFill>
          <a:blip r:embed="rId3">
            <a:alphaModFix/>
          </a:blip>
          <a:stretch>
            <a:fillRect/>
          </a:stretch>
        </p:blipFill>
        <p:spPr>
          <a:xfrm>
            <a:off x="3449850" y="1155025"/>
            <a:ext cx="2734200" cy="3530850"/>
          </a:xfrm>
          <a:prstGeom prst="rect">
            <a:avLst/>
          </a:prstGeom>
          <a:noFill/>
          <a:ln>
            <a:noFill/>
          </a:ln>
        </p:spPr>
      </p:pic>
      <p:pic>
        <p:nvPicPr>
          <p:cNvPr id="195" name="Google Shape;195;p22"/>
          <p:cNvPicPr preferRelativeResize="0"/>
          <p:nvPr/>
        </p:nvPicPr>
        <p:blipFill>
          <a:blip r:embed="rId4">
            <a:alphaModFix/>
          </a:blip>
          <a:stretch>
            <a:fillRect/>
          </a:stretch>
        </p:blipFill>
        <p:spPr>
          <a:xfrm>
            <a:off x="6199400" y="1155025"/>
            <a:ext cx="2597651" cy="3530849"/>
          </a:xfrm>
          <a:prstGeom prst="rect">
            <a:avLst/>
          </a:prstGeom>
          <a:noFill/>
          <a:ln>
            <a:noFill/>
          </a:ln>
        </p:spPr>
      </p:pic>
      <p:sp>
        <p:nvSpPr>
          <p:cNvPr id="196" name="Google Shape;196;p22"/>
          <p:cNvSpPr txBox="1"/>
          <p:nvPr/>
        </p:nvSpPr>
        <p:spPr>
          <a:xfrm>
            <a:off x="3241425" y="768750"/>
            <a:ext cx="27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Customer</a:t>
            </a:r>
            <a:r>
              <a:rPr lang="en">
                <a:solidFill>
                  <a:schemeClr val="lt1"/>
                </a:solidFill>
                <a:latin typeface="Lato"/>
                <a:ea typeface="Lato"/>
                <a:cs typeface="Lato"/>
                <a:sym typeface="Lato"/>
              </a:rPr>
              <a:t> </a:t>
            </a:r>
            <a:r>
              <a:rPr lang="en">
                <a:solidFill>
                  <a:schemeClr val="lt1"/>
                </a:solidFill>
                <a:latin typeface="Lato"/>
                <a:ea typeface="Lato"/>
                <a:cs typeface="Lato"/>
                <a:sym typeface="Lato"/>
              </a:rPr>
              <a:t>Segmentation</a:t>
            </a:r>
            <a:endParaRPr>
              <a:solidFill>
                <a:schemeClr val="lt1"/>
              </a:solidFill>
              <a:latin typeface="Lato"/>
              <a:ea typeface="Lato"/>
              <a:cs typeface="Lato"/>
              <a:sym typeface="Lato"/>
            </a:endParaRPr>
          </a:p>
        </p:txBody>
      </p:sp>
      <p:sp>
        <p:nvSpPr>
          <p:cNvPr id="197" name="Google Shape;197;p22"/>
          <p:cNvSpPr txBox="1"/>
          <p:nvPr/>
        </p:nvSpPr>
        <p:spPr>
          <a:xfrm>
            <a:off x="6135025" y="707175"/>
            <a:ext cx="27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Credit Score Classification</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t>
            </a:r>
            <a:r>
              <a:rPr lang="en"/>
              <a:t>Customer</a:t>
            </a:r>
            <a:r>
              <a:rPr lang="en"/>
              <a:t> </a:t>
            </a:r>
            <a:r>
              <a:rPr lang="en"/>
              <a:t>Segmentation</a:t>
            </a:r>
            <a:endParaRPr/>
          </a:p>
        </p:txBody>
      </p:sp>
      <p:sp>
        <p:nvSpPr>
          <p:cNvPr id="203" name="Google Shape;203;p23"/>
          <p:cNvSpPr txBox="1"/>
          <p:nvPr>
            <p:ph idx="1" type="body"/>
          </p:nvPr>
        </p:nvSpPr>
        <p:spPr>
          <a:xfrm>
            <a:off x="1297500" y="1567550"/>
            <a:ext cx="3505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3"/>
          <p:cNvPicPr preferRelativeResize="0"/>
          <p:nvPr/>
        </p:nvPicPr>
        <p:blipFill>
          <a:blip r:embed="rId3">
            <a:alphaModFix/>
          </a:blip>
          <a:stretch>
            <a:fillRect/>
          </a:stretch>
        </p:blipFill>
        <p:spPr>
          <a:xfrm>
            <a:off x="725449" y="988600"/>
            <a:ext cx="5477350" cy="3623900"/>
          </a:xfrm>
          <a:prstGeom prst="rect">
            <a:avLst/>
          </a:prstGeom>
          <a:noFill/>
          <a:ln>
            <a:noFill/>
          </a:ln>
        </p:spPr>
      </p:pic>
      <p:pic>
        <p:nvPicPr>
          <p:cNvPr id="205" name="Google Shape;205;p23"/>
          <p:cNvPicPr preferRelativeResize="0"/>
          <p:nvPr/>
        </p:nvPicPr>
        <p:blipFill rotWithShape="1">
          <a:blip r:embed="rId4">
            <a:alphaModFix/>
          </a:blip>
          <a:srcRect b="0" l="15081" r="0" t="0"/>
          <a:stretch/>
        </p:blipFill>
        <p:spPr>
          <a:xfrm>
            <a:off x="2821400" y="988600"/>
            <a:ext cx="5856773" cy="3623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 - Credit Score Classification</a:t>
            </a:r>
            <a:endParaRPr/>
          </a:p>
        </p:txBody>
      </p:sp>
      <p:pic>
        <p:nvPicPr>
          <p:cNvPr id="211" name="Google Shape;211;p24"/>
          <p:cNvPicPr preferRelativeResize="0"/>
          <p:nvPr/>
        </p:nvPicPr>
        <p:blipFill>
          <a:blip r:embed="rId3">
            <a:alphaModFix/>
          </a:blip>
          <a:stretch>
            <a:fillRect/>
          </a:stretch>
        </p:blipFill>
        <p:spPr>
          <a:xfrm>
            <a:off x="691325" y="1155725"/>
            <a:ext cx="5699901" cy="3599424"/>
          </a:xfrm>
          <a:prstGeom prst="rect">
            <a:avLst/>
          </a:prstGeom>
          <a:noFill/>
          <a:ln>
            <a:noFill/>
          </a:ln>
        </p:spPr>
      </p:pic>
      <p:pic>
        <p:nvPicPr>
          <p:cNvPr id="212" name="Google Shape;212;p24"/>
          <p:cNvPicPr preferRelativeResize="0"/>
          <p:nvPr/>
        </p:nvPicPr>
        <p:blipFill>
          <a:blip r:embed="rId4">
            <a:alphaModFix/>
          </a:blip>
          <a:stretch>
            <a:fillRect/>
          </a:stretch>
        </p:blipFill>
        <p:spPr>
          <a:xfrm>
            <a:off x="2735075" y="1214575"/>
            <a:ext cx="5699901" cy="3540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8" name="Google Shape;21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https://towardsdatascience.com/data-science-and-machine-learning-with-scala-and-spark-episode-02-03-be74f0590f20</a:t>
            </a:r>
            <a:r>
              <a:rPr lang="en"/>
              <a:t>  [Scala and Spark]</a:t>
            </a:r>
            <a:endParaRPr/>
          </a:p>
          <a:p>
            <a:pPr indent="0" lvl="0" marL="0" rtl="0" algn="l">
              <a:spcBef>
                <a:spcPts val="1200"/>
              </a:spcBef>
              <a:spcAft>
                <a:spcPts val="0"/>
              </a:spcAft>
              <a:buNone/>
            </a:pPr>
            <a:r>
              <a:rPr lang="en" u="sng">
                <a:solidFill>
                  <a:schemeClr val="hlink"/>
                </a:solidFill>
                <a:hlinkClick r:id="rId4"/>
              </a:rPr>
              <a:t>https://cloud.google.com/dlp</a:t>
            </a:r>
            <a:r>
              <a:rPr lang="en"/>
              <a:t>  [google dlp]</a:t>
            </a:r>
            <a:endParaRPr/>
          </a:p>
          <a:p>
            <a:pPr indent="0" lvl="0" marL="0" rtl="0" algn="l">
              <a:spcBef>
                <a:spcPts val="1200"/>
              </a:spcBef>
              <a:spcAft>
                <a:spcPts val="0"/>
              </a:spcAft>
              <a:buNone/>
            </a:pPr>
            <a:r>
              <a:rPr lang="en" u="sng">
                <a:solidFill>
                  <a:schemeClr val="hlink"/>
                </a:solidFill>
                <a:hlinkClick r:id="rId5"/>
              </a:rPr>
              <a:t>https://microsoft.github.io/presidio/</a:t>
            </a:r>
            <a:r>
              <a:rPr lang="en"/>
              <a:t>  [ms presidio]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Introduction/Background</a:t>
            </a:r>
            <a:endParaRPr/>
          </a:p>
        </p:txBody>
      </p:sp>
      <p:sp>
        <p:nvSpPr>
          <p:cNvPr id="142" name="Google Shape;142;p14"/>
          <p:cNvSpPr txBox="1"/>
          <p:nvPr>
            <p:ph idx="1" type="body"/>
          </p:nvPr>
        </p:nvSpPr>
        <p:spPr>
          <a:xfrm>
            <a:off x="729600" y="1441200"/>
            <a:ext cx="38424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Logs of open source ML applications are important.</a:t>
            </a:r>
            <a:endParaRPr/>
          </a:p>
          <a:p>
            <a:pPr indent="-311150" lvl="0" marL="457200" rtl="0" algn="l">
              <a:spcBef>
                <a:spcPts val="0"/>
              </a:spcBef>
              <a:spcAft>
                <a:spcPts val="0"/>
              </a:spcAft>
              <a:buSzPts val="1300"/>
              <a:buChar char="●"/>
            </a:pPr>
            <a:r>
              <a:rPr lang="en"/>
              <a:t>It displays some information about data and parameters used, performance metrics and errors. </a:t>
            </a:r>
            <a:endParaRPr/>
          </a:p>
          <a:p>
            <a:pPr indent="-311150" lvl="0" marL="457200" rtl="0" algn="l">
              <a:spcBef>
                <a:spcPts val="0"/>
              </a:spcBef>
              <a:spcAft>
                <a:spcPts val="0"/>
              </a:spcAft>
              <a:buSzPts val="1300"/>
              <a:buChar char="●"/>
            </a:pPr>
            <a:r>
              <a:rPr lang="en"/>
              <a:t>Analyzing this information also discloses instances about private information.</a:t>
            </a:r>
            <a:endParaRPr/>
          </a:p>
          <a:p>
            <a:pPr indent="-311150" lvl="0" marL="457200" rtl="0" algn="l">
              <a:spcBef>
                <a:spcPts val="0"/>
              </a:spcBef>
              <a:spcAft>
                <a:spcPts val="0"/>
              </a:spcAft>
              <a:buSzPts val="1300"/>
              <a:buChar char="●"/>
            </a:pPr>
            <a:r>
              <a:rPr lang="en"/>
              <a:t>ML models make predictions using private data and if these predictions are logged, it can reveal the use of private data.</a:t>
            </a:r>
            <a:endParaRPr/>
          </a:p>
        </p:txBody>
      </p:sp>
      <p:pic>
        <p:nvPicPr>
          <p:cNvPr id="143" name="Google Shape;143;p14"/>
          <p:cNvPicPr preferRelativeResize="0"/>
          <p:nvPr/>
        </p:nvPicPr>
        <p:blipFill>
          <a:blip r:embed="rId3">
            <a:alphaModFix/>
          </a:blip>
          <a:stretch>
            <a:fillRect/>
          </a:stretch>
        </p:blipFill>
        <p:spPr>
          <a:xfrm>
            <a:off x="5198625" y="1473525"/>
            <a:ext cx="3137774" cy="219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9" name="Google Shape;149;p15"/>
          <p:cNvSpPr txBox="1"/>
          <p:nvPr>
            <p:ph idx="1" type="body"/>
          </p:nvPr>
        </p:nvSpPr>
        <p:spPr>
          <a:xfrm>
            <a:off x="729300" y="1307850"/>
            <a:ext cx="3842700" cy="2685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Analyzing logs can reveal if private data is being used and if it can be accessed by an end user. </a:t>
            </a:r>
            <a:endParaRPr/>
          </a:p>
          <a:p>
            <a:pPr indent="-311150" lvl="0" marL="457200" rtl="0" algn="l">
              <a:spcBef>
                <a:spcPts val="0"/>
              </a:spcBef>
              <a:spcAft>
                <a:spcPts val="0"/>
              </a:spcAft>
              <a:buSzPts val="1300"/>
              <a:buChar char="●"/>
            </a:pPr>
            <a:r>
              <a:rPr lang="en"/>
              <a:t>Less protection on private data can lead to privacy breaches and theft.</a:t>
            </a:r>
            <a:endParaRPr/>
          </a:p>
          <a:p>
            <a:pPr indent="-311150" lvl="0" marL="457200" rtl="0" algn="l">
              <a:spcBef>
                <a:spcPts val="0"/>
              </a:spcBef>
              <a:spcAft>
                <a:spcPts val="0"/>
              </a:spcAft>
              <a:buSzPts val="1300"/>
              <a:buChar char="●"/>
            </a:pPr>
            <a:r>
              <a:rPr lang="en"/>
              <a:t>Important to ensure adequate security of the data in any ML application. </a:t>
            </a:r>
            <a:endParaRPr/>
          </a:p>
          <a:p>
            <a:pPr indent="-311150" lvl="0" marL="457200" rtl="0" algn="l">
              <a:spcBef>
                <a:spcPts val="0"/>
              </a:spcBef>
              <a:spcAft>
                <a:spcPts val="0"/>
              </a:spcAft>
              <a:buSzPts val="1300"/>
              <a:buChar char="●"/>
            </a:pPr>
            <a:r>
              <a:rPr lang="en"/>
              <a:t>Analyzing the logs and identifying key instances.</a:t>
            </a:r>
            <a:endParaRPr/>
          </a:p>
          <a:p>
            <a:pPr indent="-311150" lvl="0" marL="457200" rtl="0" algn="l">
              <a:spcBef>
                <a:spcPts val="0"/>
              </a:spcBef>
              <a:spcAft>
                <a:spcPts val="0"/>
              </a:spcAft>
              <a:buSzPts val="1300"/>
              <a:buChar char="●"/>
            </a:pPr>
            <a:r>
              <a:rPr lang="en"/>
              <a:t>Gives the developer an opportunity to implement additional security layers.</a:t>
            </a:r>
            <a:endParaRPr/>
          </a:p>
        </p:txBody>
      </p:sp>
      <p:pic>
        <p:nvPicPr>
          <p:cNvPr id="150" name="Google Shape;150;p15"/>
          <p:cNvPicPr preferRelativeResize="0"/>
          <p:nvPr/>
        </p:nvPicPr>
        <p:blipFill>
          <a:blip r:embed="rId3">
            <a:alphaModFix/>
          </a:blip>
          <a:stretch>
            <a:fillRect/>
          </a:stretch>
        </p:blipFill>
        <p:spPr>
          <a:xfrm>
            <a:off x="5198625" y="1552575"/>
            <a:ext cx="3137774" cy="219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Workloads Used</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this project we have used two workloads:</a:t>
            </a:r>
            <a:endParaRPr/>
          </a:p>
          <a:p>
            <a:pPr indent="-311150" lvl="0" marL="457200" rtl="0" algn="l">
              <a:spcBef>
                <a:spcPts val="1200"/>
              </a:spcBef>
              <a:spcAft>
                <a:spcPts val="0"/>
              </a:spcAft>
              <a:buSzPts val="1300"/>
              <a:buAutoNum type="arabicPeriod"/>
            </a:pPr>
            <a:r>
              <a:rPr lang="en"/>
              <a:t>Customer </a:t>
            </a:r>
            <a:r>
              <a:rPr lang="en"/>
              <a:t>Segmentation - contains sensitive info like Credit card details, Payment methods, Date of Birth, Person information.</a:t>
            </a:r>
            <a:endParaRPr/>
          </a:p>
          <a:p>
            <a:pPr indent="-311150" lvl="0" marL="457200" rtl="0" algn="l">
              <a:spcBef>
                <a:spcPts val="0"/>
              </a:spcBef>
              <a:spcAft>
                <a:spcPts val="0"/>
              </a:spcAft>
              <a:buSzPts val="1300"/>
              <a:buAutoNum type="arabicPeriod"/>
            </a:pPr>
            <a:r>
              <a:rPr lang="en"/>
              <a:t>Credit Score Classification - contains sensitive info like Social security number, </a:t>
            </a:r>
            <a:r>
              <a:rPr lang="en"/>
              <a:t>annual</a:t>
            </a:r>
            <a:r>
              <a:rPr lang="en"/>
              <a:t> income, number of credit cards, number of loans, </a:t>
            </a:r>
            <a:r>
              <a:rPr lang="en"/>
              <a:t>bank account details.</a:t>
            </a:r>
            <a:endParaRPr/>
          </a:p>
          <a:p>
            <a:pPr indent="0" lvl="0" marL="0" rtl="0" algn="l">
              <a:spcBef>
                <a:spcPts val="1200"/>
              </a:spcBef>
              <a:spcAft>
                <a:spcPts val="1200"/>
              </a:spcAft>
              <a:buNone/>
            </a:pPr>
            <a:r>
              <a:rPr lang="en"/>
              <a:t>To simplify, we have used Kmeans clustering algorithm for both the workloads as both are classification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823850" y="1284675"/>
            <a:ext cx="7767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SPARK</a:t>
            </a:r>
            <a:endParaRPr/>
          </a:p>
        </p:txBody>
      </p:sp>
      <p:sp>
        <p:nvSpPr>
          <p:cNvPr id="167" name="Google Shape;167;p18"/>
          <p:cNvSpPr txBox="1"/>
          <p:nvPr>
            <p:ph idx="1" type="body"/>
          </p:nvPr>
        </p:nvSpPr>
        <p:spPr>
          <a:xfrm>
            <a:off x="645875" y="1602200"/>
            <a:ext cx="4306500" cy="235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Apache Spark is a unified computing engine and a set of libraries for parallel data processing on computer clusters.</a:t>
            </a:r>
            <a:endParaRPr/>
          </a:p>
          <a:p>
            <a:pPr indent="0" lvl="0" marL="0" rtl="0" algn="l">
              <a:spcBef>
                <a:spcPts val="1200"/>
              </a:spcBef>
              <a:spcAft>
                <a:spcPts val="1200"/>
              </a:spcAft>
              <a:buNone/>
            </a:pPr>
            <a:r>
              <a:rPr lang="en"/>
              <a:t>Spark supports multiple widely used programming languages (Python, Java, Scala and R), includes libraries for diverse tasks ranging from SQL to streaming and machine learning, and runs anywhere from a laptop to a cluster of thousands of servers. This makes it an easy system to start with and scale up to big data processing or incredibly large scale.</a:t>
            </a:r>
            <a:endParaRPr/>
          </a:p>
        </p:txBody>
      </p:sp>
      <p:pic>
        <p:nvPicPr>
          <p:cNvPr id="168" name="Google Shape;168;p18"/>
          <p:cNvPicPr preferRelativeResize="0"/>
          <p:nvPr/>
        </p:nvPicPr>
        <p:blipFill>
          <a:blip r:embed="rId3">
            <a:alphaModFix/>
          </a:blip>
          <a:stretch>
            <a:fillRect/>
          </a:stretch>
        </p:blipFill>
        <p:spPr>
          <a:xfrm>
            <a:off x="4952375" y="1732525"/>
            <a:ext cx="3536175" cy="176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SCALA</a:t>
            </a:r>
            <a:endParaRPr/>
          </a:p>
        </p:txBody>
      </p:sp>
      <p:sp>
        <p:nvSpPr>
          <p:cNvPr id="174" name="Google Shape;174;p19"/>
          <p:cNvSpPr txBox="1"/>
          <p:nvPr>
            <p:ph idx="1" type="body"/>
          </p:nvPr>
        </p:nvSpPr>
        <p:spPr>
          <a:xfrm>
            <a:off x="1297500" y="1567550"/>
            <a:ext cx="3274500" cy="235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Scala combines object-oriented and functional programming in one concise, high-level language. </a:t>
            </a:r>
            <a:endParaRPr/>
          </a:p>
          <a:p>
            <a:pPr indent="0" lvl="0" marL="0" rtl="0" algn="l">
              <a:spcBef>
                <a:spcPts val="1200"/>
              </a:spcBef>
              <a:spcAft>
                <a:spcPts val="1200"/>
              </a:spcAft>
              <a:buNone/>
            </a:pPr>
            <a:r>
              <a:rPr lang="en"/>
              <a:t>Scala's static types help avoid bugs in complex applications, and its JVM and JavaScript runtimes let you build high-performance systems with easy access to huge ecosystems of libraries.</a:t>
            </a:r>
            <a:endParaRPr/>
          </a:p>
        </p:txBody>
      </p:sp>
      <p:pic>
        <p:nvPicPr>
          <p:cNvPr id="175" name="Google Shape;175;p19"/>
          <p:cNvPicPr preferRelativeResize="0"/>
          <p:nvPr/>
        </p:nvPicPr>
        <p:blipFill>
          <a:blip r:embed="rId3">
            <a:alphaModFix/>
          </a:blip>
          <a:stretch>
            <a:fillRect/>
          </a:stretch>
        </p:blipFill>
        <p:spPr>
          <a:xfrm>
            <a:off x="4572000" y="1834576"/>
            <a:ext cx="3984150" cy="182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688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Google DLP</a:t>
            </a:r>
            <a:endParaRPr/>
          </a:p>
        </p:txBody>
      </p:sp>
      <p:sp>
        <p:nvSpPr>
          <p:cNvPr id="181" name="Google Shape;181;p20"/>
          <p:cNvSpPr txBox="1"/>
          <p:nvPr>
            <p:ph idx="1" type="body"/>
          </p:nvPr>
        </p:nvSpPr>
        <p:spPr>
          <a:xfrm>
            <a:off x="1211925" y="1307850"/>
            <a:ext cx="7811700" cy="3381300"/>
          </a:xfrm>
          <a:prstGeom prst="rect">
            <a:avLst/>
          </a:prstGeom>
        </p:spPr>
        <p:txBody>
          <a:bodyPr anchorCtr="0" anchor="t" bIns="91425" lIns="91425" spcFirstLastPara="1" rIns="91425" wrap="square" tIns="91425">
            <a:normAutofit fontScale="92500" lnSpcReduction="20000"/>
          </a:bodyPr>
          <a:lstStyle/>
          <a:p>
            <a:pPr indent="0" lvl="0" marL="0" rtl="0" algn="l">
              <a:spcBef>
                <a:spcPts val="1500"/>
              </a:spcBef>
              <a:spcAft>
                <a:spcPts val="0"/>
              </a:spcAft>
              <a:buNone/>
            </a:pPr>
            <a:r>
              <a:rPr lang="en"/>
              <a:t>Google's DLP (Data Loss Prevention) is a service that helps users to identify and protect sensitive data in their Google Cloud Platform (GCP) environments.</a:t>
            </a:r>
            <a:endParaRPr/>
          </a:p>
          <a:p>
            <a:pPr indent="0" lvl="0" marL="0" rtl="0" algn="l">
              <a:spcBef>
                <a:spcPts val="1500"/>
              </a:spcBef>
              <a:spcAft>
                <a:spcPts val="0"/>
              </a:spcAft>
              <a:buNone/>
            </a:pPr>
            <a:r>
              <a:rPr lang="en"/>
              <a:t>Google's DLP can also help with logs by scanning log files to identify and protect sensitive information. Log files can contain sensitive information such as IP addresses, usernames, passwords, and other confidential data that can be used to compromise the security of an organization.</a:t>
            </a:r>
            <a:endParaRPr/>
          </a:p>
          <a:p>
            <a:pPr indent="0" lvl="0" marL="0" rtl="0" algn="l">
              <a:spcBef>
                <a:spcPts val="1500"/>
              </a:spcBef>
              <a:spcAft>
                <a:spcPts val="0"/>
              </a:spcAft>
              <a:buNone/>
            </a:pPr>
            <a:r>
              <a:rPr lang="en"/>
              <a:t>DLP can be used to scan log files in real-time, identifying sensitive data and taking actions such as redaction or masking to protect it. This helps to ensure that sensitive information is not exposed in log files, which can be a valuable source of information for attackers.</a:t>
            </a:r>
            <a:endParaRPr/>
          </a:p>
          <a:p>
            <a:pPr indent="0" lvl="0" marL="0" rtl="0" algn="l">
              <a:spcBef>
                <a:spcPts val="1500"/>
              </a:spcBef>
              <a:spcAft>
                <a:spcPts val="0"/>
              </a:spcAft>
              <a:buNone/>
            </a:pPr>
            <a:r>
              <a:rPr lang="en"/>
              <a:t>DLP also provides a set of predefined detectors and rules that can be customized to match an organization's specific needs. For example, users can create custom detectors to identify sensitive data types unique to their organization.</a:t>
            </a:r>
            <a:endParaRPr/>
          </a:p>
          <a:p>
            <a:pPr indent="0" lvl="0" marL="0" rtl="0" algn="l">
              <a:spcBef>
                <a:spcPts val="1500"/>
              </a:spcBef>
              <a:spcAft>
                <a:spcPts val="1500"/>
              </a:spcAft>
              <a:buNone/>
            </a:pPr>
            <a:r>
              <a:rPr lang="en"/>
              <a:t>DLP can also help with compliance requirements by ensuring that log files are free of sensitive data. This is important for organizations that need to comply with regulations such as HIPAA, PCI-DSS, and GDPR.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Microsoft Presidio</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Presidio is a cloud-based security analytics platform that uses machine learning algorithms to detect and respond to cybersecurity threats. Presidio is designed to collect and analyze data from various sources, including log files, network traffic, and endpoints, to detect security anomalies and identify potential threats.</a:t>
            </a:r>
            <a:endParaRPr/>
          </a:p>
          <a:p>
            <a:pPr indent="0" lvl="0" marL="0" rtl="0" algn="l">
              <a:spcBef>
                <a:spcPts val="1500"/>
              </a:spcBef>
              <a:spcAft>
                <a:spcPts val="0"/>
              </a:spcAft>
              <a:buNone/>
            </a:pPr>
            <a:r>
              <a:rPr lang="en"/>
              <a:t>Presidio can help by ingesting log data from various sources such as firewalls, servers, and other devices, and then analyzing the data to identify patterns and anomalies that may indicate a security threat. Presidio can also use machine learning algorithms to identify potential threats .</a:t>
            </a:r>
            <a:endParaRPr/>
          </a:p>
          <a:p>
            <a:pPr indent="0" lvl="0" marL="0" rtl="0" algn="l">
              <a:spcBef>
                <a:spcPts val="1500"/>
              </a:spcBef>
              <a:spcAft>
                <a:spcPts val="1500"/>
              </a:spcAft>
              <a:buNone/>
            </a:pPr>
            <a:r>
              <a:rPr lang="en"/>
              <a:t>Additionally, Presidio can help with log management by providing a centralized location for storing and analyzing log data. This makes it easier for security teams to identify potential threats and respond to them in a timely manner.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