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layfair Displ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8e94a8203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 </a:t>
            </a:r>
            <a:r>
              <a:rPr lang="en"/>
              <a:t>Hello, my name is Ashwin, and these are my team members Leah, Ella, and Avi, and we are Portifize.</a:t>
            </a:r>
            <a:endParaRPr/>
          </a:p>
        </p:txBody>
      </p:sp>
      <p:sp>
        <p:nvSpPr>
          <p:cNvPr id="65" name="Google Shape;65;gc8e94a8203_0_5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8e94a820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Avi</a:t>
            </a:r>
            <a:endParaRPr/>
          </a:p>
        </p:txBody>
      </p:sp>
      <p:sp>
        <p:nvSpPr>
          <p:cNvPr id="71" name="Google Shape;71;gc8e94a8203_0_5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8e94a8203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en" sz="1400">
                <a:solidFill>
                  <a:srgbClr val="5E696C"/>
                </a:solidFill>
                <a:latin typeface="Lato"/>
                <a:ea typeface="Lato"/>
                <a:cs typeface="Lato"/>
                <a:sym typeface="Lato"/>
              </a:rPr>
              <a:t>Avi: </a:t>
            </a:r>
            <a:r>
              <a:rPr lang="en" sz="1400">
                <a:solidFill>
                  <a:srgbClr val="5E696C"/>
                </a:solidFill>
                <a:latin typeface="Lato"/>
                <a:ea typeface="Lato"/>
                <a:cs typeface="Lato"/>
                <a:sym typeface="Lato"/>
              </a:rPr>
              <a:t>Many homeless people do not have enough income </a:t>
            </a:r>
            <a:r>
              <a:rPr lang="en" sz="1400">
                <a:solidFill>
                  <a:srgbClr val="5E696C"/>
                </a:solidFill>
                <a:latin typeface="Lato"/>
                <a:ea typeface="Lato"/>
                <a:cs typeface="Lato"/>
                <a:sym typeface="Lato"/>
              </a:rPr>
              <a:t>to afford</a:t>
            </a:r>
            <a:r>
              <a:rPr lang="en" sz="1400">
                <a:solidFill>
                  <a:srgbClr val="5E696C"/>
                </a:solidFill>
                <a:latin typeface="Lato"/>
                <a:ea typeface="Lato"/>
                <a:cs typeface="Lato"/>
                <a:sym typeface="Lato"/>
              </a:rPr>
              <a:t> permanent and effective shelter and thus settle for sleeping in unsafe and uncomfortable environments. </a:t>
            </a:r>
            <a:r>
              <a:rPr lang="en" sz="1400">
                <a:solidFill>
                  <a:srgbClr val="5E696C"/>
                </a:solidFill>
                <a:latin typeface="Lato"/>
                <a:ea typeface="Lato"/>
                <a:cs typeface="Lato"/>
                <a:sym typeface="Lato"/>
              </a:rPr>
              <a:t>However, b</a:t>
            </a:r>
            <a:r>
              <a:rPr lang="en" sz="1400">
                <a:solidFill>
                  <a:srgbClr val="5E696C"/>
                </a:solidFill>
                <a:latin typeface="Lato"/>
                <a:ea typeface="Lato"/>
                <a:cs typeface="Lato"/>
                <a:sym typeface="Lato"/>
              </a:rPr>
              <a:t>y using our portable shelter design, homeless people will gain a sense of privacy and personal space, protection from cold and sickness, and the ability to store and protect their personal belongings.</a:t>
            </a:r>
            <a:endParaRPr sz="300"/>
          </a:p>
        </p:txBody>
      </p:sp>
      <p:sp>
        <p:nvSpPr>
          <p:cNvPr id="78" name="Google Shape;78;gc8e94a8203_0_5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8e94a8203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rgbClr val="F55E61"/>
              </a:buClr>
              <a:buSzPts val="2100"/>
              <a:buFont typeface="Arial"/>
              <a:buNone/>
            </a:pPr>
            <a:r>
              <a:rPr lang="en" sz="1300">
                <a:solidFill>
                  <a:srgbClr val="5E696C"/>
                </a:solidFill>
                <a:latin typeface="Lato"/>
                <a:ea typeface="Lato"/>
                <a:cs typeface="Lato"/>
                <a:sym typeface="Lato"/>
              </a:rPr>
              <a:t>Ashwin: </a:t>
            </a:r>
            <a:r>
              <a:rPr lang="en" sz="1300">
                <a:solidFill>
                  <a:srgbClr val="5E696C"/>
                </a:solidFill>
                <a:latin typeface="Lato"/>
                <a:ea typeface="Lato"/>
                <a:cs typeface="Lato"/>
                <a:sym typeface="Lato"/>
              </a:rPr>
              <a:t>Our business will operate under the 1 for 1 model. For every shelter sold in stores, we will donate one to a homeless person in need. This model allows us to provide shelter free of charge to homeless people and expands our user base to two markets: campers and homeless people.</a:t>
            </a:r>
            <a:endParaRPr sz="200"/>
          </a:p>
        </p:txBody>
      </p:sp>
      <p:sp>
        <p:nvSpPr>
          <p:cNvPr id="85" name="Google Shape;85;gc8e94a8203_0_5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8e94a8203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8e94a8203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800"/>
              </a:spcBef>
              <a:spcAft>
                <a:spcPts val="1200"/>
              </a:spcAft>
              <a:buNone/>
            </a:pPr>
            <a:r>
              <a:rPr lang="en" sz="1400">
                <a:solidFill>
                  <a:srgbClr val="5E696C"/>
                </a:solidFill>
                <a:latin typeface="Lato"/>
                <a:ea typeface="Lato"/>
                <a:cs typeface="Lato"/>
                <a:sym typeface="Lato"/>
              </a:rPr>
              <a:t>Ella: </a:t>
            </a:r>
            <a:r>
              <a:rPr lang="en" sz="1400">
                <a:solidFill>
                  <a:srgbClr val="5E696C"/>
                </a:solidFill>
                <a:latin typeface="Lato"/>
                <a:ea typeface="Lato"/>
                <a:cs typeface="Lato"/>
                <a:sym typeface="Lato"/>
              </a:rPr>
              <a:t>Because camping is such a large market, there are many competitors out there with products similar to ours. However,  there aren’t many products on the market whose design combines a tent and backpack into one. our 1 for 1 business model will also  give us a competitive advantage over other brands. Users will be more inclined to buy our product to support a good cause and fulfill their personal satisfaction by helping others.</a:t>
            </a:r>
            <a:endParaRPr sz="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8e94a8203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F55E61"/>
              </a:buClr>
              <a:buSzPts val="2100"/>
              <a:buFont typeface="Arial"/>
              <a:buNone/>
            </a:pPr>
            <a:r>
              <a:rPr lang="en" sz="1400">
                <a:solidFill>
                  <a:srgbClr val="5E696C"/>
                </a:solidFill>
                <a:latin typeface="Lato"/>
                <a:ea typeface="Lato"/>
                <a:cs typeface="Lato"/>
                <a:sym typeface="Lato"/>
              </a:rPr>
              <a:t>Leah: </a:t>
            </a:r>
            <a:r>
              <a:rPr lang="en" sz="1400">
                <a:solidFill>
                  <a:srgbClr val="5E696C"/>
                </a:solidFill>
                <a:latin typeface="Lato"/>
                <a:ea typeface="Lato"/>
                <a:cs typeface="Lato"/>
                <a:sym typeface="Lato"/>
              </a:rPr>
              <a:t>Over</a:t>
            </a:r>
            <a:r>
              <a:rPr lang="en" sz="1400">
                <a:solidFill>
                  <a:srgbClr val="5E696C"/>
                </a:solidFill>
                <a:latin typeface="Lato"/>
                <a:ea typeface="Lato"/>
                <a:cs typeface="Lato"/>
                <a:sym typeface="Lato"/>
              </a:rPr>
              <a:t> 10,000 people in columbus alone </a:t>
            </a:r>
            <a:r>
              <a:rPr lang="en" sz="1400">
                <a:solidFill>
                  <a:srgbClr val="5E696C"/>
                </a:solidFill>
                <a:latin typeface="Lato"/>
                <a:ea typeface="Lato"/>
                <a:cs typeface="Lato"/>
                <a:sym typeface="Lato"/>
              </a:rPr>
              <a:t>don’t know where they will sleep tonight. A</a:t>
            </a:r>
            <a:r>
              <a:rPr lang="en" sz="1400">
                <a:solidFill>
                  <a:srgbClr val="5E696C"/>
                </a:solidFill>
                <a:latin typeface="Lato"/>
                <a:ea typeface="Lato"/>
                <a:cs typeface="Lato"/>
                <a:sym typeface="Lato"/>
              </a:rPr>
              <a:t>cross the United States, that number is upwards of 600,000. The estimated market size for camping products is nearly 28,000,000 and growing every year. Because this market is so large, there is ample opportunity to sell, and thus donate, our product. In the future, our users could expand into the military and toy market. However, our primary focus and goal is supporting the homeless community so our design will revolve mainly around their needs and expectations.</a:t>
            </a:r>
            <a:endParaRPr sz="1400">
              <a:solidFill>
                <a:srgbClr val="5E696C"/>
              </a:solidFill>
              <a:latin typeface="Lato"/>
              <a:ea typeface="Lato"/>
              <a:cs typeface="Lato"/>
              <a:sym typeface="Lato"/>
            </a:endParaRPr>
          </a:p>
          <a:p>
            <a:pPr indent="0" lvl="0" marL="0" rtl="0" algn="l">
              <a:spcBef>
                <a:spcPts val="1200"/>
              </a:spcBef>
              <a:spcAft>
                <a:spcPts val="0"/>
              </a:spcAft>
              <a:buNone/>
            </a:pPr>
            <a:r>
              <a:t/>
            </a:r>
            <a:endParaRPr sz="300"/>
          </a:p>
        </p:txBody>
      </p:sp>
      <p:sp>
        <p:nvSpPr>
          <p:cNvPr id="99" name="Google Shape;99;gc8e94a8203_0_5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8e94a82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8e94a82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8e94a820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8e94a820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sources.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7" name="Google Shape;57;p1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8" name="Google Shape;58;p1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9" name="Google Shape;5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2" name="Google Shape;62;p13"/>
          <p:cNvCxnSpPr/>
          <p:nvPr/>
        </p:nvCxnSpPr>
        <p:spPr>
          <a:xfrm>
            <a:off x="683425" y="1064525"/>
            <a:ext cx="80382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nvisiblepeople.tv/videos/elderly-homeless-man-venice-beach/" TargetMode="External"/><Relationship Id="rId4" Type="http://schemas.openxmlformats.org/officeDocument/2006/relationships/hyperlink" Target="https://policyadvice.net/insurance/insights/homelessness-statistics/#:%7E:text=On%20a%20single%20night%2C%20more,are%20living%20on%20the%20streets" TargetMode="External"/><Relationship Id="rId5" Type="http://schemas.openxmlformats.org/officeDocument/2006/relationships/hyperlink" Target="https://www.statista.com/statistics/555795/estimated-number-of-homeless-people-in-the-u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4"/>
          <p:cNvSpPr txBox="1"/>
          <p:nvPr>
            <p:ph type="ctrTitle"/>
          </p:nvPr>
        </p:nvSpPr>
        <p:spPr>
          <a:xfrm>
            <a:off x="1143000" y="781047"/>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sz="5400"/>
              <a:t>Portifize</a:t>
            </a:r>
            <a:endParaRPr sz="5400"/>
          </a:p>
        </p:txBody>
      </p:sp>
      <p:sp>
        <p:nvSpPr>
          <p:cNvPr id="68" name="Google Shape;68;p14"/>
          <p:cNvSpPr txBox="1"/>
          <p:nvPr>
            <p:ph idx="1" type="subTitle"/>
          </p:nvPr>
        </p:nvSpPr>
        <p:spPr>
          <a:xfrm>
            <a:off x="3096288" y="3105430"/>
            <a:ext cx="2951400" cy="701400"/>
          </a:xfrm>
          <a:prstGeom prst="rect">
            <a:avLst/>
          </a:prstGeom>
          <a:noFill/>
          <a:ln>
            <a:noFill/>
          </a:ln>
        </p:spPr>
        <p:txBody>
          <a:bodyPr anchorCtr="0" anchor="t" bIns="34275" lIns="68575" spcFirstLastPara="1" rIns="68575" wrap="square" tIns="34275">
            <a:normAutofit/>
          </a:bodyPr>
          <a:lstStyle/>
          <a:p>
            <a:pPr indent="0" lvl="0" marL="0" rtl="0" algn="ctr">
              <a:lnSpc>
                <a:spcPct val="80000"/>
              </a:lnSpc>
              <a:spcBef>
                <a:spcPts val="0"/>
              </a:spcBef>
              <a:spcAft>
                <a:spcPts val="0"/>
              </a:spcAft>
              <a:buClr>
                <a:schemeClr val="dk1"/>
              </a:buClr>
              <a:buSzPts val="1260"/>
              <a:buNone/>
            </a:pPr>
            <a:r>
              <a:rPr lang="en" sz="2350"/>
              <a:t> Mission and Value Proposition</a:t>
            </a:r>
            <a:endParaRPr sz="23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3000"/>
              <a:t>Mission Statement</a:t>
            </a:r>
            <a:endParaRPr sz="3000"/>
          </a:p>
        </p:txBody>
      </p:sp>
      <p:sp>
        <p:nvSpPr>
          <p:cNvPr id="74" name="Google Shape;74;p15"/>
          <p:cNvSpPr txBox="1"/>
          <p:nvPr>
            <p:ph idx="1" type="body"/>
          </p:nvPr>
        </p:nvSpPr>
        <p:spPr>
          <a:xfrm>
            <a:off x="628650" y="1268025"/>
            <a:ext cx="76980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0"/>
              </a:spcBef>
              <a:spcAft>
                <a:spcPts val="1200"/>
              </a:spcAft>
              <a:buClr>
                <a:schemeClr val="dk1"/>
              </a:buClr>
              <a:buSzPts val="2100"/>
              <a:buNone/>
            </a:pPr>
            <a:r>
              <a:rPr lang="en" sz="2200"/>
              <a:t>Our group’s mission is to assist homeless citizens living in inclimate weather by creating an affordable, efficient, and portable shelter that can withstand various weather conditions.</a:t>
            </a:r>
            <a:endParaRPr sz="2200"/>
          </a:p>
        </p:txBody>
      </p:sp>
      <p:pic>
        <p:nvPicPr>
          <p:cNvPr id="75" name="Google Shape;75;p15"/>
          <p:cNvPicPr preferRelativeResize="0"/>
          <p:nvPr/>
        </p:nvPicPr>
        <p:blipFill rotWithShape="1">
          <a:blip r:embed="rId3">
            <a:alphaModFix/>
          </a:blip>
          <a:srcRect b="33082" l="0" r="0" t="31086"/>
          <a:stretch/>
        </p:blipFill>
        <p:spPr>
          <a:xfrm>
            <a:off x="3255775" y="2978025"/>
            <a:ext cx="4762500" cy="1706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628650" y="253603"/>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3000"/>
              <a:t>Problem Statement</a:t>
            </a:r>
            <a:endParaRPr sz="3000"/>
          </a:p>
        </p:txBody>
      </p:sp>
      <p:sp>
        <p:nvSpPr>
          <p:cNvPr id="81" name="Google Shape;81;p16"/>
          <p:cNvSpPr txBox="1"/>
          <p:nvPr>
            <p:ph idx="1" type="body"/>
          </p:nvPr>
        </p:nvSpPr>
        <p:spPr>
          <a:xfrm>
            <a:off x="469500" y="1369325"/>
            <a:ext cx="8205000" cy="23982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115000"/>
              </a:lnSpc>
              <a:spcBef>
                <a:spcPts val="0"/>
              </a:spcBef>
              <a:spcAft>
                <a:spcPts val="0"/>
              </a:spcAft>
              <a:buNone/>
            </a:pPr>
            <a:r>
              <a:rPr lang="en" sz="2200"/>
              <a:t>Many homeless people</a:t>
            </a:r>
            <a:endParaRPr sz="2200"/>
          </a:p>
          <a:p>
            <a:pPr indent="-357822" lvl="0" marL="457200" rtl="0" algn="l">
              <a:lnSpc>
                <a:spcPct val="115000"/>
              </a:lnSpc>
              <a:spcBef>
                <a:spcPts val="1200"/>
              </a:spcBef>
              <a:spcAft>
                <a:spcPts val="0"/>
              </a:spcAft>
              <a:buSzPct val="100000"/>
              <a:buChar char="●"/>
            </a:pPr>
            <a:r>
              <a:rPr lang="en" sz="2200"/>
              <a:t>Do not have enough income to afford permanent and effective shelter</a:t>
            </a:r>
            <a:endParaRPr sz="2200"/>
          </a:p>
          <a:p>
            <a:pPr indent="-357822" lvl="0" marL="457200" rtl="0" algn="l">
              <a:lnSpc>
                <a:spcPct val="115000"/>
              </a:lnSpc>
              <a:spcBef>
                <a:spcPts val="0"/>
              </a:spcBef>
              <a:spcAft>
                <a:spcPts val="0"/>
              </a:spcAft>
              <a:buSzPct val="100000"/>
              <a:buChar char="●"/>
            </a:pPr>
            <a:r>
              <a:rPr lang="en" sz="2200"/>
              <a:t>Sleep in unsafe and uncomfortable environments</a:t>
            </a:r>
            <a:endParaRPr sz="2200"/>
          </a:p>
          <a:p>
            <a:pPr indent="-357822" lvl="0" marL="457200" rtl="0" algn="l">
              <a:lnSpc>
                <a:spcPct val="115000"/>
              </a:lnSpc>
              <a:spcBef>
                <a:spcPts val="0"/>
              </a:spcBef>
              <a:spcAft>
                <a:spcPts val="0"/>
              </a:spcAft>
              <a:buSzPct val="100000"/>
              <a:buChar char="●"/>
            </a:pPr>
            <a:r>
              <a:rPr lang="en" sz="2200"/>
              <a:t>Need a sense of privacy and personal space</a:t>
            </a:r>
            <a:endParaRPr sz="2200"/>
          </a:p>
          <a:p>
            <a:pPr indent="-357822" lvl="0" marL="457200" rtl="0" algn="l">
              <a:lnSpc>
                <a:spcPct val="115000"/>
              </a:lnSpc>
              <a:spcBef>
                <a:spcPts val="0"/>
              </a:spcBef>
              <a:spcAft>
                <a:spcPts val="0"/>
              </a:spcAft>
              <a:buSzPct val="100000"/>
              <a:buChar char="●"/>
            </a:pPr>
            <a:r>
              <a:rPr lang="en" sz="2200"/>
              <a:t>Need protection from cold and sickness</a:t>
            </a:r>
            <a:endParaRPr sz="2200"/>
          </a:p>
          <a:p>
            <a:pPr indent="-357822" lvl="0" marL="457200" rtl="0" algn="l">
              <a:lnSpc>
                <a:spcPct val="115000"/>
              </a:lnSpc>
              <a:spcBef>
                <a:spcPts val="0"/>
              </a:spcBef>
              <a:spcAft>
                <a:spcPts val="0"/>
              </a:spcAft>
              <a:buSzPct val="100000"/>
              <a:buChar char="●"/>
            </a:pPr>
            <a:r>
              <a:rPr lang="en" sz="2200"/>
              <a:t>Need somewhere to store and protect their personal belongings</a:t>
            </a:r>
            <a:endParaRPr sz="2200"/>
          </a:p>
        </p:txBody>
      </p:sp>
      <p:pic>
        <p:nvPicPr>
          <p:cNvPr id="82" name="Google Shape;82;p16"/>
          <p:cNvPicPr preferRelativeResize="0"/>
          <p:nvPr/>
        </p:nvPicPr>
        <p:blipFill rotWithShape="1">
          <a:blip r:embed="rId3">
            <a:alphaModFix amt="67000"/>
          </a:blip>
          <a:srcRect b="79452" l="0" r="0" t="0"/>
          <a:stretch/>
        </p:blipFill>
        <p:spPr>
          <a:xfrm>
            <a:off x="0" y="3895500"/>
            <a:ext cx="9144002" cy="1248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3000"/>
              <a:t>Business Model</a:t>
            </a:r>
            <a:endParaRPr sz="3000"/>
          </a:p>
        </p:txBody>
      </p:sp>
      <p:sp>
        <p:nvSpPr>
          <p:cNvPr id="88" name="Google Shape;88;p17"/>
          <p:cNvSpPr txBox="1"/>
          <p:nvPr>
            <p:ph idx="1" type="body"/>
          </p:nvPr>
        </p:nvSpPr>
        <p:spPr>
          <a:xfrm>
            <a:off x="628650" y="1369219"/>
            <a:ext cx="5676900" cy="3263400"/>
          </a:xfrm>
          <a:prstGeom prst="rect">
            <a:avLst/>
          </a:prstGeom>
          <a:noFill/>
          <a:ln>
            <a:noFill/>
          </a:ln>
        </p:spPr>
        <p:txBody>
          <a:bodyPr anchorCtr="0" anchor="t" bIns="34275" lIns="68575" spcFirstLastPara="1" rIns="68575" wrap="square" tIns="34275">
            <a:normAutofit/>
          </a:bodyPr>
          <a:lstStyle/>
          <a:p>
            <a:pPr indent="-368300" lvl="0" marL="457200" rtl="0" algn="l">
              <a:lnSpc>
                <a:spcPct val="115000"/>
              </a:lnSpc>
              <a:spcBef>
                <a:spcPts val="0"/>
              </a:spcBef>
              <a:spcAft>
                <a:spcPts val="0"/>
              </a:spcAft>
              <a:buSzPts val="2200"/>
              <a:buChar char="●"/>
            </a:pPr>
            <a:r>
              <a:rPr lang="en" sz="2200"/>
              <a:t>1 for 1 business model</a:t>
            </a:r>
            <a:endParaRPr sz="2200"/>
          </a:p>
          <a:p>
            <a:pPr indent="-368300" lvl="0" marL="457200" rtl="0" algn="l">
              <a:lnSpc>
                <a:spcPct val="115000"/>
              </a:lnSpc>
              <a:spcBef>
                <a:spcPts val="0"/>
              </a:spcBef>
              <a:spcAft>
                <a:spcPts val="0"/>
              </a:spcAft>
              <a:buSzPts val="2200"/>
              <a:buChar char="●"/>
            </a:pPr>
            <a:r>
              <a:rPr lang="en" sz="2200"/>
              <a:t>For every shelter sold in stores, we will donate one to a homeless person in need</a:t>
            </a:r>
            <a:endParaRPr sz="2200"/>
          </a:p>
          <a:p>
            <a:pPr indent="-368300" lvl="0" marL="457200" rtl="0" algn="l">
              <a:lnSpc>
                <a:spcPct val="115000"/>
              </a:lnSpc>
              <a:spcBef>
                <a:spcPts val="0"/>
              </a:spcBef>
              <a:spcAft>
                <a:spcPts val="0"/>
              </a:spcAft>
              <a:buSzPts val="2200"/>
              <a:buChar char="●"/>
            </a:pPr>
            <a:r>
              <a:rPr lang="en" sz="2200"/>
              <a:t>Provide shelter free of charge to homeless people</a:t>
            </a:r>
            <a:endParaRPr sz="2200"/>
          </a:p>
          <a:p>
            <a:pPr indent="-368300" lvl="0" marL="457200" rtl="0" algn="l">
              <a:lnSpc>
                <a:spcPct val="115000"/>
              </a:lnSpc>
              <a:spcBef>
                <a:spcPts val="0"/>
              </a:spcBef>
              <a:spcAft>
                <a:spcPts val="0"/>
              </a:spcAft>
              <a:buSzPts val="2200"/>
              <a:buChar char="●"/>
            </a:pPr>
            <a:r>
              <a:rPr lang="en" sz="2200"/>
              <a:t>Expands user base to two markets: campers and homeless people.</a:t>
            </a:r>
            <a:endParaRPr sz="2200"/>
          </a:p>
        </p:txBody>
      </p:sp>
      <p:pic>
        <p:nvPicPr>
          <p:cNvPr id="89" name="Google Shape;89;p17"/>
          <p:cNvPicPr preferRelativeResize="0"/>
          <p:nvPr/>
        </p:nvPicPr>
        <p:blipFill>
          <a:blip r:embed="rId3">
            <a:alphaModFix amt="63000"/>
          </a:blip>
          <a:stretch>
            <a:fillRect/>
          </a:stretch>
        </p:blipFill>
        <p:spPr>
          <a:xfrm>
            <a:off x="6457950" y="1420450"/>
            <a:ext cx="2226475" cy="282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Competition</a:t>
            </a:r>
            <a:endParaRPr/>
          </a:p>
        </p:txBody>
      </p:sp>
      <p:sp>
        <p:nvSpPr>
          <p:cNvPr id="95" name="Google Shape;95;p18"/>
          <p:cNvSpPr txBox="1"/>
          <p:nvPr>
            <p:ph idx="1" type="body"/>
          </p:nvPr>
        </p:nvSpPr>
        <p:spPr>
          <a:xfrm>
            <a:off x="628650" y="1369225"/>
            <a:ext cx="4452600" cy="3263400"/>
          </a:xfrm>
          <a:prstGeom prst="rect">
            <a:avLst/>
          </a:prstGeom>
        </p:spPr>
        <p:txBody>
          <a:bodyPr anchorCtr="0" anchor="t" bIns="34275" lIns="68575" spcFirstLastPara="1" rIns="68575" wrap="square" tIns="34275">
            <a:noAutofit/>
          </a:bodyPr>
          <a:lstStyle/>
          <a:p>
            <a:pPr indent="-355600" lvl="0" marL="457200" rtl="0" algn="l">
              <a:lnSpc>
                <a:spcPct val="115000"/>
              </a:lnSpc>
              <a:spcBef>
                <a:spcPts val="800"/>
              </a:spcBef>
              <a:spcAft>
                <a:spcPts val="0"/>
              </a:spcAft>
              <a:buSzPts val="2000"/>
              <a:buChar char="●"/>
            </a:pPr>
            <a:r>
              <a:rPr lang="en" sz="2000"/>
              <a:t>Many competitors with products similar to ours</a:t>
            </a:r>
            <a:endParaRPr sz="2000"/>
          </a:p>
          <a:p>
            <a:pPr indent="-355600" lvl="0" marL="457200" rtl="0" algn="l">
              <a:lnSpc>
                <a:spcPct val="115000"/>
              </a:lnSpc>
              <a:spcBef>
                <a:spcPts val="0"/>
              </a:spcBef>
              <a:spcAft>
                <a:spcPts val="0"/>
              </a:spcAft>
              <a:buSzPts val="2000"/>
              <a:buChar char="●"/>
            </a:pPr>
            <a:r>
              <a:rPr lang="en" sz="2000"/>
              <a:t>Not many tent and backpack combinations</a:t>
            </a:r>
            <a:endParaRPr sz="2000"/>
          </a:p>
          <a:p>
            <a:pPr indent="-355600" lvl="0" marL="457200" rtl="0" algn="l">
              <a:lnSpc>
                <a:spcPct val="115000"/>
              </a:lnSpc>
              <a:spcBef>
                <a:spcPts val="0"/>
              </a:spcBef>
              <a:spcAft>
                <a:spcPts val="0"/>
              </a:spcAft>
              <a:buSzPts val="2000"/>
              <a:buChar char="●"/>
            </a:pPr>
            <a:r>
              <a:rPr lang="en" sz="2000"/>
              <a:t>Environmentally friendly</a:t>
            </a:r>
            <a:endParaRPr sz="2000"/>
          </a:p>
          <a:p>
            <a:pPr indent="-355600" lvl="0" marL="457200" rtl="0" algn="l">
              <a:lnSpc>
                <a:spcPct val="115000"/>
              </a:lnSpc>
              <a:spcBef>
                <a:spcPts val="0"/>
              </a:spcBef>
              <a:spcAft>
                <a:spcPts val="0"/>
              </a:spcAft>
              <a:buSzPts val="2000"/>
              <a:buChar char="●"/>
            </a:pPr>
            <a:r>
              <a:rPr lang="en" sz="2000"/>
              <a:t>1 for 1 business model</a:t>
            </a:r>
            <a:endParaRPr sz="2000"/>
          </a:p>
          <a:p>
            <a:pPr indent="-355600" lvl="0" marL="457200" rtl="0" algn="l">
              <a:lnSpc>
                <a:spcPct val="115000"/>
              </a:lnSpc>
              <a:spcBef>
                <a:spcPts val="0"/>
              </a:spcBef>
              <a:spcAft>
                <a:spcPts val="0"/>
              </a:spcAft>
              <a:buSzPts val="2000"/>
              <a:buChar char="●"/>
            </a:pPr>
            <a:r>
              <a:rPr lang="en" sz="2000"/>
              <a:t>Support a good cause and fulfill their personal satisfaction by helping other people.</a:t>
            </a:r>
            <a:endParaRPr sz="2000"/>
          </a:p>
        </p:txBody>
      </p:sp>
      <p:pic>
        <p:nvPicPr>
          <p:cNvPr id="96" name="Google Shape;96;p18"/>
          <p:cNvPicPr preferRelativeResize="0"/>
          <p:nvPr/>
        </p:nvPicPr>
        <p:blipFill>
          <a:blip r:embed="rId3">
            <a:alphaModFix amt="86000"/>
          </a:blip>
          <a:stretch>
            <a:fillRect/>
          </a:stretch>
        </p:blipFill>
        <p:spPr>
          <a:xfrm>
            <a:off x="5242875" y="1151500"/>
            <a:ext cx="3433974" cy="35680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3000"/>
              <a:t>Market Size and User Base</a:t>
            </a:r>
            <a:endParaRPr sz="3000"/>
          </a:p>
        </p:txBody>
      </p:sp>
      <p:grpSp>
        <p:nvGrpSpPr>
          <p:cNvPr id="102" name="Google Shape;102;p19"/>
          <p:cNvGrpSpPr/>
          <p:nvPr/>
        </p:nvGrpSpPr>
        <p:grpSpPr>
          <a:xfrm>
            <a:off x="629203" y="1410184"/>
            <a:ext cx="1861008" cy="1648394"/>
            <a:chOff x="1660800" y="1171213"/>
            <a:chExt cx="1942800" cy="1569600"/>
          </a:xfrm>
        </p:grpSpPr>
        <p:sp>
          <p:nvSpPr>
            <p:cNvPr id="103" name="Google Shape;103;p19"/>
            <p:cNvSpPr/>
            <p:nvPr/>
          </p:nvSpPr>
          <p:spPr>
            <a:xfrm>
              <a:off x="1660800" y="1171213"/>
              <a:ext cx="1942800" cy="1569600"/>
            </a:xfrm>
            <a:prstGeom prst="round1Rect">
              <a:avLst>
                <a:gd fmla="val 17446"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nvSpPr>
          <p:spPr>
            <a:xfrm>
              <a:off x="1879865" y="1298506"/>
              <a:ext cx="1451700" cy="459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Homeless Population </a:t>
              </a:r>
              <a:endParaRPr>
                <a:solidFill>
                  <a:srgbClr val="FFFFFF"/>
                </a:solidFill>
                <a:latin typeface="Roboto"/>
                <a:ea typeface="Roboto"/>
                <a:cs typeface="Roboto"/>
                <a:sym typeface="Roboto"/>
              </a:endParaRPr>
            </a:p>
          </p:txBody>
        </p:sp>
        <p:sp>
          <p:nvSpPr>
            <p:cNvPr id="105" name="Google Shape;105;p19"/>
            <p:cNvSpPr txBox="1"/>
            <p:nvPr/>
          </p:nvSpPr>
          <p:spPr>
            <a:xfrm>
              <a:off x="1879863" y="1984985"/>
              <a:ext cx="1451700" cy="5124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Over 10,000 people in Columbus.</a:t>
              </a:r>
              <a:endParaRPr sz="1200">
                <a:solidFill>
                  <a:srgbClr val="FFFFFF"/>
                </a:solidFill>
                <a:latin typeface="Roboto"/>
                <a:ea typeface="Roboto"/>
                <a:cs typeface="Roboto"/>
                <a:sym typeface="Roboto"/>
              </a:endParaRPr>
            </a:p>
          </p:txBody>
        </p:sp>
      </p:grpSp>
      <p:grpSp>
        <p:nvGrpSpPr>
          <p:cNvPr id="106" name="Google Shape;106;p19"/>
          <p:cNvGrpSpPr/>
          <p:nvPr/>
        </p:nvGrpSpPr>
        <p:grpSpPr>
          <a:xfrm>
            <a:off x="2487338" y="1410184"/>
            <a:ext cx="1861008" cy="1648394"/>
            <a:chOff x="3600600" y="1170963"/>
            <a:chExt cx="1942800" cy="1569600"/>
          </a:xfrm>
        </p:grpSpPr>
        <p:sp>
          <p:nvSpPr>
            <p:cNvPr id="107" name="Google Shape;107;p19"/>
            <p:cNvSpPr/>
            <p:nvPr/>
          </p:nvSpPr>
          <p:spPr>
            <a:xfrm>
              <a:off x="3600600" y="1170963"/>
              <a:ext cx="1942800" cy="1569600"/>
            </a:xfrm>
            <a:prstGeom prst="round2SameRect">
              <a:avLst>
                <a:gd fmla="val 18098" name="adj1"/>
                <a:gd fmla="val 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3845885" y="1315420"/>
              <a:ext cx="1451700" cy="4599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Camping Population</a:t>
              </a:r>
              <a:endParaRPr>
                <a:solidFill>
                  <a:srgbClr val="FFFFFF"/>
                </a:solidFill>
                <a:latin typeface="Roboto"/>
                <a:ea typeface="Roboto"/>
                <a:cs typeface="Roboto"/>
                <a:sym typeface="Roboto"/>
              </a:endParaRPr>
            </a:p>
          </p:txBody>
        </p:sp>
        <p:sp>
          <p:nvSpPr>
            <p:cNvPr id="109" name="Google Shape;109;p19"/>
            <p:cNvSpPr txBox="1"/>
            <p:nvPr/>
          </p:nvSpPr>
          <p:spPr>
            <a:xfrm>
              <a:off x="3848107" y="1927351"/>
              <a:ext cx="1451700" cy="5124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Approximately 28,000,000 people in the U.S</a:t>
              </a:r>
              <a:endParaRPr sz="1200">
                <a:solidFill>
                  <a:srgbClr val="FFFFFF"/>
                </a:solidFill>
                <a:latin typeface="Roboto"/>
                <a:ea typeface="Roboto"/>
                <a:cs typeface="Roboto"/>
                <a:sym typeface="Roboto"/>
              </a:endParaRPr>
            </a:p>
          </p:txBody>
        </p:sp>
      </p:grpSp>
      <p:grpSp>
        <p:nvGrpSpPr>
          <p:cNvPr id="110" name="Google Shape;110;p19"/>
          <p:cNvGrpSpPr/>
          <p:nvPr/>
        </p:nvGrpSpPr>
        <p:grpSpPr>
          <a:xfrm>
            <a:off x="4344930" y="1428154"/>
            <a:ext cx="1861008" cy="1630814"/>
            <a:chOff x="5539816" y="1171213"/>
            <a:chExt cx="1942800" cy="1569600"/>
          </a:xfrm>
        </p:grpSpPr>
        <p:sp>
          <p:nvSpPr>
            <p:cNvPr id="111" name="Google Shape;111;p19"/>
            <p:cNvSpPr/>
            <p:nvPr/>
          </p:nvSpPr>
          <p:spPr>
            <a:xfrm flipH="1">
              <a:off x="5539816" y="1171213"/>
              <a:ext cx="1942800" cy="1569600"/>
            </a:xfrm>
            <a:prstGeom prst="round1Rect">
              <a:avLst>
                <a:gd fmla="val 17446"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nvSpPr>
          <p:spPr>
            <a:xfrm>
              <a:off x="5785371" y="1316706"/>
              <a:ext cx="1451700" cy="5052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Total Market Size </a:t>
              </a:r>
              <a:endParaRPr>
                <a:solidFill>
                  <a:srgbClr val="FFFFFF"/>
                </a:solidFill>
                <a:latin typeface="Roboto"/>
                <a:ea typeface="Roboto"/>
                <a:cs typeface="Roboto"/>
                <a:sym typeface="Roboto"/>
              </a:endParaRPr>
            </a:p>
          </p:txBody>
        </p:sp>
        <p:sp>
          <p:nvSpPr>
            <p:cNvPr id="113" name="Google Shape;113;p19"/>
            <p:cNvSpPr txBox="1"/>
            <p:nvPr/>
          </p:nvSpPr>
          <p:spPr>
            <a:xfrm>
              <a:off x="5762392" y="1873533"/>
              <a:ext cx="1634700" cy="7572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A</a:t>
              </a:r>
              <a:r>
                <a:rPr lang="en" sz="1200">
                  <a:solidFill>
                    <a:srgbClr val="FFFFFF"/>
                  </a:solidFill>
                  <a:latin typeface="Roboto"/>
                  <a:ea typeface="Roboto"/>
                  <a:cs typeface="Roboto"/>
                  <a:sym typeface="Roboto"/>
                </a:rPr>
                <a:t>mple opportunity to sell, and donate our product</a:t>
              </a:r>
              <a:endParaRPr sz="1200">
                <a:solidFill>
                  <a:srgbClr val="FFFFFF"/>
                </a:solidFill>
                <a:latin typeface="Roboto"/>
                <a:ea typeface="Roboto"/>
                <a:cs typeface="Roboto"/>
                <a:sym typeface="Roboto"/>
              </a:endParaRPr>
            </a:p>
          </p:txBody>
        </p:sp>
      </p:grpSp>
      <p:grpSp>
        <p:nvGrpSpPr>
          <p:cNvPr id="114" name="Google Shape;114;p19"/>
          <p:cNvGrpSpPr/>
          <p:nvPr/>
        </p:nvGrpSpPr>
        <p:grpSpPr>
          <a:xfrm>
            <a:off x="2158533" y="2411522"/>
            <a:ext cx="227062" cy="224757"/>
            <a:chOff x="3157188" y="909150"/>
            <a:chExt cx="470400" cy="470400"/>
          </a:xfrm>
        </p:grpSpPr>
        <p:sp>
          <p:nvSpPr>
            <p:cNvPr id="115" name="Google Shape;115;p19"/>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9"/>
          <p:cNvSpPr/>
          <p:nvPr/>
        </p:nvSpPr>
        <p:spPr>
          <a:xfrm>
            <a:off x="3849557" y="2411522"/>
            <a:ext cx="227100" cy="224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19"/>
          <p:cNvGrpSpPr/>
          <p:nvPr/>
        </p:nvGrpSpPr>
        <p:grpSpPr>
          <a:xfrm>
            <a:off x="628661" y="3040855"/>
            <a:ext cx="5577277" cy="1311280"/>
            <a:chOff x="1660800" y="2723938"/>
            <a:chExt cx="5822400" cy="1248600"/>
          </a:xfrm>
        </p:grpSpPr>
        <p:sp>
          <p:nvSpPr>
            <p:cNvPr id="119" name="Google Shape;119;p19"/>
            <p:cNvSpPr/>
            <p:nvPr/>
          </p:nvSpPr>
          <p:spPr>
            <a:xfrm rot="10800000">
              <a:off x="1660800" y="2723938"/>
              <a:ext cx="5822400" cy="1248600"/>
            </a:xfrm>
            <a:prstGeom prst="round2SameRect">
              <a:avLst>
                <a:gd fmla="val 18098"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nvSpPr>
          <p:spPr>
            <a:xfrm>
              <a:off x="2583300" y="2978750"/>
              <a:ext cx="3977400" cy="349500"/>
            </a:xfrm>
            <a:prstGeom prst="rect">
              <a:avLst/>
            </a:prstGeom>
            <a:solidFill>
              <a:srgbClr val="43434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Future Market</a:t>
              </a:r>
              <a:endParaRPr>
                <a:solidFill>
                  <a:srgbClr val="FFFFFF"/>
                </a:solidFill>
                <a:latin typeface="Roboto"/>
                <a:ea typeface="Roboto"/>
                <a:cs typeface="Roboto"/>
                <a:sym typeface="Roboto"/>
              </a:endParaRPr>
            </a:p>
          </p:txBody>
        </p:sp>
        <p:sp>
          <p:nvSpPr>
            <p:cNvPr id="121" name="Google Shape;121;p19"/>
            <p:cNvSpPr txBox="1"/>
            <p:nvPr/>
          </p:nvSpPr>
          <p:spPr>
            <a:xfrm>
              <a:off x="2093675" y="3328246"/>
              <a:ext cx="4957800" cy="389400"/>
            </a:xfrm>
            <a:prstGeom prst="rect">
              <a:avLst/>
            </a:prstGeom>
            <a:solidFill>
              <a:srgbClr val="43434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FFFFFF"/>
                  </a:solidFill>
                  <a:latin typeface="Roboto"/>
                  <a:ea typeface="Roboto"/>
                  <a:cs typeface="Roboto"/>
                  <a:sym typeface="Roboto"/>
                </a:rPr>
                <a:t>We can also expand our market to the military and toy sectors.</a:t>
              </a:r>
              <a:endParaRPr sz="1200">
                <a:solidFill>
                  <a:srgbClr val="FFFFFF"/>
                </a:solidFill>
                <a:latin typeface="Roboto"/>
                <a:ea typeface="Roboto"/>
                <a:cs typeface="Roboto"/>
                <a:sym typeface="Roboto"/>
              </a:endParaRPr>
            </a:p>
          </p:txBody>
        </p:sp>
      </p:grpSp>
      <p:pic>
        <p:nvPicPr>
          <p:cNvPr id="122" name="Google Shape;122;p19"/>
          <p:cNvPicPr preferRelativeResize="0"/>
          <p:nvPr/>
        </p:nvPicPr>
        <p:blipFill rotWithShape="1">
          <a:blip r:embed="rId3">
            <a:alphaModFix amt="84000"/>
          </a:blip>
          <a:srcRect b="0" l="7478" r="12789" t="0"/>
          <a:stretch/>
        </p:blipFill>
        <p:spPr>
          <a:xfrm>
            <a:off x="6474225" y="1838050"/>
            <a:ext cx="2041125" cy="2312900"/>
          </a:xfrm>
          <a:prstGeom prst="rect">
            <a:avLst/>
          </a:prstGeom>
          <a:noFill/>
          <a:ln>
            <a:noFill/>
          </a:ln>
        </p:spPr>
      </p:pic>
      <p:sp>
        <p:nvSpPr>
          <p:cNvPr id="123" name="Google Shape;123;p19"/>
          <p:cNvSpPr/>
          <p:nvPr/>
        </p:nvSpPr>
        <p:spPr>
          <a:xfrm>
            <a:off x="3891083" y="2452639"/>
            <a:ext cx="144000" cy="142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Description</a:t>
            </a:r>
            <a:endParaRPr/>
          </a:p>
        </p:txBody>
      </p:sp>
      <p:sp>
        <p:nvSpPr>
          <p:cNvPr id="129" name="Google Shape;129;p20"/>
          <p:cNvSpPr txBox="1"/>
          <p:nvPr>
            <p:ph idx="1" type="body"/>
          </p:nvPr>
        </p:nvSpPr>
        <p:spPr>
          <a:xfrm>
            <a:off x="311700" y="1017450"/>
            <a:ext cx="4388400" cy="3906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F55E61"/>
              </a:buClr>
              <a:buSzPts val="1800"/>
              <a:buChar char="●"/>
            </a:pPr>
            <a:r>
              <a:rPr lang="en" sz="1800">
                <a:solidFill>
                  <a:srgbClr val="5E696C"/>
                </a:solidFill>
              </a:rPr>
              <a:t>Backpack unzips and automatically expands into a shelter</a:t>
            </a:r>
            <a:endParaRPr sz="1800">
              <a:solidFill>
                <a:srgbClr val="5E696C"/>
              </a:solidFill>
            </a:endParaRPr>
          </a:p>
          <a:p>
            <a:pPr indent="-342900" lvl="0" marL="457200" rtl="0" algn="l">
              <a:lnSpc>
                <a:spcPct val="150000"/>
              </a:lnSpc>
              <a:spcBef>
                <a:spcPts val="0"/>
              </a:spcBef>
              <a:spcAft>
                <a:spcPts val="0"/>
              </a:spcAft>
              <a:buClr>
                <a:srgbClr val="F55E61"/>
              </a:buClr>
              <a:buSzPts val="1800"/>
              <a:buChar char="●"/>
            </a:pPr>
            <a:r>
              <a:rPr lang="en" sz="1800">
                <a:solidFill>
                  <a:srgbClr val="5E696C"/>
                </a:solidFill>
              </a:rPr>
              <a:t>2.5 x 4 x 1 compressed</a:t>
            </a:r>
            <a:endParaRPr sz="1800">
              <a:solidFill>
                <a:srgbClr val="5E696C"/>
              </a:solidFill>
            </a:endParaRPr>
          </a:p>
          <a:p>
            <a:pPr indent="-342900" lvl="0" marL="457200" rtl="0" algn="l">
              <a:lnSpc>
                <a:spcPct val="150000"/>
              </a:lnSpc>
              <a:spcBef>
                <a:spcPts val="0"/>
              </a:spcBef>
              <a:spcAft>
                <a:spcPts val="0"/>
              </a:spcAft>
              <a:buClr>
                <a:srgbClr val="F55E61"/>
              </a:buClr>
              <a:buSzPts val="1800"/>
              <a:buChar char="●"/>
            </a:pPr>
            <a:r>
              <a:rPr lang="en" sz="1800">
                <a:solidFill>
                  <a:srgbClr val="5E696C"/>
                </a:solidFill>
              </a:rPr>
              <a:t>2.5 x 4 x 7 expanded</a:t>
            </a:r>
            <a:endParaRPr sz="1800">
              <a:solidFill>
                <a:srgbClr val="5E696C"/>
              </a:solidFill>
            </a:endParaRPr>
          </a:p>
          <a:p>
            <a:pPr indent="-342900" lvl="0" marL="457200" rtl="0" algn="l">
              <a:lnSpc>
                <a:spcPct val="150000"/>
              </a:lnSpc>
              <a:spcBef>
                <a:spcPts val="0"/>
              </a:spcBef>
              <a:spcAft>
                <a:spcPts val="0"/>
              </a:spcAft>
              <a:buClr>
                <a:srgbClr val="F55E61"/>
              </a:buClr>
              <a:buSzPts val="1800"/>
              <a:buChar char="●"/>
            </a:pPr>
            <a:r>
              <a:rPr lang="en" sz="1800">
                <a:solidFill>
                  <a:srgbClr val="5E696C"/>
                </a:solidFill>
              </a:rPr>
              <a:t>Window feature to provide ample visibility to users</a:t>
            </a:r>
            <a:endParaRPr sz="1800">
              <a:solidFill>
                <a:srgbClr val="5E696C"/>
              </a:solidFill>
            </a:endParaRPr>
          </a:p>
          <a:p>
            <a:pPr indent="-342900" lvl="0" marL="457200" rtl="0" algn="l">
              <a:lnSpc>
                <a:spcPct val="150000"/>
              </a:lnSpc>
              <a:spcBef>
                <a:spcPts val="0"/>
              </a:spcBef>
              <a:spcAft>
                <a:spcPts val="0"/>
              </a:spcAft>
              <a:buClr>
                <a:srgbClr val="F55E61"/>
              </a:buClr>
              <a:buSzPts val="1800"/>
              <a:buChar char="●"/>
            </a:pPr>
            <a:r>
              <a:rPr lang="en" sz="1800">
                <a:solidFill>
                  <a:srgbClr val="5E696C"/>
                </a:solidFill>
              </a:rPr>
              <a:t>Bedding pad built into backpack</a:t>
            </a:r>
            <a:endParaRPr sz="1800">
              <a:solidFill>
                <a:srgbClr val="5E696C"/>
              </a:solidFill>
            </a:endParaRPr>
          </a:p>
          <a:p>
            <a:pPr indent="-342900" lvl="0" marL="457200" rtl="0" algn="l">
              <a:lnSpc>
                <a:spcPct val="150000"/>
              </a:lnSpc>
              <a:spcBef>
                <a:spcPts val="0"/>
              </a:spcBef>
              <a:spcAft>
                <a:spcPts val="0"/>
              </a:spcAft>
              <a:buClr>
                <a:srgbClr val="F55E61"/>
              </a:buClr>
              <a:buSzPts val="1800"/>
              <a:buChar char="●"/>
            </a:pPr>
            <a:r>
              <a:rPr lang="en" sz="1800">
                <a:solidFill>
                  <a:srgbClr val="5E696C"/>
                </a:solidFill>
              </a:rPr>
              <a:t>Design goals: &lt; 20 lbs, &lt; 6 ft^3, &lt; 45 N force needed to compress</a:t>
            </a:r>
            <a:endParaRPr sz="1800">
              <a:solidFill>
                <a:srgbClr val="5E696C"/>
              </a:solidFill>
            </a:endParaRPr>
          </a:p>
        </p:txBody>
      </p:sp>
      <p:pic>
        <p:nvPicPr>
          <p:cNvPr id="130" name="Google Shape;130;p20"/>
          <p:cNvPicPr preferRelativeResize="0"/>
          <p:nvPr/>
        </p:nvPicPr>
        <p:blipFill rotWithShape="1">
          <a:blip r:embed="rId3">
            <a:alphaModFix/>
          </a:blip>
          <a:srcRect b="21905" l="0" r="10634" t="0"/>
          <a:stretch/>
        </p:blipFill>
        <p:spPr>
          <a:xfrm rot="5400000">
            <a:off x="5433000" y="5375"/>
            <a:ext cx="2557725" cy="2985125"/>
          </a:xfrm>
          <a:prstGeom prst="rect">
            <a:avLst/>
          </a:prstGeom>
          <a:noFill/>
          <a:ln>
            <a:noFill/>
          </a:ln>
        </p:spPr>
      </p:pic>
      <p:pic>
        <p:nvPicPr>
          <p:cNvPr id="131" name="Google Shape;131;p20"/>
          <p:cNvPicPr preferRelativeResize="0"/>
          <p:nvPr/>
        </p:nvPicPr>
        <p:blipFill>
          <a:blip r:embed="rId4">
            <a:alphaModFix/>
          </a:blip>
          <a:stretch>
            <a:fillRect/>
          </a:stretch>
        </p:blipFill>
        <p:spPr>
          <a:xfrm>
            <a:off x="5219300" y="2374775"/>
            <a:ext cx="2985125" cy="2549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 </a:t>
            </a:r>
            <a:endParaRPr/>
          </a:p>
        </p:txBody>
      </p:sp>
      <p:sp>
        <p:nvSpPr>
          <p:cNvPr id="137" name="Google Shape;13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u="sng">
                <a:solidFill>
                  <a:srgbClr val="000000"/>
                </a:solidFill>
                <a:hlinkClick r:id="rId3">
                  <a:extLst>
                    <a:ext uri="{A12FA001-AC4F-418D-AE19-62706E023703}">
                      <ahyp:hlinkClr val="tx"/>
                    </a:ext>
                  </a:extLst>
                </a:hlinkClick>
              </a:rPr>
              <a:t>https://invisiblepeople.tv/videos/elderly-homeless-man-venice-beach/</a:t>
            </a:r>
            <a:endParaRPr sz="1700">
              <a:solidFill>
                <a:srgbClr val="000000"/>
              </a:solidFill>
            </a:endParaRPr>
          </a:p>
          <a:p>
            <a:pPr indent="0" lvl="0" marL="0" rtl="0" algn="l">
              <a:lnSpc>
                <a:spcPct val="150000"/>
              </a:lnSpc>
              <a:spcBef>
                <a:spcPts val="1200"/>
              </a:spcBef>
              <a:spcAft>
                <a:spcPts val="0"/>
              </a:spcAft>
              <a:buNone/>
            </a:pPr>
            <a:r>
              <a:t/>
            </a:r>
            <a:endParaRPr sz="1700">
              <a:solidFill>
                <a:srgbClr val="000000"/>
              </a:solidFill>
            </a:endParaRPr>
          </a:p>
          <a:p>
            <a:pPr indent="-336550" lvl="0" marL="457200" rtl="0" algn="l">
              <a:lnSpc>
                <a:spcPct val="150000"/>
              </a:lnSpc>
              <a:spcBef>
                <a:spcPts val="1200"/>
              </a:spcBef>
              <a:spcAft>
                <a:spcPts val="0"/>
              </a:spcAft>
              <a:buSzPts val="1700"/>
              <a:buFont typeface="Arial"/>
              <a:buChar char="●"/>
            </a:pPr>
            <a:r>
              <a:rPr lang="en" sz="1700" u="sng">
                <a:solidFill>
                  <a:srgbClr val="000000"/>
                </a:solidFill>
                <a:latin typeface="Arial"/>
                <a:ea typeface="Arial"/>
                <a:cs typeface="Arial"/>
                <a:sym typeface="Arial"/>
                <a:hlinkClick r:id="rId4">
                  <a:extLst>
                    <a:ext uri="{A12FA001-AC4F-418D-AE19-62706E023703}">
                      <ahyp:hlinkClr val="tx"/>
                    </a:ext>
                  </a:extLst>
                </a:hlinkClick>
              </a:rPr>
              <a:t>https://policyadvice.net/insurance/insights/homelessness-statistics/#:%7E:text=On%20a%20single%20night%2C%20more,are%20living%20on%20the%20streets</a:t>
            </a:r>
            <a:endParaRPr sz="1700">
              <a:solidFill>
                <a:srgbClr val="000000"/>
              </a:solidFill>
            </a:endParaRPr>
          </a:p>
          <a:p>
            <a:pPr indent="0" lvl="0" marL="0" rtl="0" algn="l">
              <a:lnSpc>
                <a:spcPct val="150000"/>
              </a:lnSpc>
              <a:spcBef>
                <a:spcPts val="1200"/>
              </a:spcBef>
              <a:spcAft>
                <a:spcPts val="0"/>
              </a:spcAft>
              <a:buNone/>
            </a:pPr>
            <a:r>
              <a:t/>
            </a:r>
            <a:endParaRPr sz="1700">
              <a:solidFill>
                <a:srgbClr val="000000"/>
              </a:solidFill>
            </a:endParaRPr>
          </a:p>
          <a:p>
            <a:pPr indent="-336550" lvl="0" marL="457200" rtl="0" algn="l">
              <a:lnSpc>
                <a:spcPct val="150000"/>
              </a:lnSpc>
              <a:spcBef>
                <a:spcPts val="1200"/>
              </a:spcBef>
              <a:spcAft>
                <a:spcPts val="0"/>
              </a:spcAft>
              <a:buSzPts val="1700"/>
              <a:buFont typeface="Arial"/>
              <a:buChar char="●"/>
            </a:pPr>
            <a:r>
              <a:rPr lang="en" sz="1700" u="sng">
                <a:solidFill>
                  <a:srgbClr val="000000"/>
                </a:solidFill>
                <a:latin typeface="Arial"/>
                <a:ea typeface="Arial"/>
                <a:cs typeface="Arial"/>
                <a:sym typeface="Arial"/>
                <a:hlinkClick r:id="rId5">
                  <a:extLst>
                    <a:ext uri="{A12FA001-AC4F-418D-AE19-62706E023703}">
                      <ahyp:hlinkClr val="tx"/>
                    </a:ext>
                  </a:extLst>
                </a:hlinkClick>
              </a:rPr>
              <a:t>https://www.statista.com/statistics/555795/estimated-number-of-homeless-people-in-the-us/</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