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197"/>
  </p:normalViewPr>
  <p:slideViewPr>
    <p:cSldViewPr snapToGrid="0">
      <p:cViewPr>
        <p:scale>
          <a:sx n="93" d="100"/>
          <a:sy n="93" d="100"/>
        </p:scale>
        <p:origin x="144"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12/4/23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12/4/23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12/4/23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12/4/23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12/4/23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12/4/23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12/4/23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4A01B-3D08-A74F-B437-E21ADC454035}"/>
              </a:ext>
            </a:extLst>
          </p:cNvPr>
          <p:cNvSpPr>
            <a:spLocks noGrp="1"/>
          </p:cNvSpPr>
          <p:nvPr>
            <p:ph type="ctrTitle"/>
          </p:nvPr>
        </p:nvSpPr>
        <p:spPr/>
        <p:txBody>
          <a:bodyPr>
            <a:normAutofit/>
          </a:bodyPr>
          <a:lstStyle/>
          <a:p>
            <a:r>
              <a:rPr lang="en" sz="4800" dirty="0"/>
              <a:t>Summarizing Text with NLP: A Dive into NLP methods</a:t>
            </a:r>
            <a:endParaRPr lang="en-BD" sz="4800" dirty="0"/>
          </a:p>
        </p:txBody>
      </p:sp>
      <p:sp>
        <p:nvSpPr>
          <p:cNvPr id="3" name="Subtitle 2">
            <a:extLst>
              <a:ext uri="{FF2B5EF4-FFF2-40B4-BE49-F238E27FC236}">
                <a16:creationId xmlns:a16="http://schemas.microsoft.com/office/drawing/2014/main" id="{60087224-CFD7-A7F4-EFB9-3989F8070988}"/>
              </a:ext>
            </a:extLst>
          </p:cNvPr>
          <p:cNvSpPr>
            <a:spLocks noGrp="1"/>
          </p:cNvSpPr>
          <p:nvPr>
            <p:ph type="subTitle" idx="1"/>
          </p:nvPr>
        </p:nvSpPr>
        <p:spPr>
          <a:xfrm>
            <a:off x="781049" y="3937001"/>
            <a:ext cx="10676659" cy="1825096"/>
          </a:xfrm>
        </p:spPr>
        <p:txBody>
          <a:bodyPr>
            <a:normAutofit/>
          </a:bodyPr>
          <a:lstStyle/>
          <a:p>
            <a:pPr marL="0" marR="0" lvl="0" indent="0" algn="l" rtl="0">
              <a:lnSpc>
                <a:spcPct val="100000"/>
              </a:lnSpc>
              <a:spcBef>
                <a:spcPts val="0"/>
              </a:spcBef>
              <a:spcAft>
                <a:spcPts val="0"/>
              </a:spcAft>
              <a:buClr>
                <a:srgbClr val="000000"/>
              </a:buClr>
              <a:buSzPts val="1400"/>
              <a:buFont typeface="Arial"/>
              <a:buNone/>
            </a:pPr>
            <a:r>
              <a:rPr lang="en-GB" sz="1800" b="0" i="0" u="none" strike="noStrike" cap="none" dirty="0">
                <a:latin typeface="Times New Roman" panose="02020603050405020304" pitchFamily="18" charset="0"/>
                <a:ea typeface="Montserrat"/>
                <a:cs typeface="Times New Roman" panose="02020603050405020304" pitchFamily="18" charset="0"/>
                <a:sym typeface="Montserrat"/>
              </a:rPr>
              <a:t>Name: Avishek Roy </a:t>
            </a:r>
            <a:r>
              <a:rPr lang="en-GB" sz="1800" b="0" i="0" u="none" strike="noStrike" cap="none" dirty="0" err="1">
                <a:latin typeface="Times New Roman" panose="02020603050405020304" pitchFamily="18" charset="0"/>
                <a:ea typeface="Montserrat"/>
                <a:cs typeface="Times New Roman" panose="02020603050405020304" pitchFamily="18" charset="0"/>
                <a:sym typeface="Montserrat"/>
              </a:rPr>
              <a:t>Sparsho</a:t>
            </a:r>
            <a:endParaRPr lang="en-GB" sz="1800" b="0" i="0" u="none" strike="noStrike" cap="none" dirty="0">
              <a:latin typeface="Times New Roman" panose="02020603050405020304" pitchFamily="18" charset="0"/>
              <a:ea typeface="Montserrat"/>
              <a:cs typeface="Times New Roman" panose="02020603050405020304" pitchFamily="18" charset="0"/>
              <a:sym typeface="Montserrat"/>
            </a:endParaRPr>
          </a:p>
          <a:p>
            <a:pPr marL="0" marR="0" lvl="0" indent="0" algn="l" rtl="0">
              <a:lnSpc>
                <a:spcPct val="100000"/>
              </a:lnSpc>
              <a:spcBef>
                <a:spcPts val="0"/>
              </a:spcBef>
              <a:spcAft>
                <a:spcPts val="0"/>
              </a:spcAft>
              <a:buClr>
                <a:srgbClr val="000000"/>
              </a:buClr>
              <a:buSzPts val="1400"/>
              <a:buFont typeface="Arial"/>
              <a:buNone/>
            </a:pPr>
            <a:r>
              <a:rPr lang="en-GB" sz="1800" b="0" i="0" u="none" strike="noStrike" cap="none" dirty="0">
                <a:latin typeface="Times New Roman" panose="02020603050405020304" pitchFamily="18" charset="0"/>
                <a:ea typeface="Montserrat"/>
                <a:cs typeface="Times New Roman" panose="02020603050405020304" pitchFamily="18" charset="0"/>
                <a:sym typeface="Montserrat"/>
              </a:rPr>
              <a:t>Id: 20301269</a:t>
            </a:r>
          </a:p>
          <a:p>
            <a:pPr marL="0" marR="0" lvl="0" indent="0" algn="l" rtl="0">
              <a:lnSpc>
                <a:spcPct val="100000"/>
              </a:lnSpc>
              <a:spcBef>
                <a:spcPts val="0"/>
              </a:spcBef>
              <a:spcAft>
                <a:spcPts val="0"/>
              </a:spcAft>
              <a:buClr>
                <a:srgbClr val="000000"/>
              </a:buClr>
              <a:buSzPts val="1400"/>
              <a:buFont typeface="Arial"/>
              <a:buNone/>
            </a:pPr>
            <a:r>
              <a:rPr lang="en-GB" sz="1800" b="0" i="0" u="none" strike="noStrike" cap="none" dirty="0">
                <a:latin typeface="Times New Roman" panose="02020603050405020304" pitchFamily="18" charset="0"/>
                <a:ea typeface="Montserrat"/>
                <a:cs typeface="Times New Roman" panose="02020603050405020304" pitchFamily="18" charset="0"/>
                <a:sym typeface="Montserrat"/>
              </a:rPr>
              <a:t>Group: 25</a:t>
            </a:r>
          </a:p>
          <a:p>
            <a:pPr marL="0" marR="0" lvl="0" indent="0" algn="l" rtl="0">
              <a:lnSpc>
                <a:spcPct val="100000"/>
              </a:lnSpc>
              <a:spcBef>
                <a:spcPts val="0"/>
              </a:spcBef>
              <a:spcAft>
                <a:spcPts val="0"/>
              </a:spcAft>
              <a:buClr>
                <a:srgbClr val="000000"/>
              </a:buClr>
              <a:buSzPts val="1400"/>
              <a:buFont typeface="Arial"/>
              <a:buNone/>
            </a:pPr>
            <a:r>
              <a:rPr lang="en-GB" sz="1800" b="0" i="0" u="none" strike="noStrike" cap="none" dirty="0">
                <a:latin typeface="Times New Roman" panose="02020603050405020304" pitchFamily="18" charset="0"/>
                <a:ea typeface="Montserrat"/>
                <a:cs typeface="Times New Roman" panose="02020603050405020304" pitchFamily="18" charset="0"/>
                <a:sym typeface="Montserrat"/>
              </a:rPr>
              <a:t>Section: 02</a:t>
            </a:r>
          </a:p>
          <a:p>
            <a:pPr marL="0" marR="0" lvl="0" indent="0" algn="l" rtl="0">
              <a:lnSpc>
                <a:spcPct val="100000"/>
              </a:lnSpc>
              <a:spcBef>
                <a:spcPts val="0"/>
              </a:spcBef>
              <a:spcAft>
                <a:spcPts val="0"/>
              </a:spcAft>
              <a:buClr>
                <a:srgbClr val="000000"/>
              </a:buClr>
              <a:buSzPts val="1400"/>
              <a:buFont typeface="Arial"/>
              <a:buNone/>
            </a:pPr>
            <a:r>
              <a:rPr lang="en-GB" sz="1800" b="0" i="0" u="none" strike="noStrike" cap="none" dirty="0">
                <a:latin typeface="Times New Roman" panose="02020603050405020304" pitchFamily="18" charset="0"/>
                <a:ea typeface="Montserrat"/>
                <a:cs typeface="Times New Roman" panose="02020603050405020304" pitchFamily="18" charset="0"/>
                <a:sym typeface="Montserrat"/>
              </a:rPr>
              <a:t>Faculty: </a:t>
            </a:r>
            <a:r>
              <a:rPr lang="en-GB" sz="1800" b="0" i="0" u="none" strike="noStrike" cap="none" dirty="0" err="1">
                <a:latin typeface="Times New Roman" panose="02020603050405020304" pitchFamily="18" charset="0"/>
                <a:ea typeface="Montserrat"/>
                <a:cs typeface="Times New Roman" panose="02020603050405020304" pitchFamily="18" charset="0"/>
                <a:sym typeface="Montserrat"/>
              </a:rPr>
              <a:t>Annajiat</a:t>
            </a:r>
            <a:r>
              <a:rPr lang="en-GB" sz="1800" b="0" i="0" u="none" strike="noStrike" cap="none" dirty="0">
                <a:latin typeface="Times New Roman" panose="02020603050405020304" pitchFamily="18" charset="0"/>
                <a:ea typeface="Montserrat"/>
                <a:cs typeface="Times New Roman" panose="02020603050405020304" pitchFamily="18" charset="0"/>
                <a:sym typeface="Montserrat"/>
              </a:rPr>
              <a:t> Alim Rasel</a:t>
            </a:r>
          </a:p>
          <a:p>
            <a:pPr>
              <a:lnSpc>
                <a:spcPct val="100000"/>
              </a:lnSpc>
              <a:spcBef>
                <a:spcPts val="0"/>
              </a:spcBef>
              <a:buClr>
                <a:srgbClr val="000000"/>
              </a:buClr>
              <a:buSzPts val="1400"/>
            </a:pPr>
            <a:r>
              <a:rPr lang="en-GB" sz="1800" b="0" i="0" u="none" strike="noStrike" cap="none" dirty="0">
                <a:latin typeface="Times New Roman" panose="02020603050405020304" pitchFamily="18" charset="0"/>
                <a:ea typeface="Montserrat"/>
                <a:cs typeface="Times New Roman" panose="02020603050405020304" pitchFamily="18" charset="0"/>
                <a:sym typeface="Montserrat"/>
              </a:rPr>
              <a:t>CSE431</a:t>
            </a:r>
          </a:p>
          <a:p>
            <a:pPr marL="0" marR="0" lvl="0" indent="0" algn="l" rtl="0">
              <a:lnSpc>
                <a:spcPct val="100000"/>
              </a:lnSpc>
              <a:spcBef>
                <a:spcPts val="0"/>
              </a:spcBef>
              <a:spcAft>
                <a:spcPts val="0"/>
              </a:spcAft>
              <a:buClr>
                <a:srgbClr val="000000"/>
              </a:buClr>
              <a:buSzPts val="1400"/>
              <a:buFont typeface="Arial"/>
              <a:buNone/>
            </a:pPr>
            <a:endParaRPr lang="en-GB" sz="1800" b="0" i="0" u="none" strike="noStrike" cap="none" dirty="0">
              <a:latin typeface="Times New Roman" panose="02020603050405020304" pitchFamily="18" charset="0"/>
              <a:ea typeface="Montserrat"/>
              <a:cs typeface="Times New Roman" panose="02020603050405020304" pitchFamily="18" charset="0"/>
              <a:sym typeface="Montserrat"/>
            </a:endParaRPr>
          </a:p>
          <a:p>
            <a:endParaRPr lang="en-BD"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0280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2D414-A14B-2833-D5FA-CDA8D35E661A}"/>
              </a:ext>
            </a:extLst>
          </p:cNvPr>
          <p:cNvSpPr>
            <a:spLocks noGrp="1"/>
          </p:cNvSpPr>
          <p:nvPr>
            <p:ph type="title"/>
          </p:nvPr>
        </p:nvSpPr>
        <p:spPr>
          <a:xfrm>
            <a:off x="1246909" y="901532"/>
            <a:ext cx="8610600" cy="1293028"/>
          </a:xfrm>
        </p:spPr>
        <p:txBody>
          <a:bodyPr/>
          <a:lstStyle/>
          <a:p>
            <a:r>
              <a:rPr lang="en" sz="4000" dirty="0"/>
              <a:t>CONTENTS OF THIS PRESENTATION</a:t>
            </a:r>
            <a:endParaRPr lang="en-BD" dirty="0"/>
          </a:p>
        </p:txBody>
      </p:sp>
      <p:sp>
        <p:nvSpPr>
          <p:cNvPr id="3" name="Content Placeholder 2">
            <a:extLst>
              <a:ext uri="{FF2B5EF4-FFF2-40B4-BE49-F238E27FC236}">
                <a16:creationId xmlns:a16="http://schemas.microsoft.com/office/drawing/2014/main" id="{6EFFB0E9-777C-F5CF-0136-DE99CE517D6D}"/>
              </a:ext>
            </a:extLst>
          </p:cNvPr>
          <p:cNvSpPr>
            <a:spLocks noGrp="1"/>
          </p:cNvSpPr>
          <p:nvPr>
            <p:ph idx="1"/>
          </p:nvPr>
        </p:nvSpPr>
        <p:spPr/>
        <p:txBody>
          <a:bodyPr/>
          <a:lstStyle/>
          <a:p>
            <a:pPr marL="0" marR="0" lvl="0" indent="0" algn="l" rtl="0">
              <a:lnSpc>
                <a:spcPct val="115000"/>
              </a:lnSpc>
              <a:spcBef>
                <a:spcPts val="1800"/>
              </a:spcBef>
              <a:spcAft>
                <a:spcPts val="0"/>
              </a:spcAft>
              <a:buClr>
                <a:srgbClr val="000000"/>
              </a:buClr>
              <a:buSzPts val="1700"/>
              <a:buFont typeface="Arial"/>
              <a:buNone/>
            </a:pPr>
            <a:r>
              <a:rPr lang="en-GB" sz="2400" b="1" i="0" u="none" strike="noStrike" cap="none" dirty="0">
                <a:latin typeface="Arial"/>
                <a:ea typeface="Arial"/>
                <a:cs typeface="Arial"/>
                <a:sym typeface="Arial"/>
              </a:rPr>
              <a:t>Introduction</a:t>
            </a:r>
          </a:p>
          <a:p>
            <a:pPr marL="0" marR="0" lvl="0" indent="0" algn="l" rtl="0">
              <a:lnSpc>
                <a:spcPct val="115000"/>
              </a:lnSpc>
              <a:spcBef>
                <a:spcPts val="1800"/>
              </a:spcBef>
              <a:spcAft>
                <a:spcPts val="0"/>
              </a:spcAft>
              <a:buClr>
                <a:srgbClr val="000000"/>
              </a:buClr>
              <a:buSzPts val="1700"/>
              <a:buFont typeface="Arial"/>
              <a:buNone/>
            </a:pPr>
            <a:r>
              <a:rPr lang="en-GB" sz="2400" b="1" i="0" u="none" strike="noStrike" cap="none" dirty="0">
                <a:latin typeface="Arial"/>
                <a:ea typeface="Arial"/>
                <a:cs typeface="Arial"/>
                <a:sym typeface="Arial"/>
              </a:rPr>
              <a:t>What is Text Summarization?</a:t>
            </a:r>
          </a:p>
          <a:p>
            <a:pPr marL="0" marR="0" lvl="0" indent="0" algn="l" rtl="0">
              <a:lnSpc>
                <a:spcPct val="115000"/>
              </a:lnSpc>
              <a:spcBef>
                <a:spcPts val="1800"/>
              </a:spcBef>
              <a:spcAft>
                <a:spcPts val="0"/>
              </a:spcAft>
              <a:buClr>
                <a:srgbClr val="000000"/>
              </a:buClr>
              <a:buSzPts val="1700"/>
              <a:buFont typeface="Arial"/>
              <a:buNone/>
            </a:pPr>
            <a:r>
              <a:rPr lang="en-GB" sz="2400" b="1" i="0" u="none" strike="noStrike" cap="none" dirty="0">
                <a:latin typeface="Arial"/>
                <a:ea typeface="Arial"/>
                <a:cs typeface="Arial"/>
                <a:sym typeface="Arial"/>
              </a:rPr>
              <a:t>Types of Text Summarization</a:t>
            </a:r>
          </a:p>
          <a:p>
            <a:pPr marL="0" marR="0" lvl="0" indent="0" algn="l" rtl="0">
              <a:lnSpc>
                <a:spcPct val="115000"/>
              </a:lnSpc>
              <a:spcBef>
                <a:spcPts val="1800"/>
              </a:spcBef>
              <a:spcAft>
                <a:spcPts val="0"/>
              </a:spcAft>
              <a:buClr>
                <a:srgbClr val="000000"/>
              </a:buClr>
              <a:buSzPts val="1700"/>
              <a:buFont typeface="Arial"/>
              <a:buNone/>
            </a:pPr>
            <a:r>
              <a:rPr lang="en-GB" sz="2400" b="1" i="0" u="none" strike="noStrike" cap="none" dirty="0">
                <a:latin typeface="Arial"/>
                <a:ea typeface="Arial"/>
                <a:cs typeface="Arial"/>
                <a:sym typeface="Arial"/>
              </a:rPr>
              <a:t>Approaches and Methods</a:t>
            </a:r>
          </a:p>
          <a:p>
            <a:pPr marL="0" marR="0" lvl="0" indent="0" algn="l" rtl="0">
              <a:lnSpc>
                <a:spcPct val="115000"/>
              </a:lnSpc>
              <a:spcBef>
                <a:spcPts val="1800"/>
              </a:spcBef>
              <a:spcAft>
                <a:spcPts val="0"/>
              </a:spcAft>
              <a:buClr>
                <a:srgbClr val="000000"/>
              </a:buClr>
              <a:buSzPts val="1700"/>
              <a:buFont typeface="Arial"/>
              <a:buNone/>
            </a:pPr>
            <a:r>
              <a:rPr lang="en-GB" sz="2400" b="1" i="0" u="none" strike="noStrike" cap="none" dirty="0">
                <a:latin typeface="Arial"/>
                <a:ea typeface="Arial"/>
                <a:cs typeface="Arial"/>
                <a:sym typeface="Arial"/>
              </a:rPr>
              <a:t>Limitations in Text Summarization</a:t>
            </a:r>
          </a:p>
          <a:p>
            <a:pPr marL="0" marR="0" lvl="0" indent="0" algn="l" rtl="0">
              <a:lnSpc>
                <a:spcPct val="115000"/>
              </a:lnSpc>
              <a:spcBef>
                <a:spcPts val="1800"/>
              </a:spcBef>
              <a:spcAft>
                <a:spcPts val="400"/>
              </a:spcAft>
              <a:buClr>
                <a:srgbClr val="000000"/>
              </a:buClr>
              <a:buSzPts val="1700"/>
              <a:buFont typeface="Arial"/>
              <a:buNone/>
            </a:pPr>
            <a:r>
              <a:rPr lang="en-GB" sz="2400" b="1" i="0" u="none" strike="noStrike" cap="none" dirty="0">
                <a:latin typeface="Arial"/>
                <a:ea typeface="Arial"/>
                <a:cs typeface="Arial"/>
                <a:sym typeface="Arial"/>
              </a:rPr>
              <a:t>Conclusion</a:t>
            </a:r>
          </a:p>
          <a:p>
            <a:endParaRPr lang="en-BD" dirty="0"/>
          </a:p>
        </p:txBody>
      </p:sp>
      <p:sp>
        <p:nvSpPr>
          <p:cNvPr id="6" name="TextBox 5">
            <a:extLst>
              <a:ext uri="{FF2B5EF4-FFF2-40B4-BE49-F238E27FC236}">
                <a16:creationId xmlns:a16="http://schemas.microsoft.com/office/drawing/2014/main" id="{BEE7D1B5-EA1E-DF27-2BF9-39C8BC238B5E}"/>
              </a:ext>
            </a:extLst>
          </p:cNvPr>
          <p:cNvSpPr txBox="1"/>
          <p:nvPr/>
        </p:nvSpPr>
        <p:spPr>
          <a:xfrm>
            <a:off x="11506200" y="6359236"/>
            <a:ext cx="312906" cy="369332"/>
          </a:xfrm>
          <a:prstGeom prst="rect">
            <a:avLst/>
          </a:prstGeom>
          <a:noFill/>
        </p:spPr>
        <p:txBody>
          <a:bodyPr wrap="none" rtlCol="0">
            <a:spAutoFit/>
          </a:bodyPr>
          <a:lstStyle/>
          <a:p>
            <a:r>
              <a:rPr lang="en-BD" dirty="0"/>
              <a:t>1</a:t>
            </a:r>
          </a:p>
        </p:txBody>
      </p:sp>
    </p:spTree>
    <p:extLst>
      <p:ext uri="{BB962C8B-B14F-4D97-AF65-F5344CB8AC3E}">
        <p14:creationId xmlns:p14="http://schemas.microsoft.com/office/powerpoint/2010/main" val="371322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8F4C-D7FC-96E7-357E-3D5789513981}"/>
              </a:ext>
            </a:extLst>
          </p:cNvPr>
          <p:cNvSpPr>
            <a:spLocks noGrp="1"/>
          </p:cNvSpPr>
          <p:nvPr>
            <p:ph type="title"/>
          </p:nvPr>
        </p:nvSpPr>
        <p:spPr/>
        <p:txBody>
          <a:bodyPr/>
          <a:lstStyle/>
          <a:p>
            <a:pPr algn="l"/>
            <a:r>
              <a:rPr lang="en" sz="4000" u="sng" dirty="0"/>
              <a:t>Introduction</a:t>
            </a:r>
            <a:endParaRPr lang="en-BD" dirty="0"/>
          </a:p>
        </p:txBody>
      </p:sp>
      <p:sp>
        <p:nvSpPr>
          <p:cNvPr id="3" name="Content Placeholder 2">
            <a:extLst>
              <a:ext uri="{FF2B5EF4-FFF2-40B4-BE49-F238E27FC236}">
                <a16:creationId xmlns:a16="http://schemas.microsoft.com/office/drawing/2014/main" id="{C211D9E1-E93A-4716-1F7A-C5039572446B}"/>
              </a:ext>
            </a:extLst>
          </p:cNvPr>
          <p:cNvSpPr>
            <a:spLocks noGrp="1"/>
          </p:cNvSpPr>
          <p:nvPr>
            <p:ph idx="1"/>
          </p:nvPr>
        </p:nvSpPr>
        <p:spPr/>
        <p:txBody>
          <a:bodyPr>
            <a:normAutofit fontScale="85000" lnSpcReduction="10000"/>
          </a:bodyPr>
          <a:lstStyle/>
          <a:p>
            <a:pPr marL="0" marR="0" lvl="0" indent="0" algn="just" rtl="0">
              <a:lnSpc>
                <a:spcPct val="115000"/>
              </a:lnSpc>
              <a:spcBef>
                <a:spcPts val="1200"/>
              </a:spcBef>
              <a:spcAft>
                <a:spcPts val="0"/>
              </a:spcAft>
              <a:buClr>
                <a:srgbClr val="000000"/>
              </a:buClr>
              <a:buSzPts val="1400"/>
              <a:buFont typeface="Arial"/>
              <a:buNone/>
            </a:pPr>
            <a:r>
              <a:rPr lang="en-GB" sz="2400" b="1" i="0" u="none" strike="noStrike" cap="none" dirty="0">
                <a:latin typeface="Montserrat"/>
                <a:ea typeface="Montserrat"/>
                <a:cs typeface="Montserrat"/>
                <a:sym typeface="Montserrat"/>
              </a:rPr>
              <a:t>Welcome to this presentation on text summarization using natural language processing.</a:t>
            </a:r>
            <a:r>
              <a:rPr lang="en-GB" sz="2400" b="0" i="0" u="none" strike="noStrike" cap="none" dirty="0">
                <a:latin typeface="Montserrat"/>
                <a:ea typeface="Montserrat"/>
                <a:cs typeface="Montserrat"/>
                <a:sym typeface="Montserrat"/>
              </a:rPr>
              <a:t> </a:t>
            </a:r>
          </a:p>
          <a:p>
            <a:pPr marL="457200" marR="0" lvl="0" indent="-317500" algn="just" rtl="0">
              <a:lnSpc>
                <a:spcPct val="115000"/>
              </a:lnSpc>
              <a:spcBef>
                <a:spcPts val="1200"/>
              </a:spcBef>
              <a:spcAft>
                <a:spcPts val="0"/>
              </a:spcAft>
              <a:buClr>
                <a:schemeClr val="dk1"/>
              </a:buClr>
              <a:buSzPts val="1400"/>
              <a:buFont typeface="Montserrat"/>
              <a:buChar char="●"/>
            </a:pPr>
            <a:r>
              <a:rPr lang="en-GB" sz="2400" b="1" i="0" u="none" strike="noStrike" cap="none" dirty="0">
                <a:latin typeface="Montserrat"/>
                <a:ea typeface="Montserrat"/>
                <a:cs typeface="Montserrat"/>
                <a:sym typeface="Montserrat"/>
              </a:rPr>
              <a:t>Explosion of information available on the internet. </a:t>
            </a:r>
          </a:p>
          <a:p>
            <a:pPr marL="457200" marR="0" lvl="0" indent="-317500" algn="just" rtl="0">
              <a:lnSpc>
                <a:spcPct val="115000"/>
              </a:lnSpc>
              <a:spcBef>
                <a:spcPts val="0"/>
              </a:spcBef>
              <a:spcAft>
                <a:spcPts val="0"/>
              </a:spcAft>
              <a:buClr>
                <a:schemeClr val="dk1"/>
              </a:buClr>
              <a:buSzPts val="1400"/>
              <a:buFont typeface="Montserrat"/>
              <a:buChar char="●"/>
            </a:pPr>
            <a:r>
              <a:rPr lang="en-GB" sz="2400" b="1" i="0" u="none" strike="noStrike" cap="none" dirty="0">
                <a:latin typeface="Montserrat"/>
                <a:ea typeface="Montserrat"/>
                <a:cs typeface="Montserrat"/>
                <a:sym typeface="Montserrat"/>
              </a:rPr>
              <a:t>Increasingly difficult to keep up with all the news, research, and business reports that are published every day.</a:t>
            </a:r>
          </a:p>
          <a:p>
            <a:pPr marL="457200" marR="0" lvl="0" indent="-317500" algn="just" rtl="0">
              <a:lnSpc>
                <a:spcPct val="115000"/>
              </a:lnSpc>
              <a:spcBef>
                <a:spcPts val="0"/>
              </a:spcBef>
              <a:spcAft>
                <a:spcPts val="0"/>
              </a:spcAft>
              <a:buClr>
                <a:schemeClr val="dk1"/>
              </a:buClr>
              <a:buSzPts val="1400"/>
              <a:buFont typeface="Montserrat"/>
              <a:buChar char="●"/>
            </a:pPr>
            <a:r>
              <a:rPr lang="en-GB" sz="2400" b="1" i="0" u="none" strike="noStrike" cap="none" dirty="0">
                <a:latin typeface="Montserrat"/>
                <a:ea typeface="Montserrat"/>
                <a:cs typeface="Montserrat"/>
                <a:sym typeface="Montserrat"/>
              </a:rPr>
              <a:t>Text summarization using NLP.</a:t>
            </a:r>
          </a:p>
          <a:p>
            <a:pPr marL="457200" marR="0" lvl="0" indent="-317500" algn="just" rtl="0">
              <a:lnSpc>
                <a:spcPct val="115000"/>
              </a:lnSpc>
              <a:spcBef>
                <a:spcPts val="0"/>
              </a:spcBef>
              <a:spcAft>
                <a:spcPts val="0"/>
              </a:spcAft>
              <a:buClr>
                <a:schemeClr val="dk1"/>
              </a:buClr>
              <a:buSzPts val="1400"/>
              <a:buFont typeface="Montserrat"/>
              <a:buChar char="●"/>
            </a:pPr>
            <a:r>
              <a:rPr lang="en-GB" sz="2400" b="1" i="0" u="none" strike="noStrike" cap="none" dirty="0">
                <a:latin typeface="Montserrat"/>
                <a:ea typeface="Montserrat"/>
                <a:cs typeface="Montserrat"/>
                <a:sym typeface="Montserrat"/>
              </a:rPr>
              <a:t>Different types of text summarization techniques such as extractive and abstractive summarization</a:t>
            </a:r>
          </a:p>
          <a:p>
            <a:pPr marL="457200" marR="0" lvl="0" indent="-317500" algn="just" rtl="0">
              <a:lnSpc>
                <a:spcPct val="115000"/>
              </a:lnSpc>
              <a:spcBef>
                <a:spcPts val="0"/>
              </a:spcBef>
              <a:spcAft>
                <a:spcPts val="0"/>
              </a:spcAft>
              <a:buClr>
                <a:schemeClr val="dk1"/>
              </a:buClr>
              <a:buSzPts val="1400"/>
              <a:buFont typeface="Montserrat"/>
              <a:buChar char="●"/>
            </a:pPr>
            <a:r>
              <a:rPr lang="en-GB" sz="2400" b="1" i="0" u="none" strike="noStrike" cap="none" dirty="0">
                <a:latin typeface="Montserrat"/>
                <a:ea typeface="Montserrat"/>
                <a:cs typeface="Montserrat"/>
                <a:sym typeface="Montserrat"/>
              </a:rPr>
              <a:t>How natural language processing can be used to improve these techniques.</a:t>
            </a:r>
          </a:p>
          <a:p>
            <a:pPr marL="457200" marR="0" lvl="0" indent="-317500" algn="just" rtl="0">
              <a:lnSpc>
                <a:spcPct val="115000"/>
              </a:lnSpc>
              <a:spcBef>
                <a:spcPts val="0"/>
              </a:spcBef>
              <a:spcAft>
                <a:spcPts val="0"/>
              </a:spcAft>
              <a:buClr>
                <a:schemeClr val="dk1"/>
              </a:buClr>
              <a:buSzPts val="1400"/>
              <a:buFont typeface="Montserrat"/>
              <a:buChar char="●"/>
            </a:pPr>
            <a:r>
              <a:rPr lang="en-GB" sz="2400" b="1" i="0" u="none" strike="noStrike" cap="none" dirty="0">
                <a:latin typeface="Montserrat"/>
                <a:ea typeface="Montserrat"/>
                <a:cs typeface="Montserrat"/>
                <a:sym typeface="Montserrat"/>
              </a:rPr>
              <a:t>We will also explore some of the challenges in text summarization and their solutions.</a:t>
            </a:r>
          </a:p>
          <a:p>
            <a:pPr marL="0" marR="0" lvl="0" indent="0" algn="just" rtl="0">
              <a:lnSpc>
                <a:spcPct val="100000"/>
              </a:lnSpc>
              <a:spcBef>
                <a:spcPts val="1200"/>
              </a:spcBef>
              <a:spcAft>
                <a:spcPts val="0"/>
              </a:spcAft>
              <a:buClr>
                <a:srgbClr val="000000"/>
              </a:buClr>
              <a:buSzPts val="1400"/>
              <a:buFont typeface="Arial"/>
              <a:buNone/>
            </a:pPr>
            <a:endParaRPr lang="en-GB" sz="2400" b="0" i="0" u="none" strike="noStrike" cap="none" dirty="0">
              <a:latin typeface="Montserrat"/>
              <a:ea typeface="Montserrat"/>
              <a:cs typeface="Montserrat"/>
              <a:sym typeface="Montserrat"/>
            </a:endParaRPr>
          </a:p>
          <a:p>
            <a:endParaRPr lang="en-BD" dirty="0"/>
          </a:p>
        </p:txBody>
      </p:sp>
      <p:sp>
        <p:nvSpPr>
          <p:cNvPr id="4" name="TextBox 3">
            <a:extLst>
              <a:ext uri="{FF2B5EF4-FFF2-40B4-BE49-F238E27FC236}">
                <a16:creationId xmlns:a16="http://schemas.microsoft.com/office/drawing/2014/main" id="{971F53C9-ACB7-6BB7-F40B-9867F1BC8F10}"/>
              </a:ext>
            </a:extLst>
          </p:cNvPr>
          <p:cNvSpPr txBox="1"/>
          <p:nvPr/>
        </p:nvSpPr>
        <p:spPr>
          <a:xfrm>
            <a:off x="11734800" y="6442364"/>
            <a:ext cx="451451" cy="369332"/>
          </a:xfrm>
          <a:prstGeom prst="rect">
            <a:avLst/>
          </a:prstGeom>
          <a:noFill/>
        </p:spPr>
        <p:txBody>
          <a:bodyPr wrap="square" rtlCol="0">
            <a:spAutoFit/>
          </a:bodyPr>
          <a:lstStyle/>
          <a:p>
            <a:r>
              <a:rPr lang="en-BD" dirty="0"/>
              <a:t>2</a:t>
            </a:r>
          </a:p>
        </p:txBody>
      </p:sp>
    </p:spTree>
    <p:extLst>
      <p:ext uri="{BB962C8B-B14F-4D97-AF65-F5344CB8AC3E}">
        <p14:creationId xmlns:p14="http://schemas.microsoft.com/office/powerpoint/2010/main" val="868109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670E4-7904-7A18-765D-DAF03A99C6B5}"/>
              </a:ext>
            </a:extLst>
          </p:cNvPr>
          <p:cNvSpPr>
            <a:spLocks noGrp="1"/>
          </p:cNvSpPr>
          <p:nvPr>
            <p:ph type="title"/>
          </p:nvPr>
        </p:nvSpPr>
        <p:spPr/>
        <p:txBody>
          <a:bodyPr/>
          <a:lstStyle/>
          <a:p>
            <a:r>
              <a:rPr lang="en" sz="4000" dirty="0">
                <a:latin typeface="Times New Roman" panose="02020603050405020304" pitchFamily="18" charset="0"/>
                <a:cs typeface="Times New Roman" panose="02020603050405020304" pitchFamily="18" charset="0"/>
              </a:rPr>
              <a:t>What is Text Summarization?</a:t>
            </a:r>
            <a:endParaRPr lang="en-B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CBC05C-B60A-A469-F395-E416EA750D44}"/>
              </a:ext>
            </a:extLst>
          </p:cNvPr>
          <p:cNvSpPr>
            <a:spLocks noGrp="1"/>
          </p:cNvSpPr>
          <p:nvPr>
            <p:ph idx="1"/>
          </p:nvPr>
        </p:nvSpPr>
        <p:spPr/>
        <p:txBody>
          <a:bodyPr>
            <a:normAutofit/>
          </a:bodyPr>
          <a:lstStyle/>
          <a:p>
            <a:pPr algn="l"/>
            <a:r>
              <a:rPr lang="en-GB" sz="2800" b="0" i="0" dirty="0">
                <a:solidFill>
                  <a:srgbClr val="D1D5DB"/>
                </a:solidFill>
                <a:effectLst/>
                <a:latin typeface="Söhne"/>
              </a:rPr>
              <a:t>Text summarization involves condensing lengthy texts while retaining their key details. Its applications span across diverse fields:</a:t>
            </a:r>
          </a:p>
          <a:p>
            <a:pPr algn="l">
              <a:buFont typeface="+mj-lt"/>
              <a:buAutoNum type="arabicPeriod"/>
            </a:pPr>
            <a:r>
              <a:rPr lang="en-GB" sz="2800" b="1" i="0" dirty="0">
                <a:solidFill>
                  <a:srgbClr val="D1D5DB"/>
                </a:solidFill>
                <a:effectLst/>
                <a:latin typeface="Söhne"/>
              </a:rPr>
              <a:t>News:</a:t>
            </a:r>
            <a:r>
              <a:rPr lang="en-GB" sz="2800" b="0" i="0" dirty="0">
                <a:solidFill>
                  <a:srgbClr val="D1D5DB"/>
                </a:solidFill>
                <a:effectLst/>
                <a:latin typeface="Söhne"/>
              </a:rPr>
              <a:t> It aids in crafting concise news article summaries for social media sharing or inclusion in newsletters.</a:t>
            </a:r>
          </a:p>
          <a:p>
            <a:pPr algn="l">
              <a:buFont typeface="+mj-lt"/>
              <a:buAutoNum type="arabicPeriod"/>
            </a:pPr>
            <a:r>
              <a:rPr lang="en-GB" sz="2800" b="1" i="0" dirty="0">
                <a:solidFill>
                  <a:srgbClr val="D1D5DB"/>
                </a:solidFill>
                <a:effectLst/>
                <a:latin typeface="Söhne"/>
              </a:rPr>
              <a:t>Research:</a:t>
            </a:r>
            <a:r>
              <a:rPr lang="en-GB" sz="2800" b="0" i="0" dirty="0">
                <a:solidFill>
                  <a:srgbClr val="D1D5DB"/>
                </a:solidFill>
                <a:effectLst/>
                <a:latin typeface="Söhne"/>
              </a:rPr>
              <a:t> Facilitates the summarization of extensive research papers, allowing swift review by fellow researchers.</a:t>
            </a:r>
          </a:p>
          <a:p>
            <a:pPr algn="l">
              <a:buFont typeface="+mj-lt"/>
              <a:buAutoNum type="arabicPeriod"/>
            </a:pPr>
            <a:r>
              <a:rPr lang="en-GB" sz="2800" b="1" i="0" dirty="0">
                <a:solidFill>
                  <a:srgbClr val="D1D5DB"/>
                </a:solidFill>
                <a:effectLst/>
                <a:latin typeface="Söhne"/>
              </a:rPr>
              <a:t>Business:</a:t>
            </a:r>
            <a:r>
              <a:rPr lang="en-GB" sz="2800" b="0" i="0" dirty="0">
                <a:solidFill>
                  <a:srgbClr val="D1D5DB"/>
                </a:solidFill>
                <a:effectLst/>
                <a:latin typeface="Söhne"/>
              </a:rPr>
              <a:t> Enables the analysis of vast volumes of customer feedback, pinpointing prevalent themes and issues.</a:t>
            </a:r>
          </a:p>
        </p:txBody>
      </p:sp>
      <p:sp>
        <p:nvSpPr>
          <p:cNvPr id="4" name="TextBox 3">
            <a:extLst>
              <a:ext uri="{FF2B5EF4-FFF2-40B4-BE49-F238E27FC236}">
                <a16:creationId xmlns:a16="http://schemas.microsoft.com/office/drawing/2014/main" id="{483C591D-7119-7BE5-8474-5EAAAD6328FD}"/>
              </a:ext>
            </a:extLst>
          </p:cNvPr>
          <p:cNvSpPr txBox="1"/>
          <p:nvPr/>
        </p:nvSpPr>
        <p:spPr>
          <a:xfrm>
            <a:off x="11734800" y="6442364"/>
            <a:ext cx="451451" cy="369332"/>
          </a:xfrm>
          <a:prstGeom prst="rect">
            <a:avLst/>
          </a:prstGeom>
          <a:noFill/>
        </p:spPr>
        <p:txBody>
          <a:bodyPr wrap="square" rtlCol="0">
            <a:spAutoFit/>
          </a:bodyPr>
          <a:lstStyle/>
          <a:p>
            <a:r>
              <a:rPr lang="en-BD" dirty="0"/>
              <a:t>3</a:t>
            </a:r>
          </a:p>
        </p:txBody>
      </p:sp>
    </p:spTree>
    <p:extLst>
      <p:ext uri="{BB962C8B-B14F-4D97-AF65-F5344CB8AC3E}">
        <p14:creationId xmlns:p14="http://schemas.microsoft.com/office/powerpoint/2010/main" val="1026718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0FE30-8836-3CF0-2A4D-EE781323274D}"/>
              </a:ext>
            </a:extLst>
          </p:cNvPr>
          <p:cNvSpPr>
            <a:spLocks noGrp="1"/>
          </p:cNvSpPr>
          <p:nvPr>
            <p:ph type="title"/>
          </p:nvPr>
        </p:nvSpPr>
        <p:spPr/>
        <p:txBody>
          <a:bodyPr/>
          <a:lstStyle/>
          <a:p>
            <a:r>
              <a:rPr lang="en-GB" sz="4000" b="0" i="0" strike="noStrike" cap="none" dirty="0">
                <a:latin typeface="Montserrat Black"/>
                <a:ea typeface="Montserrat Black"/>
                <a:cs typeface="Montserrat Black"/>
                <a:sym typeface="Montserrat Black"/>
              </a:rPr>
              <a:t>Types of Text Summarization</a:t>
            </a:r>
            <a:br>
              <a:rPr lang="en-GB" sz="4000" b="0" i="0" strike="noStrike" cap="none" dirty="0">
                <a:latin typeface="Montserrat Black"/>
                <a:ea typeface="Montserrat Black"/>
                <a:cs typeface="Montserrat Black"/>
                <a:sym typeface="Montserrat Black"/>
              </a:rPr>
            </a:br>
            <a:endParaRPr lang="en-BD" dirty="0"/>
          </a:p>
        </p:txBody>
      </p:sp>
      <p:sp>
        <p:nvSpPr>
          <p:cNvPr id="3" name="Content Placeholder 2">
            <a:extLst>
              <a:ext uri="{FF2B5EF4-FFF2-40B4-BE49-F238E27FC236}">
                <a16:creationId xmlns:a16="http://schemas.microsoft.com/office/drawing/2014/main" id="{E102B512-0DC3-2DE1-B62D-8021EF5F9D96}"/>
              </a:ext>
            </a:extLst>
          </p:cNvPr>
          <p:cNvSpPr>
            <a:spLocks noGrp="1"/>
          </p:cNvSpPr>
          <p:nvPr>
            <p:ph idx="1"/>
          </p:nvPr>
        </p:nvSpPr>
        <p:spPr/>
        <p:txBody>
          <a:bodyPr>
            <a:normAutofit fontScale="85000" lnSpcReduction="20000"/>
          </a:bodyPr>
          <a:lstStyle/>
          <a:p>
            <a:pPr algn="l"/>
            <a:r>
              <a:rPr lang="en-GB" sz="2800" b="0" i="0" dirty="0">
                <a:solidFill>
                  <a:srgbClr val="FFFFFF"/>
                </a:solidFill>
                <a:effectLst/>
                <a:latin typeface="Söhne"/>
              </a:rPr>
              <a:t>There are primarily two text summarization techniques:</a:t>
            </a:r>
          </a:p>
          <a:p>
            <a:pPr algn="l">
              <a:buFont typeface="+mj-lt"/>
              <a:buAutoNum type="arabicPeriod"/>
            </a:pPr>
            <a:r>
              <a:rPr lang="en-GB" sz="2800" b="1" i="0" dirty="0">
                <a:solidFill>
                  <a:srgbClr val="FFFFFF"/>
                </a:solidFill>
                <a:effectLst/>
                <a:latin typeface="Söhne"/>
              </a:rPr>
              <a:t>Extractive Summarization:</a:t>
            </a:r>
            <a:r>
              <a:rPr lang="en-GB" sz="2800" b="0" i="0" dirty="0">
                <a:solidFill>
                  <a:srgbClr val="FFFFFF"/>
                </a:solidFill>
                <a:effectLst/>
                <a:latin typeface="Söhne"/>
              </a:rPr>
              <a:t> This method focuses on picking crucial passages, sentences, or words from the original text and assembling them into a condensed version. The significance of these selected parts is determined by </a:t>
            </a:r>
            <a:r>
              <a:rPr lang="en-GB" sz="2800" b="0" i="0" dirty="0" err="1">
                <a:solidFill>
                  <a:srgbClr val="FFFFFF"/>
                </a:solidFill>
                <a:effectLst/>
                <a:latin typeface="Söhne"/>
              </a:rPr>
              <a:t>analyzing</a:t>
            </a:r>
            <a:r>
              <a:rPr lang="en-GB" sz="2800" b="0" i="0" dirty="0">
                <a:solidFill>
                  <a:srgbClr val="FFFFFF"/>
                </a:solidFill>
                <a:effectLst/>
                <a:latin typeface="Söhne"/>
              </a:rPr>
              <a:t> the sentences' analytical and semantic features.</a:t>
            </a:r>
          </a:p>
          <a:p>
            <a:pPr marL="0" indent="0" algn="l">
              <a:buNone/>
            </a:pPr>
            <a:endParaRPr lang="en-GB" sz="2800" b="0" i="0" dirty="0">
              <a:solidFill>
                <a:srgbClr val="FFFFFF"/>
              </a:solidFill>
              <a:effectLst/>
              <a:latin typeface="Söhne"/>
            </a:endParaRPr>
          </a:p>
          <a:p>
            <a:pPr algn="l">
              <a:buFont typeface="+mj-lt"/>
              <a:buAutoNum type="arabicPeriod"/>
            </a:pPr>
            <a:r>
              <a:rPr lang="en-GB" sz="2800" b="1" i="0" dirty="0">
                <a:solidFill>
                  <a:srgbClr val="FFFFFF"/>
                </a:solidFill>
                <a:effectLst/>
                <a:latin typeface="Söhne"/>
              </a:rPr>
              <a:t>Abstractive Summarization:</a:t>
            </a:r>
            <a:r>
              <a:rPr lang="en-GB" sz="2800" b="0" i="0" dirty="0">
                <a:solidFill>
                  <a:srgbClr val="FFFFFF"/>
                </a:solidFill>
                <a:effectLst/>
                <a:latin typeface="Söhne"/>
              </a:rPr>
              <a:t> This technique involves crafting a concise description using a few phrases that encapsulate the main concepts of an article or section. It generates a summary that may not directly mirror the original text but captures its essential meaning.</a:t>
            </a:r>
          </a:p>
          <a:p>
            <a:pPr marL="0" indent="0" algn="l">
              <a:buNone/>
            </a:pPr>
            <a:br>
              <a:rPr lang="en-GB" sz="2800" b="0" i="0" dirty="0">
                <a:solidFill>
                  <a:srgbClr val="FFFFFF"/>
                </a:solidFill>
                <a:effectLst/>
                <a:latin typeface="Söhne"/>
              </a:rPr>
            </a:br>
            <a:endParaRPr lang="en-GB" sz="2800" b="0" i="0" dirty="0">
              <a:solidFill>
                <a:srgbClr val="FFFFFF"/>
              </a:solidFill>
              <a:effectLst/>
              <a:latin typeface="Söhne"/>
            </a:endParaRPr>
          </a:p>
        </p:txBody>
      </p:sp>
      <p:sp>
        <p:nvSpPr>
          <p:cNvPr id="4" name="TextBox 3">
            <a:extLst>
              <a:ext uri="{FF2B5EF4-FFF2-40B4-BE49-F238E27FC236}">
                <a16:creationId xmlns:a16="http://schemas.microsoft.com/office/drawing/2014/main" id="{2A6E71D4-0EFC-0F59-9BCB-F27047FC0081}"/>
              </a:ext>
            </a:extLst>
          </p:cNvPr>
          <p:cNvSpPr txBox="1"/>
          <p:nvPr/>
        </p:nvSpPr>
        <p:spPr>
          <a:xfrm>
            <a:off x="11734800" y="6442364"/>
            <a:ext cx="451451" cy="369332"/>
          </a:xfrm>
          <a:prstGeom prst="rect">
            <a:avLst/>
          </a:prstGeom>
          <a:noFill/>
        </p:spPr>
        <p:txBody>
          <a:bodyPr wrap="square" rtlCol="0">
            <a:spAutoFit/>
          </a:bodyPr>
          <a:lstStyle/>
          <a:p>
            <a:r>
              <a:rPr lang="en-BD" dirty="0"/>
              <a:t>4</a:t>
            </a:r>
          </a:p>
        </p:txBody>
      </p:sp>
    </p:spTree>
    <p:extLst>
      <p:ext uri="{BB962C8B-B14F-4D97-AF65-F5344CB8AC3E}">
        <p14:creationId xmlns:p14="http://schemas.microsoft.com/office/powerpoint/2010/main" val="1084915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7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BF87-61C4-1C39-FADF-4FF8BBBC3BD5}"/>
              </a:ext>
            </a:extLst>
          </p:cNvPr>
          <p:cNvSpPr>
            <a:spLocks noGrp="1"/>
          </p:cNvSpPr>
          <p:nvPr>
            <p:ph type="title"/>
          </p:nvPr>
        </p:nvSpPr>
        <p:spPr/>
        <p:txBody>
          <a:bodyPr/>
          <a:lstStyle/>
          <a:p>
            <a:r>
              <a:rPr lang="en-GB" sz="4000" b="0" i="0" strike="noStrike" cap="none" dirty="0">
                <a:latin typeface="Montserrat Black"/>
                <a:ea typeface="Montserrat Black"/>
                <a:cs typeface="Montserrat Black"/>
                <a:sym typeface="Montserrat Black"/>
              </a:rPr>
              <a:t>Approaches and Methods</a:t>
            </a:r>
            <a:br>
              <a:rPr lang="en-GB" sz="4000" b="0" i="0" strike="noStrike" cap="none" dirty="0">
                <a:latin typeface="Montserrat Black"/>
                <a:ea typeface="Montserrat Black"/>
                <a:cs typeface="Montserrat Black"/>
                <a:sym typeface="Montserrat Black"/>
              </a:rPr>
            </a:br>
            <a:endParaRPr lang="en-BD" dirty="0"/>
          </a:p>
        </p:txBody>
      </p:sp>
      <p:sp>
        <p:nvSpPr>
          <p:cNvPr id="3" name="Content Placeholder 2">
            <a:extLst>
              <a:ext uri="{FF2B5EF4-FFF2-40B4-BE49-F238E27FC236}">
                <a16:creationId xmlns:a16="http://schemas.microsoft.com/office/drawing/2014/main" id="{EB08703F-20C8-8000-A9C4-CB25DF092B53}"/>
              </a:ext>
            </a:extLst>
          </p:cNvPr>
          <p:cNvSpPr>
            <a:spLocks noGrp="1"/>
          </p:cNvSpPr>
          <p:nvPr>
            <p:ph idx="1"/>
          </p:nvPr>
        </p:nvSpPr>
        <p:spPr>
          <a:xfrm>
            <a:off x="685800" y="2194560"/>
            <a:ext cx="10820400" cy="4317076"/>
          </a:xfrm>
        </p:spPr>
        <p:txBody>
          <a:bodyPr>
            <a:normAutofit/>
          </a:bodyPr>
          <a:lstStyle/>
          <a:p>
            <a:pPr marL="482600" marR="0" lvl="0" indent="-342900" algn="l" rtl="0">
              <a:lnSpc>
                <a:spcPct val="100000"/>
              </a:lnSpc>
              <a:spcBef>
                <a:spcPts val="0"/>
              </a:spcBef>
              <a:spcAft>
                <a:spcPts val="0"/>
              </a:spcAft>
              <a:buClr>
                <a:schemeClr val="dk1"/>
              </a:buClr>
              <a:buSzPts val="1400"/>
              <a:buFont typeface="+mj-lt"/>
              <a:buAutoNum type="arabicPeriod"/>
            </a:pPr>
            <a:r>
              <a:rPr lang="en-GB" sz="1800" b="1" i="0" u="none" strike="noStrike" cap="none" dirty="0">
                <a:latin typeface="Montserrat"/>
                <a:ea typeface="Montserrat"/>
                <a:cs typeface="Montserrat"/>
                <a:sym typeface="Montserrat"/>
              </a:rPr>
              <a:t>Extractive Summarization </a:t>
            </a:r>
          </a:p>
          <a:p>
            <a:pPr marL="939800" marR="0" lvl="1" indent="-342900" algn="l" rtl="0">
              <a:lnSpc>
                <a:spcPct val="100000"/>
              </a:lnSpc>
              <a:spcBef>
                <a:spcPts val="0"/>
              </a:spcBef>
              <a:spcAft>
                <a:spcPts val="0"/>
              </a:spcAft>
              <a:buClr>
                <a:schemeClr val="dk1"/>
              </a:buClr>
              <a:buSzPts val="1400"/>
              <a:buFont typeface="+mj-lt"/>
              <a:buAutoNum type="arabicPeriod"/>
            </a:pPr>
            <a:r>
              <a:rPr lang="en-GB" sz="1800" b="1" i="0" u="none" strike="noStrike" cap="none" dirty="0">
                <a:latin typeface="Montserrat"/>
                <a:ea typeface="Montserrat"/>
                <a:cs typeface="Montserrat"/>
                <a:sym typeface="Montserrat"/>
              </a:rPr>
              <a:t>Graph Theoretic Approach</a:t>
            </a:r>
          </a:p>
          <a:p>
            <a:pPr marL="939800" marR="0" lvl="1" indent="-342900" algn="l" rtl="0">
              <a:lnSpc>
                <a:spcPct val="100000"/>
              </a:lnSpc>
              <a:spcBef>
                <a:spcPts val="0"/>
              </a:spcBef>
              <a:spcAft>
                <a:spcPts val="0"/>
              </a:spcAft>
              <a:buClr>
                <a:schemeClr val="dk1"/>
              </a:buClr>
              <a:buSzPts val="1400"/>
              <a:buFont typeface="+mj-lt"/>
              <a:buAutoNum type="arabicPeriod"/>
            </a:pPr>
            <a:r>
              <a:rPr lang="en-GB" sz="1800" b="1" i="0" u="none" strike="noStrike" cap="none" dirty="0">
                <a:latin typeface="Montserrat"/>
                <a:ea typeface="Montserrat"/>
                <a:cs typeface="Montserrat"/>
                <a:sym typeface="Montserrat"/>
              </a:rPr>
              <a:t>Frequency based approach</a:t>
            </a:r>
          </a:p>
          <a:p>
            <a:pPr marL="1397000" marR="0" lvl="2" indent="-342900" algn="l" rtl="0">
              <a:lnSpc>
                <a:spcPct val="100000"/>
              </a:lnSpc>
              <a:spcBef>
                <a:spcPts val="0"/>
              </a:spcBef>
              <a:spcAft>
                <a:spcPts val="0"/>
              </a:spcAft>
              <a:buClr>
                <a:schemeClr val="dk1"/>
              </a:buClr>
              <a:buSzPts val="1400"/>
              <a:buFont typeface="+mj-lt"/>
              <a:buAutoNum type="arabicPeriod"/>
            </a:pPr>
            <a:r>
              <a:rPr lang="en-GB" b="1" i="0" u="none" strike="noStrike" cap="none" dirty="0">
                <a:latin typeface="Montserrat"/>
                <a:ea typeface="Montserrat"/>
                <a:cs typeface="Montserrat"/>
                <a:sym typeface="Montserrat"/>
              </a:rPr>
              <a:t>Term frequency (TF)</a:t>
            </a:r>
          </a:p>
          <a:p>
            <a:pPr marL="1397000" marR="0" lvl="2" indent="-342900" algn="l" rtl="0">
              <a:lnSpc>
                <a:spcPct val="100000"/>
              </a:lnSpc>
              <a:spcBef>
                <a:spcPts val="0"/>
              </a:spcBef>
              <a:spcAft>
                <a:spcPts val="0"/>
              </a:spcAft>
              <a:buClr>
                <a:schemeClr val="dk1"/>
              </a:buClr>
              <a:buSzPts val="1400"/>
              <a:buFont typeface="+mj-lt"/>
              <a:buAutoNum type="arabicPeriod"/>
            </a:pPr>
            <a:r>
              <a:rPr lang="en-GB" b="1" i="0" u="none" strike="noStrike" cap="none" dirty="0">
                <a:latin typeface="Montserrat"/>
                <a:ea typeface="Montserrat"/>
                <a:cs typeface="Montserrat"/>
                <a:sym typeface="Montserrat"/>
              </a:rPr>
              <a:t>Keyword frequency</a:t>
            </a:r>
          </a:p>
          <a:p>
            <a:pPr marL="1397000" marR="0" lvl="2" indent="-342900" algn="l" rtl="0">
              <a:lnSpc>
                <a:spcPct val="100000"/>
              </a:lnSpc>
              <a:spcBef>
                <a:spcPts val="0"/>
              </a:spcBef>
              <a:spcAft>
                <a:spcPts val="0"/>
              </a:spcAft>
              <a:buClr>
                <a:schemeClr val="dk1"/>
              </a:buClr>
              <a:buSzPts val="1400"/>
              <a:buFont typeface="+mj-lt"/>
              <a:buAutoNum type="arabicPeriod"/>
            </a:pPr>
            <a:r>
              <a:rPr lang="en-GB" b="1" i="0" u="none" strike="noStrike" cap="none" dirty="0">
                <a:latin typeface="Montserrat"/>
                <a:ea typeface="Montserrat"/>
                <a:cs typeface="Montserrat"/>
                <a:sym typeface="Montserrat"/>
              </a:rPr>
              <a:t>Stop words filtering</a:t>
            </a:r>
          </a:p>
          <a:p>
            <a:pPr marL="939800" marR="0" lvl="1" indent="-342900" algn="l" rtl="0">
              <a:lnSpc>
                <a:spcPct val="100000"/>
              </a:lnSpc>
              <a:spcBef>
                <a:spcPts val="0"/>
              </a:spcBef>
              <a:spcAft>
                <a:spcPts val="0"/>
              </a:spcAft>
              <a:buClr>
                <a:schemeClr val="dk1"/>
              </a:buClr>
              <a:buSzPts val="1400"/>
              <a:buFont typeface="+mj-lt"/>
              <a:buAutoNum type="arabicPeriod"/>
            </a:pPr>
            <a:r>
              <a:rPr lang="en-GB" sz="1800" b="1" i="0" u="none" strike="noStrike" cap="none" dirty="0">
                <a:latin typeface="Montserrat"/>
                <a:ea typeface="Montserrat"/>
                <a:cs typeface="Montserrat"/>
                <a:sym typeface="Montserrat"/>
              </a:rPr>
              <a:t>Clustering approach </a:t>
            </a:r>
          </a:p>
          <a:p>
            <a:pPr marL="482600" marR="0" lvl="0" indent="-342900" algn="l" rtl="0">
              <a:lnSpc>
                <a:spcPct val="100000"/>
              </a:lnSpc>
              <a:spcBef>
                <a:spcPts val="0"/>
              </a:spcBef>
              <a:spcAft>
                <a:spcPts val="0"/>
              </a:spcAft>
              <a:buClr>
                <a:schemeClr val="dk1"/>
              </a:buClr>
              <a:buSzPts val="1400"/>
              <a:buFont typeface="+mj-lt"/>
              <a:buAutoNum type="arabicPeriod"/>
            </a:pPr>
            <a:r>
              <a:rPr lang="en-GB" sz="1800" b="1" i="0" u="none" strike="noStrike" cap="none" dirty="0">
                <a:latin typeface="Montserrat"/>
                <a:ea typeface="Montserrat"/>
                <a:cs typeface="Montserrat"/>
                <a:sym typeface="Montserrat"/>
              </a:rPr>
              <a:t>Abstractive Summarization </a:t>
            </a:r>
          </a:p>
          <a:p>
            <a:pPr marL="939800" marR="0" lvl="1" indent="-342900" algn="l" rtl="0">
              <a:lnSpc>
                <a:spcPct val="100000"/>
              </a:lnSpc>
              <a:spcBef>
                <a:spcPts val="0"/>
              </a:spcBef>
              <a:spcAft>
                <a:spcPts val="0"/>
              </a:spcAft>
              <a:buClr>
                <a:schemeClr val="dk1"/>
              </a:buClr>
              <a:buSzPts val="1400"/>
              <a:buFont typeface="+mj-lt"/>
              <a:buAutoNum type="arabicPeriod"/>
            </a:pPr>
            <a:r>
              <a:rPr lang="en-GB" sz="1800" b="1" i="0" u="none" strike="noStrike" cap="none" dirty="0">
                <a:latin typeface="Montserrat"/>
                <a:ea typeface="Montserrat"/>
                <a:cs typeface="Montserrat"/>
                <a:sym typeface="Montserrat"/>
              </a:rPr>
              <a:t>Structured Based Approach: </a:t>
            </a:r>
          </a:p>
          <a:p>
            <a:pPr marL="1397000" marR="0" lvl="2" indent="-342900" algn="l" rtl="0">
              <a:lnSpc>
                <a:spcPct val="100000"/>
              </a:lnSpc>
              <a:spcBef>
                <a:spcPts val="0"/>
              </a:spcBef>
              <a:spcAft>
                <a:spcPts val="0"/>
              </a:spcAft>
              <a:buClr>
                <a:schemeClr val="dk1"/>
              </a:buClr>
              <a:buSzPts val="1400"/>
              <a:buFont typeface="+mj-lt"/>
              <a:buAutoNum type="arabicPeriod"/>
            </a:pPr>
            <a:r>
              <a:rPr lang="en-GB" b="1" i="0" u="none" strike="noStrike" cap="none" dirty="0">
                <a:latin typeface="Montserrat"/>
                <a:ea typeface="Montserrat"/>
                <a:cs typeface="Montserrat"/>
                <a:sym typeface="Montserrat"/>
              </a:rPr>
              <a:t>Tree Based Method </a:t>
            </a:r>
          </a:p>
          <a:p>
            <a:pPr marL="1397000" marR="0" lvl="2" indent="-342900" algn="l" rtl="0">
              <a:lnSpc>
                <a:spcPct val="100000"/>
              </a:lnSpc>
              <a:spcBef>
                <a:spcPts val="0"/>
              </a:spcBef>
              <a:spcAft>
                <a:spcPts val="0"/>
              </a:spcAft>
              <a:buClr>
                <a:schemeClr val="dk1"/>
              </a:buClr>
              <a:buSzPts val="1400"/>
              <a:buFont typeface="+mj-lt"/>
              <a:buAutoNum type="arabicPeriod"/>
            </a:pPr>
            <a:r>
              <a:rPr lang="en-GB" b="1" i="0" u="none" strike="noStrike" cap="none" dirty="0">
                <a:latin typeface="Montserrat"/>
                <a:ea typeface="Montserrat"/>
                <a:cs typeface="Montserrat"/>
                <a:sym typeface="Montserrat"/>
              </a:rPr>
              <a:t>Template Based Method </a:t>
            </a:r>
          </a:p>
          <a:p>
            <a:pPr marL="1397000" marR="0" lvl="2" indent="-342900" algn="l" rtl="0">
              <a:lnSpc>
                <a:spcPct val="100000"/>
              </a:lnSpc>
              <a:spcBef>
                <a:spcPts val="0"/>
              </a:spcBef>
              <a:spcAft>
                <a:spcPts val="0"/>
              </a:spcAft>
              <a:buClr>
                <a:schemeClr val="dk1"/>
              </a:buClr>
              <a:buSzPts val="1400"/>
              <a:buFont typeface="+mj-lt"/>
              <a:buAutoNum type="arabicPeriod"/>
            </a:pPr>
            <a:r>
              <a:rPr lang="en-GB" b="1" i="0" u="none" strike="noStrike" cap="none" dirty="0">
                <a:latin typeface="Montserrat"/>
                <a:ea typeface="Montserrat"/>
                <a:cs typeface="Montserrat"/>
                <a:sym typeface="Montserrat"/>
              </a:rPr>
              <a:t>Ontology Based Method </a:t>
            </a:r>
          </a:p>
          <a:p>
            <a:pPr marL="939800" marR="0" lvl="1" indent="-342900" algn="l" rtl="0">
              <a:lnSpc>
                <a:spcPct val="100000"/>
              </a:lnSpc>
              <a:spcBef>
                <a:spcPts val="0"/>
              </a:spcBef>
              <a:spcAft>
                <a:spcPts val="0"/>
              </a:spcAft>
              <a:buClr>
                <a:schemeClr val="dk1"/>
              </a:buClr>
              <a:buSzPts val="1400"/>
              <a:buFont typeface="+mj-lt"/>
              <a:buAutoNum type="arabicPeriod"/>
            </a:pPr>
            <a:r>
              <a:rPr lang="en-GB" sz="1800" b="1" i="0" u="none" strike="noStrike" cap="none" dirty="0">
                <a:latin typeface="Montserrat"/>
                <a:ea typeface="Montserrat"/>
                <a:cs typeface="Montserrat"/>
                <a:sym typeface="Montserrat"/>
              </a:rPr>
              <a:t>Semantic Based Approach:</a:t>
            </a:r>
          </a:p>
          <a:p>
            <a:pPr marL="1397000" marR="0" lvl="2" indent="-342900" algn="l" rtl="0">
              <a:lnSpc>
                <a:spcPct val="100000"/>
              </a:lnSpc>
              <a:spcBef>
                <a:spcPts val="0"/>
              </a:spcBef>
              <a:spcAft>
                <a:spcPts val="0"/>
              </a:spcAft>
              <a:buClr>
                <a:schemeClr val="dk1"/>
              </a:buClr>
              <a:buSzPts val="1400"/>
              <a:buFont typeface="+mj-lt"/>
              <a:buAutoNum type="arabicPeriod"/>
            </a:pPr>
            <a:r>
              <a:rPr lang="en-GB" b="1" i="0" u="none" strike="noStrike" cap="none" dirty="0">
                <a:latin typeface="Montserrat"/>
                <a:ea typeface="Montserrat"/>
                <a:cs typeface="Montserrat"/>
                <a:sym typeface="Montserrat"/>
              </a:rPr>
              <a:t>Multimodal semantic model </a:t>
            </a:r>
          </a:p>
          <a:p>
            <a:pPr marL="1397000" marR="0" lvl="2" indent="-342900" algn="l" rtl="0">
              <a:lnSpc>
                <a:spcPct val="100000"/>
              </a:lnSpc>
              <a:spcBef>
                <a:spcPts val="0"/>
              </a:spcBef>
              <a:spcAft>
                <a:spcPts val="0"/>
              </a:spcAft>
              <a:buClr>
                <a:schemeClr val="dk1"/>
              </a:buClr>
              <a:buSzPts val="1400"/>
              <a:buFont typeface="+mj-lt"/>
              <a:buAutoNum type="arabicPeriod"/>
            </a:pPr>
            <a:r>
              <a:rPr lang="en-GB" b="1" i="0" u="none" strike="noStrike" cap="none" dirty="0">
                <a:latin typeface="Montserrat"/>
                <a:ea typeface="Montserrat"/>
                <a:cs typeface="Montserrat"/>
                <a:sym typeface="Montserrat"/>
              </a:rPr>
              <a:t>Information Item Based Method </a:t>
            </a:r>
          </a:p>
          <a:p>
            <a:pPr marL="514350" indent="-514350">
              <a:buFont typeface="+mj-lt"/>
              <a:buAutoNum type="arabicPeriod"/>
            </a:pPr>
            <a:endParaRPr lang="en-BD" sz="2800" dirty="0"/>
          </a:p>
        </p:txBody>
      </p:sp>
      <p:sp>
        <p:nvSpPr>
          <p:cNvPr id="4" name="TextBox 3">
            <a:extLst>
              <a:ext uri="{FF2B5EF4-FFF2-40B4-BE49-F238E27FC236}">
                <a16:creationId xmlns:a16="http://schemas.microsoft.com/office/drawing/2014/main" id="{1DFBEE3B-C3FF-B5DF-5ABD-0DDB6524867E}"/>
              </a:ext>
            </a:extLst>
          </p:cNvPr>
          <p:cNvSpPr txBox="1"/>
          <p:nvPr/>
        </p:nvSpPr>
        <p:spPr>
          <a:xfrm>
            <a:off x="11748655" y="6497782"/>
            <a:ext cx="312906" cy="369332"/>
          </a:xfrm>
          <a:prstGeom prst="rect">
            <a:avLst/>
          </a:prstGeom>
          <a:noFill/>
        </p:spPr>
        <p:txBody>
          <a:bodyPr wrap="none" rtlCol="0">
            <a:spAutoFit/>
          </a:bodyPr>
          <a:lstStyle/>
          <a:p>
            <a:r>
              <a:rPr lang="en-BD" dirty="0"/>
              <a:t>5</a:t>
            </a:r>
          </a:p>
        </p:txBody>
      </p:sp>
    </p:spTree>
    <p:extLst>
      <p:ext uri="{BB962C8B-B14F-4D97-AF65-F5344CB8AC3E}">
        <p14:creationId xmlns:p14="http://schemas.microsoft.com/office/powerpoint/2010/main" val="115874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DE8A-A459-AC92-B83D-ABD97E6FC4F3}"/>
              </a:ext>
            </a:extLst>
          </p:cNvPr>
          <p:cNvSpPr>
            <a:spLocks noGrp="1"/>
          </p:cNvSpPr>
          <p:nvPr>
            <p:ph type="title"/>
          </p:nvPr>
        </p:nvSpPr>
        <p:spPr/>
        <p:txBody>
          <a:bodyPr>
            <a:noAutofit/>
          </a:bodyPr>
          <a:lstStyle/>
          <a:p>
            <a:r>
              <a:rPr lang="en-GB" sz="3200" cap="none" dirty="0">
                <a:latin typeface="Montserrat Black"/>
                <a:ea typeface="Montserrat Black"/>
                <a:cs typeface="Montserrat Black"/>
                <a:sym typeface="Montserrat Black"/>
              </a:rPr>
              <a:t>Limitations</a:t>
            </a:r>
            <a:r>
              <a:rPr lang="en-GB" sz="3200" b="0" i="0" strike="noStrike" cap="none" dirty="0">
                <a:latin typeface="Montserrat Black"/>
                <a:ea typeface="Montserrat Black"/>
                <a:cs typeface="Montserrat Black"/>
                <a:sym typeface="Montserrat Black"/>
              </a:rPr>
              <a:t> in Text Summarization</a:t>
            </a:r>
            <a:br>
              <a:rPr lang="en-GB" sz="3200" b="0" i="0" strike="noStrike" cap="none" dirty="0">
                <a:latin typeface="Montserrat Black"/>
                <a:ea typeface="Montserrat Black"/>
                <a:cs typeface="Montserrat Black"/>
                <a:sym typeface="Montserrat Black"/>
              </a:rPr>
            </a:br>
            <a:endParaRPr lang="en-BD" sz="3200" dirty="0"/>
          </a:p>
        </p:txBody>
      </p:sp>
      <p:sp>
        <p:nvSpPr>
          <p:cNvPr id="3" name="Content Placeholder 2">
            <a:extLst>
              <a:ext uri="{FF2B5EF4-FFF2-40B4-BE49-F238E27FC236}">
                <a16:creationId xmlns:a16="http://schemas.microsoft.com/office/drawing/2014/main" id="{CB9B4456-2303-0482-7BC4-553AFDBCFCB4}"/>
              </a:ext>
            </a:extLst>
          </p:cNvPr>
          <p:cNvSpPr>
            <a:spLocks noGrp="1"/>
          </p:cNvSpPr>
          <p:nvPr>
            <p:ph idx="1"/>
          </p:nvPr>
        </p:nvSpPr>
        <p:spPr/>
        <p:txBody>
          <a:bodyPr/>
          <a:lstStyle/>
          <a:p>
            <a:pPr marL="0" marR="0" lvl="0" indent="0" algn="l" rtl="0">
              <a:lnSpc>
                <a:spcPct val="115000"/>
              </a:lnSpc>
              <a:spcBef>
                <a:spcPts val="1200"/>
              </a:spcBef>
              <a:spcAft>
                <a:spcPts val="0"/>
              </a:spcAft>
              <a:buClr>
                <a:srgbClr val="000000"/>
              </a:buClr>
              <a:buSzPts val="1500"/>
              <a:buFont typeface="Arial"/>
              <a:buNone/>
            </a:pPr>
            <a:r>
              <a:rPr lang="en-GB" sz="2400" b="1" i="0" u="none" strike="noStrike" cap="none" dirty="0">
                <a:latin typeface="Montserrat"/>
                <a:ea typeface="Montserrat"/>
                <a:cs typeface="Montserrat"/>
                <a:sym typeface="Montserrat"/>
              </a:rPr>
              <a:t>The main challenges in text summarization are: </a:t>
            </a:r>
          </a:p>
          <a:p>
            <a:pPr marL="457200" marR="0" lvl="0" indent="-323850" algn="l" rtl="0">
              <a:lnSpc>
                <a:spcPct val="150000"/>
              </a:lnSpc>
              <a:spcBef>
                <a:spcPts val="1200"/>
              </a:spcBef>
              <a:spcAft>
                <a:spcPts val="0"/>
              </a:spcAft>
              <a:buClr>
                <a:schemeClr val="dk1"/>
              </a:buClr>
              <a:buSzPts val="1500"/>
              <a:buFont typeface="Montserrat"/>
              <a:buChar char="●"/>
            </a:pPr>
            <a:r>
              <a:rPr lang="en-GB" sz="2400" b="1" i="0" u="none" strike="noStrike" cap="none" dirty="0">
                <a:latin typeface="Montserrat"/>
                <a:ea typeface="Montserrat"/>
                <a:cs typeface="Montserrat"/>
                <a:sym typeface="Montserrat"/>
              </a:rPr>
              <a:t>Dealing with ambiguity. </a:t>
            </a:r>
          </a:p>
          <a:p>
            <a:pPr marL="457200" marR="0" lvl="0" indent="-323850" algn="l" rtl="0">
              <a:lnSpc>
                <a:spcPct val="150000"/>
              </a:lnSpc>
              <a:spcBef>
                <a:spcPts val="0"/>
              </a:spcBef>
              <a:spcAft>
                <a:spcPts val="0"/>
              </a:spcAft>
              <a:buClr>
                <a:schemeClr val="dk1"/>
              </a:buClr>
              <a:buSzPts val="1500"/>
              <a:buFont typeface="Montserrat"/>
              <a:buChar char="●"/>
            </a:pPr>
            <a:r>
              <a:rPr lang="en-GB" sz="2400" b="1" i="0" u="none" strike="noStrike" cap="none" dirty="0">
                <a:latin typeface="Montserrat"/>
                <a:ea typeface="Montserrat"/>
                <a:cs typeface="Montserrat"/>
                <a:sym typeface="Montserrat"/>
              </a:rPr>
              <a:t>Difficulty when there are multiple possible interpretations of a sentence or phrase.</a:t>
            </a:r>
          </a:p>
          <a:p>
            <a:pPr marL="457200" marR="0" lvl="0" indent="-323850" algn="l" rtl="0">
              <a:lnSpc>
                <a:spcPct val="150000"/>
              </a:lnSpc>
              <a:spcBef>
                <a:spcPts val="0"/>
              </a:spcBef>
              <a:spcAft>
                <a:spcPts val="0"/>
              </a:spcAft>
              <a:buClr>
                <a:schemeClr val="dk1"/>
              </a:buClr>
              <a:buSzPts val="1500"/>
              <a:buFont typeface="Montserrat"/>
              <a:buChar char="●"/>
            </a:pPr>
            <a:r>
              <a:rPr lang="en-GB" sz="2400" b="1" i="0" u="none" strike="noStrike" cap="none" dirty="0">
                <a:latin typeface="Montserrat"/>
                <a:ea typeface="Montserrat"/>
                <a:cs typeface="Montserrat"/>
                <a:sym typeface="Montserrat"/>
              </a:rPr>
              <a:t>Maintaining coherence in the summary.</a:t>
            </a:r>
          </a:p>
          <a:p>
            <a:pPr marL="457200" marR="0" lvl="0" indent="-323850" algn="l" rtl="0">
              <a:lnSpc>
                <a:spcPct val="150000"/>
              </a:lnSpc>
              <a:spcBef>
                <a:spcPts val="0"/>
              </a:spcBef>
              <a:spcAft>
                <a:spcPts val="0"/>
              </a:spcAft>
              <a:buClr>
                <a:schemeClr val="dk1"/>
              </a:buClr>
              <a:buSzPts val="1500"/>
              <a:buFont typeface="Montserrat"/>
              <a:buChar char="●"/>
            </a:pPr>
            <a:r>
              <a:rPr lang="en-GB" sz="2400" b="1" i="0" u="none" strike="noStrike" cap="none" dirty="0">
                <a:latin typeface="Montserrat"/>
                <a:ea typeface="Montserrat"/>
                <a:cs typeface="Montserrat"/>
                <a:sym typeface="Montserrat"/>
              </a:rPr>
              <a:t>Handling domain-specific terminology. </a:t>
            </a:r>
          </a:p>
          <a:p>
            <a:pPr marL="0" marR="0" lvl="0" indent="0" algn="l" rtl="0">
              <a:lnSpc>
                <a:spcPct val="100000"/>
              </a:lnSpc>
              <a:spcBef>
                <a:spcPts val="1200"/>
              </a:spcBef>
              <a:spcAft>
                <a:spcPts val="0"/>
              </a:spcAft>
              <a:buClr>
                <a:srgbClr val="000000"/>
              </a:buClr>
              <a:buSzPts val="1400"/>
              <a:buFont typeface="Arial"/>
              <a:buNone/>
            </a:pPr>
            <a:endParaRPr lang="en-GB" sz="2000" b="0" i="0" u="none" strike="noStrike" cap="none" dirty="0">
              <a:latin typeface="Montserrat"/>
              <a:ea typeface="Montserrat"/>
              <a:cs typeface="Montserrat"/>
              <a:sym typeface="Montserrat"/>
            </a:endParaRPr>
          </a:p>
          <a:p>
            <a:endParaRPr lang="en-BD" dirty="0"/>
          </a:p>
        </p:txBody>
      </p:sp>
      <p:sp>
        <p:nvSpPr>
          <p:cNvPr id="4" name="TextBox 3">
            <a:extLst>
              <a:ext uri="{FF2B5EF4-FFF2-40B4-BE49-F238E27FC236}">
                <a16:creationId xmlns:a16="http://schemas.microsoft.com/office/drawing/2014/main" id="{57C61D72-2A46-D3FF-C595-851A2CE17552}"/>
              </a:ext>
            </a:extLst>
          </p:cNvPr>
          <p:cNvSpPr txBox="1"/>
          <p:nvPr/>
        </p:nvSpPr>
        <p:spPr>
          <a:xfrm>
            <a:off x="11707091" y="6428509"/>
            <a:ext cx="312906" cy="369332"/>
          </a:xfrm>
          <a:prstGeom prst="rect">
            <a:avLst/>
          </a:prstGeom>
          <a:noFill/>
        </p:spPr>
        <p:txBody>
          <a:bodyPr wrap="none" rtlCol="0">
            <a:spAutoFit/>
          </a:bodyPr>
          <a:lstStyle/>
          <a:p>
            <a:r>
              <a:rPr lang="en-BD" dirty="0"/>
              <a:t>6</a:t>
            </a:r>
          </a:p>
        </p:txBody>
      </p:sp>
    </p:spTree>
    <p:extLst>
      <p:ext uri="{BB962C8B-B14F-4D97-AF65-F5344CB8AC3E}">
        <p14:creationId xmlns:p14="http://schemas.microsoft.com/office/powerpoint/2010/main" val="2543835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C8E1-BAE3-270D-7AF7-0318D818976D}"/>
              </a:ext>
            </a:extLst>
          </p:cNvPr>
          <p:cNvSpPr>
            <a:spLocks noGrp="1"/>
          </p:cNvSpPr>
          <p:nvPr>
            <p:ph type="title"/>
          </p:nvPr>
        </p:nvSpPr>
        <p:spPr/>
        <p:txBody>
          <a:bodyPr>
            <a:normAutofit fontScale="90000"/>
          </a:bodyPr>
          <a:lstStyle/>
          <a:p>
            <a:pPr algn="l"/>
            <a:r>
              <a:rPr lang="en-GB" sz="4400" b="0" i="0" strike="noStrike" cap="none" dirty="0">
                <a:latin typeface="Montserrat Black"/>
                <a:ea typeface="Montserrat Black"/>
                <a:cs typeface="Montserrat Black"/>
                <a:sym typeface="Montserrat Black"/>
              </a:rPr>
              <a:t>Conclusion</a:t>
            </a:r>
            <a:br>
              <a:rPr lang="en-GB" sz="4400" b="0" i="0" strike="noStrike" cap="none" dirty="0">
                <a:latin typeface="Montserrat Black"/>
                <a:ea typeface="Montserrat Black"/>
                <a:cs typeface="Montserrat Black"/>
                <a:sym typeface="Montserrat Black"/>
              </a:rPr>
            </a:br>
            <a:endParaRPr lang="en-BD" sz="4400" dirty="0"/>
          </a:p>
        </p:txBody>
      </p:sp>
      <p:sp>
        <p:nvSpPr>
          <p:cNvPr id="3" name="Content Placeholder 2">
            <a:extLst>
              <a:ext uri="{FF2B5EF4-FFF2-40B4-BE49-F238E27FC236}">
                <a16:creationId xmlns:a16="http://schemas.microsoft.com/office/drawing/2014/main" id="{AB920B17-53D7-16DA-0230-A09B62C5D84E}"/>
              </a:ext>
            </a:extLst>
          </p:cNvPr>
          <p:cNvSpPr>
            <a:spLocks noGrp="1"/>
          </p:cNvSpPr>
          <p:nvPr>
            <p:ph idx="1"/>
          </p:nvPr>
        </p:nvSpPr>
        <p:spPr/>
        <p:txBody>
          <a:bodyPr>
            <a:normAutofit fontScale="92500" lnSpcReduction="20000"/>
          </a:bodyPr>
          <a:lstStyle/>
          <a:p>
            <a:pPr marL="0" marR="0" lvl="0" indent="0" algn="l" rtl="0">
              <a:lnSpc>
                <a:spcPct val="115000"/>
              </a:lnSpc>
              <a:spcBef>
                <a:spcPts val="1200"/>
              </a:spcBef>
              <a:spcAft>
                <a:spcPts val="0"/>
              </a:spcAft>
              <a:buClr>
                <a:srgbClr val="000000"/>
              </a:buClr>
              <a:buSzPts val="1500"/>
              <a:buFont typeface="Arial"/>
              <a:buNone/>
            </a:pPr>
            <a:br>
              <a:rPr lang="en-GB" sz="2800" dirty="0"/>
            </a:br>
            <a:r>
              <a:rPr lang="en-GB" sz="2800" b="0" i="0" dirty="0">
                <a:solidFill>
                  <a:srgbClr val="D1D5DB"/>
                </a:solidFill>
                <a:effectLst/>
                <a:latin typeface="Söhne"/>
              </a:rPr>
              <a:t>In summary, employing natural language processing for text summarization is a crucial method to extract essential information from extensive texts. Its applications span across industries like news, research, and business, offering time-saving and efficiency-boosting benefits. There exist varied approaches to text summarization, including extractive and abstractive techniques, each carrying distinct strengths and drawbacks. Natural language processing significantly enhances the precision and efficiency of text summarization by tackling issues like ambiguity and specialized vocabulary found in specific domains.</a:t>
            </a:r>
            <a:endParaRPr lang="en-BD" sz="2800" dirty="0"/>
          </a:p>
        </p:txBody>
      </p:sp>
      <p:sp>
        <p:nvSpPr>
          <p:cNvPr id="4" name="TextBox 3">
            <a:extLst>
              <a:ext uri="{FF2B5EF4-FFF2-40B4-BE49-F238E27FC236}">
                <a16:creationId xmlns:a16="http://schemas.microsoft.com/office/drawing/2014/main" id="{32923D61-DE21-C798-9A94-D8044790B97E}"/>
              </a:ext>
            </a:extLst>
          </p:cNvPr>
          <p:cNvSpPr txBox="1"/>
          <p:nvPr/>
        </p:nvSpPr>
        <p:spPr>
          <a:xfrm>
            <a:off x="11873345" y="6428509"/>
            <a:ext cx="312906" cy="369332"/>
          </a:xfrm>
          <a:prstGeom prst="rect">
            <a:avLst/>
          </a:prstGeom>
          <a:noFill/>
        </p:spPr>
        <p:txBody>
          <a:bodyPr wrap="none" rtlCol="0">
            <a:spAutoFit/>
          </a:bodyPr>
          <a:lstStyle/>
          <a:p>
            <a:r>
              <a:rPr lang="en-BD" dirty="0"/>
              <a:t>7</a:t>
            </a:r>
          </a:p>
        </p:txBody>
      </p:sp>
    </p:spTree>
    <p:extLst>
      <p:ext uri="{BB962C8B-B14F-4D97-AF65-F5344CB8AC3E}">
        <p14:creationId xmlns:p14="http://schemas.microsoft.com/office/powerpoint/2010/main" val="202283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88AB-00C3-26C3-3AFE-81301C3BF61C}"/>
              </a:ext>
            </a:extLst>
          </p:cNvPr>
          <p:cNvSpPr>
            <a:spLocks noGrp="1"/>
          </p:cNvSpPr>
          <p:nvPr>
            <p:ph type="title"/>
          </p:nvPr>
        </p:nvSpPr>
        <p:spPr>
          <a:xfrm>
            <a:off x="1790700" y="2782486"/>
            <a:ext cx="8610600" cy="1293028"/>
          </a:xfrm>
        </p:spPr>
        <p:txBody>
          <a:bodyPr>
            <a:normAutofit fontScale="90000"/>
          </a:bodyPr>
          <a:lstStyle/>
          <a:p>
            <a:pPr algn="ctr"/>
            <a:r>
              <a:rPr lang="en-BD" dirty="0"/>
              <a:t>THANK YOU</a:t>
            </a:r>
            <a:br>
              <a:rPr lang="en-BD" dirty="0"/>
            </a:br>
            <a:r>
              <a:rPr lang="en-BD" dirty="0"/>
              <a:t>FOR </a:t>
            </a:r>
            <a:br>
              <a:rPr lang="en-BD" dirty="0"/>
            </a:br>
            <a:r>
              <a:rPr lang="en-BD" dirty="0"/>
              <a:t>ALL THE TIME BEING</a:t>
            </a:r>
          </a:p>
        </p:txBody>
      </p:sp>
      <p:sp>
        <p:nvSpPr>
          <p:cNvPr id="4" name="TextBox 3">
            <a:extLst>
              <a:ext uri="{FF2B5EF4-FFF2-40B4-BE49-F238E27FC236}">
                <a16:creationId xmlns:a16="http://schemas.microsoft.com/office/drawing/2014/main" id="{0A121D79-D67B-519A-5E7D-A2EB70C30628}"/>
              </a:ext>
            </a:extLst>
          </p:cNvPr>
          <p:cNvSpPr txBox="1"/>
          <p:nvPr/>
        </p:nvSpPr>
        <p:spPr>
          <a:xfrm>
            <a:off x="11914909" y="6497782"/>
            <a:ext cx="312906" cy="369332"/>
          </a:xfrm>
          <a:prstGeom prst="rect">
            <a:avLst/>
          </a:prstGeom>
          <a:noFill/>
        </p:spPr>
        <p:txBody>
          <a:bodyPr wrap="none" rtlCol="0">
            <a:spAutoFit/>
          </a:bodyPr>
          <a:lstStyle/>
          <a:p>
            <a:r>
              <a:rPr lang="en-BD" dirty="0"/>
              <a:t>8</a:t>
            </a:r>
          </a:p>
        </p:txBody>
      </p:sp>
    </p:spTree>
    <p:extLst>
      <p:ext uri="{BB962C8B-B14F-4D97-AF65-F5344CB8AC3E}">
        <p14:creationId xmlns:p14="http://schemas.microsoft.com/office/powerpoint/2010/main" val="115051800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35</TotalTime>
  <Words>515</Words>
  <Application>Microsoft Macintosh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Century Gothic</vt:lpstr>
      <vt:lpstr>Montserrat</vt:lpstr>
      <vt:lpstr>Montserrat Black</vt:lpstr>
      <vt:lpstr>Söhne</vt:lpstr>
      <vt:lpstr>Times New Roman</vt:lpstr>
      <vt:lpstr>Vapor Trail</vt:lpstr>
      <vt:lpstr>Summarizing Text with NLP: A Dive into NLP methods</vt:lpstr>
      <vt:lpstr>CONTENTS OF THIS PRESENTATION</vt:lpstr>
      <vt:lpstr>Introduction</vt:lpstr>
      <vt:lpstr>What is Text Summarization?</vt:lpstr>
      <vt:lpstr>Types of Text Summarization </vt:lpstr>
      <vt:lpstr>Approaches and Methods </vt:lpstr>
      <vt:lpstr>Limitations in Text Summarization </vt:lpstr>
      <vt:lpstr>Conclusion </vt:lpstr>
      <vt:lpstr>THANK YOU FOR  ALL THE TIME BEING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Summarizing Text with NLP: A Dive into NLP methods</dc:title>
  <dc:creator>Avishek Roy</dc:creator>
  <cp:lastModifiedBy>Avishek Roy</cp:lastModifiedBy>
  <cp:revision>1</cp:revision>
  <dcterms:created xsi:type="dcterms:W3CDTF">2023-12-03T20:11:40Z</dcterms:created>
  <dcterms:modified xsi:type="dcterms:W3CDTF">2023-12-03T20:46:55Z</dcterms:modified>
</cp:coreProperties>
</file>