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quada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23" Type="http://schemas.openxmlformats.org/officeDocument/2006/relationships/font" Target="fonts/Squad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12161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61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2572090" y="1152453"/>
            <a:ext cx="3999819" cy="1538392"/>
            <a:chOff x="2184190" y="3"/>
            <a:chExt cx="3999819" cy="1538392"/>
          </a:xfrm>
        </p:grpSpPr>
        <p:sp>
          <p:nvSpPr>
            <p:cNvPr id="64" name="Google Shape;64;p13"/>
            <p:cNvSpPr/>
            <p:nvPr/>
          </p:nvSpPr>
          <p:spPr>
            <a:xfrm>
              <a:off x="2184190" y="3"/>
              <a:ext cx="1538392" cy="1538392"/>
            </a:xfrm>
            <a:prstGeom prst="ellipse">
              <a:avLst/>
            </a:prstGeom>
            <a:gradFill>
              <a:gsLst>
                <a:gs pos="0">
                  <a:srgbClr val="007DD9">
                    <a:alpha val="49803"/>
                  </a:srgbClr>
                </a:gs>
                <a:gs pos="100000">
                  <a:srgbClr val="89BD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2409482" y="225295"/>
              <a:ext cx="1087808" cy="1087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84650" spcFirstLastPara="1" rIns="8465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Individual Paper Review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414903" y="3"/>
              <a:ext cx="1538392" cy="1538392"/>
            </a:xfrm>
            <a:prstGeom prst="ellipse">
              <a:avLst/>
            </a:prstGeom>
            <a:gradFill>
              <a:gsLst>
                <a:gs pos="0">
                  <a:srgbClr val="007DD9">
                    <a:alpha val="49803"/>
                  </a:srgbClr>
                </a:gs>
                <a:gs pos="100000">
                  <a:srgbClr val="89BD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3640195" y="225295"/>
              <a:ext cx="1087808" cy="1087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84650" spcFirstLastPara="1" rIns="8465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Educational Multi-Question Generation for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645617" y="3"/>
              <a:ext cx="1538392" cy="1538392"/>
            </a:xfrm>
            <a:prstGeom prst="ellipse">
              <a:avLst/>
            </a:prstGeom>
            <a:gradFill>
              <a:gsLst>
                <a:gs pos="0">
                  <a:srgbClr val="007DD9">
                    <a:alpha val="49803"/>
                  </a:srgbClr>
                </a:gs>
                <a:gs pos="100000">
                  <a:srgbClr val="89BD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4870909" y="225295"/>
              <a:ext cx="1087808" cy="1087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84650" spcFirstLastPara="1" rIns="8465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Reading Comprehension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87900" y="33128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/>
              <a:t>Avishek Roy Sparsho</a:t>
            </a:r>
            <a:r>
              <a:rPr b="1" lang="en-US" sz="1200">
                <a:solidFill>
                  <a:schemeClr val="dk1"/>
                </a:solidFill>
              </a:rPr>
              <a:t> [20301269]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dk1"/>
                </a:solidFill>
              </a:rPr>
              <a:t>Team </a:t>
            </a:r>
            <a:r>
              <a:rPr b="1" lang="en-US" sz="1000"/>
              <a:t>25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dk1"/>
                </a:solidFill>
              </a:rPr>
              <a:t>CSE431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/>
              <a:t>Sec:02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/>
              <a:t>Faculty Name</a:t>
            </a:r>
            <a:r>
              <a:rPr lang="en-U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b="1" lang="en-US" sz="1200"/>
              <a:t>Annajiat Alim Rasel</a:t>
            </a:r>
            <a:br>
              <a:rPr b="1" lang="en-US" sz="1200"/>
            </a:br>
            <a:r>
              <a:rPr b="1" lang="en-US" sz="1000"/>
              <a:t>CSE431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latin typeface="Squada One"/>
                <a:ea typeface="Squada One"/>
                <a:cs typeface="Squada One"/>
                <a:sym typeface="Squada One"/>
              </a:rPr>
              <a:t>Introduction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555966" y="1995072"/>
            <a:ext cx="8031458" cy="2210954"/>
            <a:chOff x="4041" y="534022"/>
            <a:chExt cx="8031458" cy="2210954"/>
          </a:xfrm>
        </p:grpSpPr>
        <p:sp>
          <p:nvSpPr>
            <p:cNvPr id="77" name="Google Shape;77;p14"/>
            <p:cNvSpPr/>
            <p:nvPr/>
          </p:nvSpPr>
          <p:spPr>
            <a:xfrm>
              <a:off x="4041" y="534022"/>
              <a:ext cx="1685179" cy="674071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41077" y="534022"/>
              <a:ext cx="1011108" cy="674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470147" y="591318"/>
              <a:ext cx="3805104" cy="559479"/>
            </a:xfrm>
            <a:prstGeom prst="chevron">
              <a:avLst>
                <a:gd fmla="val 50000" name="adj"/>
              </a:avLst>
            </a:prstGeom>
            <a:solidFill>
              <a:srgbClr val="CAD5E7">
                <a:alpha val="89803"/>
              </a:srgbClr>
            </a:solidFill>
            <a:ln cap="flat" cmpd="sng" w="25400">
              <a:solidFill>
                <a:srgbClr val="CAD5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1749887" y="591318"/>
              <a:ext cx="3245625" cy="55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multiple diverse questions for the same concept.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041" y="1302464"/>
              <a:ext cx="1685179" cy="674071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41077" y="1302464"/>
              <a:ext cx="1011108" cy="674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470147" y="1359760"/>
              <a:ext cx="5093669" cy="559479"/>
            </a:xfrm>
            <a:prstGeom prst="chevron">
              <a:avLst>
                <a:gd fmla="val 50000" name="adj"/>
              </a:avLst>
            </a:prstGeom>
            <a:solidFill>
              <a:srgbClr val="CAD5E7">
                <a:alpha val="89803"/>
              </a:srgbClr>
            </a:solidFill>
            <a:ln cap="flat" cmpd="sng" w="25400">
              <a:solidFill>
                <a:srgbClr val="CAD5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1749887" y="1359760"/>
              <a:ext cx="4534190" cy="55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 student practice, avoid identical language, and enable question assessment Dataset Processing.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041" y="2070905"/>
              <a:ext cx="1685179" cy="674071"/>
            </a:xfrm>
            <a:prstGeom prst="chevron">
              <a:avLst>
                <a:gd fmla="val 50000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41077" y="2070905"/>
              <a:ext cx="1011108" cy="674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Significance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474189" y="2154245"/>
              <a:ext cx="6561310" cy="559479"/>
            </a:xfrm>
            <a:prstGeom prst="chevron">
              <a:avLst>
                <a:gd fmla="val 50000" name="adj"/>
              </a:avLst>
            </a:prstGeom>
            <a:solidFill>
              <a:srgbClr val="CAD5E7">
                <a:alpha val="89803"/>
              </a:srgbClr>
            </a:solidFill>
            <a:ln cap="flat" cmpd="sng" w="25400">
              <a:solidFill>
                <a:srgbClr val="CAD5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1753929" y="2154245"/>
              <a:ext cx="6001831" cy="55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Explore educational impact and benefits of diverse question wordings.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502665" y="4750475"/>
            <a:ext cx="548700" cy="30634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0032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A52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-US" sz="3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 Methodology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2509284" y="1624025"/>
            <a:ext cx="4143181" cy="3078900"/>
            <a:chOff x="2270459" y="0"/>
            <a:chExt cx="4143181" cy="3078900"/>
          </a:xfrm>
        </p:grpSpPr>
        <p:sp>
          <p:nvSpPr>
            <p:cNvPr id="98" name="Google Shape;98;p15"/>
            <p:cNvSpPr/>
            <p:nvPr/>
          </p:nvSpPr>
          <p:spPr>
            <a:xfrm>
              <a:off x="2270459" y="0"/>
              <a:ext cx="3078900" cy="3078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8CD435"/>
                </a:gs>
                <a:gs pos="100000">
                  <a:srgbClr val="CAFF9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207462" y="309543"/>
              <a:ext cx="3206178" cy="728833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8BC2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243041" y="345122"/>
              <a:ext cx="3135020" cy="6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ProphetNet model and techniques.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235840" y="1129481"/>
              <a:ext cx="3149422" cy="728833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C5E3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3271419" y="1165060"/>
              <a:ext cx="3078264" cy="6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Details of models, beam search, and sampling techniques.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235840" y="1949418"/>
              <a:ext cx="3149422" cy="728833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FE9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3271419" y="1984997"/>
              <a:ext cx="3078264" cy="6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Question answerability, semantic similarity, n-gram overlap.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5"/>
          <p:cNvSpPr/>
          <p:nvPr/>
        </p:nvSpPr>
        <p:spPr>
          <a:xfrm>
            <a:off x="8502665" y="4750475"/>
            <a:ext cx="548700" cy="30634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0032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CF0E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Related Work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2206823" y="1360967"/>
            <a:ext cx="4432203" cy="3341957"/>
            <a:chOff x="1967998" y="0"/>
            <a:chExt cx="4432203" cy="3341957"/>
          </a:xfrm>
        </p:grpSpPr>
        <p:sp>
          <p:nvSpPr>
            <p:cNvPr id="112" name="Google Shape;112;p16"/>
            <p:cNvSpPr/>
            <p:nvPr/>
          </p:nvSpPr>
          <p:spPr>
            <a:xfrm>
              <a:off x="1967998" y="0"/>
              <a:ext cx="4432203" cy="3341957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830607" y="317485"/>
              <a:ext cx="1303363" cy="1303363"/>
            </a:xfrm>
            <a:prstGeom prst="roundRect">
              <a:avLst>
                <a:gd fmla="val 16667" name="adj"/>
              </a:avLst>
            </a:prstGeom>
            <a:solidFill>
              <a:srgbClr val="019B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894232" y="381110"/>
              <a:ext cx="1176113" cy="117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Existing question generation models focus on single questions.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234229" y="317485"/>
              <a:ext cx="1303363" cy="1303363"/>
            </a:xfrm>
            <a:prstGeom prst="roundRect">
              <a:avLst>
                <a:gd fmla="val 16667" name="adj"/>
              </a:avLst>
            </a:prstGeom>
            <a:solidFill>
              <a:srgbClr val="15DDA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4297854" y="381110"/>
              <a:ext cx="1176113" cy="117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Proposed task: Multi-Question Generation for diverse question wordings.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30607" y="1721107"/>
              <a:ext cx="1303363" cy="1303363"/>
            </a:xfrm>
            <a:prstGeom prst="roundRect">
              <a:avLst>
                <a:gd fmla="val 16667" name="adj"/>
              </a:avLst>
            </a:prstGeom>
            <a:solidFill>
              <a:srgbClr val="2AD43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894232" y="1784732"/>
              <a:ext cx="1176113" cy="117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Educational research supports multiple phrasings of the same question.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234229" y="1721107"/>
              <a:ext cx="1303363" cy="1303363"/>
            </a:xfrm>
            <a:prstGeom prst="roundRect">
              <a:avLst>
                <a:gd fmla="val 16667" name="adj"/>
              </a:avLst>
            </a:prstGeom>
            <a:solidFill>
              <a:srgbClr val="89C34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4297854" y="1784732"/>
              <a:ext cx="1176113" cy="117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Highlight limitations of current approaches, emphasizing novelty.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502665" y="4750475"/>
            <a:ext cx="548700" cy="30634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0032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00">
              <a:alpha val="69803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Results and Findings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2467142" y="1507067"/>
            <a:ext cx="4362667" cy="3061452"/>
            <a:chOff x="2237192" y="0"/>
            <a:chExt cx="4362667" cy="3061452"/>
          </a:xfrm>
        </p:grpSpPr>
        <p:sp>
          <p:nvSpPr>
            <p:cNvPr id="129" name="Google Shape;129;p17"/>
            <p:cNvSpPr/>
            <p:nvPr/>
          </p:nvSpPr>
          <p:spPr>
            <a:xfrm rot="1965792">
              <a:off x="3545772" y="2109670"/>
              <a:ext cx="932174" cy="30673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BC24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" name="Google Shape;130;p17"/>
            <p:cNvSpPr/>
            <p:nvPr/>
          </p:nvSpPr>
          <p:spPr>
            <a:xfrm rot="49102">
              <a:off x="3619813" y="1546453"/>
              <a:ext cx="2092282" cy="30673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BC24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17"/>
            <p:cNvSpPr/>
            <p:nvPr/>
          </p:nvSpPr>
          <p:spPr>
            <a:xfrm rot="-1990992">
              <a:off x="3543378" y="928499"/>
              <a:ext cx="938734" cy="30673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BC24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2" name="Google Shape;132;p17"/>
            <p:cNvSpPr/>
            <p:nvPr/>
          </p:nvSpPr>
          <p:spPr>
            <a:xfrm>
              <a:off x="2237192" y="661975"/>
              <a:ext cx="1729555" cy="175494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1996" r="-21996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333172" y="0"/>
              <a:ext cx="887915" cy="887915"/>
            </a:xfrm>
            <a:prstGeom prst="ellipse">
              <a:avLst/>
            </a:prstGeom>
            <a:gradFill>
              <a:gsLst>
                <a:gs pos="0">
                  <a:srgbClr val="B6F027"/>
                </a:gs>
                <a:gs pos="100000">
                  <a:srgbClr val="E8FF8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463204" y="130032"/>
              <a:ext cx="627851" cy="627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Question answerability.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11944" y="1139115"/>
              <a:ext cx="887915" cy="887915"/>
            </a:xfrm>
            <a:prstGeom prst="ellipse">
              <a:avLst/>
            </a:prstGeom>
            <a:gradFill>
              <a:gsLst>
                <a:gs pos="0">
                  <a:srgbClr val="F1FF1E"/>
                </a:gs>
                <a:gs pos="100000">
                  <a:srgbClr val="FFFF7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5841976" y="1269147"/>
              <a:ext cx="627851" cy="627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Lexical diversity.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333172" y="2173537"/>
              <a:ext cx="887915" cy="887915"/>
            </a:xfrm>
            <a:prstGeom prst="ellipse">
              <a:avLst/>
            </a:prstGeom>
            <a:gradFill>
              <a:gsLst>
                <a:gs pos="0">
                  <a:srgbClr val="FFFF17"/>
                </a:gs>
                <a:gs pos="100000">
                  <a:srgbClr val="FFFF6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4463204" y="2303569"/>
              <a:ext cx="627851" cy="627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potential educational impact of presenting students.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502665" y="4750475"/>
            <a:ext cx="548700" cy="30634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0032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-US" sz="3400">
                <a:solidFill>
                  <a:schemeClr val="lt1"/>
                </a:solidFill>
                <a:highlight>
                  <a:srgbClr val="F9F9F9"/>
                </a:highlight>
                <a:latin typeface="Squada One"/>
                <a:ea typeface="Squada One"/>
                <a:cs typeface="Squada One"/>
                <a:sym typeface="Squada One"/>
              </a:rPr>
              <a:t>Future Work and Conclusion</a:t>
            </a:r>
            <a:endParaRPr>
              <a:highlight>
                <a:srgbClr val="F9F9F9"/>
              </a:highlight>
            </a:endParaRPr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233766" y="1407850"/>
            <a:ext cx="8676467" cy="3078900"/>
            <a:chOff x="3816" y="0"/>
            <a:chExt cx="8676467" cy="3078900"/>
          </a:xfrm>
        </p:grpSpPr>
        <p:sp>
          <p:nvSpPr>
            <p:cNvPr id="148" name="Google Shape;148;p18"/>
            <p:cNvSpPr/>
            <p:nvPr/>
          </p:nvSpPr>
          <p:spPr>
            <a:xfrm>
              <a:off x="651307" y="0"/>
              <a:ext cx="7381485" cy="307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AD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816" y="923670"/>
              <a:ext cx="1668551" cy="1231560"/>
            </a:xfrm>
            <a:prstGeom prst="roundRect">
              <a:avLst>
                <a:gd fmla="val 16667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63936" y="983790"/>
              <a:ext cx="1548311" cy="111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Include human evaluation.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755795" y="923670"/>
              <a:ext cx="1668551" cy="1231560"/>
            </a:xfrm>
            <a:prstGeom prst="roundRect">
              <a:avLst>
                <a:gd fmla="val 16667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1815915" y="983790"/>
              <a:ext cx="1548311" cy="111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Apply reinforcement learning.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507774" y="923670"/>
              <a:ext cx="1668551" cy="1231560"/>
            </a:xfrm>
            <a:prstGeom prst="roundRect">
              <a:avLst>
                <a:gd fmla="val 16667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3567894" y="983790"/>
              <a:ext cx="1548311" cy="111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Explore advanced paraphrase systems and varying syntactic structures.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259753" y="923670"/>
              <a:ext cx="1668551" cy="1231560"/>
            </a:xfrm>
            <a:prstGeom prst="roundRect">
              <a:avLst>
                <a:gd fmla="val 16667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5319873" y="983790"/>
              <a:ext cx="1548311" cy="111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highlight>
                    <a:schemeClr val="dk1"/>
                  </a:highlight>
                  <a:latin typeface="Arial"/>
                  <a:ea typeface="Arial"/>
                  <a:cs typeface="Arial"/>
                  <a:sym typeface="Arial"/>
                </a:rPr>
                <a:t>Summarize key points.</a:t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011732" y="923670"/>
              <a:ext cx="1668551" cy="1231560"/>
            </a:xfrm>
            <a:prstGeom prst="roundRect">
              <a:avLst>
                <a:gd fmla="val 16667" name="adj"/>
              </a:avLst>
            </a:prstGeom>
            <a:solidFill>
              <a:srgbClr val="0076B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7071852" y="983790"/>
              <a:ext cx="1548311" cy="111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Highlight potential research directions.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8"/>
          <p:cNvSpPr/>
          <p:nvPr/>
        </p:nvSpPr>
        <p:spPr>
          <a:xfrm>
            <a:off x="8502665" y="4750475"/>
            <a:ext cx="548700" cy="30634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0032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05900" y="983975"/>
            <a:ext cx="83682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27272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en-US" sz="19200">
                <a:latin typeface="Squada One"/>
                <a:ea typeface="Squada One"/>
                <a:cs typeface="Squada One"/>
                <a:sym typeface="Squada One"/>
              </a:rPr>
              <a:t>Thank you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0000"/>
              <a:buNone/>
            </a:pPr>
            <a:r>
              <a:rPr lang="en-US" sz="14400"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n-US" sz="12000">
                <a:latin typeface="Squada One"/>
                <a:ea typeface="Squada One"/>
                <a:cs typeface="Squada One"/>
                <a:sym typeface="Squada One"/>
              </a:rPr>
              <a:t>for </a:t>
            </a:r>
            <a:endParaRPr sz="120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en-US" sz="19200">
                <a:latin typeface="Squada One"/>
                <a:ea typeface="Squada One"/>
                <a:cs typeface="Squada One"/>
                <a:sym typeface="Squada One"/>
              </a:rPr>
              <a:t>    ALL THE TIME BEING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968792" y="3817601"/>
            <a:ext cx="1042416" cy="10424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5000"/>
                </a:lnTo>
                <a:lnTo>
                  <a:pt x="15000" y="105000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5000"/>
                </a:lnTo>
                <a:lnTo>
                  <a:pt x="15000" y="105000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5000"/>
                </a:lnTo>
                <a:lnTo>
                  <a:pt x="15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flat" cmpd="sng" w="25400">
            <a:solidFill>
              <a:srgbClr val="0032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