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F2E67034-B15D-45BB-9C80-A93651678FE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1F999519-3C05-40DF-85BB-C2EDB260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9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pic>
        <p:nvPicPr>
          <p:cNvPr id="6" name="תמונה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7700"/>
          </a:xfrm>
          <a:prstGeom prst="rect">
            <a:avLst/>
          </a:prstGeom>
        </p:spPr>
      </p:pic>
      <p:pic>
        <p:nvPicPr>
          <p:cNvPr id="7" name="Picture 6" descr="U:\sharon\Documents\לאחר ההפרדה החל משנת 2015\פורמט למצגות\אלמנטים גרפים מחלקות\BOTTOM MAHLAKOT - NO bubot\BOTTOM - NO bubot - pos - tohna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0" y="5842760"/>
            <a:ext cx="12193200" cy="101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he-IL"/>
              <a:t>מבוסס על מצגות של אורי וולטמן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43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71849" y="1825624"/>
            <a:ext cx="11644011" cy="46672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8" name="מציין מיקום טקסט 2"/>
          <p:cNvSpPr>
            <a:spLocks noGrp="1"/>
          </p:cNvSpPr>
          <p:nvPr>
            <p:ph type="body" idx="13"/>
          </p:nvPr>
        </p:nvSpPr>
        <p:spPr>
          <a:xfrm>
            <a:off x="271849" y="978587"/>
            <a:ext cx="11644011" cy="6676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29727" y="0"/>
            <a:ext cx="11160000" cy="864974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0" y="6639697"/>
            <a:ext cx="2743200" cy="216000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fld id="{47A0358C-F5FA-4F80-8F62-F104E5208E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תמונה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1" y="118935"/>
            <a:ext cx="954243" cy="62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2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80087" y="996778"/>
            <a:ext cx="11644011" cy="54960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0" y="6639697"/>
            <a:ext cx="2743200" cy="216000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fld id="{47A0358C-F5FA-4F80-8F62-F104E5208E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תמונה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1" y="118935"/>
            <a:ext cx="954243" cy="62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2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32000" y="0"/>
            <a:ext cx="11160000" cy="864000"/>
          </a:xfrm>
          <a:prstGeom prst="rect">
            <a:avLst/>
          </a:prstGeom>
        </p:spPr>
        <p:txBody>
          <a:bodyPr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224000" y="985366"/>
            <a:ext cx="5760000" cy="550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58572" y="985366"/>
            <a:ext cx="5760000" cy="5506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0" y="6639697"/>
            <a:ext cx="2743200" cy="216000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fld id="{47A0358C-F5FA-4F80-8F62-F104E5208E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תמונה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1" y="118935"/>
            <a:ext cx="954243" cy="62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9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32000" y="0"/>
            <a:ext cx="11160000" cy="864000"/>
          </a:xfrm>
          <a:prstGeom prst="rect">
            <a:avLst/>
          </a:prstGeom>
        </p:spPr>
        <p:txBody>
          <a:bodyPr anchor="ctr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245814" y="1725200"/>
            <a:ext cx="5760000" cy="4692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 hasCustomPrompt="1"/>
          </p:nvPr>
        </p:nvSpPr>
        <p:spPr>
          <a:xfrm>
            <a:off x="6158572" y="959800"/>
            <a:ext cx="5760000" cy="6696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he-IL" sz="36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lvl="0" indent="0">
              <a:buNone/>
            </a:pPr>
            <a:r>
              <a:rPr lang="he-IL" dirty="0"/>
              <a:t>ערוך טקסט של תבנית בסיס</a:t>
            </a:r>
          </a:p>
        </p:txBody>
      </p:sp>
      <p:sp>
        <p:nvSpPr>
          <p:cNvPr id="10" name="מציין מיקום של מספר שקופית 5"/>
          <p:cNvSpPr txBox="1">
            <a:spLocks/>
          </p:cNvSpPr>
          <p:nvPr userDrawn="1"/>
        </p:nvSpPr>
        <p:spPr>
          <a:xfrm>
            <a:off x="0" y="6639697"/>
            <a:ext cx="2743200" cy="216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A0358C-F5FA-4F80-8F62-F104E5208E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מציין מיקום תוכן 3"/>
          <p:cNvSpPr>
            <a:spLocks noGrp="1"/>
          </p:cNvSpPr>
          <p:nvPr>
            <p:ph sz="half" idx="10"/>
          </p:nvPr>
        </p:nvSpPr>
        <p:spPr>
          <a:xfrm>
            <a:off x="6158572" y="1725200"/>
            <a:ext cx="5760000" cy="47662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12" name="מציין מיקום טקסט 4"/>
          <p:cNvSpPr>
            <a:spLocks noGrp="1"/>
          </p:cNvSpPr>
          <p:nvPr>
            <p:ph type="body" sz="quarter" idx="11" hasCustomPrompt="1"/>
          </p:nvPr>
        </p:nvSpPr>
        <p:spPr>
          <a:xfrm>
            <a:off x="245813" y="959800"/>
            <a:ext cx="5760000" cy="6696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he-IL" sz="36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lvl="0" indent="0">
              <a:buNone/>
            </a:pPr>
            <a:r>
              <a:rPr lang="he-IL" dirty="0"/>
              <a:t>ערוך טקסט של תבנית בסיס</a:t>
            </a:r>
          </a:p>
        </p:txBody>
      </p:sp>
      <p:pic>
        <p:nvPicPr>
          <p:cNvPr id="8" name="תמונה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1" y="118935"/>
            <a:ext cx="954243" cy="62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 altLang="en-US"/>
              <a:t>מבוסס על מצגות של אורי וולטמן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36C214-44CE-4895-8F27-F2CDDB76692F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460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 userDrawn="1"/>
        </p:nvSpPr>
        <p:spPr>
          <a:xfrm>
            <a:off x="0" y="0"/>
            <a:ext cx="12191999" cy="86497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מלבן 7"/>
          <p:cNvSpPr/>
          <p:nvPr userDrawn="1"/>
        </p:nvSpPr>
        <p:spPr>
          <a:xfrm>
            <a:off x="1" y="6647933"/>
            <a:ext cx="12191999" cy="216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20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2" r:id="rId4"/>
    <p:sldLayoutId id="2147483653" r:id="rId5"/>
    <p:sldLayoutId id="2147483655" r:id="rId6"/>
  </p:sldLayoutIdLst>
  <p:hf sldNum="0" hd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sz="7200" dirty="0"/>
              <a:t>מבנה נתונים</a:t>
            </a:r>
            <a:endParaRPr lang="en-US" sz="72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sz="4400" dirty="0"/>
              <a:t>רקורסיה</a:t>
            </a:r>
            <a:endParaRPr lang="en-US" sz="4400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he-IL" sz="1800" dirty="0"/>
              <a:t>מבוסס על מצגות של אורי </a:t>
            </a:r>
            <a:r>
              <a:rPr lang="he-IL" sz="1800" dirty="0" err="1"/>
              <a:t>וולטמן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282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e-IL" altLang="en-US" sz="2800" dirty="0"/>
              <a:t>נכתוב פונקציה בשפת </a:t>
            </a:r>
            <a:r>
              <a:rPr lang="en-US" altLang="en-US" sz="2800" dirty="0"/>
              <a:t>Java</a:t>
            </a:r>
            <a:r>
              <a:rPr lang="he-IL" altLang="en-US" sz="2800" dirty="0"/>
              <a:t> המקבלת כפרמטר מספר שלם וחיובי (טבעי), ומציגה כפלט את המספר ההפוך לו בסדר ספרותיו.</a:t>
            </a:r>
          </a:p>
          <a:p>
            <a:pPr eaLnBrk="1" hangingPunct="1"/>
            <a:r>
              <a:rPr lang="he-IL" altLang="en-US" sz="2800" dirty="0"/>
              <a:t>למשל, עבור הפרמטר 12345 יוצג כפלט 54321.</a:t>
            </a:r>
          </a:p>
          <a:p>
            <a:pPr lvl="1" eaLnBrk="1" hangingPunct="1"/>
            <a:r>
              <a:rPr lang="he-IL" altLang="en-US" sz="2400" dirty="0"/>
              <a:t>מה יהיה הצעד הרקורסיבי?</a:t>
            </a:r>
          </a:p>
          <a:p>
            <a:pPr lvl="4" eaLnBrk="1" hangingPunct="1"/>
            <a:r>
              <a:rPr lang="he-IL" altLang="en-US" sz="2400" dirty="0"/>
              <a:t>ומה יהיה המקרה הבסיסי?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en-US"/>
              <a:t>תרגיל</a:t>
            </a:r>
            <a:endParaRPr lang="en-US" alt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981200" y="981075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en-US" sz="2600" baseline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0483270" y="3180965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0483270" y="2923790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10483270" y="2476115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1847850" y="3608388"/>
            <a:ext cx="8229600" cy="277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9925" indent="-325438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5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</a:t>
            </a: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reverse (</a:t>
            </a:r>
            <a:r>
              <a:rPr lang="en-US" altLang="en-US" sz="15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num)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         )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en-US" sz="15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(num % 10);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reverse (</a:t>
            </a:r>
            <a:r>
              <a:rPr lang="en-US" altLang="en-US" sz="15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/ 10);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20489" name="Picture 12" descr="thinking_computer_animated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3314700"/>
            <a:ext cx="3011488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885" name="Rectangle 13"/>
          <p:cNvSpPr>
            <a:spLocks noChangeArrowheads="1"/>
          </p:cNvSpPr>
          <p:nvPr/>
        </p:nvSpPr>
        <p:spPr bwMode="auto">
          <a:xfrm>
            <a:off x="2495551" y="4149725"/>
            <a:ext cx="15843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9925" indent="-325438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500" baseline="0">
                <a:latin typeface="Courier New" panose="02070309020205020404" pitchFamily="49" charset="0"/>
                <a:cs typeface="Courier New" panose="02070309020205020404" pitchFamily="49" charset="0"/>
              </a:rPr>
              <a:t>num &lt; 10</a:t>
            </a:r>
          </a:p>
        </p:txBody>
      </p:sp>
      <p:sp>
        <p:nvSpPr>
          <p:cNvPr id="207886" name="Rectangle 14"/>
          <p:cNvSpPr>
            <a:spLocks noChangeArrowheads="1"/>
          </p:cNvSpPr>
          <p:nvPr/>
        </p:nvSpPr>
        <p:spPr bwMode="auto">
          <a:xfrm>
            <a:off x="2351088" y="4437064"/>
            <a:ext cx="4551942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9925" indent="-325438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5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(num);</a:t>
            </a:r>
          </a:p>
        </p:txBody>
      </p:sp>
    </p:spTree>
    <p:extLst>
      <p:ext uri="{BB962C8B-B14F-4D97-AF65-F5344CB8AC3E}">
        <p14:creationId xmlns:p14="http://schemas.microsoft.com/office/powerpoint/2010/main" val="130658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7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7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7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7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78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7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78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078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078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078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78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7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07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7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0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he-IL" altLang="en-US" sz="2400" dirty="0"/>
              <a:t>נכתוב אלגוריתם רקורסיבי, המציג כפלט את סדרת המספרים:         1 2 3 4 5 4 3 2 1</a:t>
            </a:r>
          </a:p>
          <a:p>
            <a:pPr lvl="1" eaLnBrk="1" hangingPunct="1"/>
            <a:r>
              <a:rPr lang="he-IL" altLang="en-US" sz="2400" dirty="0"/>
              <a:t>קל לראות שסדרה זו מורכבת משלושה חלקים עיקריים: סדרה עולה של מספרים, מ-1 עד 4, הספרה חמש ולאחריה </a:t>
            </a:r>
            <a:r>
              <a:rPr lang="en-US" altLang="en-US" sz="2400" dirty="0"/>
              <a:t>–</a:t>
            </a:r>
            <a:r>
              <a:rPr lang="he-IL" altLang="en-US" sz="2400" dirty="0"/>
              <a:t> סדרה יורדת של מספרים מ-4 עד 1.</a:t>
            </a:r>
          </a:p>
          <a:p>
            <a:pPr lvl="1" eaLnBrk="1" hangingPunct="1"/>
            <a:r>
              <a:rPr lang="he-IL" altLang="en-US" sz="2400" dirty="0"/>
              <a:t>נתחיל בתכנון האלגוריתם הרקורסיבי שידפיס את הסדרה: באפשרותנו לבחור להתמקד קודם בתנאי העצירה או לכתוב קודם את הצעד הרקורסיבי.</a:t>
            </a:r>
          </a:p>
          <a:p>
            <a:pPr lvl="1" eaLnBrk="1" hangingPunct="1"/>
            <a:r>
              <a:rPr lang="he-IL" altLang="en-US" sz="2400" dirty="0"/>
              <a:t>במקרה זה, נכתוב קודם את תנאי העצירה מכיוון שהוא גלוי יותר לעין </a:t>
            </a:r>
            <a:r>
              <a:rPr lang="en-US" altLang="en-US" sz="2400" dirty="0"/>
              <a:t>–</a:t>
            </a:r>
            <a:r>
              <a:rPr lang="he-IL" altLang="en-US" sz="2400" dirty="0"/>
              <a:t> הספרה 5, שמפרידה בין שתי תתי-הסדרות. לכן נרשום: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he-IL" altLang="en-US" sz="2000" dirty="0"/>
              <a:t>			</a:t>
            </a:r>
            <a:r>
              <a:rPr lang="he-IL" altLang="en-US" sz="2000" u="sng" dirty="0">
                <a:cs typeface="Guttman Yad-Brush" panose="02010401010101010101" pitchFamily="2" charset="-79"/>
              </a:rPr>
              <a:t>סדרת מספרים (</a:t>
            </a:r>
            <a:r>
              <a:rPr lang="en-US" altLang="en-US" sz="2000" u="sng" dirty="0">
                <a:cs typeface="Guttman Yad-Brush" panose="02010401010101010101" pitchFamily="2" charset="-79"/>
              </a:rPr>
              <a:t>N</a:t>
            </a:r>
            <a:r>
              <a:rPr lang="he-IL" altLang="en-US" sz="2000" u="sng" dirty="0">
                <a:cs typeface="Guttman Yad-Brush" panose="02010401010101010101" pitchFamily="2" charset="-79"/>
              </a:rPr>
              <a:t>)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he-IL" altLang="en-US" dirty="0">
                <a:cs typeface="Guttman Yad-Brush" panose="02010401010101010101" pitchFamily="2" charset="-79"/>
              </a:rPr>
              <a:t>		אם </a:t>
            </a:r>
            <a:r>
              <a:rPr lang="en-US" altLang="en-US" dirty="0">
                <a:cs typeface="Guttman Yad-Brush" panose="02010401010101010101" pitchFamily="2" charset="-79"/>
              </a:rPr>
              <a:t>N = 5</a:t>
            </a:r>
            <a:r>
              <a:rPr lang="he-IL" altLang="en-US" dirty="0">
                <a:cs typeface="Guttman Yad-Brush" panose="02010401010101010101" pitchFamily="2" charset="-79"/>
              </a:rPr>
              <a:t>, אזי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he-IL" altLang="en-US" dirty="0">
                <a:cs typeface="Guttman Yad-Brush" panose="02010401010101010101" pitchFamily="2" charset="-79"/>
              </a:rPr>
              <a:t>		    הצג כפלט '5'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he-IL" altLang="en-US" dirty="0">
                <a:cs typeface="Guttman Yad-Brush" panose="02010401010101010101" pitchFamily="2" charset="-79"/>
              </a:rPr>
              <a:t>    אחרת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he-IL" altLang="en-US" dirty="0">
                <a:cs typeface="Guttman Yad-Brush" panose="02010401010101010101" pitchFamily="2" charset="-79"/>
              </a:rPr>
              <a:t>		    ....</a:t>
            </a:r>
            <a:endParaRPr lang="he-IL" altLang="en-US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en-US"/>
              <a:t>תרגיל</a:t>
            </a:r>
            <a:endParaRPr lang="en-US" alt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981200" y="981075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en-US" sz="2600" baseline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0483270" y="3180965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0483270" y="2923790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10483270" y="2476115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42050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8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8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8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8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e-IL" altLang="en-US" sz="2400" dirty="0"/>
              <a:t>כעת נשאר לנו רק לרשום את הפקודות שיכתבו אחרי ההוראה 'אחרת'.</a:t>
            </a:r>
          </a:p>
          <a:p>
            <a:pPr eaLnBrk="1" hangingPunct="1"/>
            <a:r>
              <a:rPr lang="he-IL" altLang="en-US" sz="2400" dirty="0"/>
              <a:t>נניח והיה מוטל עלינו להדפיס את הסדרה</a:t>
            </a:r>
            <a:r>
              <a:rPr lang="en-US" altLang="en-US" sz="2400" b="1" dirty="0"/>
              <a:t>1 2 3 4 5 </a:t>
            </a:r>
            <a:r>
              <a:rPr lang="he-IL" altLang="en-US" sz="2400" dirty="0"/>
              <a:t> בלבד. במקרה זה, אחרי ההוראה 'אחרת' היינו רושמים: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he-IL" altLang="en-US" sz="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he-IL" altLang="en-US" sz="400" dirty="0"/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he-IL" altLang="en-US" dirty="0">
                <a:cs typeface="Guttman Yad-Brush" panose="02010401010101010101" pitchFamily="2" charset="-79"/>
              </a:rPr>
              <a:t>		הצג כפלט </a:t>
            </a:r>
            <a:r>
              <a:rPr lang="en-US" altLang="en-US" dirty="0">
                <a:cs typeface="Guttman Yad-Brush" panose="02010401010101010101" pitchFamily="2" charset="-79"/>
              </a:rPr>
              <a:t>N</a:t>
            </a:r>
            <a:endParaRPr lang="he-IL" altLang="en-US" dirty="0">
              <a:cs typeface="Guttman Yad-Brush" panose="02010401010101010101" pitchFamily="2" charset="-79"/>
            </a:endParaRP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he-IL" altLang="en-US" dirty="0">
                <a:cs typeface="Guttman Yad-Brush" panose="02010401010101010101" pitchFamily="2" charset="-79"/>
              </a:rPr>
              <a:t>		סדרת מספרים (</a:t>
            </a:r>
            <a:r>
              <a:rPr lang="en-US" altLang="en-US" dirty="0">
                <a:cs typeface="Guttman Yad-Brush" panose="02010401010101010101" pitchFamily="2" charset="-79"/>
              </a:rPr>
              <a:t>N+1</a:t>
            </a:r>
            <a:r>
              <a:rPr lang="he-IL" altLang="en-US" dirty="0">
                <a:cs typeface="Guttman Yad-Brush" panose="02010401010101010101" pitchFamily="2" charset="-79"/>
              </a:rPr>
              <a:t>)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endParaRPr lang="he-IL" altLang="en-US" sz="700" dirty="0">
              <a:cs typeface="Guttman Yad-Brush" panose="02010401010101010101" pitchFamily="2" charset="-79"/>
            </a:endParaRPr>
          </a:p>
          <a:p>
            <a:pPr eaLnBrk="1" hangingPunct="1"/>
            <a:r>
              <a:rPr lang="he-IL" altLang="en-US" sz="2400" dirty="0"/>
              <a:t>ואילו  היה מוטל עלינו להדפיס את הסדרה </a:t>
            </a:r>
            <a:r>
              <a:rPr lang="en-US" altLang="en-US" sz="2400" b="1" dirty="0"/>
              <a:t>5 4 3 2 1 </a:t>
            </a:r>
            <a:r>
              <a:rPr lang="he-IL" altLang="en-US" sz="2400" b="1" dirty="0"/>
              <a:t> </a:t>
            </a:r>
            <a:r>
              <a:rPr lang="he-IL" altLang="en-US" sz="2400" dirty="0"/>
              <a:t>בלבד, אז אחרי ההוראה 'אחרת' היינו רושמים: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he-IL" altLang="en-US" sz="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he-IL" altLang="en-US" sz="400" dirty="0"/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he-IL" altLang="en-US" dirty="0">
                <a:cs typeface="Guttman Yad-Brush" panose="02010401010101010101" pitchFamily="2" charset="-79"/>
              </a:rPr>
              <a:t>		סדרת מספרים (</a:t>
            </a:r>
            <a:r>
              <a:rPr lang="en-US" altLang="en-US" dirty="0">
                <a:cs typeface="Guttman Yad-Brush" panose="02010401010101010101" pitchFamily="2" charset="-79"/>
              </a:rPr>
              <a:t>N+1</a:t>
            </a:r>
            <a:r>
              <a:rPr lang="he-IL" altLang="en-US" dirty="0">
                <a:cs typeface="Guttman Yad-Brush" panose="02010401010101010101" pitchFamily="2" charset="-79"/>
              </a:rPr>
              <a:t>)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he-IL" altLang="en-US" dirty="0">
                <a:cs typeface="Guttman Yad-Brush" panose="02010401010101010101" pitchFamily="2" charset="-79"/>
              </a:rPr>
              <a:t>		הצג כפלט </a:t>
            </a:r>
            <a:r>
              <a:rPr lang="en-US" altLang="en-US" dirty="0">
                <a:cs typeface="Guttman Yad-Brush" panose="02010401010101010101" pitchFamily="2" charset="-79"/>
              </a:rPr>
              <a:t>N</a:t>
            </a:r>
            <a:endParaRPr lang="he-IL" altLang="en-US" dirty="0">
              <a:cs typeface="Guttman Yad-Brush" panose="02010401010101010101" pitchFamily="2" charset="-79"/>
            </a:endParaRPr>
          </a:p>
          <a:p>
            <a:pPr lvl="4" eaLnBrk="1" hangingPunct="1">
              <a:buFont typeface="Wingdings" panose="05000000000000000000" pitchFamily="2" charset="2"/>
              <a:buNone/>
            </a:pPr>
            <a:endParaRPr lang="he-IL" altLang="en-US" sz="700" dirty="0">
              <a:cs typeface="Guttman Yad-Brush" panose="02010401010101010101" pitchFamily="2" charset="-79"/>
            </a:endParaRPr>
          </a:p>
          <a:p>
            <a:pPr eaLnBrk="1" hangingPunct="1"/>
            <a:r>
              <a:rPr lang="he-IL" altLang="en-US" sz="2400" dirty="0"/>
              <a:t>מכיוון שהסדרה אותה אנו מבקשים להדפיס היא </a:t>
            </a:r>
            <a:r>
              <a:rPr lang="en-US" altLang="en-US" sz="2400" b="1" dirty="0"/>
              <a:t>1 2 3 4 5 4 3 2 1</a:t>
            </a:r>
            <a:r>
              <a:rPr lang="he-IL" altLang="en-US" sz="2400" dirty="0"/>
              <a:t>, כלומר היא שילוב של שתי תתי-הסדרות הללו, אז גם קטע הקוד המדפיס אותן יהיה שילוב של שני קטעי הקוד הללו.</a:t>
            </a:r>
            <a:r>
              <a:rPr lang="en-US" altLang="en-US" sz="2400" dirty="0"/>
              <a:t> </a:t>
            </a:r>
            <a:endParaRPr lang="he-IL" altLang="en-US" sz="2400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en-US"/>
              <a:t>תרגיל</a:t>
            </a:r>
            <a:endParaRPr lang="en-US" alt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981200" y="981075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en-US" sz="2600" baseline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0483270" y="3180965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0483270" y="2923790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10483270" y="2476115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pic>
        <p:nvPicPr>
          <p:cNvPr id="209942" name="Picture 22" descr="algo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38" y="1557338"/>
            <a:ext cx="4235450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18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9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9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9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9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9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99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99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99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9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9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99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he-IL" altLang="en-US" sz="2400" dirty="0"/>
              <a:t>פונקציה מתמטית מוכרת היא </a:t>
            </a:r>
            <a:r>
              <a:rPr lang="he-IL" altLang="en-US" sz="2400" dirty="0" err="1"/>
              <a:t>פונקצית</a:t>
            </a:r>
            <a:r>
              <a:rPr lang="he-IL" altLang="en-US" sz="2400" dirty="0"/>
              <a:t> העצרת (</a:t>
            </a:r>
            <a:r>
              <a:rPr lang="en-US" altLang="en-US" sz="2400" dirty="0"/>
              <a:t>factorial</a:t>
            </a:r>
            <a:r>
              <a:rPr lang="he-IL" altLang="en-US" sz="2400" dirty="0"/>
              <a:t>) המסומנת בסימן קריאה (!). בעבור מספר שלם חיובי </a:t>
            </a:r>
            <a:r>
              <a:rPr lang="en-US" altLang="en-US" sz="2400" dirty="0"/>
              <a:t>n</a:t>
            </a:r>
            <a:r>
              <a:rPr lang="he-IL" altLang="en-US" sz="2400" dirty="0"/>
              <a:t>, הביטוי </a:t>
            </a:r>
            <a:r>
              <a:rPr lang="en-US" altLang="en-US" sz="2400" dirty="0"/>
              <a:t>n!</a:t>
            </a:r>
            <a:r>
              <a:rPr lang="he-IL" altLang="en-US" sz="2400" dirty="0"/>
              <a:t> הוא מכפלת כל המספרים השלמים מ-1 עד </a:t>
            </a:r>
            <a:r>
              <a:rPr lang="en-US" altLang="en-US" sz="2400" dirty="0"/>
              <a:t>n</a:t>
            </a:r>
            <a:r>
              <a:rPr lang="he-IL" altLang="en-US" sz="2400" dirty="0"/>
              <a:t>: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n! = 1</a:t>
            </a:r>
            <a:r>
              <a:rPr lang="el-GR" altLang="en-US" sz="2800" dirty="0"/>
              <a:t>·</a:t>
            </a:r>
            <a:r>
              <a:rPr lang="en-US" altLang="en-US" sz="2800" dirty="0"/>
              <a:t>2 </a:t>
            </a:r>
            <a:r>
              <a:rPr lang="el-GR" altLang="en-US" sz="2800" dirty="0"/>
              <a:t>·</a:t>
            </a:r>
            <a:r>
              <a:rPr lang="en-US" altLang="en-US" sz="2800" dirty="0"/>
              <a:t> 3 </a:t>
            </a:r>
            <a:r>
              <a:rPr lang="el-GR" altLang="en-US" sz="2800" dirty="0"/>
              <a:t>·</a:t>
            </a:r>
            <a:r>
              <a:rPr lang="en-US" altLang="en-US" sz="2800" dirty="0"/>
              <a:t> 4 </a:t>
            </a:r>
            <a:r>
              <a:rPr lang="el-GR" altLang="en-US" sz="2800" dirty="0"/>
              <a:t>·</a:t>
            </a:r>
            <a:r>
              <a:rPr lang="en-US" altLang="en-US" sz="2800" dirty="0"/>
              <a:t> … </a:t>
            </a:r>
            <a:r>
              <a:rPr lang="el-GR" altLang="en-US" sz="2800" dirty="0"/>
              <a:t>·</a:t>
            </a:r>
            <a:r>
              <a:rPr lang="en-US" altLang="en-US" sz="2800" dirty="0"/>
              <a:t> n</a:t>
            </a:r>
          </a:p>
          <a:p>
            <a:pPr eaLnBrk="1" hangingPunct="1"/>
            <a:r>
              <a:rPr lang="he-IL" altLang="en-US" sz="2800" dirty="0"/>
              <a:t>לדוגמא: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5! = 1</a:t>
            </a:r>
            <a:r>
              <a:rPr lang="el-GR" altLang="en-US" sz="2800" dirty="0"/>
              <a:t>·</a:t>
            </a:r>
            <a:r>
              <a:rPr lang="en-US" altLang="en-US" sz="2800" dirty="0"/>
              <a:t>2 </a:t>
            </a:r>
            <a:r>
              <a:rPr lang="el-GR" altLang="en-US" sz="2800" dirty="0"/>
              <a:t>·</a:t>
            </a:r>
            <a:r>
              <a:rPr lang="en-US" altLang="en-US" sz="2800" dirty="0"/>
              <a:t> 3 </a:t>
            </a:r>
            <a:r>
              <a:rPr lang="el-GR" altLang="en-US" sz="2800" dirty="0"/>
              <a:t>·</a:t>
            </a:r>
            <a:r>
              <a:rPr lang="en-US" altLang="en-US" sz="2800" dirty="0"/>
              <a:t> 4 </a:t>
            </a:r>
            <a:r>
              <a:rPr lang="el-GR" altLang="en-US" sz="2800" dirty="0"/>
              <a:t>·</a:t>
            </a:r>
            <a:r>
              <a:rPr lang="en-US" altLang="en-US" sz="2800" dirty="0"/>
              <a:t>5 = 120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7! = 1</a:t>
            </a:r>
            <a:r>
              <a:rPr lang="el-GR" altLang="en-US" sz="2800" dirty="0"/>
              <a:t>·</a:t>
            </a:r>
            <a:r>
              <a:rPr lang="en-US" altLang="en-US" sz="2800" dirty="0"/>
              <a:t>2 </a:t>
            </a:r>
            <a:r>
              <a:rPr lang="el-GR" altLang="en-US" sz="2800" dirty="0"/>
              <a:t>·</a:t>
            </a:r>
            <a:r>
              <a:rPr lang="en-US" altLang="en-US" sz="2800" dirty="0"/>
              <a:t> 3 </a:t>
            </a:r>
            <a:r>
              <a:rPr lang="el-GR" altLang="en-US" sz="2800" dirty="0"/>
              <a:t>·</a:t>
            </a:r>
            <a:r>
              <a:rPr lang="en-US" altLang="en-US" sz="2800" dirty="0"/>
              <a:t> 4 </a:t>
            </a:r>
            <a:r>
              <a:rPr lang="el-GR" altLang="en-US" sz="2800" dirty="0"/>
              <a:t>·</a:t>
            </a:r>
            <a:r>
              <a:rPr lang="en-US" altLang="en-US" sz="2800" dirty="0"/>
              <a:t>5 </a:t>
            </a:r>
            <a:r>
              <a:rPr lang="el-GR" altLang="en-US" sz="2800" dirty="0"/>
              <a:t>·</a:t>
            </a:r>
            <a:r>
              <a:rPr lang="en-US" altLang="en-US" sz="2800" dirty="0"/>
              <a:t>6 </a:t>
            </a:r>
            <a:r>
              <a:rPr lang="el-GR" altLang="en-US" sz="2800" dirty="0"/>
              <a:t>·</a:t>
            </a:r>
            <a:r>
              <a:rPr lang="en-US" altLang="en-US" sz="2800" dirty="0"/>
              <a:t>7 = 5040</a:t>
            </a:r>
            <a:endParaRPr lang="he-IL" altLang="en-US" sz="2800" dirty="0"/>
          </a:p>
          <a:p>
            <a:pPr eaLnBrk="1" hangingPunct="1"/>
            <a:r>
              <a:rPr lang="he-IL" altLang="en-US" sz="2800" dirty="0"/>
              <a:t>מקובל להגדיר 1 = </a:t>
            </a:r>
            <a:r>
              <a:rPr lang="en-US" altLang="en-US" sz="2800" dirty="0"/>
              <a:t>0!</a:t>
            </a:r>
            <a:r>
              <a:rPr lang="he-IL" altLang="en-US" sz="2800" dirty="0"/>
              <a:t>.</a:t>
            </a:r>
          </a:p>
          <a:p>
            <a:pPr eaLnBrk="1" hangingPunct="1"/>
            <a:r>
              <a:rPr lang="he-IL" altLang="en-US" sz="2800" dirty="0" err="1"/>
              <a:t>לפונקצית</a:t>
            </a:r>
            <a:r>
              <a:rPr lang="he-IL" altLang="en-US" sz="2800" dirty="0"/>
              <a:t> העצרת שימושים רבים במתמטיקה, בעיקר </a:t>
            </a:r>
            <a:r>
              <a:rPr lang="he-IL" altLang="en-US" sz="2800" dirty="0" err="1"/>
              <a:t>בקומבינטוריקה</a:t>
            </a:r>
            <a:r>
              <a:rPr lang="he-IL" altLang="en-US" sz="2800" dirty="0"/>
              <a:t> (</a:t>
            </a:r>
            <a:r>
              <a:rPr lang="en-US" altLang="en-US" sz="2800" dirty="0" err="1"/>
              <a:t>combinatorics</a:t>
            </a:r>
            <a:r>
              <a:rPr lang="he-IL" altLang="en-US" sz="2800" dirty="0"/>
              <a:t>). למשל, </a:t>
            </a:r>
            <a:r>
              <a:rPr lang="en-US" altLang="en-US" sz="2800" dirty="0"/>
              <a:t>n!</a:t>
            </a:r>
            <a:r>
              <a:rPr lang="he-IL" altLang="en-US" sz="2800" dirty="0"/>
              <a:t> נותן לנו את מספר הדרכים השונות לסדר בשורה </a:t>
            </a:r>
            <a:r>
              <a:rPr lang="en-US" altLang="en-US" sz="2800" dirty="0"/>
              <a:t>n</a:t>
            </a:r>
            <a:r>
              <a:rPr lang="he-IL" altLang="en-US" sz="2800" dirty="0"/>
              <a:t> עצמים שונים.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en-US"/>
              <a:t>עצרת</a:t>
            </a:r>
            <a:endParaRPr lang="en-US" alt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981200" y="981075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en-US" sz="2600" baseline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0483270" y="3180965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10483270" y="2923790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0483270" y="2476115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402976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1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1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1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1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1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19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19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6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e-IL" altLang="en-US" sz="2400" dirty="0"/>
              <a:t>לדוגמא: נניח ויש לנו שלושה סוגי מטבעות – דולר, יורו, ולירה שטרלינג – וצריך לסדר אותם בשורה על המדף.</a:t>
            </a:r>
          </a:p>
          <a:p>
            <a:pPr eaLnBrk="1" hangingPunct="1"/>
            <a:r>
              <a:rPr lang="he-IL" altLang="en-US" sz="2400" dirty="0"/>
              <a:t>יש </a:t>
            </a:r>
            <a:r>
              <a:rPr lang="en-US" altLang="en-US" sz="2400" dirty="0"/>
              <a:t>3! = 6</a:t>
            </a:r>
            <a:r>
              <a:rPr lang="he-IL" altLang="en-US" sz="2400" dirty="0"/>
              <a:t> דרכים שונות לעשות זאת:</a:t>
            </a:r>
            <a:endParaRPr lang="he-IL" altLang="en-US" sz="2800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en-US"/>
              <a:t>עצרת</a:t>
            </a:r>
            <a:endParaRPr lang="en-US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981200" y="981075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en-US" sz="2600" baseline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0483270" y="3180965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0483270" y="2923790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10483270" y="2476115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pic>
        <p:nvPicPr>
          <p:cNvPr id="213000" name="Picture 8" descr="j02220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2179638"/>
            <a:ext cx="800100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001" name="Picture 9" descr="j02220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14" y="2179638"/>
            <a:ext cx="803275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002" name="Picture 10" descr="j02220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76" y="2192338"/>
            <a:ext cx="803275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003" name="Picture 11" descr="j02220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63" y="3619501"/>
            <a:ext cx="80010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004" name="Picture 12" descr="j02220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1" y="3632201"/>
            <a:ext cx="803275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005" name="Picture 13" descr="j02220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76" y="3632201"/>
            <a:ext cx="803275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006" name="Picture 14" descr="j02220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4916488"/>
            <a:ext cx="800100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007" name="Picture 15" descr="j02220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76" y="4929188"/>
            <a:ext cx="803275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008" name="Picture 16" descr="j02220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476" y="4916488"/>
            <a:ext cx="803275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009" name="Picture 17" descr="j02220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3644901"/>
            <a:ext cx="80010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010" name="Picture 18" descr="j02220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4" y="2205038"/>
            <a:ext cx="803275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011" name="Picture 19" descr="j02220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614" y="2205038"/>
            <a:ext cx="803275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012" name="Picture 20" descr="j02220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2205038"/>
            <a:ext cx="800100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013" name="Picture 21" descr="j02220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726" y="3573463"/>
            <a:ext cx="803275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014" name="Picture 22" descr="j02220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4" y="3632201"/>
            <a:ext cx="803275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018" name="Picture 26" descr="j02220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5013326"/>
            <a:ext cx="80010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019" name="Picture 27" descr="j02220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1" y="5013326"/>
            <a:ext cx="803275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020" name="Picture 28" descr="j02220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726" y="5000626"/>
            <a:ext cx="803275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07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1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1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1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1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1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21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1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21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21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21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21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21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21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21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21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21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21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en-US" sz="2300" dirty="0"/>
              <a:t>נכתוב פונקציה </a:t>
            </a:r>
            <a:r>
              <a:rPr lang="he-IL" altLang="en-US" sz="2300" dirty="0" err="1"/>
              <a:t>איטרטיבית</a:t>
            </a:r>
            <a:r>
              <a:rPr lang="he-IL" altLang="en-US" sz="2300" dirty="0"/>
              <a:t> (המשתמשת בלולאה) לחישוב עצרת.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e-IL" altLang="en-US" sz="2300" dirty="0"/>
              <a:t>					     		נשים לב: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he-IL" altLang="en-US" sz="21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he-IL" altLang="en-US" sz="25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he-IL" altLang="en-US" sz="25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he-IL" altLang="en-US" sz="25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he-IL" altLang="en-US" sz="25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e-IL" altLang="en-US" sz="2500" dirty="0"/>
              <a:t>כלומר בעצם: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500" dirty="0"/>
              <a:t>2! = 1! * 2</a:t>
            </a:r>
            <a:endParaRPr lang="he-IL" altLang="en-US" sz="25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500" dirty="0"/>
              <a:t>3! = 2! * 3</a:t>
            </a:r>
            <a:endParaRPr lang="he-IL" altLang="en-US" sz="25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500" dirty="0"/>
              <a:t>(n-1)! = (n-2)! * (n-1)</a:t>
            </a:r>
            <a:endParaRPr lang="he-IL" altLang="en-US" sz="25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500" dirty="0"/>
              <a:t>n! = (n-1)! * n</a:t>
            </a:r>
            <a:endParaRPr lang="he-IL" altLang="en-US" sz="2500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en-US"/>
              <a:t>עצרת</a:t>
            </a:r>
            <a:endParaRPr lang="en-US" alt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981200" y="981075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en-US" sz="2600" baseline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0483270" y="3180965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0483270" y="2923790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10483270" y="2476115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14024" name="Rectangle 8"/>
          <p:cNvSpPr>
            <a:spLocks noChangeArrowheads="1"/>
          </p:cNvSpPr>
          <p:nvPr/>
        </p:nvSpPr>
        <p:spPr bwMode="auto">
          <a:xfrm>
            <a:off x="7008128" y="1445668"/>
            <a:ext cx="4903785" cy="277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9925" indent="-325438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int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factorial (</a:t>
            </a:r>
            <a:r>
              <a:rPr lang="en-US" altLang="en-US" sz="16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product = 1;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en-US" altLang="en-US" sz="16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6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altLang="en-US" sz="16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&lt;=n; </a:t>
            </a:r>
            <a:r>
              <a:rPr lang="en-US" altLang="en-US" sz="16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product *= </a:t>
            </a:r>
            <a:r>
              <a:rPr lang="en-US" altLang="en-US" sz="16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4025" name="Text Box 9"/>
          <p:cNvSpPr txBox="1">
            <a:spLocks noChangeArrowheads="1"/>
          </p:cNvSpPr>
          <p:nvPr/>
        </p:nvSpPr>
        <p:spPr bwMode="auto">
          <a:xfrm>
            <a:off x="2063751" y="1916113"/>
            <a:ext cx="3960813" cy="413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300" baseline="0"/>
              <a:t>0! = 1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en-US" sz="2300" baseline="0"/>
              <a:t>1! = 1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en-US" sz="2300" baseline="0"/>
              <a:t>2! = 1*2 = 2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en-US" sz="2300" baseline="0"/>
              <a:t>3! = 1*2*3 = 6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en-US" sz="2300" baseline="0"/>
              <a:t>4! = 1*2*3*4 = 24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en-US" sz="2300" baseline="0"/>
              <a:t>…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en-US" sz="2300" baseline="0"/>
              <a:t>(n-1)! = 1*2*3*….*(n-2) *(n-1)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en-US" sz="2300" baseline="0"/>
              <a:t>n! = 1*2*3*….*(n-1)*n</a:t>
            </a:r>
          </a:p>
        </p:txBody>
      </p:sp>
    </p:spTree>
    <p:extLst>
      <p:ext uri="{BB962C8B-B14F-4D97-AF65-F5344CB8AC3E}">
        <p14:creationId xmlns:p14="http://schemas.microsoft.com/office/powerpoint/2010/main" val="206241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4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4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40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40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40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40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40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40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4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4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4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14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140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14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140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140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140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140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140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140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140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140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4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e-IL" altLang="en-US" sz="2400" dirty="0"/>
              <a:t>מהיחס הרקורסיבי </a:t>
            </a:r>
            <a:r>
              <a:rPr lang="en-US" altLang="en-US" sz="2400" dirty="0"/>
              <a:t>n! = (n-1)! * n</a:t>
            </a:r>
            <a:r>
              <a:rPr lang="he-IL" altLang="en-US" sz="2400" dirty="0"/>
              <a:t> אנו יכולים להסיק, כי אם רוצים לחשב את </a:t>
            </a:r>
            <a:r>
              <a:rPr lang="en-US" altLang="en-US" sz="2400" dirty="0"/>
              <a:t>n!</a:t>
            </a:r>
            <a:r>
              <a:rPr lang="he-IL" altLang="en-US" sz="2400" dirty="0"/>
              <a:t>, מספיק לחשב את !(</a:t>
            </a:r>
            <a:r>
              <a:rPr lang="en-US" altLang="en-US" sz="2400" dirty="0"/>
              <a:t>n-1</a:t>
            </a:r>
            <a:r>
              <a:rPr lang="he-IL" altLang="en-US" sz="2400" dirty="0"/>
              <a:t>) ולכפול את התוצאה ב-</a:t>
            </a:r>
            <a:r>
              <a:rPr lang="en-US" altLang="en-US" sz="2400" dirty="0"/>
              <a:t>n</a:t>
            </a:r>
            <a:r>
              <a:rPr lang="he-IL" altLang="en-US" sz="2400" dirty="0"/>
              <a:t>.</a:t>
            </a:r>
          </a:p>
          <a:p>
            <a:pPr eaLnBrk="1" hangingPunct="1"/>
            <a:r>
              <a:rPr lang="he-IL" altLang="en-US" sz="2400" dirty="0"/>
              <a:t>זהו הצעד הרקורסיבי.</a:t>
            </a:r>
          </a:p>
          <a:p>
            <a:pPr eaLnBrk="1" hangingPunct="1"/>
            <a:r>
              <a:rPr lang="he-IL" altLang="en-US" sz="2400" dirty="0"/>
              <a:t>מקרה הבסיס, הוא עבור </a:t>
            </a:r>
            <a:r>
              <a:rPr lang="en-US" altLang="en-US" sz="2400" dirty="0"/>
              <a:t>0!</a:t>
            </a:r>
            <a:r>
              <a:rPr lang="he-IL" altLang="en-US" sz="2400" dirty="0"/>
              <a:t> והוא שווה ל-1.</a:t>
            </a:r>
          </a:p>
          <a:p>
            <a:pPr eaLnBrk="1" hangingPunct="1"/>
            <a:r>
              <a:rPr lang="he-IL" altLang="en-US" sz="2400" dirty="0"/>
              <a:t>נשתמש בקשר זה, בכדי לכתוב פונקציה רקורסיבית המחשבת את </a:t>
            </a:r>
            <a:r>
              <a:rPr lang="en-US" altLang="en-US" sz="2400" dirty="0"/>
              <a:t>n!</a:t>
            </a:r>
            <a:r>
              <a:rPr lang="he-IL" altLang="en-US" sz="2400" dirty="0"/>
              <a:t>:</a:t>
            </a:r>
            <a:endParaRPr lang="he-IL" altLang="en-US" sz="2800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en-US"/>
              <a:t>עצרת</a:t>
            </a:r>
            <a:endParaRPr lang="en-US" alt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981200" y="981075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en-US" sz="2600" baseline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0483270" y="3180965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10483270" y="2923790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10483270" y="2476115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15048" name="Rectangle 8"/>
          <p:cNvSpPr>
            <a:spLocks noChangeArrowheads="1"/>
          </p:cNvSpPr>
          <p:nvPr/>
        </p:nvSpPr>
        <p:spPr bwMode="auto">
          <a:xfrm>
            <a:off x="267902" y="3353143"/>
            <a:ext cx="8229600" cy="277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9925" indent="-325438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int</a:t>
            </a:r>
            <a:r>
              <a:rPr lang="en-US" altLang="en-US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factorial (</a:t>
            </a:r>
            <a:r>
              <a:rPr lang="en-US" altLang="en-US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(n == 0)</a:t>
            </a:r>
            <a:endParaRPr lang="en-US" altLang="en-US" b="1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  <a:endParaRPr lang="en-US" altLang="en-US" b="1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altLang="en-US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factorial(n-1)*n;</a:t>
            </a:r>
            <a:endParaRPr lang="en-US" altLang="en-US" b="1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26633" name="Picture 10" descr="Ches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737" y="3441505"/>
            <a:ext cx="2827337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46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5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5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5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50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50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50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50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50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50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8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5300" indent="-495300"/>
            <a:r>
              <a:rPr lang="he-IL" altLang="en-US" sz="2800" dirty="0"/>
              <a:t>קיימים כמה עקרונות המקלים על תכנון פונקציות רקורסיביות. נגדיר כעת שיטה שנשתמש בה כדי לתכנן פונקציות כאלה:</a:t>
            </a:r>
          </a:p>
          <a:p>
            <a:pPr marL="763588" lvl="1" indent="-419100"/>
            <a:r>
              <a:rPr lang="he-IL" altLang="en-US" sz="2400" dirty="0"/>
              <a:t>נגדיר את הבעיה הכללית שברצוננו לפתור.</a:t>
            </a:r>
          </a:p>
          <a:p>
            <a:pPr marL="763588" lvl="1" indent="-419100"/>
            <a:r>
              <a:rPr lang="he-IL" altLang="en-US" sz="2400" dirty="0"/>
              <a:t>נחלק את הבעיה לשני שלבים:</a:t>
            </a:r>
          </a:p>
          <a:p>
            <a:pPr marL="1052513" lvl="2" indent="-381000"/>
            <a:r>
              <a:rPr lang="he-IL" altLang="en-US" sz="2800" dirty="0"/>
              <a:t>פתרון בעיה דומה בעלת דרגת קושי אחת פחות.</a:t>
            </a:r>
          </a:p>
          <a:p>
            <a:pPr marL="1052513" lvl="2" indent="-381000"/>
            <a:r>
              <a:rPr lang="he-IL" altLang="en-US" sz="2800" dirty="0"/>
              <a:t>הגדרת השלב הנוסף הדרוש לפתרון הבעיה הכללית, בהנחה שהשלב הקודם ניתן לפתרון.</a:t>
            </a:r>
          </a:p>
          <a:p>
            <a:pPr marL="763588" lvl="1" indent="-419100"/>
            <a:r>
              <a:rPr lang="he-IL" altLang="en-US" sz="2400" dirty="0"/>
              <a:t>נקבע מהו התנאי לעצירת הרקורסיה.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en-US"/>
              <a:t>רקורסיה</a:t>
            </a:r>
            <a:endParaRPr lang="en-US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981200" y="981075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en-US" sz="2600" baseline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0483270" y="3180965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10483270" y="2476115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pic>
        <p:nvPicPr>
          <p:cNvPr id="27655" name="Picture 8" descr="sc5cl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4187826"/>
            <a:ext cx="2303462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93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6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6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6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6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6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6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95300" indent="-495300"/>
            <a:r>
              <a:rPr lang="he-IL" altLang="en-US" sz="2600"/>
              <a:t>נפתור כעת בעיה לפי השלבים שהגדרנו.</a:t>
            </a:r>
          </a:p>
          <a:p>
            <a:pPr marL="763588" lvl="1" indent="-419100"/>
            <a:r>
              <a:rPr lang="he-IL" altLang="en-US" sz="2200" b="1"/>
              <a:t>הגדרת בעיה:</a:t>
            </a:r>
            <a:r>
              <a:rPr lang="he-IL" altLang="en-US" sz="2200"/>
              <a:t> כתוב פונקציה המקבלת מספר טבעי ומחזירה את מספר הספרות שבו (לדוגמא: </a:t>
            </a:r>
            <a:r>
              <a:rPr lang="en-US" altLang="en-US" sz="2200"/>
              <a:t>mispar(235)</a:t>
            </a:r>
            <a:r>
              <a:rPr lang="he-IL" altLang="en-US" sz="2200"/>
              <a:t> יחזיר 3).</a:t>
            </a:r>
          </a:p>
          <a:p>
            <a:pPr marL="763588" lvl="1" indent="-419100"/>
            <a:r>
              <a:rPr lang="he-IL" altLang="en-US" sz="2200" b="1"/>
              <a:t>חלוקת הבעיה לשני שלבים:</a:t>
            </a:r>
            <a:endParaRPr lang="he-IL" altLang="en-US" sz="2200"/>
          </a:p>
          <a:p>
            <a:pPr marL="1052513" lvl="2" indent="-381000"/>
            <a:r>
              <a:rPr lang="he-IL" altLang="en-US"/>
              <a:t>החזרת מספר הספרות ממספר קטן יותר, המורכב מכל הספרות מלבד הספרה הימנית (לדוגמא: </a:t>
            </a:r>
            <a:r>
              <a:rPr lang="en-US" altLang="en-US"/>
              <a:t>mispar(23)</a:t>
            </a:r>
            <a:r>
              <a:rPr lang="he-IL" altLang="en-US"/>
              <a:t> יחזיר 2).</a:t>
            </a:r>
          </a:p>
          <a:p>
            <a:pPr marL="1052513" lvl="2" indent="-381000"/>
            <a:r>
              <a:rPr lang="he-IL" altLang="en-US"/>
              <a:t>הוספת 1 למספר המתקבל בשלב</a:t>
            </a:r>
            <a:r>
              <a:rPr lang="en-US" altLang="en-US"/>
              <a:t> </a:t>
            </a:r>
            <a:r>
              <a:rPr lang="he-IL" altLang="en-US"/>
              <a:t>הקודם. אנחנו "מאמינים" כאן, שהמספר הקטן יותר יטופל כראוי.</a:t>
            </a:r>
          </a:p>
          <a:p>
            <a:pPr marL="763588" lvl="1" indent="-419100"/>
            <a:r>
              <a:rPr lang="he-IL" altLang="en-US" sz="2200"/>
              <a:t> </a:t>
            </a:r>
            <a:r>
              <a:rPr lang="he-IL" altLang="en-US" sz="2200" b="1"/>
              <a:t>תנאי עצירת הרקורסיה:</a:t>
            </a:r>
            <a:r>
              <a:rPr lang="he-IL" altLang="en-US" sz="2200"/>
              <a:t> כאשר הגענו לספרה בודדת (במקרה זה, </a:t>
            </a:r>
            <a:r>
              <a:rPr lang="en-US" altLang="en-US" sz="2200"/>
              <a:t>mispar</a:t>
            </a:r>
            <a:r>
              <a:rPr lang="he-IL" altLang="en-US" sz="2200"/>
              <a:t> יחזיר 1).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en-US"/>
              <a:t>תרגיל</a:t>
            </a:r>
            <a:endParaRPr lang="en-US" alt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981200" y="981075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en-US" sz="2600" baseline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0483270" y="3180965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0483270" y="2476115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17096" name="Rectangle 8"/>
          <p:cNvSpPr>
            <a:spLocks noChangeArrowheads="1"/>
          </p:cNvSpPr>
          <p:nvPr/>
        </p:nvSpPr>
        <p:spPr bwMode="auto">
          <a:xfrm>
            <a:off x="564313" y="4309703"/>
            <a:ext cx="8229600" cy="205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9925" indent="-325438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int</a:t>
            </a:r>
            <a:r>
              <a:rPr lang="en-US" altLang="en-US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mispar</a:t>
            </a:r>
            <a:r>
              <a:rPr lang="en-US" altLang="en-US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(n &lt; 10)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en-US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else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en-US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mispar</a:t>
            </a:r>
            <a:r>
              <a:rPr lang="en-US" altLang="en-US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(n/10)+1;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7097" name="Rectangle 9"/>
          <p:cNvSpPr>
            <a:spLocks noChangeArrowheads="1"/>
          </p:cNvSpPr>
          <p:nvPr/>
        </p:nvSpPr>
        <p:spPr bwMode="auto">
          <a:xfrm>
            <a:off x="6811382" y="4697614"/>
            <a:ext cx="3671888" cy="13684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en-US" sz="2100" baseline="0"/>
              <a:t>אילו שינויים יש לערוך בפונקציה, על מנת שהיא תחזיר את </a:t>
            </a:r>
            <a:r>
              <a:rPr lang="he-IL" altLang="en-US" sz="2100" u="sng" baseline="0"/>
              <a:t>סכום ספרות</a:t>
            </a:r>
            <a:r>
              <a:rPr lang="he-IL" altLang="en-US" sz="2100" baseline="0"/>
              <a:t> המספר, במקום את מספר הספרות?</a:t>
            </a:r>
            <a:endParaRPr lang="en-US" altLang="en-US" sz="2100" baseline="0"/>
          </a:p>
        </p:txBody>
      </p:sp>
    </p:spTree>
    <p:extLst>
      <p:ext uri="{BB962C8B-B14F-4D97-AF65-F5344CB8AC3E}">
        <p14:creationId xmlns:p14="http://schemas.microsoft.com/office/powerpoint/2010/main" val="74788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7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7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7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7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7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70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7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70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70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70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70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170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170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en-US" sz="2500" dirty="0"/>
              <a:t>נרצה לכתוב פונקציה המקבלת כפרמטרים מערך וגודלו, ומחזירה את סכום איבריו:</a:t>
            </a:r>
          </a:p>
          <a:p>
            <a:pPr eaLnBrk="1" hangingPunct="1"/>
            <a:endParaRPr lang="he-IL" altLang="en-US" sz="2500" dirty="0"/>
          </a:p>
          <a:p>
            <a:pPr eaLnBrk="1" hangingPunct="1"/>
            <a:endParaRPr lang="he-IL" altLang="en-US" sz="2500" dirty="0"/>
          </a:p>
          <a:p>
            <a:pPr eaLnBrk="1" hangingPunct="1"/>
            <a:endParaRPr lang="he-IL" altLang="en-US" sz="1100" dirty="0"/>
          </a:p>
          <a:p>
            <a:pPr eaLnBrk="1" hangingPunct="1"/>
            <a:endParaRPr lang="he-IL" altLang="en-US" sz="1100" dirty="0"/>
          </a:p>
          <a:p>
            <a:pPr eaLnBrk="1" hangingPunct="1"/>
            <a:endParaRPr lang="he-IL" altLang="en-US" sz="1100" dirty="0"/>
          </a:p>
          <a:p>
            <a:pPr eaLnBrk="1" hangingPunct="1"/>
            <a:endParaRPr lang="he-IL" altLang="en-US" sz="1100" dirty="0"/>
          </a:p>
          <a:p>
            <a:pPr eaLnBrk="1" hangingPunct="1"/>
            <a:r>
              <a:rPr lang="he-IL" altLang="en-US" sz="2500" dirty="0"/>
              <a:t>נרצה לכתוב גירסה רקורסיבית של הפונקציה.</a:t>
            </a:r>
          </a:p>
          <a:p>
            <a:pPr eaLnBrk="1" hangingPunct="1"/>
            <a:r>
              <a:rPr lang="he-IL" altLang="en-US" sz="2500" dirty="0"/>
              <a:t>מה יהיה מקרה הבסיס? ומהו הצעד הרקורסיבי?</a:t>
            </a:r>
          </a:p>
          <a:p>
            <a:pPr eaLnBrk="1" hangingPunct="1"/>
            <a:endParaRPr lang="he-IL" altLang="en-US" sz="25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he-IL" altLang="en-US" sz="2500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en-US"/>
              <a:t>תרגיל רקורסיבי במערכים</a:t>
            </a:r>
            <a:endParaRPr lang="en-US" altLang="en-US"/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1981200" y="1341439"/>
            <a:ext cx="7786688" cy="410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int</a:t>
            </a: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sum_array</a:t>
            </a: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int[]</a:t>
            </a: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he-IL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תאים</a:t>
            </a: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he-IL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הוא מערך של שלמים שגודלו</a:t>
            </a: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e-IL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טענת כניסה: </a:t>
            </a: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he-IL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טענת יציאה: הפונקציה מחזירה את סכום איברי המערך </a:t>
            </a: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*/ 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sum = 0, </a:t>
            </a:r>
            <a:r>
              <a:rPr lang="en-US" altLang="en-US" sz="14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14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altLang="en-US" sz="14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sum += </a:t>
            </a:r>
            <a:r>
              <a:rPr lang="en-US" altLang="en-US" sz="14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4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1992314" y="4292601"/>
            <a:ext cx="7786687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int</a:t>
            </a: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sum_array</a:t>
            </a: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int[]</a:t>
            </a: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he-IL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תאים</a:t>
            </a: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he-IL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הוא מערך של שלמים שגודלו</a:t>
            </a: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e-IL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טענת כניסה: </a:t>
            </a: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he-IL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טענת יציאה: הפונקציה מחזירה את סכום איברי המערך </a:t>
            </a: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*/ 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(n == 1) </a:t>
            </a:r>
            <a:r>
              <a:rPr lang="en-US" altLang="en-US" sz="1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4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[n-1] + </a:t>
            </a:r>
            <a:r>
              <a:rPr lang="en-US" altLang="en-US" sz="14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sum_array</a:t>
            </a: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n-1));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993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0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0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0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0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0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0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0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0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0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0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0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20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20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20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20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he-IL" altLang="en-US" sz="2400" dirty="0"/>
              <a:t>נתבונן באיור הבא:</a:t>
            </a:r>
          </a:p>
          <a:p>
            <a:pPr eaLnBrk="1" hangingPunct="1">
              <a:lnSpc>
                <a:spcPct val="90000"/>
              </a:lnSpc>
            </a:pPr>
            <a:endParaRPr lang="he-IL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he-IL" altLang="en-US" sz="2400" dirty="0"/>
          </a:p>
          <a:p>
            <a:pPr eaLnBrk="1" hangingPunct="1">
              <a:lnSpc>
                <a:spcPct val="90000"/>
              </a:lnSpc>
            </a:pPr>
            <a:r>
              <a:rPr lang="he-IL" altLang="en-US" sz="2400" dirty="0"/>
              <a:t>האיור מתאר סדרה של משולשים, בגדלים שונים, הסמוכים אחד לשני. נקרא לסדרה זו </a:t>
            </a:r>
            <a:r>
              <a:rPr lang="he-IL" altLang="en-US" sz="2400" b="1" dirty="0"/>
              <a:t>'מגדל ברמה 3'.</a:t>
            </a:r>
            <a:endParaRPr lang="he-IL" altLang="en-US" sz="2400" dirty="0"/>
          </a:p>
          <a:p>
            <a:pPr eaLnBrk="1" hangingPunct="1">
              <a:lnSpc>
                <a:spcPct val="90000"/>
              </a:lnSpc>
            </a:pPr>
            <a:r>
              <a:rPr lang="he-IL" altLang="en-US" sz="2400" dirty="0"/>
              <a:t>איך יראה 'מגדל ברמה 4'?</a:t>
            </a:r>
          </a:p>
          <a:p>
            <a:pPr eaLnBrk="1" hangingPunct="1">
              <a:lnSpc>
                <a:spcPct val="90000"/>
              </a:lnSpc>
            </a:pPr>
            <a:endParaRPr lang="he-IL" altLang="en-US" sz="2400" dirty="0"/>
          </a:p>
          <a:p>
            <a:pPr eaLnBrk="1" hangingPunct="1">
              <a:lnSpc>
                <a:spcPct val="90000"/>
              </a:lnSpc>
            </a:pPr>
            <a:endParaRPr lang="he-IL" altLang="en-US" sz="2400" dirty="0"/>
          </a:p>
          <a:p>
            <a:pPr eaLnBrk="1" hangingPunct="1">
              <a:lnSpc>
                <a:spcPct val="90000"/>
              </a:lnSpc>
            </a:pPr>
            <a:endParaRPr lang="he-IL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he-IL" altLang="en-US" sz="700" dirty="0"/>
          </a:p>
          <a:p>
            <a:pPr eaLnBrk="1" hangingPunct="1">
              <a:lnSpc>
                <a:spcPct val="90000"/>
              </a:lnSpc>
            </a:pPr>
            <a:r>
              <a:rPr lang="he-IL" altLang="en-US" sz="2400" dirty="0"/>
              <a:t>קל לראות שיש דמיון בין מגדל ברמה 4 למגדל ברמה 3, אולם מהו הקשר? </a:t>
            </a:r>
          </a:p>
          <a:p>
            <a:pPr eaLnBrk="1" hangingPunct="1">
              <a:lnSpc>
                <a:spcPct val="90000"/>
              </a:lnSpc>
            </a:pPr>
            <a:r>
              <a:rPr lang="he-IL" altLang="en-US" sz="2400" dirty="0"/>
              <a:t>מגדל ברמה 4 הוא למעשה מגדל ברמה 3 שהוסיפו לו משולש גדול משמאלו. באותה צורה, מגדל ברמה 3 הוא מגדל ברמה 2 שהוסיפו לו משולש גדול משמאלו.</a:t>
            </a:r>
            <a:endParaRPr lang="en-US" altLang="en-US" sz="2400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en-US"/>
              <a:t>מגדלים</a:t>
            </a:r>
            <a:endParaRPr lang="en-US" alt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57201" y="981075"/>
            <a:ext cx="11488188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en-US" sz="2600" baseline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9736" name="Group 56"/>
          <p:cNvGrpSpPr>
            <a:grpSpLocks/>
          </p:cNvGrpSpPr>
          <p:nvPr/>
        </p:nvGrpSpPr>
        <p:grpSpPr bwMode="auto">
          <a:xfrm>
            <a:off x="5164866" y="1067861"/>
            <a:ext cx="2071687" cy="1285875"/>
            <a:chOff x="7485" y="2448"/>
            <a:chExt cx="2016" cy="1440"/>
          </a:xfrm>
        </p:grpSpPr>
        <p:sp>
          <p:nvSpPr>
            <p:cNvPr id="12299" name="AutoShape 57"/>
            <p:cNvSpPr>
              <a:spLocks noChangeArrowheads="1"/>
            </p:cNvSpPr>
            <p:nvPr/>
          </p:nvSpPr>
          <p:spPr bwMode="auto">
            <a:xfrm rot="-5400000" flipH="1" flipV="1">
              <a:off x="7269" y="2664"/>
              <a:ext cx="1440" cy="1008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en-US"/>
            </a:p>
          </p:txBody>
        </p:sp>
        <p:sp>
          <p:nvSpPr>
            <p:cNvPr id="12300" name="AutoShape 58"/>
            <p:cNvSpPr>
              <a:spLocks noChangeArrowheads="1"/>
            </p:cNvSpPr>
            <p:nvPr/>
          </p:nvSpPr>
          <p:spPr bwMode="auto">
            <a:xfrm rot="-5400000" flipH="1" flipV="1">
              <a:off x="8997" y="2952"/>
              <a:ext cx="576" cy="43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en-US"/>
            </a:p>
          </p:txBody>
        </p:sp>
        <p:sp>
          <p:nvSpPr>
            <p:cNvPr id="12301" name="AutoShape 59"/>
            <p:cNvSpPr>
              <a:spLocks noChangeArrowheads="1"/>
            </p:cNvSpPr>
            <p:nvPr/>
          </p:nvSpPr>
          <p:spPr bwMode="auto">
            <a:xfrm rot="-5400000" flipH="1" flipV="1">
              <a:off x="8349" y="2880"/>
              <a:ext cx="864" cy="576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en-US"/>
            </a:p>
          </p:txBody>
        </p:sp>
      </p:grpSp>
      <p:grpSp>
        <p:nvGrpSpPr>
          <p:cNvPr id="199740" name="Group 60"/>
          <p:cNvGrpSpPr>
            <a:grpSpLocks/>
          </p:cNvGrpSpPr>
          <p:nvPr/>
        </p:nvGrpSpPr>
        <p:grpSpPr bwMode="auto">
          <a:xfrm>
            <a:off x="3979431" y="3400779"/>
            <a:ext cx="3311525" cy="1584325"/>
            <a:chOff x="6192" y="5472"/>
            <a:chExt cx="3456" cy="1728"/>
          </a:xfrm>
        </p:grpSpPr>
        <p:sp>
          <p:nvSpPr>
            <p:cNvPr id="12295" name="AutoShape 61"/>
            <p:cNvSpPr>
              <a:spLocks noChangeArrowheads="1"/>
            </p:cNvSpPr>
            <p:nvPr/>
          </p:nvSpPr>
          <p:spPr bwMode="auto">
            <a:xfrm rot="-5400000" flipH="1" flipV="1">
              <a:off x="5976" y="5688"/>
              <a:ext cx="1728" cy="1296"/>
            </a:xfrm>
            <a:prstGeom prst="triangle">
              <a:avLst>
                <a:gd name="adj" fmla="val 50000"/>
              </a:avLst>
            </a:prstGeom>
            <a:solidFill>
              <a:srgbClr val="8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en-US"/>
            </a:p>
          </p:txBody>
        </p:sp>
        <p:sp>
          <p:nvSpPr>
            <p:cNvPr id="12296" name="AutoShape 62"/>
            <p:cNvSpPr>
              <a:spLocks noChangeArrowheads="1"/>
            </p:cNvSpPr>
            <p:nvPr/>
          </p:nvSpPr>
          <p:spPr bwMode="auto">
            <a:xfrm rot="-5400000" flipH="1" flipV="1">
              <a:off x="7272" y="5832"/>
              <a:ext cx="1440" cy="1008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en-US"/>
            </a:p>
          </p:txBody>
        </p:sp>
        <p:sp>
          <p:nvSpPr>
            <p:cNvPr id="12297" name="AutoShape 63"/>
            <p:cNvSpPr>
              <a:spLocks noChangeArrowheads="1"/>
            </p:cNvSpPr>
            <p:nvPr/>
          </p:nvSpPr>
          <p:spPr bwMode="auto">
            <a:xfrm rot="-5400000" flipH="1" flipV="1">
              <a:off x="9144" y="6120"/>
              <a:ext cx="576" cy="43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en-US"/>
            </a:p>
          </p:txBody>
        </p:sp>
        <p:sp>
          <p:nvSpPr>
            <p:cNvPr id="12298" name="AutoShape 64"/>
            <p:cNvSpPr>
              <a:spLocks noChangeArrowheads="1"/>
            </p:cNvSpPr>
            <p:nvPr/>
          </p:nvSpPr>
          <p:spPr bwMode="auto">
            <a:xfrm rot="-5400000" flipH="1" flipV="1">
              <a:off x="8424" y="5976"/>
              <a:ext cx="864" cy="720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6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9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9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9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96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96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e-IL" altLang="en-US" sz="2800" dirty="0"/>
              <a:t>נרצה לכתוב פונקציה המקבלת כפרמטרים מערך וגודלו, ומחזירה את האיבר המקסימלי במערך:</a:t>
            </a:r>
          </a:p>
          <a:p>
            <a:pPr eaLnBrk="1" hangingPunct="1"/>
            <a:endParaRPr lang="he-IL" altLang="en-US" sz="1600" dirty="0"/>
          </a:p>
          <a:p>
            <a:pPr eaLnBrk="1" hangingPunct="1"/>
            <a:r>
              <a:rPr lang="he-IL" altLang="en-US" sz="2800" dirty="0"/>
              <a:t>כעת נרצה לכתוב גרסה רקורסיבית של הפונקציה. </a:t>
            </a:r>
          </a:p>
          <a:p>
            <a:pPr lvl="1"/>
            <a:r>
              <a:rPr lang="he-IL" altLang="en-US" sz="2400" dirty="0"/>
              <a:t>מה יהיה מקרה הבסיס?</a:t>
            </a:r>
          </a:p>
          <a:p>
            <a:pPr lvl="1"/>
            <a:r>
              <a:rPr lang="he-IL" altLang="en-US" sz="2400" dirty="0"/>
              <a:t>ומהו הצעד הרקורסיבי?</a:t>
            </a:r>
          </a:p>
          <a:p>
            <a:pPr eaLnBrk="1" hangingPunct="1"/>
            <a:endParaRPr lang="he-IL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he-IL" altLang="en-US" sz="2800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en-US"/>
              <a:t>תרגיל רקורסיבי במערכים</a:t>
            </a:r>
            <a:endParaRPr lang="en-US" altLang="en-US"/>
          </a:p>
        </p:txBody>
      </p:sp>
      <p:sp>
        <p:nvSpPr>
          <p:cNvPr id="219140" name="Rectangle 4"/>
          <p:cNvSpPr>
            <a:spLocks noChangeArrowheads="1"/>
          </p:cNvSpPr>
          <p:nvPr/>
        </p:nvSpPr>
        <p:spPr bwMode="auto">
          <a:xfrm>
            <a:off x="378811" y="1692981"/>
            <a:ext cx="7786688" cy="410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6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int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max_array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6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int[]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max = </a:t>
            </a:r>
            <a:r>
              <a:rPr lang="en-US" altLang="en-US" sz="16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US" altLang="en-US" sz="16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;			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6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altLang="en-US" sz="16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altLang="en-US" sz="16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6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6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] &gt; max) max = </a:t>
            </a:r>
            <a:r>
              <a:rPr lang="en-US" altLang="en-US" sz="16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6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max;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9141" name="Rectangle 5"/>
          <p:cNvSpPr>
            <a:spLocks noChangeArrowheads="1"/>
          </p:cNvSpPr>
          <p:nvPr/>
        </p:nvSpPr>
        <p:spPr bwMode="auto">
          <a:xfrm>
            <a:off x="378812" y="3925006"/>
            <a:ext cx="7786687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6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int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max_array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6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int[]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en-US" sz="16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(n == 1) </a:t>
            </a:r>
            <a:r>
              <a:rPr lang="en-US" altLang="en-US" sz="16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temp = </a:t>
            </a:r>
            <a:r>
              <a:rPr lang="en-US" altLang="en-US" sz="16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max_array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(ar,n-1);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(temp &gt; </a:t>
            </a:r>
            <a:r>
              <a:rPr lang="en-US" altLang="en-US" sz="16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[n-1]) </a:t>
            </a:r>
            <a:r>
              <a:rPr lang="en-US" altLang="en-US" sz="16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[n-1];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0726" name="Picture 6" descr="ascii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499" y="3692523"/>
            <a:ext cx="17907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990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9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9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9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9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9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9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9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9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19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19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9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19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19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19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19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en-US" sz="2500" dirty="0"/>
              <a:t>את הפונקציה הנ"ל אפשר היה לפתור באלגנטיות, בהנחה שכתובה לנו פונקציה בשם </a:t>
            </a:r>
            <a:r>
              <a:rPr lang="en-US" altLang="en-US" sz="2500" dirty="0"/>
              <a:t>max</a:t>
            </a:r>
            <a:r>
              <a:rPr lang="he-IL" altLang="en-US" sz="2500" dirty="0"/>
              <a:t> המקבלת כפרמטרים שני שלמים, ומחזירה את הגדול </a:t>
            </a:r>
            <a:r>
              <a:rPr lang="he-IL" altLang="en-US" sz="2500" dirty="0" err="1"/>
              <a:t>מביניהם</a:t>
            </a:r>
            <a:r>
              <a:rPr lang="he-IL" altLang="en-US" sz="2500" dirty="0"/>
              <a:t>:</a:t>
            </a:r>
          </a:p>
          <a:p>
            <a:pPr eaLnBrk="1" hangingPunct="1"/>
            <a:endParaRPr lang="he-IL" altLang="en-US" sz="25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he-IL" altLang="en-US" sz="2500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en-US"/>
              <a:t>תרגיל רקורסיבי במערכים</a:t>
            </a:r>
            <a:endParaRPr lang="en-US" altLang="en-US"/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822128" y="2013889"/>
            <a:ext cx="7786688" cy="410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600" b="1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max (</a:t>
            </a:r>
            <a:r>
              <a:rPr lang="en-US" altLang="en-US" sz="1600" b="1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altLang="en-US" sz="1600" b="1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6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(a &gt; b ? a : b);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en-US" sz="16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en-US" sz="16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6485" name="Rectangle 5"/>
          <p:cNvSpPr>
            <a:spLocks noChangeArrowheads="1"/>
          </p:cNvSpPr>
          <p:nvPr/>
        </p:nvSpPr>
        <p:spPr bwMode="auto">
          <a:xfrm>
            <a:off x="822129" y="4245914"/>
            <a:ext cx="7786687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6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int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max_array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6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int[]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6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(n == 1)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altLang="en-US" sz="16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max(</a:t>
            </a:r>
            <a:r>
              <a:rPr lang="en-US" altLang="en-US" sz="16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max_array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(ar,n-1),</a:t>
            </a:r>
            <a:r>
              <a:rPr lang="en-US" altLang="en-US" sz="16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[n-1]);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276486" name="Picture 6" descr="ascii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651" y="3781570"/>
            <a:ext cx="17907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488" name="AutoShape 8"/>
          <p:cNvSpPr>
            <a:spLocks noChangeArrowheads="1"/>
          </p:cNvSpPr>
          <p:nvPr/>
        </p:nvSpPr>
        <p:spPr bwMode="auto">
          <a:xfrm rot="17588492">
            <a:off x="4753929" y="2012781"/>
            <a:ext cx="541338" cy="1636713"/>
          </a:xfrm>
          <a:prstGeom prst="downArrow">
            <a:avLst>
              <a:gd name="adj1" fmla="val 30009"/>
              <a:gd name="adj2" fmla="val 78792"/>
            </a:avLst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76489" name="Rectangle 9"/>
          <p:cNvSpPr>
            <a:spLocks noChangeArrowheads="1"/>
          </p:cNvSpPr>
          <p:nvPr/>
        </p:nvSpPr>
        <p:spPr bwMode="auto">
          <a:xfrm>
            <a:off x="6065838" y="2698101"/>
            <a:ext cx="4608513" cy="273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600" b="1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max (</a:t>
            </a:r>
            <a:r>
              <a:rPr lang="en-US" altLang="en-US" sz="1600" b="1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altLang="en-US" sz="1600" b="1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6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(a + b + abs(a-b))/2;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en-US" sz="16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en-US" sz="16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56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6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6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6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6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6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6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6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76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76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76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02312E-6 L 0.38247 -0.0048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15" y="-2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27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76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76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76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76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e-IL" altLang="en-US" sz="2400" dirty="0"/>
              <a:t>נתון מספר לא מוגבל של קרשים בצבע </a:t>
            </a:r>
            <a:r>
              <a:rPr lang="he-IL" altLang="en-US" sz="2400" b="1" dirty="0">
                <a:solidFill>
                  <a:srgbClr val="FF0000"/>
                </a:solidFill>
              </a:rPr>
              <a:t>אדום</a:t>
            </a:r>
            <a:r>
              <a:rPr lang="he-IL" altLang="en-US" sz="2400" dirty="0"/>
              <a:t>, </a:t>
            </a:r>
            <a:r>
              <a:rPr lang="he-IL" altLang="en-US" sz="2400" b="1" dirty="0">
                <a:solidFill>
                  <a:srgbClr val="0000FF"/>
                </a:solidFill>
              </a:rPr>
              <a:t>כחול</a:t>
            </a:r>
            <a:r>
              <a:rPr lang="he-IL" altLang="en-US" sz="2400" dirty="0"/>
              <a:t> ו</a:t>
            </a:r>
            <a:r>
              <a:rPr lang="he-IL" altLang="en-US" sz="2400" b="1" dirty="0">
                <a:solidFill>
                  <a:srgbClr val="00FF00"/>
                </a:solidFill>
              </a:rPr>
              <a:t>ירוק</a:t>
            </a:r>
            <a:r>
              <a:rPr lang="he-IL" altLang="en-US" sz="2400" dirty="0"/>
              <a:t>. כל קרש </a:t>
            </a:r>
            <a:r>
              <a:rPr lang="he-IL" altLang="en-US" sz="2400" b="1" dirty="0">
                <a:solidFill>
                  <a:srgbClr val="FF0000"/>
                </a:solidFill>
              </a:rPr>
              <a:t>אדום</a:t>
            </a:r>
            <a:r>
              <a:rPr lang="he-IL" altLang="en-US" sz="2400" dirty="0"/>
              <a:t> הוא באורך 2 מטר, כל קרש </a:t>
            </a:r>
            <a:r>
              <a:rPr lang="he-IL" altLang="en-US" sz="2400" b="1" dirty="0">
                <a:solidFill>
                  <a:srgbClr val="0000FF"/>
                </a:solidFill>
              </a:rPr>
              <a:t>כחול</a:t>
            </a:r>
            <a:r>
              <a:rPr lang="he-IL" altLang="en-US" sz="2400" dirty="0"/>
              <a:t> הוא באורך 2 מטר, וכל קרש </a:t>
            </a:r>
            <a:r>
              <a:rPr lang="he-IL" altLang="en-US" sz="2400" b="1" dirty="0">
                <a:solidFill>
                  <a:srgbClr val="00FF00"/>
                </a:solidFill>
              </a:rPr>
              <a:t>ירוק</a:t>
            </a:r>
            <a:r>
              <a:rPr lang="he-IL" altLang="en-US" sz="2400" dirty="0"/>
              <a:t> הוא באורך מטר אחד.</a:t>
            </a:r>
          </a:p>
          <a:p>
            <a:pPr eaLnBrk="1" hangingPunct="1"/>
            <a:r>
              <a:rPr lang="he-IL" altLang="en-US" sz="2400" dirty="0"/>
              <a:t>ברצוננו למתוח קו קרשים באורך </a:t>
            </a:r>
            <a:r>
              <a:rPr lang="en-US" altLang="en-US" sz="2400" dirty="0"/>
              <a:t>n</a:t>
            </a:r>
            <a:r>
              <a:rPr lang="he-IL" altLang="en-US" sz="2400" dirty="0"/>
              <a:t> מטר. כתבו </a:t>
            </a:r>
            <a:r>
              <a:rPr lang="he-IL" altLang="en-US" sz="2400" dirty="0" err="1"/>
              <a:t>תוכנית</a:t>
            </a:r>
            <a:r>
              <a:rPr lang="he-IL" altLang="en-US" sz="2400" dirty="0"/>
              <a:t> אשר מקבלת כקלט את </a:t>
            </a:r>
            <a:r>
              <a:rPr lang="en-US" altLang="en-US" sz="2400" dirty="0"/>
              <a:t>n</a:t>
            </a:r>
            <a:r>
              <a:rPr lang="he-IL" altLang="en-US" sz="2400" dirty="0"/>
              <a:t>, ומציגה כפלט את מספר האפשרויות למתוח קו קרשים באורך </a:t>
            </a:r>
            <a:r>
              <a:rPr lang="en-US" altLang="en-US" sz="2400" dirty="0"/>
              <a:t>n</a:t>
            </a:r>
            <a:r>
              <a:rPr lang="he-IL" altLang="en-US" sz="2400" dirty="0"/>
              <a:t> מטר, תוך שימוש בקרשים הנתונים שמספרם, כאמור, לא מוגבל.</a:t>
            </a:r>
          </a:p>
          <a:p>
            <a:pPr eaLnBrk="1" hangingPunct="1"/>
            <a:r>
              <a:rPr lang="he-IL" altLang="en-US" sz="2400" dirty="0"/>
              <a:t>לדוגמא, עבור הקלט </a:t>
            </a:r>
            <a:r>
              <a:rPr lang="en-US" altLang="en-US" sz="2400" dirty="0"/>
              <a:t>n = 3</a:t>
            </a:r>
            <a:r>
              <a:rPr lang="he-IL" altLang="en-US" sz="2400" dirty="0"/>
              <a:t> התכנית תציג כפלט 5, כיוון שישנם 5 קווים שונים שאורכם 3: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e-IL" altLang="en-US" sz="2400" dirty="0"/>
              <a:t>			קו ראשון:			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he-IL" altLang="en-US" sz="3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e-IL" altLang="en-US" sz="2400" dirty="0"/>
              <a:t>			קו שני:				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he-IL" altLang="en-US" sz="3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e-IL" altLang="en-US" sz="2400" dirty="0"/>
              <a:t>			קו שלישי:			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he-IL" altLang="en-US" sz="3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e-IL" altLang="en-US" sz="2400" dirty="0"/>
              <a:t>			קו רביעי:			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he-IL" altLang="en-US" sz="3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e-IL" altLang="en-US" sz="2400" dirty="0"/>
              <a:t>			קו חמישי:	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en-US" sz="3800"/>
              <a:t>תרגיל</a:t>
            </a:r>
            <a:endParaRPr lang="en-US" altLang="en-US" sz="3800"/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 rot="16200000">
            <a:off x="6157914" y="3222625"/>
            <a:ext cx="288925" cy="701675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 rot="16200000">
            <a:off x="6698457" y="3402806"/>
            <a:ext cx="288925" cy="341312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 rot="16200000">
            <a:off x="5996782" y="4012173"/>
            <a:ext cx="288925" cy="341312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24263" name="Rectangle 7"/>
          <p:cNvSpPr>
            <a:spLocks noChangeArrowheads="1"/>
          </p:cNvSpPr>
          <p:nvPr/>
        </p:nvSpPr>
        <p:spPr bwMode="auto">
          <a:xfrm rot="16200000">
            <a:off x="6698458" y="4622433"/>
            <a:ext cx="288925" cy="341312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24264" name="Rectangle 8"/>
          <p:cNvSpPr>
            <a:spLocks noChangeArrowheads="1"/>
          </p:cNvSpPr>
          <p:nvPr/>
        </p:nvSpPr>
        <p:spPr bwMode="auto">
          <a:xfrm rot="16200000">
            <a:off x="6148390" y="4432727"/>
            <a:ext cx="288925" cy="7207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24265" name="Rectangle 9"/>
          <p:cNvSpPr>
            <a:spLocks noChangeArrowheads="1"/>
          </p:cNvSpPr>
          <p:nvPr/>
        </p:nvSpPr>
        <p:spPr bwMode="auto">
          <a:xfrm rot="16200000">
            <a:off x="5996783" y="5856113"/>
            <a:ext cx="288925" cy="341312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24266" name="Rectangle 10"/>
          <p:cNvSpPr>
            <a:spLocks noChangeArrowheads="1"/>
          </p:cNvSpPr>
          <p:nvPr/>
        </p:nvSpPr>
        <p:spPr bwMode="auto">
          <a:xfrm rot="16200000">
            <a:off x="6357146" y="5856113"/>
            <a:ext cx="288925" cy="341313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24267" name="Rectangle 11"/>
          <p:cNvSpPr>
            <a:spLocks noChangeArrowheads="1"/>
          </p:cNvSpPr>
          <p:nvPr/>
        </p:nvSpPr>
        <p:spPr bwMode="auto">
          <a:xfrm rot="16200000">
            <a:off x="6717508" y="5856113"/>
            <a:ext cx="288925" cy="341312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24268" name="Rectangle 12"/>
          <p:cNvSpPr>
            <a:spLocks noChangeArrowheads="1"/>
          </p:cNvSpPr>
          <p:nvPr/>
        </p:nvSpPr>
        <p:spPr bwMode="auto">
          <a:xfrm rot="16200000">
            <a:off x="6537326" y="3831992"/>
            <a:ext cx="288925" cy="701675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24269" name="Rectangle 13"/>
          <p:cNvSpPr>
            <a:spLocks noChangeArrowheads="1"/>
          </p:cNvSpPr>
          <p:nvPr/>
        </p:nvSpPr>
        <p:spPr bwMode="auto">
          <a:xfrm rot="5400000" flipH="1">
            <a:off x="5977731" y="5231799"/>
            <a:ext cx="288925" cy="341312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24270" name="Rectangle 14"/>
          <p:cNvSpPr>
            <a:spLocks noChangeArrowheads="1"/>
          </p:cNvSpPr>
          <p:nvPr/>
        </p:nvSpPr>
        <p:spPr bwMode="auto">
          <a:xfrm rot="5400000" flipH="1">
            <a:off x="6527800" y="5042093"/>
            <a:ext cx="288925" cy="7207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48601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2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2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2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4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24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2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24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224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22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22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nimBg="1"/>
      <p:bldP spid="224261" grpId="0" animBg="1"/>
      <p:bldP spid="224262" grpId="0" animBg="1"/>
      <p:bldP spid="224263" grpId="0" animBg="1"/>
      <p:bldP spid="224264" grpId="0" animBg="1"/>
      <p:bldP spid="224265" grpId="0" animBg="1"/>
      <p:bldP spid="224266" grpId="0" animBg="1"/>
      <p:bldP spid="224267" grpId="0" animBg="1"/>
      <p:bldP spid="224268" grpId="0" animBg="1"/>
      <p:bldP spid="224269" grpId="0" animBg="1"/>
      <p:bldP spid="22427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he-IL" altLang="en-US" sz="2400" dirty="0"/>
              <a:t>הגישה שלנו לפתרון תהיה רקורסיבית.</a:t>
            </a:r>
          </a:p>
          <a:p>
            <a:pPr eaLnBrk="1" hangingPunct="1"/>
            <a:r>
              <a:rPr lang="he-IL" altLang="en-US" sz="2400" dirty="0"/>
              <a:t>נניח שברצוננו למתוח קו קרשים באורך </a:t>
            </a:r>
            <a:r>
              <a:rPr lang="en-US" altLang="en-US" sz="2400" dirty="0"/>
              <a:t>n</a:t>
            </a:r>
            <a:r>
              <a:rPr lang="he-IL" altLang="en-US" sz="2400" dirty="0"/>
              <a:t> מטר. באילו דרכים ניתן להתחיל לבנות אותו?</a:t>
            </a:r>
          </a:p>
          <a:p>
            <a:pPr eaLnBrk="1" hangingPunct="1"/>
            <a:r>
              <a:rPr lang="he-IL" altLang="en-US" sz="2400" dirty="0"/>
              <a:t>אפשרות ראשונה היא שהקרש הראשון יהיה </a:t>
            </a:r>
            <a:r>
              <a:rPr lang="he-IL" altLang="en-US" sz="2400" b="1" dirty="0">
                <a:solidFill>
                  <a:srgbClr val="00FF00"/>
                </a:solidFill>
              </a:rPr>
              <a:t>ירוק</a:t>
            </a:r>
            <a:r>
              <a:rPr lang="he-IL" altLang="en-US" sz="2400" dirty="0"/>
              <a:t>, ואחריו קו קרשים באורך </a:t>
            </a:r>
            <a:r>
              <a:rPr lang="en-US" altLang="en-US" sz="2400" b="1" dirty="0"/>
              <a:t>n-1</a:t>
            </a:r>
            <a:r>
              <a:rPr lang="he-IL" altLang="en-US" sz="2400" dirty="0"/>
              <a:t> מטר.</a:t>
            </a:r>
          </a:p>
          <a:p>
            <a:pPr eaLnBrk="1" hangingPunct="1"/>
            <a:endParaRPr lang="he-IL" altLang="en-US" sz="2400" dirty="0"/>
          </a:p>
          <a:p>
            <a:pPr eaLnBrk="1" hangingPunct="1"/>
            <a:r>
              <a:rPr lang="he-IL" altLang="en-US" sz="2400" dirty="0"/>
              <a:t> אפשרות שנייה היא שהקרש הראשון יהיה </a:t>
            </a:r>
            <a:r>
              <a:rPr lang="he-IL" altLang="en-US" sz="2400" b="1" dirty="0">
                <a:solidFill>
                  <a:srgbClr val="FF0000"/>
                </a:solidFill>
              </a:rPr>
              <a:t>אדום</a:t>
            </a:r>
            <a:r>
              <a:rPr lang="he-IL" altLang="en-US" sz="2400" dirty="0"/>
              <a:t>, ואחריו קו קרשים באורך </a:t>
            </a:r>
            <a:r>
              <a:rPr lang="en-US" altLang="en-US" sz="2400" b="1" dirty="0"/>
              <a:t>n-2</a:t>
            </a:r>
            <a:r>
              <a:rPr lang="he-IL" altLang="en-US" sz="2400" dirty="0"/>
              <a:t> מטר.</a:t>
            </a:r>
          </a:p>
          <a:p>
            <a:pPr eaLnBrk="1" hangingPunct="1"/>
            <a:endParaRPr lang="he-IL" altLang="en-US" sz="2400" dirty="0"/>
          </a:p>
          <a:p>
            <a:pPr eaLnBrk="1" hangingPunct="1"/>
            <a:r>
              <a:rPr lang="he-IL" altLang="en-US" sz="2400" dirty="0"/>
              <a:t>אפשרות שלישית היא שהקרש הראשון יהיה </a:t>
            </a:r>
            <a:r>
              <a:rPr lang="he-IL" altLang="en-US" sz="2400" b="1" dirty="0">
                <a:solidFill>
                  <a:srgbClr val="0000FF"/>
                </a:solidFill>
              </a:rPr>
              <a:t>כחול</a:t>
            </a:r>
            <a:r>
              <a:rPr lang="he-IL" altLang="en-US" sz="2400" dirty="0"/>
              <a:t>, ואחריו קו קרשים באורך </a:t>
            </a:r>
            <a:r>
              <a:rPr lang="en-US" altLang="en-US" sz="2400" b="1" dirty="0"/>
              <a:t>n-2</a:t>
            </a:r>
            <a:r>
              <a:rPr lang="he-IL" altLang="en-US" sz="2400" dirty="0"/>
              <a:t> מטר.</a:t>
            </a:r>
          </a:p>
          <a:p>
            <a:pPr eaLnBrk="1" hangingPunct="1"/>
            <a:endParaRPr lang="he-IL" altLang="en-US" sz="1800" dirty="0"/>
          </a:p>
          <a:p>
            <a:pPr eaLnBrk="1" hangingPunct="1"/>
            <a:r>
              <a:rPr lang="he-IL" altLang="en-US" sz="2400" dirty="0"/>
              <a:t>אם נסמן ב-</a:t>
            </a:r>
            <a:r>
              <a:rPr lang="en-US" altLang="en-US" sz="2400" dirty="0"/>
              <a:t>f(n)</a:t>
            </a:r>
            <a:r>
              <a:rPr lang="he-IL" altLang="en-US" sz="2400" dirty="0"/>
              <a:t> את מספר הדרכים למתוח קו קרשים באורך </a:t>
            </a:r>
            <a:r>
              <a:rPr lang="en-US" altLang="en-US" sz="2400" dirty="0"/>
              <a:t>n</a:t>
            </a:r>
            <a:r>
              <a:rPr lang="he-IL" altLang="en-US" sz="2400" dirty="0"/>
              <a:t> מטר, אז קיבלנו את </a:t>
            </a:r>
            <a:r>
              <a:rPr lang="he-IL" altLang="en-US" sz="2400" dirty="0" err="1"/>
              <a:t>הנוסחא</a:t>
            </a:r>
            <a:r>
              <a:rPr lang="he-IL" altLang="en-US" sz="2400" dirty="0"/>
              <a:t> הרקורסיבית: </a:t>
            </a:r>
            <a:r>
              <a:rPr lang="en-US" altLang="en-US" sz="2400" dirty="0"/>
              <a:t>f(n) = f(n-1) + 2*f(n-2)</a:t>
            </a:r>
            <a:endParaRPr lang="he-IL" altLang="en-US" sz="2400" dirty="0"/>
          </a:p>
          <a:p>
            <a:pPr eaLnBrk="1" hangingPunct="1"/>
            <a:endParaRPr lang="he-IL" altLang="en-US" sz="2400" dirty="0"/>
          </a:p>
          <a:p>
            <a:pPr eaLnBrk="1" hangingPunct="1"/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en-US" sz="3800"/>
              <a:t>פתרון התרגיל</a:t>
            </a:r>
            <a:endParaRPr lang="en-US" altLang="en-US" sz="3800"/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auto">
          <a:xfrm rot="16200000">
            <a:off x="6023769" y="1526439"/>
            <a:ext cx="431800" cy="216058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baseline="0"/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 rot="16200000">
            <a:off x="4656138" y="2390833"/>
            <a:ext cx="431800" cy="431800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25286" name="Text Box 6"/>
          <p:cNvSpPr txBox="1">
            <a:spLocks noChangeArrowheads="1"/>
          </p:cNvSpPr>
          <p:nvPr/>
        </p:nvSpPr>
        <p:spPr bwMode="auto">
          <a:xfrm>
            <a:off x="5951538" y="2455921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aseline="0"/>
              <a:t>N-1</a:t>
            </a:r>
          </a:p>
        </p:txBody>
      </p:sp>
      <p:sp>
        <p:nvSpPr>
          <p:cNvPr id="225287" name="Rectangle 7"/>
          <p:cNvSpPr>
            <a:spLocks noChangeArrowheads="1"/>
          </p:cNvSpPr>
          <p:nvPr/>
        </p:nvSpPr>
        <p:spPr bwMode="auto">
          <a:xfrm rot="16200000">
            <a:off x="6238876" y="2650418"/>
            <a:ext cx="433387" cy="172878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baseline="0"/>
          </a:p>
        </p:txBody>
      </p:sp>
      <p:sp>
        <p:nvSpPr>
          <p:cNvPr id="225288" name="Rectangle 8"/>
          <p:cNvSpPr>
            <a:spLocks noChangeArrowheads="1"/>
          </p:cNvSpPr>
          <p:nvPr/>
        </p:nvSpPr>
        <p:spPr bwMode="auto">
          <a:xfrm rot="16200000">
            <a:off x="4872038" y="3083805"/>
            <a:ext cx="431800" cy="8636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baseline="0">
              <a:solidFill>
                <a:srgbClr val="FF0000"/>
              </a:solidFill>
            </a:endParaRPr>
          </a:p>
        </p:txBody>
      </p:sp>
      <p:sp>
        <p:nvSpPr>
          <p:cNvPr id="225289" name="Text Box 9"/>
          <p:cNvSpPr txBox="1">
            <a:spLocks noChangeArrowheads="1"/>
          </p:cNvSpPr>
          <p:nvPr/>
        </p:nvSpPr>
        <p:spPr bwMode="auto">
          <a:xfrm>
            <a:off x="6191250" y="3364793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aseline="0"/>
              <a:t>N-2</a:t>
            </a:r>
          </a:p>
        </p:txBody>
      </p:sp>
      <p:sp>
        <p:nvSpPr>
          <p:cNvPr id="225290" name="Rectangle 10"/>
          <p:cNvSpPr>
            <a:spLocks noChangeArrowheads="1"/>
          </p:cNvSpPr>
          <p:nvPr/>
        </p:nvSpPr>
        <p:spPr bwMode="auto">
          <a:xfrm rot="16200000">
            <a:off x="6238875" y="3499369"/>
            <a:ext cx="433388" cy="172878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baseline="0"/>
          </a:p>
        </p:txBody>
      </p:sp>
      <p:sp>
        <p:nvSpPr>
          <p:cNvPr id="225291" name="Rectangle 11"/>
          <p:cNvSpPr>
            <a:spLocks noChangeArrowheads="1"/>
          </p:cNvSpPr>
          <p:nvPr/>
        </p:nvSpPr>
        <p:spPr bwMode="auto">
          <a:xfrm rot="16200000">
            <a:off x="4872038" y="3932757"/>
            <a:ext cx="431800" cy="8636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baseline="0">
              <a:solidFill>
                <a:srgbClr val="FF0000"/>
              </a:solidFill>
            </a:endParaRPr>
          </a:p>
        </p:txBody>
      </p:sp>
      <p:sp>
        <p:nvSpPr>
          <p:cNvPr id="225292" name="Text Box 12"/>
          <p:cNvSpPr txBox="1">
            <a:spLocks noChangeArrowheads="1"/>
          </p:cNvSpPr>
          <p:nvPr/>
        </p:nvSpPr>
        <p:spPr bwMode="auto">
          <a:xfrm>
            <a:off x="6191250" y="4205807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aseline="0"/>
              <a:t>N-2</a:t>
            </a:r>
          </a:p>
        </p:txBody>
      </p:sp>
    </p:spTree>
    <p:extLst>
      <p:ext uri="{BB962C8B-B14F-4D97-AF65-F5344CB8AC3E}">
        <p14:creationId xmlns:p14="http://schemas.microsoft.com/office/powerpoint/2010/main" val="198074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2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2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25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2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2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5" grpId="0" animBg="1"/>
      <p:bldP spid="225286" grpId="0"/>
      <p:bldP spid="225288" grpId="0" animBg="1"/>
      <p:bldP spid="225289" grpId="0"/>
      <p:bldP spid="225291" grpId="0" animBg="1"/>
      <p:bldP spid="22529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en-US" dirty="0"/>
              <a:t>לכן </a:t>
            </a:r>
            <a:r>
              <a:rPr lang="he-IL" altLang="en-US" b="1" dirty="0"/>
              <a:t>הצעד הרקורסיבי </a:t>
            </a:r>
            <a:r>
              <a:rPr lang="he-IL" altLang="en-US" dirty="0"/>
              <a:t>יהיה: </a:t>
            </a:r>
            <a:r>
              <a:rPr lang="en-US" altLang="en-US" dirty="0"/>
              <a:t>f(n) = f(n-1) + 2*f(n-2)</a:t>
            </a:r>
            <a:endParaRPr lang="he-IL" altLang="en-US" dirty="0"/>
          </a:p>
          <a:p>
            <a:pPr eaLnBrk="1" hangingPunct="1"/>
            <a:r>
              <a:rPr lang="he-IL" altLang="en-US" dirty="0"/>
              <a:t>ומה יהיה </a:t>
            </a:r>
            <a:r>
              <a:rPr lang="he-IL" altLang="en-US" b="1" dirty="0"/>
              <a:t>מקרה הבסיס</a:t>
            </a:r>
            <a:r>
              <a:rPr lang="he-IL" altLang="en-US" dirty="0"/>
              <a:t>?</a:t>
            </a:r>
          </a:p>
          <a:p>
            <a:pPr lvl="1" eaLnBrk="1" hangingPunct="1"/>
            <a:r>
              <a:rPr lang="he-IL" altLang="en-US" dirty="0"/>
              <a:t>מס' האפשרויות למתוח קו באורך 1 מטר הוא 1:   </a:t>
            </a:r>
            <a:r>
              <a:rPr lang="en-US" altLang="en-US" dirty="0"/>
              <a:t>f(1) = 1</a:t>
            </a:r>
            <a:endParaRPr lang="he-IL" altLang="en-US" dirty="0"/>
          </a:p>
          <a:p>
            <a:pPr lvl="1" eaLnBrk="1" hangingPunct="1"/>
            <a:endParaRPr lang="he-IL" altLang="en-US" dirty="0"/>
          </a:p>
          <a:p>
            <a:pPr lvl="1" eaLnBrk="1" hangingPunct="1"/>
            <a:endParaRPr lang="he-IL" altLang="en-US" dirty="0"/>
          </a:p>
          <a:p>
            <a:pPr lvl="1" eaLnBrk="1" hangingPunct="1"/>
            <a:r>
              <a:rPr lang="he-IL" altLang="en-US" dirty="0"/>
              <a:t>מס' האפשרויות למתוח קו באורך 2 מטר הוא 3:   </a:t>
            </a:r>
            <a:r>
              <a:rPr lang="en-US" altLang="en-US" dirty="0"/>
              <a:t>f(2) = 3</a:t>
            </a:r>
            <a:endParaRPr lang="he-IL" altLang="en-US" dirty="0"/>
          </a:p>
          <a:p>
            <a:pPr eaLnBrk="1" hangingPunct="1"/>
            <a:endParaRPr lang="he-IL" altLang="en-US" dirty="0"/>
          </a:p>
          <a:p>
            <a:pPr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en-US" sz="3800"/>
              <a:t>פתרון התרגיל</a:t>
            </a:r>
            <a:endParaRPr lang="en-US" altLang="en-US" sz="3800"/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 rot="16200000">
            <a:off x="3943726" y="2681779"/>
            <a:ext cx="431800" cy="431800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26309" name="Rectangle 5"/>
          <p:cNvSpPr>
            <a:spLocks noChangeArrowheads="1"/>
          </p:cNvSpPr>
          <p:nvPr/>
        </p:nvSpPr>
        <p:spPr bwMode="auto">
          <a:xfrm rot="16200000">
            <a:off x="5232400" y="3935617"/>
            <a:ext cx="431800" cy="431800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26310" name="Rectangle 6"/>
          <p:cNvSpPr>
            <a:spLocks noChangeArrowheads="1"/>
          </p:cNvSpPr>
          <p:nvPr/>
        </p:nvSpPr>
        <p:spPr bwMode="auto">
          <a:xfrm rot="16200000">
            <a:off x="4008438" y="3719717"/>
            <a:ext cx="431800" cy="8636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baseline="0">
              <a:solidFill>
                <a:srgbClr val="FF0000"/>
              </a:solidFill>
            </a:endParaRPr>
          </a:p>
        </p:txBody>
      </p:sp>
      <p:sp>
        <p:nvSpPr>
          <p:cNvPr id="226311" name="Rectangle 7"/>
          <p:cNvSpPr>
            <a:spLocks noChangeArrowheads="1"/>
          </p:cNvSpPr>
          <p:nvPr/>
        </p:nvSpPr>
        <p:spPr bwMode="auto">
          <a:xfrm rot="16200000">
            <a:off x="2566988" y="3719717"/>
            <a:ext cx="431800" cy="8636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baseline="0">
              <a:solidFill>
                <a:srgbClr val="FF0000"/>
              </a:solidFill>
            </a:endParaRPr>
          </a:p>
        </p:txBody>
      </p:sp>
      <p:sp>
        <p:nvSpPr>
          <p:cNvPr id="226312" name="Rectangle 8"/>
          <p:cNvSpPr>
            <a:spLocks noChangeArrowheads="1"/>
          </p:cNvSpPr>
          <p:nvPr/>
        </p:nvSpPr>
        <p:spPr bwMode="auto">
          <a:xfrm rot="16200000">
            <a:off x="5664200" y="3935617"/>
            <a:ext cx="431800" cy="431800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26313" name="Rectangle 9"/>
          <p:cNvSpPr>
            <a:spLocks noChangeArrowheads="1"/>
          </p:cNvSpPr>
          <p:nvPr/>
        </p:nvSpPr>
        <p:spPr bwMode="auto">
          <a:xfrm>
            <a:off x="1981200" y="4581526"/>
            <a:ext cx="771525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int</a:t>
            </a: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f (</a:t>
            </a:r>
            <a:r>
              <a:rPr lang="en-US" altLang="en-US" sz="1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(n == 1) </a:t>
            </a:r>
            <a:r>
              <a:rPr lang="en-US" altLang="en-US" sz="1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(n == 2) </a:t>
            </a:r>
            <a:r>
              <a:rPr lang="en-US" altLang="en-US" sz="1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3;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f(n-1)+2*f(n-2);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54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6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26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6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26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6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6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8" grpId="0" animBg="1"/>
      <p:bldP spid="226309" grpId="0" animBg="1"/>
      <p:bldP spid="226310" grpId="0" animBg="1"/>
      <p:bldP spid="226311" grpId="0" animBg="1"/>
      <p:bldP spid="2263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e-IL" altLang="en-US" sz="2400" dirty="0"/>
              <a:t>יש לבנות קיר של לבנים מלבנים סטנדרטיות בהן האורך הוא כפול מהרוחב (האורך הוא 2 יחידות והרוחב היא יחידה אחת). גובה הקיר הדרוש הוא שתי יחידות.</a:t>
            </a:r>
          </a:p>
          <a:p>
            <a:pPr eaLnBrk="1" hangingPunct="1"/>
            <a:r>
              <a:rPr lang="he-IL" altLang="en-US" sz="2400" dirty="0"/>
              <a:t>בהינתן מספר לא מוגבל של לבנים מסוג זה, ברצוננו לחשב את מספר האפשרויות לבניית קיר באורך </a:t>
            </a:r>
            <a:r>
              <a:rPr lang="en-US" altLang="en-US" sz="2400" dirty="0"/>
              <a:t>n</a:t>
            </a:r>
            <a:r>
              <a:rPr lang="he-IL" altLang="en-US" sz="2400" dirty="0"/>
              <a:t>.</a:t>
            </a:r>
            <a:endParaRPr lang="en-US" altLang="en-US" sz="2400" dirty="0"/>
          </a:p>
          <a:p>
            <a:pPr lvl="1" eaLnBrk="1" hangingPunct="1"/>
            <a:r>
              <a:rPr lang="he-IL" altLang="en-US" sz="2400" dirty="0"/>
              <a:t>לבניית קיר באורך 1 יחידה יש רק אפשרות אחת לבניית הקיר בה לבנה אחת.</a:t>
            </a:r>
            <a:r>
              <a:rPr lang="en-US" altLang="en-US" sz="2400" dirty="0"/>
              <a:t> </a:t>
            </a:r>
          </a:p>
          <a:p>
            <a:pPr lvl="1" eaLnBrk="1" hangingPunct="1"/>
            <a:r>
              <a:rPr lang="he-IL" altLang="en-US" sz="2400" dirty="0"/>
              <a:t>לבניית קיר באורך 2 יחידות, דרושות שתי לבנים ויש 2 אפשרויות לבניית קיר.</a:t>
            </a:r>
            <a:r>
              <a:rPr lang="en-US" altLang="en-US" sz="2400" dirty="0"/>
              <a:t> </a:t>
            </a:r>
          </a:p>
          <a:p>
            <a:pPr lvl="1" eaLnBrk="1" hangingPunct="1"/>
            <a:r>
              <a:rPr lang="he-IL" altLang="en-US" sz="2400" dirty="0"/>
              <a:t>לבניית קיר באורך 3 יחידות דרושות שלוש לבנים ויש 3 אפשרויות לבניית הקיר.</a:t>
            </a:r>
            <a:r>
              <a:rPr lang="en-US" altLang="en-US" sz="2400" dirty="0"/>
              <a:t>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en-US"/>
              <a:t>בניית קיר לבנים</a:t>
            </a:r>
            <a:endParaRPr lang="en-US" altLang="en-US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970088" y="981075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9925" indent="-325438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en-US" sz="2900" baseline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he-IL" altLang="en-US" sz="2900" baseline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endParaRPr lang="en-US" altLang="en-US" sz="2200" baseline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31429" name="Picture 5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8" y="1693487"/>
            <a:ext cx="7191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6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3789364"/>
            <a:ext cx="295275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431" name="Rectangle 7"/>
          <p:cNvSpPr>
            <a:spLocks noChangeArrowheads="1"/>
          </p:cNvSpPr>
          <p:nvPr/>
        </p:nvSpPr>
        <p:spPr bwMode="auto">
          <a:xfrm>
            <a:off x="1847850" y="3789363"/>
            <a:ext cx="3168650" cy="576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1774825" y="4292601"/>
            <a:ext cx="3168650" cy="576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31433" name="Rectangle 9"/>
          <p:cNvSpPr>
            <a:spLocks noChangeArrowheads="1"/>
          </p:cNvSpPr>
          <p:nvPr/>
        </p:nvSpPr>
        <p:spPr bwMode="auto">
          <a:xfrm>
            <a:off x="1847850" y="4940301"/>
            <a:ext cx="3168650" cy="576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31434" name="Rectangle 10"/>
          <p:cNvSpPr>
            <a:spLocks noChangeArrowheads="1"/>
          </p:cNvSpPr>
          <p:nvPr/>
        </p:nvSpPr>
        <p:spPr bwMode="auto">
          <a:xfrm>
            <a:off x="1847850" y="5516563"/>
            <a:ext cx="3168650" cy="576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31435" name="Rectangle 11"/>
          <p:cNvSpPr>
            <a:spLocks noChangeArrowheads="1"/>
          </p:cNvSpPr>
          <p:nvPr/>
        </p:nvSpPr>
        <p:spPr bwMode="auto">
          <a:xfrm>
            <a:off x="2128058" y="3789364"/>
            <a:ext cx="8216093" cy="23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he-IL" altLang="en-US" sz="2100" baseline="0" dirty="0"/>
              <a:t>כמה אפשרויות לדעתכם יש לבניית קיר באורך 4 יחידות?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he-IL" altLang="en-US" sz="2100" baseline="0" dirty="0"/>
              <a:t>כתבו תכנית המקבלת כקלט מספר טבעי </a:t>
            </a:r>
            <a:r>
              <a:rPr lang="en-US" altLang="en-US" sz="2100" baseline="0" dirty="0"/>
              <a:t>N</a:t>
            </a:r>
            <a:r>
              <a:rPr lang="he-IL" altLang="en-US" sz="2100" baseline="0" dirty="0"/>
              <a:t>, ומציגה כפלט את מספר הדרכים לבניית קיר באורך </a:t>
            </a:r>
            <a:r>
              <a:rPr lang="en-US" altLang="en-US" sz="2100" baseline="0" dirty="0"/>
              <a:t>N</a:t>
            </a:r>
            <a:r>
              <a:rPr lang="he-IL" altLang="en-US" sz="2100" baseline="0" dirty="0"/>
              <a:t>.</a:t>
            </a:r>
            <a:endParaRPr lang="en-US" altLang="en-US" sz="2100" baseline="0" dirty="0"/>
          </a:p>
        </p:txBody>
      </p:sp>
    </p:spTree>
    <p:extLst>
      <p:ext uri="{BB962C8B-B14F-4D97-AF65-F5344CB8AC3E}">
        <p14:creationId xmlns:p14="http://schemas.microsoft.com/office/powerpoint/2010/main" val="305094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3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1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1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231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1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0" dur="500"/>
                                        <p:tgtEl>
                                          <p:spTgt spid="231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1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8" dur="500"/>
                                        <p:tgtEl>
                                          <p:spTgt spid="231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31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6" dur="500"/>
                                        <p:tgtEl>
                                          <p:spTgt spid="231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1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31" grpId="0" animBg="1"/>
      <p:bldP spid="231432" grpId="0" animBg="1"/>
      <p:bldP spid="231433" grpId="0" animBg="1"/>
      <p:bldP spid="2314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e-IL" altLang="en-US" dirty="0"/>
              <a:t>הסדרה:  </a:t>
            </a:r>
            <a:r>
              <a:rPr lang="en-US" altLang="en-US" dirty="0"/>
              <a:t>1,1,2,3,5,8,13,21,34,…</a:t>
            </a:r>
            <a:r>
              <a:rPr lang="he-IL" altLang="en-US" dirty="0"/>
              <a:t> היא סדרה מפורסמת במתמטיקה.</a:t>
            </a:r>
          </a:p>
          <a:p>
            <a:pPr eaLnBrk="1" hangingPunct="1"/>
            <a:r>
              <a:rPr lang="he-IL" altLang="en-US" dirty="0"/>
              <a:t>היא קרויה סדרת </a:t>
            </a:r>
            <a:r>
              <a:rPr lang="he-IL" altLang="en-US" dirty="0" err="1"/>
              <a:t>פיבונאצ'י</a:t>
            </a:r>
            <a:r>
              <a:rPr lang="he-IL" altLang="en-US" dirty="0"/>
              <a:t> (</a:t>
            </a:r>
            <a:r>
              <a:rPr lang="en-US" altLang="en-US" dirty="0"/>
              <a:t>Fibonacci Sequence</a:t>
            </a:r>
            <a:r>
              <a:rPr lang="he-IL" altLang="en-US" dirty="0"/>
              <a:t>), על שם המתמטיקאי האיטלקי, ליאונרדו </a:t>
            </a:r>
            <a:r>
              <a:rPr lang="he-IL" altLang="en-US" dirty="0" err="1"/>
              <a:t>פיבונאצ'י</a:t>
            </a:r>
            <a:r>
              <a:rPr lang="he-IL" altLang="en-US" dirty="0"/>
              <a:t>, שחי במאות ה-12-13 בעיר פיזה.</a:t>
            </a:r>
          </a:p>
          <a:p>
            <a:pPr eaLnBrk="1" hangingPunct="1"/>
            <a:r>
              <a:rPr lang="he-IL" altLang="en-US" dirty="0"/>
              <a:t>אם נסמן את האיבר ה-</a:t>
            </a:r>
            <a:r>
              <a:rPr lang="en-US" altLang="en-US" dirty="0"/>
              <a:t>n</a:t>
            </a:r>
            <a:r>
              <a:rPr lang="he-IL" altLang="en-US" dirty="0"/>
              <a:t>-י בסדרה על-ידי </a:t>
            </a:r>
            <a:r>
              <a:rPr lang="en-US" altLang="en-US" dirty="0" err="1"/>
              <a:t>F</a:t>
            </a:r>
            <a:r>
              <a:rPr lang="en-US" altLang="en-US" baseline="-25000" dirty="0" err="1"/>
              <a:t>n</a:t>
            </a:r>
            <a:r>
              <a:rPr lang="he-IL" altLang="en-US" dirty="0"/>
              <a:t>, אז הסדרה מקיימת את נוסחת הרקורסיה: </a:t>
            </a:r>
            <a:r>
              <a:rPr lang="en-US" altLang="en-US" dirty="0"/>
              <a:t>F</a:t>
            </a:r>
            <a:r>
              <a:rPr lang="en-US" altLang="en-US" baseline="-25000" dirty="0"/>
              <a:t>n-2</a:t>
            </a:r>
            <a:r>
              <a:rPr lang="he-IL" altLang="en-US" baseline="-25000" dirty="0"/>
              <a:t> </a:t>
            </a:r>
            <a:r>
              <a:rPr lang="he-IL" altLang="en-US" dirty="0"/>
              <a:t>+</a:t>
            </a:r>
            <a:r>
              <a:rPr lang="he-IL" altLang="en-US" baseline="-25000" dirty="0"/>
              <a:t> 1-</a:t>
            </a:r>
            <a:r>
              <a:rPr lang="en-US" altLang="en-US" dirty="0" err="1"/>
              <a:t>F</a:t>
            </a:r>
            <a:r>
              <a:rPr lang="en-US" altLang="en-US" baseline="-25000" dirty="0" err="1"/>
              <a:t>n</a:t>
            </a:r>
            <a:r>
              <a:rPr lang="he-IL" altLang="en-US" baseline="-25000" dirty="0"/>
              <a:t>  </a:t>
            </a:r>
            <a:r>
              <a:rPr lang="he-IL" altLang="en-US" dirty="0"/>
              <a:t>= </a:t>
            </a:r>
            <a:r>
              <a:rPr lang="en-US" altLang="en-US" dirty="0" err="1"/>
              <a:t>F</a:t>
            </a:r>
            <a:r>
              <a:rPr lang="en-US" altLang="en-US" baseline="-25000" dirty="0" err="1"/>
              <a:t>n</a:t>
            </a:r>
            <a:r>
              <a:rPr lang="he-IL" altLang="en-US" baseline="-25000" dirty="0"/>
              <a:t> </a:t>
            </a:r>
            <a:r>
              <a:rPr lang="he-IL" altLang="en-US" dirty="0"/>
              <a:t>. מקרה הבסיס הוא 1 = </a:t>
            </a:r>
            <a:r>
              <a:rPr lang="en-US" altLang="en-US" dirty="0"/>
              <a:t>F</a:t>
            </a:r>
            <a:r>
              <a:rPr lang="en-US" altLang="en-US" baseline="-25000" dirty="0"/>
              <a:t>1</a:t>
            </a:r>
            <a:r>
              <a:rPr lang="he-IL" altLang="en-US" baseline="-25000" dirty="0"/>
              <a:t> </a:t>
            </a:r>
            <a:r>
              <a:rPr lang="he-IL" altLang="en-US" dirty="0"/>
              <a:t>,</a:t>
            </a:r>
            <a:r>
              <a:rPr lang="he-IL" altLang="en-US" baseline="-25000" dirty="0"/>
              <a:t> </a:t>
            </a:r>
            <a:r>
              <a:rPr lang="he-IL" altLang="en-US" dirty="0"/>
              <a:t>1 = </a:t>
            </a:r>
            <a:r>
              <a:rPr lang="en-US" altLang="en-US" dirty="0"/>
              <a:t>F</a:t>
            </a:r>
            <a:r>
              <a:rPr lang="en-US" altLang="en-US" baseline="-25000" dirty="0"/>
              <a:t>2</a:t>
            </a:r>
            <a:r>
              <a:rPr lang="he-IL" altLang="en-US" dirty="0"/>
              <a:t> .</a:t>
            </a:r>
          </a:p>
          <a:p>
            <a:pPr lvl="1" eaLnBrk="1" hangingPunct="1"/>
            <a:r>
              <a:rPr lang="he-IL" altLang="en-US" dirty="0"/>
              <a:t>מכאן נסיק, לגבי הבעיה הקודמת, כי מספר הדרכים לבניית קיר באורך </a:t>
            </a:r>
            <a:r>
              <a:rPr lang="en-US" altLang="en-US" dirty="0"/>
              <a:t>n</a:t>
            </a:r>
            <a:r>
              <a:rPr lang="he-IL" altLang="en-US" dirty="0"/>
              <a:t> הוא </a:t>
            </a:r>
            <a:r>
              <a:rPr lang="he-IL" altLang="en-US" baseline="-25000" dirty="0"/>
              <a:t>1+</a:t>
            </a:r>
            <a:r>
              <a:rPr lang="en-US" altLang="en-US" dirty="0" err="1"/>
              <a:t>F</a:t>
            </a:r>
            <a:r>
              <a:rPr lang="en-US" altLang="en-US" baseline="-25000" dirty="0" err="1"/>
              <a:t>n</a:t>
            </a:r>
            <a:r>
              <a:rPr lang="he-IL" altLang="en-US" baseline="-25000" dirty="0"/>
              <a:t> </a:t>
            </a:r>
            <a:r>
              <a:rPr lang="he-IL" altLang="en-US" dirty="0"/>
              <a:t>.</a:t>
            </a:r>
            <a:endParaRPr lang="en-US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en-US"/>
              <a:t>סדרת פיבונאצ'י</a:t>
            </a:r>
            <a:endParaRPr lang="en-US" alt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970088" y="981075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9925" indent="-325438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en-US" sz="2900" baseline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he-IL" altLang="en-US" sz="2900" baseline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endParaRPr lang="en-US" altLang="en-US" sz="2200" baseline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33484" name="Picture 12" descr="Fibonacc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4652964"/>
            <a:ext cx="1800225" cy="14001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28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3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33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3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3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ChangeArrowheads="1"/>
          </p:cNvSpPr>
          <p:nvPr/>
        </p:nvSpPr>
        <p:spPr bwMode="auto">
          <a:xfrm>
            <a:off x="889463" y="1231901"/>
            <a:ext cx="9527714" cy="3622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9925" indent="-325438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0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int</a:t>
            </a:r>
            <a:r>
              <a:rPr lang="en-US" altLang="en-US" sz="2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fib (</a:t>
            </a:r>
            <a:r>
              <a:rPr lang="en-US" altLang="en-US" sz="20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he-IL" altLang="en-US" sz="2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מספר טבעי</a:t>
            </a:r>
            <a:r>
              <a:rPr lang="en-US" altLang="en-US" sz="2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he-IL" altLang="en-US" sz="2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טענת כניסה:</a:t>
            </a:r>
            <a:r>
              <a:rPr lang="en-US" altLang="en-US" sz="2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he-IL" altLang="en-US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י בסדרת </a:t>
            </a:r>
            <a:r>
              <a:rPr lang="he-IL" altLang="en-US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פיבונצ'י</a:t>
            </a:r>
            <a:r>
              <a:rPr lang="en-US" altLang="en-US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-n</a:t>
            </a:r>
            <a:r>
              <a:rPr lang="he-IL" altLang="en-US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טענת יציאה: הפונקציה מחזירה את המס' ה-</a:t>
            </a:r>
            <a:r>
              <a:rPr lang="en-US" altLang="en-US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(n == 1 || n == 2) </a:t>
            </a:r>
            <a:r>
              <a:rPr lang="en-US" altLang="en-US" sz="20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2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2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fib(n-1)+fib(n-2);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0403" name="Rectangle 3"/>
          <p:cNvSpPr>
            <a:spLocks noChangeArrowheads="1"/>
          </p:cNvSpPr>
          <p:nvPr/>
        </p:nvSpPr>
        <p:spPr bwMode="auto">
          <a:xfrm>
            <a:off x="1774825" y="3824289"/>
            <a:ext cx="8229600" cy="162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9925" indent="-325438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en-US" altLang="en-US" baseline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7892" name="Picture 5" descr="animated_computer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27308" y="2874762"/>
            <a:ext cx="2979737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r" eaLnBrk="1" hangingPunct="1"/>
            <a:r>
              <a:rPr lang="he-IL" altLang="en-US"/>
              <a:t>סדרת פיבונצ'י (</a:t>
            </a:r>
            <a:r>
              <a:rPr lang="en-US" altLang="en-US"/>
              <a:t>Fibonacci</a:t>
            </a:r>
            <a:r>
              <a:rPr lang="ar-JO" altLang="en-US"/>
              <a:t>)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250px-SierpinskiTriangle"/>
          <p:cNvPicPr>
            <a:picLocks noChangeAspect="1" noChangeArrowheads="1"/>
          </p:cNvPicPr>
          <p:nvPr/>
        </p:nvPicPr>
        <p:blipFill>
          <a:blip r:embed="rId2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2932113"/>
            <a:ext cx="3744913" cy="316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000" name="Picture 8" descr="fuc_sierpinski"/>
          <p:cNvPicPr>
            <a:picLocks noChangeAspect="1" noChangeArrowheads="1"/>
          </p:cNvPicPr>
          <p:nvPr/>
        </p:nvPicPr>
        <p:blipFill>
          <a:blip r:embed="rId3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7" b="6660"/>
          <a:stretch>
            <a:fillRect/>
          </a:stretch>
        </p:blipFill>
        <p:spPr bwMode="auto">
          <a:xfrm>
            <a:off x="1343025" y="2852739"/>
            <a:ext cx="8066088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1981200" y="981075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9925" indent="-325438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en-US" sz="2900" baseline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he-IL" altLang="en-US" sz="2900" baseline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endParaRPr lang="en-US" altLang="en-US" sz="2200" baseline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xfrm>
            <a:off x="255148" y="981075"/>
            <a:ext cx="11644011" cy="5496095"/>
          </a:xfrm>
        </p:spPr>
        <p:txBody>
          <a:bodyPr/>
          <a:lstStyle/>
          <a:p>
            <a:pPr eaLnBrk="1" hangingPunct="1"/>
            <a:r>
              <a:rPr lang="he-IL" altLang="en-US" sz="2400" dirty="0"/>
              <a:t>הצורה הבאה נקראת 'משולש </a:t>
            </a:r>
            <a:r>
              <a:rPr lang="he-IL" altLang="en-US" sz="2400" dirty="0" err="1"/>
              <a:t>סרפינסקי</a:t>
            </a:r>
            <a:r>
              <a:rPr lang="he-IL" altLang="en-US" sz="2400" dirty="0"/>
              <a:t>', על שמו של המתמטיקאי הפולני וסלב </a:t>
            </a:r>
            <a:r>
              <a:rPr lang="he-IL" altLang="en-US" sz="2400" dirty="0" err="1"/>
              <a:t>סרפינסקי</a:t>
            </a:r>
            <a:r>
              <a:rPr lang="he-IL" altLang="en-US" sz="2400" dirty="0"/>
              <a:t> (</a:t>
            </a:r>
            <a:r>
              <a:rPr lang="en-US" altLang="en-US" sz="2400" dirty="0" err="1"/>
              <a:t>Wacław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Sierpiński</a:t>
            </a:r>
            <a:r>
              <a:rPr lang="he-IL" altLang="en-US" sz="2400" dirty="0"/>
              <a:t> , 1882-1969) שגילה אותה ב-1915.</a:t>
            </a:r>
          </a:p>
          <a:p>
            <a:pPr eaLnBrk="1" hangingPunct="1"/>
            <a:r>
              <a:rPr lang="he-IL" altLang="en-US" sz="2400" dirty="0"/>
              <a:t>זו צורה שמפגינה התנהגות רקורסיבית, ומכילה עותקים של עצמה בתוכה. ניתן לייצר אותה באופן הבא:</a:t>
            </a:r>
          </a:p>
          <a:p>
            <a:pPr eaLnBrk="1" hangingPunct="1"/>
            <a:r>
              <a:rPr lang="he-IL" altLang="en-US" sz="2400" dirty="0"/>
              <a:t>בהנחה שהמשולש המקורי היה משולש שווה-צלעות שאורך צלעו הוא 1. חשבו:</a:t>
            </a:r>
          </a:p>
          <a:p>
            <a:pPr lvl="1" eaLnBrk="1" hangingPunct="1"/>
            <a:r>
              <a:rPr lang="he-IL" altLang="en-US" sz="2000" dirty="0"/>
              <a:t>כמה משולשים שחורים </a:t>
            </a:r>
            <a:r>
              <a:rPr lang="he-IL" altLang="en-US" sz="2000" dirty="0" err="1"/>
              <a:t>יווצרו</a:t>
            </a:r>
            <a:r>
              <a:rPr lang="he-IL" altLang="en-US" sz="2000" dirty="0"/>
              <a:t> אחרי </a:t>
            </a:r>
            <a:r>
              <a:rPr lang="en-US" altLang="en-US" sz="2000" dirty="0"/>
              <a:t>n</a:t>
            </a:r>
            <a:r>
              <a:rPr lang="he-IL" altLang="en-US" sz="2000" dirty="0"/>
              <a:t> </a:t>
            </a:r>
            <a:r>
              <a:rPr lang="he-IL" altLang="en-US" sz="2000" dirty="0" err="1"/>
              <a:t>איטרציות</a:t>
            </a:r>
            <a:r>
              <a:rPr lang="he-IL" altLang="en-US" sz="2000" dirty="0"/>
              <a:t>?</a:t>
            </a:r>
          </a:p>
          <a:p>
            <a:pPr lvl="1" eaLnBrk="1" hangingPunct="1"/>
            <a:r>
              <a:rPr lang="he-IL" altLang="en-US" sz="2000" dirty="0"/>
              <a:t>מה אורך צלעו של כל משולש שחור כזה?</a:t>
            </a:r>
          </a:p>
          <a:p>
            <a:pPr lvl="1" eaLnBrk="1" hangingPunct="1"/>
            <a:r>
              <a:rPr lang="he-IL" altLang="en-US" sz="2000" dirty="0"/>
              <a:t>מהו השטח השחור הכולל שיוותר לאחר </a:t>
            </a:r>
            <a:r>
              <a:rPr lang="en-US" altLang="en-US" sz="2000" dirty="0"/>
              <a:t>n</a:t>
            </a:r>
            <a:r>
              <a:rPr lang="he-IL" altLang="en-US" sz="2000" dirty="0"/>
              <a:t> </a:t>
            </a:r>
            <a:r>
              <a:rPr lang="he-IL" altLang="en-US" sz="2000" dirty="0" err="1"/>
              <a:t>איטרציות</a:t>
            </a:r>
            <a:r>
              <a:rPr lang="he-IL" altLang="en-US" sz="2000" dirty="0"/>
              <a:t>?</a:t>
            </a:r>
          </a:p>
          <a:p>
            <a:pPr eaLnBrk="1" hangingPunct="1"/>
            <a:r>
              <a:rPr lang="he-IL" altLang="en-US" sz="2400" dirty="0"/>
              <a:t>שטחו של משולש </a:t>
            </a:r>
            <a:r>
              <a:rPr lang="he-IL" altLang="en-US" sz="2400" dirty="0" err="1"/>
              <a:t>סרפינסקי</a:t>
            </a:r>
            <a:r>
              <a:rPr lang="he-IL" altLang="en-US" sz="2400" dirty="0"/>
              <a:t> הוא אפס.                                  </a:t>
            </a:r>
          </a:p>
          <a:p>
            <a:pPr marL="0" indent="0" eaLnBrk="1" hangingPunct="1">
              <a:buNone/>
            </a:pPr>
            <a:r>
              <a:rPr lang="he-IL" altLang="en-US" sz="2400" dirty="0"/>
              <a:t>   האם תוכלו להסביר מדוע?</a:t>
            </a:r>
            <a:endParaRPr lang="en-US" altLang="en-US" sz="2400" dirty="0"/>
          </a:p>
        </p:txBody>
      </p:sp>
      <p:sp>
        <p:nvSpPr>
          <p:cNvPr id="41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en-US"/>
              <a:t>חידה לחימום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62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2130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en-US" sz="2200" dirty="0"/>
              <a:t>בשנת 1883, יצרן צעצועים צרפתי בשם </a:t>
            </a:r>
            <a:r>
              <a:rPr lang="en-US" altLang="en-US" sz="2200" dirty="0"/>
              <a:t>Claus</a:t>
            </a:r>
            <a:r>
              <a:rPr lang="he-IL" altLang="en-US" sz="2200" dirty="0"/>
              <a:t>, החל למכור צעצוע בשם "מגדלי האנוי". צעצוע זה היה מורכב משלושה מוטות עץ, כאשר על אחד מהם היו מונחות </a:t>
            </a:r>
            <a:r>
              <a:rPr lang="he-IL" altLang="en-US" sz="2200" dirty="0" err="1"/>
              <a:t>דיסקות</a:t>
            </a:r>
            <a:r>
              <a:rPr lang="he-IL" altLang="en-US" sz="2200" dirty="0"/>
              <a:t> עץ בקטרים שונים (הגדולה ביותר בתחתית, והקטנה ביותר בראש המגדל).</a:t>
            </a:r>
          </a:p>
          <a:p>
            <a:pPr eaLnBrk="1" hangingPunct="1"/>
            <a:r>
              <a:rPr lang="he-IL" altLang="en-US" sz="2200" dirty="0"/>
              <a:t>מטרת המשחק הייתה להעביר את כל </a:t>
            </a:r>
            <a:r>
              <a:rPr lang="he-IL" altLang="en-US" sz="2200" dirty="0" err="1"/>
              <a:t>הדיסקות</a:t>
            </a:r>
            <a:r>
              <a:rPr lang="he-IL" altLang="en-US" sz="2200" dirty="0"/>
              <a:t> מהמוט הראשון למוט השלישי, </a:t>
            </a:r>
            <a:r>
              <a:rPr lang="he-IL" altLang="en-US" sz="2200" dirty="0" err="1"/>
              <a:t>דיסקה</a:t>
            </a:r>
            <a:r>
              <a:rPr lang="he-IL" altLang="en-US" sz="2200" dirty="0"/>
              <a:t> אחת בכל תור, כאשר אסור להניח </a:t>
            </a:r>
            <a:r>
              <a:rPr lang="he-IL" altLang="en-US" sz="2200" dirty="0" err="1"/>
              <a:t>דיסקה</a:t>
            </a:r>
            <a:r>
              <a:rPr lang="he-IL" altLang="en-US" sz="2200" dirty="0"/>
              <a:t> בעלת קוטר גדול מעל </a:t>
            </a:r>
            <a:r>
              <a:rPr lang="he-IL" altLang="en-US" sz="2200" dirty="0" err="1"/>
              <a:t>דיסקה</a:t>
            </a:r>
            <a:r>
              <a:rPr lang="he-IL" altLang="en-US" sz="2200" dirty="0"/>
              <a:t> בעלת קוטר קטן יותר.</a:t>
            </a:r>
          </a:p>
          <a:p>
            <a:pPr eaLnBrk="1" hangingPunct="1"/>
            <a:r>
              <a:rPr lang="he-IL" altLang="en-US" sz="2200" dirty="0"/>
              <a:t>ניתן להשתמש במוט הנוסף לצורך ההעברות.</a:t>
            </a:r>
          </a:p>
          <a:p>
            <a:pPr eaLnBrk="1" hangingPunct="1"/>
            <a:r>
              <a:rPr lang="en-US" altLang="en-US" sz="2200" u="sng" dirty="0">
                <a:solidFill>
                  <a:srgbClr val="0000FF"/>
                </a:solidFill>
              </a:rPr>
              <a:t>http://math.bu.edu/DYSYS/applets/hanoi.html</a:t>
            </a:r>
            <a:endParaRPr lang="he-IL" altLang="en-US" sz="2200" u="sng" dirty="0">
              <a:solidFill>
                <a:srgbClr val="0000FF"/>
              </a:solidFill>
            </a:endParaRPr>
          </a:p>
          <a:p>
            <a:pPr eaLnBrk="1" hangingPunct="1"/>
            <a:r>
              <a:rPr lang="he-IL" altLang="en-US" sz="2200" dirty="0"/>
              <a:t>אל הצעצוע היה מצורף פתק שמספר שבמקדש רחוק במזרח, עומדים 3 מוטות עץ ועליהם 64 </a:t>
            </a:r>
            <a:r>
              <a:rPr lang="he-IL" altLang="en-US" sz="2200" dirty="0" err="1"/>
              <a:t>דיסקות</a:t>
            </a:r>
            <a:r>
              <a:rPr lang="he-IL" altLang="en-US" sz="2200" dirty="0"/>
              <a:t> מוזהבות. נזירים מעבירים את </a:t>
            </a:r>
            <a:r>
              <a:rPr lang="he-IL" altLang="en-US" sz="2200" dirty="0" err="1"/>
              <a:t>הדיסקות</a:t>
            </a:r>
            <a:r>
              <a:rPr lang="he-IL" altLang="en-US" sz="2200" dirty="0"/>
              <a:t> לפי חוקי המשחק, וכאשר יסיימו להעביר את כל                                          </a:t>
            </a:r>
            <a:r>
              <a:rPr lang="he-IL" altLang="en-US" sz="2200" dirty="0" err="1"/>
              <a:t>הדיסקות</a:t>
            </a:r>
            <a:r>
              <a:rPr lang="he-IL" altLang="en-US" sz="2200" dirty="0"/>
              <a:t>, יגיע העולם לקיצו.</a:t>
            </a:r>
            <a:endParaRPr lang="en-US" altLang="en-US" sz="22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en-US"/>
              <a:t>מגדלי האנוי</a:t>
            </a:r>
            <a:endParaRPr lang="en-US" alt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981200" y="981075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en-US" sz="2600" baseline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96614" name="Picture 6" descr="300px-Hanoikle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48" y="4555509"/>
            <a:ext cx="4129085" cy="1815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7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15846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6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6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6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6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6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e-IL" altLang="en-US" dirty="0"/>
              <a:t>נגדיר עכשיו, באופן כללי, מגדל ברמה </a:t>
            </a:r>
            <a:r>
              <a:rPr lang="en-US" altLang="en-US" dirty="0"/>
              <a:t>N</a:t>
            </a:r>
            <a:r>
              <a:rPr lang="he-IL" altLang="en-US" dirty="0"/>
              <a:t>:</a:t>
            </a:r>
            <a:endParaRPr lang="he-IL" altLang="en-US" i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e-IL" altLang="en-US" i="1" dirty="0"/>
              <a:t>		"מגדל ברמה </a:t>
            </a:r>
            <a:r>
              <a:rPr lang="en-US" altLang="en-US" i="1" dirty="0"/>
              <a:t>N</a:t>
            </a:r>
            <a:r>
              <a:rPr lang="he-IL" altLang="en-US" i="1" dirty="0"/>
              <a:t>  בנוי ממשולש שלימינו מונח 	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e-IL" altLang="en-US" i="1" dirty="0"/>
              <a:t>           מגדל קטן יותר ברמה </a:t>
            </a:r>
            <a:r>
              <a:rPr lang="en-US" altLang="en-US" i="1" dirty="0"/>
              <a:t>N – 1</a:t>
            </a:r>
            <a:r>
              <a:rPr lang="he-IL" altLang="en-US" i="1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e-IL" altLang="en-US" i="1" dirty="0"/>
              <a:t>	       המגדל הבסיסי הוא ברמה 1, וצורתו משולש"</a:t>
            </a:r>
            <a:r>
              <a:rPr lang="he-IL" altLang="en-US" dirty="0"/>
              <a:t>.</a:t>
            </a:r>
          </a:p>
          <a:p>
            <a:pPr eaLnBrk="1" hangingPunct="1"/>
            <a:r>
              <a:rPr lang="he-IL" altLang="en-US" dirty="0"/>
              <a:t>נשים לב לכך שבהגדרת המגדל ברמה </a:t>
            </a:r>
            <a:r>
              <a:rPr lang="en-US" altLang="en-US" dirty="0"/>
              <a:t>N</a:t>
            </a:r>
            <a:r>
              <a:rPr lang="he-IL" altLang="en-US" dirty="0"/>
              <a:t>, השתמשנו במגדל ברמה </a:t>
            </a:r>
            <a:r>
              <a:rPr lang="en-US" altLang="en-US" dirty="0"/>
              <a:t>N-1</a:t>
            </a:r>
            <a:r>
              <a:rPr lang="he-IL" altLang="en-US" dirty="0"/>
              <a:t>, כלומר תיארנו עצם מסוים (המגדל) ע"י עצם אחר, מאותו סוג, אבל מסדר גודל קטן יותר.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en-US"/>
              <a:t>מגדלים</a:t>
            </a:r>
            <a:endParaRPr lang="en-US" alt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981200" y="981075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en-US" sz="2600" baseline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566989" y="4868864"/>
            <a:ext cx="2446337" cy="1152525"/>
            <a:chOff x="6192" y="5472"/>
            <a:chExt cx="3456" cy="1728"/>
          </a:xfrm>
        </p:grpSpPr>
        <p:sp>
          <p:nvSpPr>
            <p:cNvPr id="13318" name="AutoShape 10"/>
            <p:cNvSpPr>
              <a:spLocks noChangeArrowheads="1"/>
            </p:cNvSpPr>
            <p:nvPr/>
          </p:nvSpPr>
          <p:spPr bwMode="auto">
            <a:xfrm rot="-5400000" flipH="1" flipV="1">
              <a:off x="5976" y="5688"/>
              <a:ext cx="1728" cy="1296"/>
            </a:xfrm>
            <a:prstGeom prst="triangle">
              <a:avLst>
                <a:gd name="adj" fmla="val 50000"/>
              </a:avLst>
            </a:prstGeom>
            <a:solidFill>
              <a:srgbClr val="8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en-US"/>
            </a:p>
          </p:txBody>
        </p:sp>
        <p:sp>
          <p:nvSpPr>
            <p:cNvPr id="13319" name="AutoShape 11"/>
            <p:cNvSpPr>
              <a:spLocks noChangeArrowheads="1"/>
            </p:cNvSpPr>
            <p:nvPr/>
          </p:nvSpPr>
          <p:spPr bwMode="auto">
            <a:xfrm rot="-5400000" flipH="1" flipV="1">
              <a:off x="7272" y="5832"/>
              <a:ext cx="1440" cy="1008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en-US"/>
            </a:p>
          </p:txBody>
        </p:sp>
        <p:sp>
          <p:nvSpPr>
            <p:cNvPr id="13320" name="AutoShape 12"/>
            <p:cNvSpPr>
              <a:spLocks noChangeArrowheads="1"/>
            </p:cNvSpPr>
            <p:nvPr/>
          </p:nvSpPr>
          <p:spPr bwMode="auto">
            <a:xfrm rot="-5400000" flipH="1" flipV="1">
              <a:off x="9144" y="6120"/>
              <a:ext cx="576" cy="43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en-US"/>
            </a:p>
          </p:txBody>
        </p:sp>
        <p:sp>
          <p:nvSpPr>
            <p:cNvPr id="13321" name="AutoShape 13"/>
            <p:cNvSpPr>
              <a:spLocks noChangeArrowheads="1"/>
            </p:cNvSpPr>
            <p:nvPr/>
          </p:nvSpPr>
          <p:spPr bwMode="auto">
            <a:xfrm rot="-5400000" flipH="1" flipV="1">
              <a:off x="8424" y="5976"/>
              <a:ext cx="864" cy="720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473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0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0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0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0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0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e-IL" altLang="en-US" sz="2400" dirty="0"/>
              <a:t>צעצוע זה הומצא למעשה על-ידי המתמטיקאי הצרפתי אדוארד </a:t>
            </a:r>
            <a:r>
              <a:rPr lang="he-IL" altLang="en-US" sz="2400" dirty="0" err="1"/>
              <a:t>לוקאס</a:t>
            </a:r>
            <a:r>
              <a:rPr lang="he-IL" altLang="en-US" sz="2400" dirty="0"/>
              <a:t> (</a:t>
            </a:r>
            <a:r>
              <a:rPr lang="en-US" altLang="en-US" sz="2400" dirty="0" err="1"/>
              <a:t>Édouard</a:t>
            </a:r>
            <a:r>
              <a:rPr lang="en-US" altLang="en-US" sz="2400" dirty="0"/>
              <a:t> Lucas</a:t>
            </a:r>
            <a:r>
              <a:rPr lang="he-IL" altLang="en-US" sz="2400" dirty="0"/>
              <a:t>, 1842-1891). שם יצרן הצעצועים </a:t>
            </a:r>
            <a:r>
              <a:rPr lang="en-US" altLang="en-US" sz="2400" dirty="0"/>
              <a:t>Claus</a:t>
            </a:r>
            <a:r>
              <a:rPr lang="he-IL" altLang="en-US" sz="2400" dirty="0"/>
              <a:t> הוא היפוך אותיות של שמו של </a:t>
            </a:r>
            <a:r>
              <a:rPr lang="en-US" altLang="en-US" sz="2400" dirty="0"/>
              <a:t>Lucas</a:t>
            </a:r>
            <a:r>
              <a:rPr lang="he-IL" altLang="en-US" sz="2400" dirty="0"/>
              <a:t>.</a:t>
            </a:r>
          </a:p>
          <a:p>
            <a:pPr eaLnBrk="1" hangingPunct="1"/>
            <a:r>
              <a:rPr lang="he-IL" altLang="en-US" sz="2400" dirty="0" err="1"/>
              <a:t>לוקאס</a:t>
            </a:r>
            <a:r>
              <a:rPr lang="he-IL" altLang="en-US" sz="2400" dirty="0"/>
              <a:t> התחיל את הקריירה המתמטית שלו כנער, וכבר בגיל 15 הוא המציא שיטה לבדיקת ראשוניות של מספרים. הוא התחיל להפעיל את השיטה שלו על המספר </a:t>
            </a:r>
            <a:r>
              <a:rPr lang="en-US" altLang="en-US" sz="2400" dirty="0"/>
              <a:t>2</a:t>
            </a:r>
            <a:r>
              <a:rPr lang="en-US" altLang="en-US" sz="2400" baseline="30000" dirty="0"/>
              <a:t>127</a:t>
            </a:r>
            <a:r>
              <a:rPr lang="en-US" altLang="en-US" sz="2400" dirty="0"/>
              <a:t>-1</a:t>
            </a:r>
            <a:r>
              <a:rPr lang="he-IL" altLang="en-US" sz="2400" dirty="0"/>
              <a:t> בניסיון להוכיח שמספר זה הוא ראשוני.</a:t>
            </a:r>
          </a:p>
          <a:p>
            <a:pPr eaLnBrk="1" hangingPunct="1"/>
            <a:r>
              <a:rPr lang="he-IL" altLang="en-US" sz="2400" dirty="0"/>
              <a:t>כעבור 19 שנים, בהן ערך חישובים ובדיקות באופן ידני בלבד, ללא מחשבון, הוא סיים את הוכחתו.                                  זהו המספר הראשוני הגדול ביותר עד היום שנתגלה ללא עזרת מחשב.</a:t>
            </a:r>
          </a:p>
          <a:p>
            <a:pPr eaLnBrk="1" hangingPunct="1"/>
            <a:r>
              <a:rPr lang="he-IL" altLang="en-US" sz="2400" dirty="0"/>
              <a:t>המיוחד בבעיית מגדלי האנוי, הוא שיש לה פתרון רקורסיבי מעניין. </a:t>
            </a:r>
          </a:p>
          <a:p>
            <a:pPr marL="0" indent="0" eaLnBrk="1" hangingPunct="1">
              <a:buNone/>
            </a:pPr>
            <a:r>
              <a:rPr lang="he-IL" altLang="en-US" sz="2400" dirty="0"/>
              <a:t>	אנחנו נפתח אלגוריתם רקורסיבי המתבסס על רעיון זה.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en-US"/>
              <a:t>מגדלי האנוי</a:t>
            </a:r>
            <a:endParaRPr lang="en-US" alt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981200" y="981075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en-US" sz="2600" baseline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baseline="0"/>
          </a:p>
        </p:txBody>
      </p:sp>
      <p:pic>
        <p:nvPicPr>
          <p:cNvPr id="198663" name="Picture 7" descr="eluc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02" y="3337265"/>
            <a:ext cx="265112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64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8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9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8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8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8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8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e-IL" altLang="en-US" sz="2400" dirty="0"/>
              <a:t>נניח שאנחנו רוצים לפתור את בעיית מגדל האנוי עבור 2 </a:t>
            </a:r>
            <a:r>
              <a:rPr lang="he-IL" altLang="en-US" sz="2400" dirty="0" err="1"/>
              <a:t>דיסקות</a:t>
            </a:r>
            <a:r>
              <a:rPr lang="he-IL" altLang="en-US" sz="2400" dirty="0"/>
              <a:t>:</a:t>
            </a:r>
          </a:p>
          <a:p>
            <a:pPr lvl="1" eaLnBrk="1" hangingPunct="1"/>
            <a:r>
              <a:rPr lang="he-IL" altLang="en-US" sz="2400" dirty="0"/>
              <a:t>נעביר מ-</a:t>
            </a:r>
            <a:r>
              <a:rPr lang="en-US" altLang="en-US" sz="2400" dirty="0"/>
              <a:t>A</a:t>
            </a:r>
            <a:r>
              <a:rPr lang="he-IL" altLang="en-US" sz="2400" dirty="0"/>
              <a:t> ל-</a:t>
            </a:r>
            <a:r>
              <a:rPr lang="en-US" altLang="en-US" sz="2400" dirty="0"/>
              <a:t>B</a:t>
            </a:r>
            <a:endParaRPr lang="he-IL" altLang="en-US" sz="2400" dirty="0"/>
          </a:p>
          <a:p>
            <a:pPr lvl="1" eaLnBrk="1" hangingPunct="1"/>
            <a:r>
              <a:rPr lang="he-IL" altLang="en-US" sz="2400" dirty="0"/>
              <a:t>נעביר מ-</a:t>
            </a:r>
            <a:r>
              <a:rPr lang="en-US" altLang="en-US" sz="2400" dirty="0"/>
              <a:t>A</a:t>
            </a:r>
            <a:r>
              <a:rPr lang="he-IL" altLang="en-US" sz="2400" dirty="0"/>
              <a:t> ל-</a:t>
            </a:r>
            <a:r>
              <a:rPr lang="en-US" altLang="en-US" sz="2400" dirty="0"/>
              <a:t>C</a:t>
            </a:r>
            <a:endParaRPr lang="he-IL" altLang="en-US" sz="2400" dirty="0"/>
          </a:p>
          <a:p>
            <a:pPr lvl="1" eaLnBrk="1" hangingPunct="1"/>
            <a:r>
              <a:rPr lang="he-IL" altLang="en-US" sz="2400" dirty="0"/>
              <a:t>נעביר מ-</a:t>
            </a:r>
            <a:r>
              <a:rPr lang="en-US" altLang="en-US" sz="2400" dirty="0"/>
              <a:t>B</a:t>
            </a:r>
            <a:r>
              <a:rPr lang="he-IL" altLang="en-US" sz="2400" dirty="0"/>
              <a:t> ל-</a:t>
            </a:r>
            <a:r>
              <a:rPr lang="en-US" altLang="en-US" sz="2400" dirty="0"/>
              <a:t>C</a:t>
            </a:r>
            <a:endParaRPr lang="he-IL" altLang="en-US" sz="2400" dirty="0"/>
          </a:p>
          <a:p>
            <a:pPr eaLnBrk="1" hangingPunct="1"/>
            <a:r>
              <a:rPr lang="he-IL" altLang="en-US" sz="2400" dirty="0"/>
              <a:t>בסך הכול: כדי להעביר 2  </a:t>
            </a:r>
            <a:r>
              <a:rPr lang="he-IL" altLang="en-US" sz="2400" dirty="0" err="1"/>
              <a:t>דיסקות</a:t>
            </a:r>
            <a:r>
              <a:rPr lang="he-IL" altLang="en-US" sz="2400" dirty="0"/>
              <a:t>, עשינו 3 מהלכים.</a:t>
            </a:r>
          </a:p>
          <a:p>
            <a:pPr eaLnBrk="1" hangingPunct="1"/>
            <a:r>
              <a:rPr lang="he-IL" altLang="en-US" sz="2400" dirty="0"/>
              <a:t>איך יראה פתרון בעיית מגדלי האנוי עבור 3 </a:t>
            </a:r>
            <a:r>
              <a:rPr lang="he-IL" altLang="en-US" sz="2400" dirty="0" err="1"/>
              <a:t>דיסקות</a:t>
            </a:r>
            <a:r>
              <a:rPr lang="he-IL" altLang="en-US" sz="2400" dirty="0"/>
              <a:t>?</a:t>
            </a:r>
          </a:p>
          <a:p>
            <a:pPr eaLnBrk="1" hangingPunct="1"/>
            <a:r>
              <a:rPr lang="he-IL" altLang="en-US" sz="2400" dirty="0"/>
              <a:t>נשים לב שהפעם אנחנו כבר יודעים איך מעבירים</a:t>
            </a:r>
          </a:p>
          <a:p>
            <a:pPr marL="0" indent="0" eaLnBrk="1" hangingPunct="1">
              <a:buNone/>
            </a:pPr>
            <a:r>
              <a:rPr lang="he-IL" altLang="en-US" sz="2400" dirty="0"/>
              <a:t>  2 </a:t>
            </a:r>
            <a:r>
              <a:rPr lang="he-IL" altLang="en-US" sz="2400" dirty="0" err="1"/>
              <a:t>דיסקות</a:t>
            </a:r>
            <a:r>
              <a:rPr lang="he-IL" altLang="en-US" sz="2400" dirty="0"/>
              <a:t> מעמוד אחד לעמוד שני, תוך שימוש </a:t>
            </a:r>
          </a:p>
          <a:p>
            <a:pPr marL="0" indent="0" eaLnBrk="1" hangingPunct="1">
              <a:buNone/>
            </a:pPr>
            <a:r>
              <a:rPr lang="he-IL" altLang="en-US" sz="2400" dirty="0"/>
              <a:t>  בעמוד עזר, שכן את הבעיה הזו כבר פתרנו.</a:t>
            </a:r>
            <a:endParaRPr lang="en-US" altLang="en-US" sz="2400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en-US"/>
              <a:t>מגדלי האנוי</a:t>
            </a:r>
            <a:endParaRPr lang="en-US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981200" y="981075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en-US" sz="2600" baseline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baseline="0"/>
          </a:p>
        </p:txBody>
      </p:sp>
      <p:pic>
        <p:nvPicPr>
          <p:cNvPr id="199694" name="Picture 14" descr="h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91" y="1930112"/>
            <a:ext cx="48387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695" name="Picture 15" descr="h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04" y="1899950"/>
            <a:ext cx="48387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696" name="Picture 16" descr="h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92" y="1899950"/>
            <a:ext cx="48101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697" name="Picture 17" descr="h3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92" y="1899950"/>
            <a:ext cx="48101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9698" name="Text Box 18"/>
          <p:cNvSpPr txBox="1">
            <a:spLocks noChangeArrowheads="1"/>
          </p:cNvSpPr>
          <p:nvPr/>
        </p:nvSpPr>
        <p:spPr bwMode="auto">
          <a:xfrm>
            <a:off x="896130" y="4636800"/>
            <a:ext cx="4105275" cy="54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   </a:t>
            </a:r>
            <a: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     C</a:t>
            </a:r>
          </a:p>
        </p:txBody>
      </p:sp>
    </p:spTree>
    <p:extLst>
      <p:ext uri="{BB962C8B-B14F-4D97-AF65-F5344CB8AC3E}">
        <p14:creationId xmlns:p14="http://schemas.microsoft.com/office/powerpoint/2010/main" val="47986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9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9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9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" dur="500"/>
                                        <p:tgtEl>
                                          <p:spTgt spid="199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9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99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" dur="500"/>
                                        <p:tgtEl>
                                          <p:spTgt spid="199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9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9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" dur="500"/>
                                        <p:tgtEl>
                                          <p:spTgt spid="1996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9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9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99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99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996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996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9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21" name="Rectangle 17"/>
          <p:cNvSpPr>
            <a:spLocks noChangeArrowheads="1"/>
          </p:cNvSpPr>
          <p:nvPr/>
        </p:nvSpPr>
        <p:spPr bwMode="auto">
          <a:xfrm>
            <a:off x="433387" y="5516564"/>
            <a:ext cx="3095625" cy="936625"/>
          </a:xfrm>
          <a:prstGeom prst="rect">
            <a:avLst/>
          </a:prstGeom>
          <a:solidFill>
            <a:srgbClr val="CCECFF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pic>
        <p:nvPicPr>
          <p:cNvPr id="200720" name="Picture 16" descr="Tower_of_Hanoi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" y="5519738"/>
            <a:ext cx="30956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708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e-IL" altLang="en-US" sz="2400" dirty="0"/>
              <a:t>ניגש לפתור את בעיית מגדל האנוי עבור 3 </a:t>
            </a:r>
            <a:r>
              <a:rPr lang="he-IL" altLang="en-US" sz="2400" dirty="0" err="1"/>
              <a:t>דיסקות</a:t>
            </a:r>
            <a:r>
              <a:rPr lang="he-IL" altLang="en-US" sz="2400" dirty="0"/>
              <a:t>:</a:t>
            </a:r>
          </a:p>
          <a:p>
            <a:pPr lvl="1" eaLnBrk="1" hangingPunct="1"/>
            <a:r>
              <a:rPr lang="he-IL" altLang="en-US" sz="2200" dirty="0"/>
              <a:t>נעביר את שתי </a:t>
            </a:r>
            <a:r>
              <a:rPr lang="he-IL" altLang="en-US" sz="2200" dirty="0" err="1"/>
              <a:t>הדיסקות</a:t>
            </a:r>
            <a:r>
              <a:rPr lang="he-IL" altLang="en-US" sz="2200" dirty="0"/>
              <a:t> העליונות מעמוד </a:t>
            </a:r>
            <a:r>
              <a:rPr lang="en-US" altLang="en-US" sz="2200" dirty="0"/>
              <a:t>A</a:t>
            </a:r>
            <a:r>
              <a:rPr lang="he-IL" altLang="en-US" sz="2200" dirty="0"/>
              <a:t> לעמוד </a:t>
            </a:r>
            <a:r>
              <a:rPr lang="en-US" altLang="en-US" sz="2200" dirty="0"/>
              <a:t>B</a:t>
            </a:r>
            <a:r>
              <a:rPr lang="he-IL" altLang="en-US" sz="2200" dirty="0"/>
              <a:t>, </a:t>
            </a:r>
          </a:p>
          <a:p>
            <a:pPr marL="457200" lvl="1" indent="0" eaLnBrk="1" hangingPunct="1">
              <a:buNone/>
            </a:pPr>
            <a:r>
              <a:rPr lang="he-IL" altLang="en-US" sz="2200" dirty="0"/>
              <a:t>   תוך שימוש בעמוד </a:t>
            </a:r>
            <a:r>
              <a:rPr lang="en-US" altLang="en-US" sz="2200" dirty="0"/>
              <a:t>C</a:t>
            </a:r>
            <a:r>
              <a:rPr lang="he-IL" altLang="en-US" sz="2200" dirty="0"/>
              <a:t>.</a:t>
            </a:r>
          </a:p>
          <a:p>
            <a:pPr lvl="1" eaLnBrk="1" hangingPunct="1"/>
            <a:r>
              <a:rPr lang="he-IL" altLang="en-US" sz="2200" dirty="0"/>
              <a:t>נעביר מ-</a:t>
            </a:r>
            <a:r>
              <a:rPr lang="en-US" altLang="en-US" sz="2200" dirty="0"/>
              <a:t>A</a:t>
            </a:r>
            <a:r>
              <a:rPr lang="he-IL" altLang="en-US" sz="2200" dirty="0"/>
              <a:t> ל-</a:t>
            </a:r>
            <a:r>
              <a:rPr lang="en-US" altLang="en-US" sz="2200" dirty="0"/>
              <a:t>C</a:t>
            </a:r>
            <a:r>
              <a:rPr lang="he-IL" altLang="en-US" sz="2200" dirty="0"/>
              <a:t>.</a:t>
            </a:r>
          </a:p>
          <a:p>
            <a:pPr lvl="1" eaLnBrk="1" hangingPunct="1"/>
            <a:r>
              <a:rPr lang="he-IL" altLang="en-US" sz="2200" dirty="0"/>
              <a:t>נעביר את שתי </a:t>
            </a:r>
            <a:r>
              <a:rPr lang="he-IL" altLang="en-US" sz="2200" dirty="0" err="1"/>
              <a:t>הדיסקות</a:t>
            </a:r>
            <a:r>
              <a:rPr lang="he-IL" altLang="en-US" sz="2200" dirty="0"/>
              <a:t>  מעמוד </a:t>
            </a:r>
            <a:r>
              <a:rPr lang="en-US" altLang="en-US" sz="2200" dirty="0"/>
              <a:t>B</a:t>
            </a:r>
            <a:r>
              <a:rPr lang="he-IL" altLang="en-US" sz="2200" dirty="0"/>
              <a:t> לעמוד </a:t>
            </a:r>
            <a:r>
              <a:rPr lang="en-US" altLang="en-US" sz="2200" dirty="0"/>
              <a:t>C</a:t>
            </a:r>
            <a:r>
              <a:rPr lang="he-IL" altLang="en-US" sz="2200" dirty="0"/>
              <a:t>, תוך שימוש </a:t>
            </a:r>
          </a:p>
          <a:p>
            <a:pPr marL="457200" lvl="1" indent="0" eaLnBrk="1" hangingPunct="1">
              <a:buNone/>
            </a:pPr>
            <a:r>
              <a:rPr lang="he-IL" altLang="en-US" sz="2200" dirty="0"/>
              <a:t>   בעמוד </a:t>
            </a:r>
            <a:r>
              <a:rPr lang="en-US" altLang="en-US" sz="2200" dirty="0"/>
              <a:t>A</a:t>
            </a:r>
            <a:r>
              <a:rPr lang="he-IL" altLang="en-US" sz="2200" dirty="0"/>
              <a:t>.</a:t>
            </a:r>
          </a:p>
          <a:p>
            <a:pPr eaLnBrk="1" hangingPunct="1"/>
            <a:r>
              <a:rPr lang="he-IL" altLang="en-US" sz="2400" dirty="0"/>
              <a:t>בסך </a:t>
            </a:r>
            <a:r>
              <a:rPr lang="he-IL" altLang="en-US" sz="2400" dirty="0" err="1"/>
              <a:t>הכל</a:t>
            </a:r>
            <a:r>
              <a:rPr lang="he-IL" altLang="en-US" sz="2400" dirty="0"/>
              <a:t> עשינו:   3 + 1 + 3 = 7 צעדים.</a:t>
            </a:r>
          </a:p>
          <a:p>
            <a:pPr eaLnBrk="1" hangingPunct="1"/>
            <a:endParaRPr lang="he-IL" altLang="en-US" sz="700" dirty="0"/>
          </a:p>
          <a:p>
            <a:pPr eaLnBrk="1" hangingPunct="1"/>
            <a:r>
              <a:rPr lang="he-IL" altLang="en-US" sz="2400" dirty="0"/>
              <a:t>נשים לב שבמהלך פתרון הבעיה עבור המקרה </a:t>
            </a:r>
            <a:r>
              <a:rPr lang="en-US" altLang="en-US" sz="2400" dirty="0"/>
              <a:t>n = 3</a:t>
            </a:r>
            <a:r>
              <a:rPr lang="he-IL" altLang="en-US" sz="2400" dirty="0"/>
              <a:t>, </a:t>
            </a:r>
          </a:p>
          <a:p>
            <a:pPr marL="0" indent="0" eaLnBrk="1" hangingPunct="1">
              <a:buNone/>
            </a:pPr>
            <a:r>
              <a:rPr lang="he-IL" altLang="en-US" sz="2400" dirty="0"/>
              <a:t>   הסתמכנו על כך שאנו יודעים לפתור את המקרה הפשוט  יותר </a:t>
            </a:r>
            <a:r>
              <a:rPr lang="en-US" altLang="en-US" sz="2400" dirty="0"/>
              <a:t>n = 2</a:t>
            </a:r>
            <a:r>
              <a:rPr lang="he-IL" altLang="en-US" sz="2400" dirty="0"/>
              <a:t>. </a:t>
            </a:r>
          </a:p>
          <a:p>
            <a:pPr marL="0" indent="0" eaLnBrk="1" hangingPunct="1">
              <a:buNone/>
            </a:pPr>
            <a:r>
              <a:rPr lang="he-IL" altLang="en-US" sz="2400" dirty="0"/>
              <a:t>   זהו לב הרעיון הרקורסיבי.</a:t>
            </a:r>
            <a:endParaRPr lang="en-US" altLang="en-US" sz="2400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en-US"/>
              <a:t>מגדלי האנוי</a:t>
            </a:r>
            <a:endParaRPr lang="en-US" altLang="en-US"/>
          </a:p>
        </p:txBody>
      </p:sp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1981200" y="981075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en-US" sz="2600" baseline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baseline="0"/>
          </a:p>
        </p:txBody>
      </p:sp>
      <p:sp>
        <p:nvSpPr>
          <p:cNvPr id="200714" name="Text Box 10"/>
          <p:cNvSpPr txBox="1">
            <a:spLocks noChangeArrowheads="1"/>
          </p:cNvSpPr>
          <p:nvPr/>
        </p:nvSpPr>
        <p:spPr bwMode="auto">
          <a:xfrm>
            <a:off x="783326" y="4032725"/>
            <a:ext cx="4105275" cy="54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   </a:t>
            </a:r>
            <a: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     C</a:t>
            </a:r>
          </a:p>
        </p:txBody>
      </p:sp>
      <p:pic>
        <p:nvPicPr>
          <p:cNvPr id="200715" name="Picture 11" descr="h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88" y="1335561"/>
            <a:ext cx="481012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0716" name="Picture 12" descr="h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76" y="1335561"/>
            <a:ext cx="481012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0717" name="Picture 13" descr="h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87" y="1335561"/>
            <a:ext cx="48006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0719" name="Picture 15" descr="h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76" y="1335561"/>
            <a:ext cx="481012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10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0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0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0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0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" dur="500"/>
                                        <p:tgtEl>
                                          <p:spTgt spid="2007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0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0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" dur="500"/>
                                        <p:tgtEl>
                                          <p:spTgt spid="2007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0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00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00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0" dur="500"/>
                                        <p:tgtEl>
                                          <p:spTgt spid="2007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00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00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007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007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007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20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20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21" grpId="0" animBg="1"/>
      <p:bldP spid="2007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4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e-IL" altLang="en-US" sz="2800"/>
              <a:t>באופן כללי, הצעד הרקורסיבי באלגוריתם עבור </a:t>
            </a:r>
            <a:r>
              <a:rPr lang="en-US" altLang="en-US" sz="2800"/>
              <a:t>n</a:t>
            </a:r>
            <a:r>
              <a:rPr lang="he-IL" altLang="en-US" sz="2800"/>
              <a:t> דיסקות יראה כך:</a:t>
            </a:r>
          </a:p>
          <a:p>
            <a:pPr lvl="1" eaLnBrk="1" hangingPunct="1"/>
            <a:r>
              <a:rPr lang="he-IL" altLang="en-US" sz="2400"/>
              <a:t>נעביר את הדיסקות </a:t>
            </a:r>
            <a:r>
              <a:rPr lang="en-US" altLang="en-US" sz="2400"/>
              <a:t>1,2,…,n-1</a:t>
            </a:r>
            <a:r>
              <a:rPr lang="he-IL" altLang="en-US" sz="2400"/>
              <a:t> מעמוד </a:t>
            </a:r>
            <a:r>
              <a:rPr lang="en-US" altLang="en-US" sz="2400"/>
              <a:t>A</a:t>
            </a:r>
            <a:r>
              <a:rPr lang="he-IL" altLang="en-US" sz="2400"/>
              <a:t> לעמוד </a:t>
            </a:r>
            <a:r>
              <a:rPr lang="en-US" altLang="en-US" sz="2400"/>
              <a:t>B</a:t>
            </a:r>
            <a:r>
              <a:rPr lang="he-IL" altLang="en-US" sz="2400"/>
              <a:t>, תוך שימוש בעמוד </a:t>
            </a:r>
            <a:r>
              <a:rPr lang="en-US" altLang="en-US" sz="2400"/>
              <a:t>C</a:t>
            </a:r>
            <a:r>
              <a:rPr lang="he-IL" altLang="en-US" sz="2400"/>
              <a:t>.</a:t>
            </a:r>
          </a:p>
          <a:p>
            <a:pPr lvl="1" eaLnBrk="1" hangingPunct="1"/>
            <a:r>
              <a:rPr lang="he-IL" altLang="en-US" sz="2400"/>
              <a:t>נעביר את דיסקה </a:t>
            </a:r>
            <a:r>
              <a:rPr lang="en-US" altLang="en-US" sz="2400"/>
              <a:t>n</a:t>
            </a:r>
            <a:r>
              <a:rPr lang="he-IL" altLang="en-US" sz="2400"/>
              <a:t> מעמוד </a:t>
            </a:r>
            <a:r>
              <a:rPr lang="en-US" altLang="en-US" sz="2400"/>
              <a:t>A</a:t>
            </a:r>
            <a:r>
              <a:rPr lang="he-IL" altLang="en-US" sz="2400"/>
              <a:t> לעמוד </a:t>
            </a:r>
            <a:r>
              <a:rPr lang="en-US" altLang="en-US" sz="2400"/>
              <a:t>C</a:t>
            </a:r>
            <a:r>
              <a:rPr lang="he-IL" altLang="en-US" sz="2400"/>
              <a:t>.</a:t>
            </a:r>
          </a:p>
          <a:p>
            <a:pPr lvl="1" eaLnBrk="1" hangingPunct="1"/>
            <a:r>
              <a:rPr lang="he-IL" altLang="en-US" sz="2400"/>
              <a:t>נעביר את הדיסקות </a:t>
            </a:r>
            <a:r>
              <a:rPr lang="en-US" altLang="en-US" sz="2400"/>
              <a:t>1,2,…,n-1</a:t>
            </a:r>
            <a:r>
              <a:rPr lang="he-IL" altLang="en-US" sz="2400"/>
              <a:t> מעמוד </a:t>
            </a:r>
            <a:r>
              <a:rPr lang="en-US" altLang="en-US" sz="2400"/>
              <a:t>B</a:t>
            </a:r>
            <a:r>
              <a:rPr lang="he-IL" altLang="en-US" sz="2400"/>
              <a:t> לעמוד </a:t>
            </a:r>
            <a:r>
              <a:rPr lang="en-US" altLang="en-US" sz="2400"/>
              <a:t>C</a:t>
            </a:r>
            <a:r>
              <a:rPr lang="he-IL" altLang="en-US" sz="2400"/>
              <a:t>, תוך שימוש בעמוד </a:t>
            </a:r>
            <a:r>
              <a:rPr lang="en-US" altLang="en-US" sz="2400"/>
              <a:t>A</a:t>
            </a:r>
            <a:r>
              <a:rPr lang="he-IL" altLang="en-US" sz="2400"/>
              <a:t>.</a:t>
            </a:r>
          </a:p>
          <a:p>
            <a:pPr eaLnBrk="1" hangingPunct="1"/>
            <a:r>
              <a:rPr lang="he-IL" altLang="en-US" sz="2800"/>
              <a:t>בסיס הרקורסיה יהיה כאשר </a:t>
            </a:r>
            <a:r>
              <a:rPr lang="en-US" altLang="en-US" sz="2800"/>
              <a:t>n = 0</a:t>
            </a:r>
            <a:r>
              <a:rPr lang="he-IL" altLang="en-US" sz="2800"/>
              <a:t>, ואז לא עושים כלום.</a:t>
            </a:r>
          </a:p>
          <a:p>
            <a:pPr eaLnBrk="1" hangingPunct="1"/>
            <a:r>
              <a:rPr lang="he-IL" altLang="en-US" sz="2800"/>
              <a:t>נשים לב שהצעד הראשון והאחרון כוללים הפעלה רקורסיבית של האלגוריתם, עבור מקרה קטן יותר (העברה של </a:t>
            </a:r>
            <a:r>
              <a:rPr lang="en-US" altLang="en-US" sz="2800"/>
              <a:t>n-1</a:t>
            </a:r>
            <a:r>
              <a:rPr lang="he-IL" altLang="en-US" sz="2800"/>
              <a:t> דיסקות, במקום העברה של </a:t>
            </a:r>
            <a:r>
              <a:rPr lang="en-US" altLang="en-US" sz="2800"/>
              <a:t>n</a:t>
            </a:r>
            <a:r>
              <a:rPr lang="he-IL" altLang="en-US" sz="2800"/>
              <a:t> דיסקות).</a:t>
            </a:r>
          </a:p>
          <a:p>
            <a:pPr eaLnBrk="1" hangingPunct="1"/>
            <a:endParaRPr lang="en-US" alt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en-US"/>
              <a:t>מגדלי האנוי</a:t>
            </a:r>
            <a:endParaRPr lang="en-US" altLang="en-US"/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1981200" y="981075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en-US" sz="2600" baseline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baseline="0"/>
          </a:p>
        </p:txBody>
      </p:sp>
      <p:grpSp>
        <p:nvGrpSpPr>
          <p:cNvPr id="9222" name="Group 18"/>
          <p:cNvGrpSpPr>
            <a:grpSpLocks/>
          </p:cNvGrpSpPr>
          <p:nvPr/>
        </p:nvGrpSpPr>
        <p:grpSpPr bwMode="auto">
          <a:xfrm>
            <a:off x="2281440" y="4455040"/>
            <a:ext cx="4897438" cy="1655762"/>
            <a:chOff x="1882" y="2523"/>
            <a:chExt cx="1996" cy="816"/>
          </a:xfrm>
        </p:grpSpPr>
        <p:sp>
          <p:nvSpPr>
            <p:cNvPr id="9223" name="Rectangle 17"/>
            <p:cNvSpPr>
              <a:spLocks noChangeArrowheads="1"/>
            </p:cNvSpPr>
            <p:nvPr/>
          </p:nvSpPr>
          <p:spPr bwMode="auto">
            <a:xfrm>
              <a:off x="1882" y="2523"/>
              <a:ext cx="1996" cy="816"/>
            </a:xfrm>
            <a:prstGeom prst="rect">
              <a:avLst/>
            </a:prstGeom>
            <a:solidFill>
              <a:srgbClr val="CCECFF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en-US"/>
            </a:p>
          </p:txBody>
        </p:sp>
        <p:pic>
          <p:nvPicPr>
            <p:cNvPr id="9224" name="Picture 16" descr="Tower_of_Hanoi_4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2544"/>
              <a:ext cx="1920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8227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1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1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1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17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17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1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e-IL" altLang="en-US" sz="2200" dirty="0"/>
              <a:t>נכתוב תכנית מחשב בשפת </a:t>
            </a:r>
            <a:r>
              <a:rPr lang="en-US" altLang="en-US" sz="2200" dirty="0"/>
              <a:t>Java</a:t>
            </a:r>
            <a:r>
              <a:rPr lang="he-IL" altLang="en-US" sz="2200" dirty="0"/>
              <a:t> המממשת את הפתרון: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A=0,B=1,C=2;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Scanner input = new Scanner(System.in);</a:t>
            </a:r>
            <a:endParaRPr lang="he-IL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endParaRPr lang="en-US" alt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(“Enter number of disks: “);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input.nextInt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hanoi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(n, A, C);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endParaRPr lang="en-US" alt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en-US"/>
              <a:t>מגדלי האנוי</a:t>
            </a:r>
            <a:endParaRPr lang="en-US" alt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981200" y="981075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en-US" sz="2600" baseline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45664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2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2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2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2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2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2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2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2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2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27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en-US" sz="2200" dirty="0"/>
              <a:t>הפונקציה הרקורסיבית:</a:t>
            </a:r>
          </a:p>
          <a:p>
            <a:pPr algn="l" rtl="0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hanoi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from,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to)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/* to </a:t>
            </a:r>
            <a:r>
              <a:rPr lang="he-IL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אל העמוד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he-IL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דיסקות</a:t>
            </a:r>
            <a:r>
              <a:rPr lang="he-IL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מהעמוד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he-IL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פונקציה המעבירה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temp = (A + B + C) - from – to;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(n == 0)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hanoi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(n-1, from, temp);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(“Move disc ” + n + “ from “ + (char)(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from+’A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’) + “ to ” + (char)(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to+’A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’)); 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hanoi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(n-1, temp, to);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en-US"/>
              <a:t>מגדלי האנוי</a:t>
            </a:r>
            <a:endParaRPr lang="en-US" alt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981200" y="981075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en-US" sz="2600" baseline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6007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3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3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3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3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3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3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37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37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037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37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altLang="en-US" sz="2200"/>
              <a:t>ננסה לנתח את סיבוכיות האלגוריתם.</a:t>
            </a:r>
          </a:p>
          <a:p>
            <a:pPr eaLnBrk="1" hangingPunct="1">
              <a:lnSpc>
                <a:spcPct val="90000"/>
              </a:lnSpc>
            </a:pPr>
            <a:r>
              <a:rPr lang="he-IL" altLang="en-US" sz="2200"/>
              <a:t>נסמן ב-</a:t>
            </a:r>
            <a:r>
              <a:rPr lang="en-US" altLang="en-US" sz="2200"/>
              <a:t>T(n)</a:t>
            </a:r>
            <a:r>
              <a:rPr lang="he-IL" altLang="en-US" sz="2200"/>
              <a:t> את מספר ההזזות המתבצע עבור מגדלי האנוי עם </a:t>
            </a:r>
            <a:r>
              <a:rPr lang="en-US" altLang="en-US" sz="2200"/>
              <a:t>n</a:t>
            </a:r>
            <a:r>
              <a:rPr lang="he-IL" altLang="en-US" sz="2200"/>
              <a:t> דיסקות.</a:t>
            </a:r>
          </a:p>
          <a:p>
            <a:pPr eaLnBrk="1" hangingPunct="1">
              <a:lnSpc>
                <a:spcPct val="90000"/>
              </a:lnSpc>
            </a:pPr>
            <a:r>
              <a:rPr lang="he-IL" altLang="en-US" sz="2200"/>
              <a:t>אז נראה ש: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T(1) = 1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T(2) = 3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T(3) = 7</a:t>
            </a:r>
          </a:p>
          <a:p>
            <a:pPr eaLnBrk="1" hangingPunct="1">
              <a:lnSpc>
                <a:spcPct val="90000"/>
              </a:lnSpc>
            </a:pPr>
            <a:r>
              <a:rPr lang="he-IL" altLang="en-US" sz="2400"/>
              <a:t>האם תוכלו לנחש מהו ערכו של </a:t>
            </a:r>
            <a:r>
              <a:rPr lang="en-US" altLang="en-US" sz="2400"/>
              <a:t>T(n)</a:t>
            </a:r>
            <a:r>
              <a:rPr lang="he-IL" altLang="en-US" sz="2400"/>
              <a:t>, עבור </a:t>
            </a:r>
            <a:r>
              <a:rPr lang="en-US" altLang="en-US" sz="2400"/>
              <a:t>n</a:t>
            </a:r>
            <a:r>
              <a:rPr lang="he-IL" altLang="en-US" sz="2400"/>
              <a:t> טבעי כלשהו?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he-IL" altLang="en-US" sz="2400"/>
              <a:t>					</a:t>
            </a:r>
            <a:r>
              <a:rPr lang="en-US" altLang="en-US" sz="2400"/>
              <a:t>T(n) = 2</a:t>
            </a:r>
            <a:r>
              <a:rPr lang="en-US" altLang="en-US" sz="2400" baseline="30000"/>
              <a:t>n</a:t>
            </a:r>
            <a:r>
              <a:rPr lang="en-US" altLang="en-US" sz="2400"/>
              <a:t> – 1</a:t>
            </a:r>
            <a:endParaRPr lang="he-IL" altLang="en-US" sz="2400"/>
          </a:p>
          <a:p>
            <a:pPr eaLnBrk="1" hangingPunct="1">
              <a:lnSpc>
                <a:spcPct val="90000"/>
              </a:lnSpc>
            </a:pPr>
            <a:r>
              <a:rPr lang="he-IL" altLang="en-US" sz="2400"/>
              <a:t>נוכיח זאת במספר דרכים. ראשית, נשים לב שאפשר לבטא את </a:t>
            </a:r>
            <a:r>
              <a:rPr lang="en-US" altLang="en-US" sz="2400"/>
              <a:t>T(n)</a:t>
            </a:r>
            <a:r>
              <a:rPr lang="he-IL" altLang="en-US" sz="2400"/>
              <a:t> בצורה רקורסיבית כך: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he-IL" altLang="en-US" sz="2400"/>
              <a:t>				 </a:t>
            </a:r>
            <a:r>
              <a:rPr lang="en-US" altLang="en-US" sz="2400"/>
              <a:t>T(n) = 2*T(n-1) + 1</a:t>
            </a:r>
            <a:endParaRPr lang="he-IL" altLang="en-US" sz="2400"/>
          </a:p>
          <a:p>
            <a:pPr eaLnBrk="1" hangingPunct="1">
              <a:lnSpc>
                <a:spcPct val="90000"/>
              </a:lnSpc>
            </a:pPr>
            <a:r>
              <a:rPr lang="he-IL" altLang="en-US" sz="2400"/>
              <a:t>זאת מכיוון שהאלגוריתם להעברת </a:t>
            </a:r>
            <a:r>
              <a:rPr lang="en-US" altLang="en-US" sz="2400"/>
              <a:t>n</a:t>
            </a:r>
            <a:r>
              <a:rPr lang="he-IL" altLang="en-US" sz="2400"/>
              <a:t> דיסקות כולל בתוכו שני זימונים רקורסיביים של האלגוריתם להעברת </a:t>
            </a:r>
            <a:r>
              <a:rPr lang="en-US" altLang="en-US" sz="2400"/>
              <a:t>n-1</a:t>
            </a:r>
            <a:r>
              <a:rPr lang="he-IL" altLang="en-US" sz="2400"/>
              <a:t> דיסקות, וכן עוד העברה.</a:t>
            </a:r>
            <a:endParaRPr lang="en-US" altLang="en-US" sz="240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en-US"/>
              <a:t>מגדלי האנוי</a:t>
            </a:r>
            <a:endParaRPr lang="en-US" alt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981200" y="981075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en-US" sz="2600" baseline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baseline="0"/>
          </a:p>
        </p:txBody>
      </p:sp>
      <p:sp>
        <p:nvSpPr>
          <p:cNvPr id="204806" name="Rectangle 6"/>
          <p:cNvSpPr>
            <a:spLocks noChangeArrowheads="1"/>
          </p:cNvSpPr>
          <p:nvPr/>
        </p:nvSpPr>
        <p:spPr bwMode="auto">
          <a:xfrm>
            <a:off x="2855913" y="2060575"/>
            <a:ext cx="792162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04807" name="Rectangle 7"/>
          <p:cNvSpPr>
            <a:spLocks noChangeArrowheads="1"/>
          </p:cNvSpPr>
          <p:nvPr/>
        </p:nvSpPr>
        <p:spPr bwMode="auto">
          <a:xfrm>
            <a:off x="2855913" y="2420938"/>
            <a:ext cx="792162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04808" name="Rectangle 8"/>
          <p:cNvSpPr>
            <a:spLocks noChangeArrowheads="1"/>
          </p:cNvSpPr>
          <p:nvPr/>
        </p:nvSpPr>
        <p:spPr bwMode="auto">
          <a:xfrm>
            <a:off x="2855913" y="2852738"/>
            <a:ext cx="792162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94935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4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4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4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6" dur="5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4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048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48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48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048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6" grpId="0" animBg="1"/>
      <p:bldP spid="204807" grpId="0" animBg="1"/>
      <p:bldP spid="20480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8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e-IL" altLang="en-US" sz="2400" dirty="0"/>
              <a:t>כעת, משעה שאנחנו יודעים ש-</a:t>
            </a:r>
            <a:r>
              <a:rPr lang="en-US" altLang="en-US" sz="2400" dirty="0"/>
              <a:t>T(n)</a:t>
            </a:r>
            <a:r>
              <a:rPr lang="he-IL" altLang="en-US" sz="2400" dirty="0"/>
              <a:t> מקיימת את כלל הנסיגה               </a:t>
            </a:r>
            <a:r>
              <a:rPr lang="en-US" altLang="en-US" sz="2400" dirty="0"/>
              <a:t>T(n) = 2*T(n-1) + 1</a:t>
            </a:r>
            <a:r>
              <a:rPr lang="he-IL" altLang="en-US" sz="2400" dirty="0"/>
              <a:t> , נוכל להוכיח שמתקיים </a:t>
            </a:r>
            <a:r>
              <a:rPr lang="en-US" altLang="en-US" sz="2400" dirty="0"/>
              <a:t>T(n) = 2</a:t>
            </a:r>
            <a:r>
              <a:rPr lang="en-US" altLang="en-US" sz="2400" baseline="30000" dirty="0"/>
              <a:t>n</a:t>
            </a:r>
            <a:r>
              <a:rPr lang="en-US" altLang="en-US" sz="2400" dirty="0"/>
              <a:t> – 1</a:t>
            </a:r>
            <a:r>
              <a:rPr lang="he-IL" altLang="en-US" sz="2400" dirty="0"/>
              <a:t> לכל </a:t>
            </a:r>
            <a:r>
              <a:rPr lang="en-US" altLang="en-US" sz="2400" dirty="0"/>
              <a:t>n</a:t>
            </a:r>
            <a:r>
              <a:rPr lang="he-IL" altLang="en-US" sz="2400" dirty="0"/>
              <a:t> טבעי בעזרת אינדוקציה מתמטית.</a:t>
            </a:r>
          </a:p>
          <a:p>
            <a:pPr eaLnBrk="1" hangingPunct="1"/>
            <a:r>
              <a:rPr lang="he-IL" altLang="en-US" sz="2400" u="sng" dirty="0"/>
              <a:t>בסיס האינדוקציה:</a:t>
            </a:r>
            <a:r>
              <a:rPr lang="he-IL" altLang="en-US" sz="2400" dirty="0"/>
              <a:t> עבור </a:t>
            </a:r>
            <a:r>
              <a:rPr lang="en-US" altLang="en-US" sz="2400" dirty="0"/>
              <a:t>n = 1</a:t>
            </a:r>
            <a:r>
              <a:rPr lang="he-IL" altLang="en-US" sz="2400" dirty="0"/>
              <a:t> מתקיים </a:t>
            </a:r>
            <a:r>
              <a:rPr lang="en-US" altLang="en-US" sz="2400" dirty="0"/>
              <a:t>T(1) = 2*T(0) + 1 = 1</a:t>
            </a:r>
            <a:r>
              <a:rPr lang="he-IL" altLang="en-US" sz="2400" dirty="0"/>
              <a:t>, שכן    </a:t>
            </a:r>
            <a:r>
              <a:rPr lang="en-US" altLang="en-US" sz="2400" dirty="0"/>
              <a:t>T(0) = 0</a:t>
            </a:r>
            <a:r>
              <a:rPr lang="he-IL" altLang="en-US" sz="2400" dirty="0"/>
              <a:t> (צריך 0 הזזות כדי להעביר 0 </a:t>
            </a:r>
            <a:r>
              <a:rPr lang="he-IL" altLang="en-US" sz="2400" dirty="0" err="1"/>
              <a:t>דיסקות</a:t>
            </a:r>
            <a:r>
              <a:rPr lang="he-IL" altLang="en-US" sz="2400" dirty="0"/>
              <a:t>). עד כה הכול הולך כמצופה, שכן מתקיים </a:t>
            </a:r>
            <a:r>
              <a:rPr lang="en-US" altLang="en-US" sz="2400" dirty="0"/>
              <a:t>T(1) = 2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 – 1 = 1</a:t>
            </a:r>
            <a:r>
              <a:rPr lang="he-IL" altLang="en-US" sz="2400" dirty="0"/>
              <a:t>.</a:t>
            </a:r>
          </a:p>
          <a:p>
            <a:pPr eaLnBrk="1" hangingPunct="1"/>
            <a:r>
              <a:rPr lang="he-IL" altLang="en-US" sz="2400" u="sng" dirty="0"/>
              <a:t>הנחת האינדוקציה:</a:t>
            </a:r>
            <a:r>
              <a:rPr lang="he-IL" altLang="en-US" sz="2400" dirty="0"/>
              <a:t> נניח כי הטענה נכונה עבור </a:t>
            </a:r>
            <a:r>
              <a:rPr lang="en-US" altLang="en-US" sz="2400" dirty="0"/>
              <a:t>n</a:t>
            </a:r>
            <a:r>
              <a:rPr lang="he-IL" altLang="en-US" sz="2400" dirty="0"/>
              <a:t> טבעי כלשהו, ונוכיח את נכונותה עבור </a:t>
            </a:r>
            <a:r>
              <a:rPr lang="en-US" altLang="en-US" sz="2400" dirty="0"/>
              <a:t>n+1</a:t>
            </a:r>
            <a:r>
              <a:rPr lang="he-IL" altLang="en-US" sz="2400" dirty="0"/>
              <a:t>.</a:t>
            </a:r>
          </a:p>
          <a:p>
            <a:pPr eaLnBrk="1" hangingPunct="1"/>
            <a:r>
              <a:rPr lang="he-IL" altLang="en-US" sz="2400" u="sng" dirty="0"/>
              <a:t>מעבר האינדוקציה:</a:t>
            </a:r>
            <a:r>
              <a:rPr lang="he-IL" altLang="en-US" sz="2400" dirty="0"/>
              <a:t> כעת אנו רואים: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T(n+1) = 2*T(n) + 1 = 2*(2</a:t>
            </a:r>
            <a:r>
              <a:rPr lang="en-US" altLang="en-US" sz="2400" baseline="30000" dirty="0"/>
              <a:t>n</a:t>
            </a:r>
            <a:r>
              <a:rPr lang="en-US" altLang="en-US" sz="2400" dirty="0"/>
              <a:t> – 1) + 1 = 2</a:t>
            </a:r>
            <a:r>
              <a:rPr lang="en-US" altLang="en-US" sz="2400" baseline="30000" dirty="0"/>
              <a:t>n+1</a:t>
            </a:r>
            <a:r>
              <a:rPr lang="en-US" altLang="en-US" sz="2400" dirty="0"/>
              <a:t> – 2 + 1 = 2</a:t>
            </a:r>
            <a:r>
              <a:rPr lang="en-US" altLang="en-US" sz="2400" baseline="30000" dirty="0"/>
              <a:t>n+1</a:t>
            </a:r>
            <a:r>
              <a:rPr lang="en-US" altLang="en-US" sz="2400" dirty="0"/>
              <a:t> – 1</a:t>
            </a:r>
          </a:p>
          <a:p>
            <a:pPr eaLnBrk="1" hangingPunct="1"/>
            <a:r>
              <a:rPr lang="he-IL" altLang="en-US" sz="2400" dirty="0" err="1"/>
              <a:t>מ.ש.ל</a:t>
            </a:r>
            <a:endParaRPr lang="he-IL" altLang="en-US" sz="2400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en-US"/>
              <a:t>מגדלי האנוי</a:t>
            </a:r>
            <a:endParaRPr lang="en-US" alt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981200" y="981075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en-US" sz="2600" baseline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baseline="0"/>
          </a:p>
        </p:txBody>
      </p:sp>
      <p:sp>
        <p:nvSpPr>
          <p:cNvPr id="205833" name="Rectangle 9"/>
          <p:cNvSpPr>
            <a:spLocks noChangeArrowheads="1"/>
          </p:cNvSpPr>
          <p:nvPr/>
        </p:nvSpPr>
        <p:spPr bwMode="auto">
          <a:xfrm>
            <a:off x="3216276" y="4149725"/>
            <a:ext cx="1439863" cy="647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05834" name="Rectangle 10"/>
          <p:cNvSpPr>
            <a:spLocks noChangeArrowheads="1"/>
          </p:cNvSpPr>
          <p:nvPr/>
        </p:nvSpPr>
        <p:spPr bwMode="auto">
          <a:xfrm>
            <a:off x="4656139" y="4149725"/>
            <a:ext cx="1800225" cy="647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05835" name="Rectangle 11"/>
          <p:cNvSpPr>
            <a:spLocks noChangeArrowheads="1"/>
          </p:cNvSpPr>
          <p:nvPr/>
        </p:nvSpPr>
        <p:spPr bwMode="auto">
          <a:xfrm>
            <a:off x="6527801" y="4149725"/>
            <a:ext cx="1655763" cy="647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05836" name="Rectangle 12"/>
          <p:cNvSpPr>
            <a:spLocks noChangeArrowheads="1"/>
          </p:cNvSpPr>
          <p:nvPr/>
        </p:nvSpPr>
        <p:spPr bwMode="auto">
          <a:xfrm>
            <a:off x="8256588" y="4221163"/>
            <a:ext cx="1295400" cy="647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pic>
        <p:nvPicPr>
          <p:cNvPr id="205837" name="Picture 13" descr="gros3d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4508500"/>
            <a:ext cx="187801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19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5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5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5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058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058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2058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5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3" grpId="0" animBg="1"/>
      <p:bldP spid="205834" grpId="0" animBg="1"/>
      <p:bldP spid="205835" grpId="0" animBg="1"/>
      <p:bldP spid="20583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en-US" sz="2200"/>
              <a:t>הוכחה נוספת, שאינה משתמשת באינדוקציה: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T(n) = 1 + 2*T(n-1)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= 1 + 2*(1 + 2*T(n-2))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= 1 + 2 + 4*T(n-2)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= 1 + 2 + 4*(1 + 2*T(n-3))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= 1 + 2 + 4 + 8*T(n-3)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= 1 + 2 + 4 + 8*(1 + 2*T(n-4))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= 1 + 2 + 4 + 8 + 16*T(n-4)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= 1 + 2 + 4 + ... + 2</a:t>
            </a:r>
            <a:r>
              <a:rPr lang="en-US" altLang="en-US" sz="2400" baseline="30000">
                <a:latin typeface="Courier New" panose="02070309020205020404" pitchFamily="49" charset="0"/>
                <a:cs typeface="Courier New" panose="02070309020205020404" pitchFamily="49" charset="0"/>
              </a:rPr>
              <a:t>k-1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+ 2</a:t>
            </a:r>
            <a:r>
              <a:rPr lang="en-US" altLang="en-US" sz="2400" baseline="3000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* T(n-k)</a:t>
            </a:r>
          </a:p>
          <a:p>
            <a:pPr eaLnBrk="1" hangingPunct="1"/>
            <a:endParaRPr lang="he-IL" altLang="en-US" sz="600"/>
          </a:p>
          <a:p>
            <a:pPr eaLnBrk="1" hangingPunct="1"/>
            <a:r>
              <a:rPr lang="he-IL" altLang="en-US" sz="2000"/>
              <a:t>כך יראה </a:t>
            </a:r>
            <a:r>
              <a:rPr lang="en-US" altLang="en-US" sz="2000"/>
              <a:t>T(n)</a:t>
            </a:r>
            <a:r>
              <a:rPr lang="he-IL" altLang="en-US" sz="2000"/>
              <a:t> אחרי שנסוגנו </a:t>
            </a:r>
            <a:r>
              <a:rPr lang="en-US" altLang="en-US" sz="2000"/>
              <a:t>k</a:t>
            </a:r>
            <a:r>
              <a:rPr lang="he-IL" altLang="en-US" sz="2000"/>
              <a:t> שלבים לאחור. איך הוא יראה אם נסוג </a:t>
            </a:r>
            <a:r>
              <a:rPr lang="en-US" altLang="en-US" sz="2000"/>
              <a:t>n</a:t>
            </a:r>
            <a:r>
              <a:rPr lang="he-IL" altLang="en-US" sz="2000"/>
              <a:t> שלבים לאחור, ונגיע עד </a:t>
            </a:r>
            <a:r>
              <a:rPr lang="en-US" altLang="en-US" sz="2000"/>
              <a:t>T(n-k) = T(n-n) = T(0) = 0</a:t>
            </a:r>
            <a:r>
              <a:rPr lang="he-IL" altLang="en-US" sz="2000"/>
              <a:t> ?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en-US"/>
              <a:t>מגדלי האנוי</a:t>
            </a:r>
            <a:endParaRPr lang="en-US" alt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992313" y="981075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en-US" sz="2600" baseline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43615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8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8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8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8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8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089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he-IL" altLang="en-US" sz="2200"/>
              <a:t>אם נעיין בביטוי: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he-IL" altLang="en-US" sz="600"/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T(n) = 1 + 2 + 4 + ... + 2</a:t>
            </a:r>
            <a:r>
              <a:rPr lang="en-US" altLang="en-US" sz="2400" baseline="30000">
                <a:latin typeface="Courier New" panose="02070309020205020404" pitchFamily="49" charset="0"/>
                <a:cs typeface="Courier New" panose="02070309020205020404" pitchFamily="49" charset="0"/>
              </a:rPr>
              <a:t>k-1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+ 2</a:t>
            </a:r>
            <a:r>
              <a:rPr lang="en-US" altLang="en-US" sz="2400" baseline="3000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* T(n-k)</a:t>
            </a:r>
          </a:p>
          <a:p>
            <a:pPr eaLnBrk="1" hangingPunct="1"/>
            <a:endParaRPr lang="he-IL" altLang="en-US" sz="600"/>
          </a:p>
          <a:p>
            <a:pPr eaLnBrk="1" hangingPunct="1"/>
            <a:r>
              <a:rPr lang="he-IL" altLang="en-US" sz="2200"/>
              <a:t>וניקח את </a:t>
            </a:r>
            <a:r>
              <a:rPr lang="en-US" altLang="en-US" sz="2200"/>
              <a:t>k</a:t>
            </a:r>
            <a:r>
              <a:rPr lang="he-IL" altLang="en-US" sz="2200"/>
              <a:t> להיות </a:t>
            </a:r>
            <a:r>
              <a:rPr lang="en-US" altLang="en-US" sz="2200"/>
              <a:t>n</a:t>
            </a:r>
            <a:r>
              <a:rPr lang="he-IL" altLang="en-US" sz="2200"/>
              <a:t>, אז: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he-IL" altLang="en-US" sz="800"/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T(n) = 1 + 2 + 4 + ... + 2</a:t>
            </a:r>
            <a:r>
              <a:rPr lang="en-US" altLang="en-US" sz="2400" baseline="30000">
                <a:latin typeface="Courier New" panose="02070309020205020404" pitchFamily="49" charset="0"/>
                <a:cs typeface="Courier New" panose="02070309020205020404" pitchFamily="49" charset="0"/>
              </a:rPr>
              <a:t>n-1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+ 2</a:t>
            </a:r>
            <a:r>
              <a:rPr lang="en-US" altLang="en-US" sz="2400" baseline="300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* T(n-n)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= 1 + 2 + 4 + ... + 2</a:t>
            </a:r>
            <a:r>
              <a:rPr lang="en-US" altLang="en-US" sz="2400" baseline="30000">
                <a:latin typeface="Courier New" panose="02070309020205020404" pitchFamily="49" charset="0"/>
                <a:cs typeface="Courier New" panose="02070309020205020404" pitchFamily="49" charset="0"/>
              </a:rPr>
              <a:t>n-1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+ 2</a:t>
            </a:r>
            <a:r>
              <a:rPr lang="en-US" altLang="en-US" sz="2400" baseline="300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* T(0)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= 1 + 2 + 4 + ... + 2</a:t>
            </a:r>
            <a:r>
              <a:rPr lang="en-US" altLang="en-US" sz="2400" baseline="30000">
                <a:latin typeface="Courier New" panose="02070309020205020404" pitchFamily="49" charset="0"/>
                <a:cs typeface="Courier New" panose="02070309020205020404" pitchFamily="49" charset="0"/>
              </a:rPr>
              <a:t>n-1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+ 2</a:t>
            </a:r>
            <a:r>
              <a:rPr lang="en-US" altLang="en-US" sz="2400" baseline="300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* 0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= 1 + 2 + 4 + ... + 2</a:t>
            </a:r>
            <a:r>
              <a:rPr lang="en-US" altLang="en-US" sz="2400" baseline="30000">
                <a:latin typeface="Courier New" panose="02070309020205020404" pitchFamily="49" charset="0"/>
                <a:cs typeface="Courier New" panose="02070309020205020404" pitchFamily="49" charset="0"/>
              </a:rPr>
              <a:t>n-1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+ 0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= 1 + 2 + 4 + ... + 2</a:t>
            </a:r>
            <a:r>
              <a:rPr lang="en-US" altLang="en-US" sz="2400" baseline="30000">
                <a:latin typeface="Courier New" panose="02070309020205020404" pitchFamily="49" charset="0"/>
                <a:cs typeface="Courier New" panose="02070309020205020404" pitchFamily="49" charset="0"/>
              </a:rPr>
              <a:t>n-1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= (1 * (2</a:t>
            </a:r>
            <a:r>
              <a:rPr lang="en-US" altLang="en-US" sz="2400" baseline="300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- 1)) / (2 - 1)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= 2</a:t>
            </a:r>
            <a:r>
              <a:rPr lang="en-US" altLang="en-US" sz="2400" baseline="300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– 1</a:t>
            </a:r>
          </a:p>
          <a:p>
            <a:pPr eaLnBrk="1" hangingPunct="1"/>
            <a:r>
              <a:rPr lang="he-IL" altLang="en-US" sz="2200"/>
              <a:t>מ.ש.ל</a:t>
            </a:r>
            <a:endParaRPr lang="en-US" altLang="en-US" sz="2200"/>
          </a:p>
          <a:p>
            <a:pPr algn="l" rtl="0" eaLnBrk="1" hangingPunct="1">
              <a:buFont typeface="Wingdings" panose="05000000000000000000" pitchFamily="2" charset="2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1" hangingPunct="1">
              <a:buFont typeface="Wingdings" panose="05000000000000000000" pitchFamily="2" charset="2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he-IL" altLang="en-US" sz="600"/>
          </a:p>
          <a:p>
            <a:pPr eaLnBrk="1" hangingPunct="1"/>
            <a:endParaRPr lang="he-IL" altLang="en-US" sz="2000"/>
          </a:p>
          <a:p>
            <a:pPr eaLnBrk="1" hangingPunct="1"/>
            <a:endParaRPr lang="he-IL" altLang="en-US" sz="200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en-US"/>
              <a:t>מגדלי האנוי</a:t>
            </a:r>
            <a:endParaRPr lang="en-US" alt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992313" y="981075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en-US" sz="2600" baseline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baseline="0"/>
          </a:p>
        </p:txBody>
      </p:sp>
      <p:sp>
        <p:nvSpPr>
          <p:cNvPr id="209927" name="AutoShape 7"/>
          <p:cNvSpPr>
            <a:spLocks noChangeArrowheads="1"/>
          </p:cNvSpPr>
          <p:nvPr/>
        </p:nvSpPr>
        <p:spPr bwMode="auto">
          <a:xfrm>
            <a:off x="7829752" y="3396010"/>
            <a:ext cx="3960812" cy="201612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he-IL" altLang="en-US" sz="600">
              <a:solidFill>
                <a:schemeClr val="bg1"/>
              </a:solidFill>
              <a:cs typeface="Guttman Yad-Brush" panose="02010401010101010101" pitchFamily="2" charset="-79"/>
            </a:endParaRPr>
          </a:p>
          <a:p>
            <a:pPr algn="ctr" eaLnBrk="1" hangingPunct="1"/>
            <a:endParaRPr lang="he-IL" altLang="en-US" sz="3000">
              <a:solidFill>
                <a:schemeClr val="bg1"/>
              </a:solidFill>
              <a:cs typeface="Guttman Yad-Brush" panose="02010401010101010101" pitchFamily="2" charset="-79"/>
            </a:endParaRPr>
          </a:p>
          <a:p>
            <a:pPr algn="ctr" eaLnBrk="1" hangingPunct="1"/>
            <a:r>
              <a:rPr lang="he-IL" altLang="en-US" sz="3000">
                <a:solidFill>
                  <a:schemeClr val="bg1"/>
                </a:solidFill>
                <a:cs typeface="Guttman Yad-Brush" panose="02010401010101010101" pitchFamily="2" charset="-79"/>
              </a:rPr>
              <a:t>הנוסחה לסכום </a:t>
            </a:r>
            <a:r>
              <a:rPr lang="en-US" altLang="en-US" sz="3000">
                <a:solidFill>
                  <a:schemeClr val="bg1"/>
                </a:solidFill>
                <a:cs typeface="Guttman Yad-Brush" panose="02010401010101010101" pitchFamily="2" charset="-79"/>
              </a:rPr>
              <a:t>n</a:t>
            </a:r>
            <a:r>
              <a:rPr lang="he-IL" altLang="en-US" sz="3000">
                <a:solidFill>
                  <a:schemeClr val="bg1"/>
                </a:solidFill>
                <a:cs typeface="Guttman Yad-Brush" panose="02010401010101010101" pitchFamily="2" charset="-79"/>
              </a:rPr>
              <a:t> האיברים הראשונים של סדרה הנדסית:</a:t>
            </a:r>
          </a:p>
          <a:p>
            <a:pPr algn="ctr" eaLnBrk="1" hangingPunct="1"/>
            <a:endParaRPr lang="he-IL" altLang="en-US" sz="4000">
              <a:solidFill>
                <a:schemeClr val="bg1"/>
              </a:solidFill>
            </a:endParaRPr>
          </a:p>
          <a:p>
            <a:pPr algn="ctr" eaLnBrk="1" hangingPunct="1"/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(a</a:t>
            </a:r>
            <a:r>
              <a:rPr lang="en-US" altLang="en-US" sz="2000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(q</a:t>
            </a:r>
            <a:r>
              <a:rPr lang="en-US" altLang="en-US" sz="3000" baseline="60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- 1)) / (q - 1)</a:t>
            </a:r>
          </a:p>
        </p:txBody>
      </p:sp>
    </p:spTree>
    <p:extLst>
      <p:ext uri="{BB962C8B-B14F-4D97-AF65-F5344CB8AC3E}">
        <p14:creationId xmlns:p14="http://schemas.microsoft.com/office/powerpoint/2010/main" val="7646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9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9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9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9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9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99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99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99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99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099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099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7" grpId="0" animBg="1"/>
      <p:bldP spid="20992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he-IL" altLang="en-US" dirty="0"/>
              <a:t>לפניכם הגדרה: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he-IL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he-IL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he-IL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he-IL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he-IL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he-IL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e-IL" altLang="en-US" dirty="0"/>
              <a:t>כיצד יראה שטיח ברמה 3?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en-US"/>
              <a:t>שטיחים</a:t>
            </a:r>
            <a:endParaRPr lang="en-US" alt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981200" y="981075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en-US" sz="2600" baseline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1739" name="AutoShape 11"/>
          <p:cNvSpPr>
            <a:spLocks noChangeArrowheads="1"/>
          </p:cNvSpPr>
          <p:nvPr/>
        </p:nvSpPr>
        <p:spPr bwMode="auto">
          <a:xfrm>
            <a:off x="5611540" y="1633713"/>
            <a:ext cx="4895850" cy="30241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0000" tIns="180000" rIns="180000" bIns="180000"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en-US" sz="4400">
                <a:solidFill>
                  <a:schemeClr val="bg1"/>
                </a:solidFill>
              </a:rPr>
              <a:t>שטיח ברמה </a:t>
            </a:r>
            <a:r>
              <a:rPr lang="en-US" altLang="en-US" sz="4400">
                <a:solidFill>
                  <a:schemeClr val="bg1"/>
                </a:solidFill>
              </a:rPr>
              <a:t>N</a:t>
            </a:r>
            <a:r>
              <a:rPr lang="he-IL" altLang="en-US" sz="4400">
                <a:solidFill>
                  <a:schemeClr val="bg1"/>
                </a:solidFill>
              </a:rPr>
              <a:t> בנוי מריבוע, שבכל אחד מקדקודיו נמצא שטיח קטן יותר ברמה </a:t>
            </a:r>
            <a:r>
              <a:rPr lang="en-US" altLang="en-US" sz="4400">
                <a:solidFill>
                  <a:schemeClr val="bg1"/>
                </a:solidFill>
              </a:rPr>
              <a:t>N –1</a:t>
            </a:r>
            <a:r>
              <a:rPr lang="he-IL" altLang="en-US" sz="4400">
                <a:solidFill>
                  <a:schemeClr val="bg1"/>
                </a:solidFill>
              </a:rPr>
              <a:t>.</a:t>
            </a:r>
          </a:p>
          <a:p>
            <a:pPr eaLnBrk="1" hangingPunct="1"/>
            <a:endParaRPr lang="he-IL" altLang="en-US" sz="4400">
              <a:solidFill>
                <a:schemeClr val="bg1"/>
              </a:solidFill>
            </a:endParaRPr>
          </a:p>
          <a:p>
            <a:pPr eaLnBrk="1" hangingPunct="1"/>
            <a:r>
              <a:rPr lang="he-IL" altLang="en-US" sz="4400">
                <a:solidFill>
                  <a:schemeClr val="bg1"/>
                </a:solidFill>
              </a:rPr>
              <a:t>השטיח הבסיסי הוא ברמה 1, וצורתו ריבוע.</a:t>
            </a:r>
            <a:endParaRPr lang="en-US" altLang="en-US" sz="4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25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1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1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altLang="en-US" sz="2400"/>
              <a:t>מה בעצם עשינו? רצינו לדעת כמה צעדים מתבצעים בחידת מגדלי האנוי עבור </a:t>
            </a:r>
            <a:r>
              <a:rPr lang="en-US" altLang="en-US" sz="2400"/>
              <a:t>n</a:t>
            </a:r>
            <a:r>
              <a:rPr lang="he-IL" altLang="en-US" sz="2400"/>
              <a:t> דיסקות, וסימנו מספר זה ב-</a:t>
            </a:r>
            <a:r>
              <a:rPr lang="en-US" altLang="en-US" sz="2400"/>
              <a:t>T(n)</a:t>
            </a:r>
            <a:r>
              <a:rPr lang="he-IL" altLang="en-US" sz="24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he-IL" altLang="en-US" sz="2400"/>
              <a:t>הייתה לנו נוסחת נסיגה רקורסיבית עבור </a:t>
            </a:r>
            <a:r>
              <a:rPr lang="en-US" altLang="en-US" sz="2400"/>
              <a:t>T(n)</a:t>
            </a:r>
            <a:r>
              <a:rPr lang="he-IL" altLang="en-US" sz="240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T(n) = 2*T(n-1) + 1</a:t>
            </a:r>
            <a:endParaRPr lang="he-IL" altLang="en-US" sz="2000"/>
          </a:p>
          <a:p>
            <a:pPr eaLnBrk="1" hangingPunct="1">
              <a:lnSpc>
                <a:spcPct val="90000"/>
              </a:lnSpc>
            </a:pPr>
            <a:r>
              <a:rPr lang="he-IL" altLang="en-US" sz="2400"/>
              <a:t>מנוסחת הנסיגה הצלחנו (בשתי דרכים שונות) להגיע לפתרון מפורש של נוסחת הנסיגה: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T(n) = 2</a:t>
            </a:r>
            <a:r>
              <a:rPr lang="en-US" altLang="en-US" sz="2000" baseline="30000"/>
              <a:t>n</a:t>
            </a:r>
            <a:r>
              <a:rPr lang="en-US" altLang="en-US" sz="2000"/>
              <a:t> - 1</a:t>
            </a:r>
          </a:p>
          <a:p>
            <a:pPr eaLnBrk="1" hangingPunct="1">
              <a:lnSpc>
                <a:spcPct val="90000"/>
              </a:lnSpc>
            </a:pPr>
            <a:r>
              <a:rPr lang="he-IL" altLang="en-US" sz="2400"/>
              <a:t>כעת נוכל להעריך כמה צעדים יבצע האלגוריתם עבור קלט בגודל </a:t>
            </a:r>
            <a:r>
              <a:rPr lang="en-US" altLang="en-US" sz="2400"/>
              <a:t>n</a:t>
            </a:r>
            <a:r>
              <a:rPr lang="he-IL" altLang="en-US" sz="240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he-IL" altLang="en-US" sz="2400"/>
              <a:t>מהפתרון המפורש קל לראות שסיבוכיות האלגוריתם היא (</a:t>
            </a:r>
            <a:r>
              <a:rPr lang="en-US" altLang="en-US" sz="2400"/>
              <a:t>2</a:t>
            </a:r>
            <a:r>
              <a:rPr lang="en-US" altLang="en-US" sz="2400" baseline="30000"/>
              <a:t>n</a:t>
            </a:r>
            <a:r>
              <a:rPr lang="he-IL" altLang="en-US" sz="2400"/>
              <a:t>)</a:t>
            </a:r>
            <a:r>
              <a:rPr lang="en-US" altLang="en-US" sz="2400"/>
              <a:t> </a:t>
            </a:r>
            <a:r>
              <a:rPr lang="el-GR" altLang="en-US" sz="2400"/>
              <a:t>Θ</a:t>
            </a:r>
            <a:r>
              <a:rPr lang="he-IL" altLang="en-US" sz="2400"/>
              <a:t>, כלומר הוא מסדר גודל מעריכי (ואיננו יעיל כלל).</a:t>
            </a:r>
          </a:p>
          <a:p>
            <a:pPr eaLnBrk="1" hangingPunct="1">
              <a:lnSpc>
                <a:spcPct val="90000"/>
              </a:lnSpc>
            </a:pPr>
            <a:r>
              <a:rPr lang="he-IL" altLang="en-US" sz="2400"/>
              <a:t>בהמשך הקורס נעסוק בבעיות דומות רבות: נפתח אלגוריתם רקורסיבי לפתרון בעיה מסוימת, נגיע לנוסחת נסיגה המתארת את מספר הצעדים שמבצע האלגוריתם, וננסה לעבור מנוסחת הנסיגה לפתרון מפורש.</a:t>
            </a: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he-IL" altLang="en-US" sz="600"/>
          </a:p>
          <a:p>
            <a:pPr eaLnBrk="1" hangingPunct="1">
              <a:lnSpc>
                <a:spcPct val="90000"/>
              </a:lnSpc>
            </a:pPr>
            <a:endParaRPr lang="he-IL" altLang="en-US" sz="2000"/>
          </a:p>
          <a:p>
            <a:pPr eaLnBrk="1" hangingPunct="1">
              <a:lnSpc>
                <a:spcPct val="90000"/>
              </a:lnSpc>
            </a:pPr>
            <a:endParaRPr lang="he-IL" altLang="en-US" sz="20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en-US"/>
              <a:t>מגדלי האנוי</a:t>
            </a:r>
            <a:endParaRPr lang="en-US" alt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992313" y="981075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en-US" sz="2600" baseline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347966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0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0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0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0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0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0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0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09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en-US" sz="2400"/>
              <a:t>בבעיית מגדלי האנוי, הגענו מהנוסחה הרקורסיבית אל הביטוי המפורש (ביטוי כזה מכונה לעיתים גם 'ביטוי סגור' – </a:t>
            </a:r>
            <a:r>
              <a:rPr lang="en-US" altLang="en-US" sz="2400"/>
              <a:t>closed form expression</a:t>
            </a:r>
            <a:r>
              <a:rPr lang="he-IL" altLang="en-US" sz="2400"/>
              <a:t>) בשתי דרכים שונות:</a:t>
            </a:r>
          </a:p>
          <a:p>
            <a:pPr lvl="1" eaLnBrk="1" hangingPunct="1"/>
            <a:r>
              <a:rPr lang="he-IL" altLang="en-US" sz="1900"/>
              <a:t>ניחוש הפתרון והוכחת נכונותו על-ידי אינדוקציה מתמטית. שיטה זו נקראת </a:t>
            </a:r>
            <a:r>
              <a:rPr lang="he-IL" altLang="en-US" sz="1900" b="1"/>
              <a:t>שיטת ההצבה </a:t>
            </a:r>
            <a:r>
              <a:rPr lang="he-IL" altLang="en-US" sz="1900"/>
              <a:t>(</a:t>
            </a:r>
            <a:r>
              <a:rPr lang="en-US" altLang="en-US" sz="1900"/>
              <a:t>substitution method</a:t>
            </a:r>
            <a:r>
              <a:rPr lang="he-IL" altLang="en-US" sz="1900"/>
              <a:t>).</a:t>
            </a:r>
          </a:p>
          <a:p>
            <a:pPr lvl="1" eaLnBrk="1" hangingPunct="1"/>
            <a:r>
              <a:rPr lang="he-IL" altLang="en-US" sz="1900"/>
              <a:t>פיתוח חוזר-ונשנה של הנוסחה הרקורסיבית, עד שמגיעים לתנאי העצירה, ואז פישוט הביטוי המתקבל. שיטה זו נקראת </a:t>
            </a:r>
            <a:r>
              <a:rPr lang="he-IL" altLang="en-US" sz="1900" b="1"/>
              <a:t>שיטת האיטרציה</a:t>
            </a:r>
            <a:r>
              <a:rPr lang="he-IL" altLang="en-US" sz="1900"/>
              <a:t> (</a:t>
            </a:r>
            <a:r>
              <a:rPr lang="en-US" altLang="en-US" sz="1900"/>
              <a:t>iteration method</a:t>
            </a:r>
            <a:r>
              <a:rPr lang="he-IL" altLang="en-US" sz="1900"/>
              <a:t>).</a:t>
            </a:r>
          </a:p>
          <a:p>
            <a:pPr eaLnBrk="1" hangingPunct="1"/>
            <a:r>
              <a:rPr lang="he-IL" altLang="en-US" sz="2400"/>
              <a:t>אלו שתי דרכים סטנדרטיות לפתרון נוסחאות נסיגה, אם כי לא כל נוסחת נסיגה קל יהיה לפתור בעזרתן. בהמשך נכיר טכניקות נוספות.</a:t>
            </a:r>
          </a:p>
          <a:p>
            <a:pPr eaLnBrk="1" hangingPunct="1"/>
            <a:r>
              <a:rPr lang="he-IL" altLang="en-US" sz="2400"/>
              <a:t>אגב, בהקשר לסיפור שהיה מצורף לצעצוע של לוקאס:</a:t>
            </a:r>
          </a:p>
          <a:p>
            <a:pPr lvl="1" eaLnBrk="1" hangingPunct="1"/>
            <a:r>
              <a:rPr lang="he-IL" altLang="en-US" sz="1900"/>
              <a:t>אם אכן הנזירים אמורים להעביר 64 דיסקות בשיטת מגדלי האנוי, ובהנחה שהם מעבירים דיסקה אחת בכל שנייה, זה יקח להם </a:t>
            </a:r>
            <a:r>
              <a:rPr lang="en-US" altLang="en-US" sz="1900"/>
              <a:t>2</a:t>
            </a:r>
            <a:r>
              <a:rPr lang="en-US" altLang="en-US" sz="1900" baseline="30000"/>
              <a:t>64</a:t>
            </a:r>
            <a:r>
              <a:rPr lang="en-US" altLang="en-US" sz="1900"/>
              <a:t> – 1</a:t>
            </a:r>
            <a:r>
              <a:rPr lang="he-IL" altLang="en-US" sz="1900"/>
              <a:t> שניות.</a:t>
            </a:r>
          </a:p>
          <a:p>
            <a:pPr lvl="1" eaLnBrk="1" hangingPunct="1"/>
            <a:r>
              <a:rPr lang="he-IL" altLang="en-US" sz="1900"/>
              <a:t>זה בקירוב 584.542 מיליארד שנים.</a:t>
            </a:r>
          </a:p>
          <a:p>
            <a:pPr lvl="1" eaLnBrk="1" hangingPunct="1"/>
            <a:r>
              <a:rPr lang="he-IL" altLang="en-US" sz="1900"/>
              <a:t>לשם השוואה: גילו הנוכחי של היקום הוא 13.7 מיליארד שנים.</a:t>
            </a:r>
          </a:p>
          <a:p>
            <a:pPr lvl="1" eaLnBrk="1" hangingPunct="1"/>
            <a:r>
              <a:rPr lang="he-IL" altLang="en-US" sz="1900"/>
              <a:t>אפשר להיות רגועים.</a:t>
            </a:r>
            <a:endParaRPr lang="en-US" altLang="en-US" sz="1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he-IL" altLang="en-US" sz="1900"/>
          </a:p>
          <a:p>
            <a:pPr eaLnBrk="1" hangingPunct="1"/>
            <a:endParaRPr lang="he-IL" altLang="en-US" sz="2000"/>
          </a:p>
          <a:p>
            <a:pPr eaLnBrk="1" hangingPunct="1"/>
            <a:endParaRPr lang="he-IL" altLang="en-US" sz="20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en-US"/>
              <a:t>מגדלי האנוי</a:t>
            </a:r>
            <a:endParaRPr lang="en-US" alt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992313" y="981075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en-US" sz="2600" baseline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377672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1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1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1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1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1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19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19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19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19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e-IL" altLang="en-US" sz="2800" dirty="0"/>
              <a:t>בשביל לדעת איך נראה שטיח מרמה 3, צריך קודם לדעת איך נראה שטיח מרמה 2.</a:t>
            </a:r>
          </a:p>
          <a:p>
            <a:pPr eaLnBrk="1" hangingPunct="1"/>
            <a:r>
              <a:rPr lang="he-IL" altLang="en-US" sz="2800" dirty="0"/>
              <a:t>ובשביל לדעת איך נראה שטיח מרמה 2, צריך קודם לדעת איך נראה שטיח מרמה 1.</a:t>
            </a:r>
          </a:p>
          <a:p>
            <a:pPr eaLnBrk="1" hangingPunct="1"/>
            <a:r>
              <a:rPr lang="he-IL" altLang="en-US" sz="2800" dirty="0"/>
              <a:t>אבל אנחנו יודעים איך נראה שטיח מרמה 1!</a:t>
            </a:r>
          </a:p>
          <a:p>
            <a:pPr eaLnBrk="1" hangingPunct="1"/>
            <a:endParaRPr lang="he-IL" altLang="en-US" sz="2800" dirty="0"/>
          </a:p>
          <a:p>
            <a:pPr eaLnBrk="1" hangingPunct="1"/>
            <a:r>
              <a:rPr lang="he-IL" altLang="en-US" sz="2800" dirty="0"/>
              <a:t>ואז שטיח מרמה 2 נראה כך:</a:t>
            </a:r>
          </a:p>
          <a:p>
            <a:pPr eaLnBrk="1" hangingPunct="1"/>
            <a:endParaRPr lang="he-IL" altLang="en-US" sz="2800" dirty="0"/>
          </a:p>
          <a:p>
            <a:pPr eaLnBrk="1" hangingPunct="1"/>
            <a:r>
              <a:rPr lang="he-IL" altLang="en-US" sz="2800" dirty="0"/>
              <a:t>ושטיח מרמה 3 נראה כך:</a:t>
            </a:r>
            <a:endParaRPr lang="he-IL" altLang="en-US" sz="3600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en-US"/>
              <a:t>שטיחים</a:t>
            </a:r>
            <a:endParaRPr lang="en-US" alt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981200" y="981075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en-US" sz="2600" baseline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5" name="Rectangle 8"/>
          <p:cNvSpPr>
            <a:spLocks noChangeArrowheads="1"/>
          </p:cNvSpPr>
          <p:nvPr/>
        </p:nvSpPr>
        <p:spPr bwMode="auto">
          <a:xfrm>
            <a:off x="10483270" y="3180965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graphicFrame>
        <p:nvGraphicFramePr>
          <p:cNvPr id="2027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404304"/>
              </p:ext>
            </p:extLst>
          </p:nvPr>
        </p:nvGraphicFramePr>
        <p:xfrm>
          <a:off x="3757641" y="2534039"/>
          <a:ext cx="24765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Bitmap Image" r:id="rId3" imgW="247685" imgH="219222" progId="Paint.Picture">
                  <p:embed/>
                </p:oleObj>
              </mc:Choice>
              <mc:Fallback>
                <p:oleObj name="Bitmap Image" r:id="rId3" imgW="247685" imgH="219222" progId="Paint.Picture">
                  <p:embed/>
                  <p:pic>
                    <p:nvPicPr>
                      <p:cNvPr id="2027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641" y="2534039"/>
                        <a:ext cx="247650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10"/>
          <p:cNvSpPr>
            <a:spLocks noChangeArrowheads="1"/>
          </p:cNvSpPr>
          <p:nvPr/>
        </p:nvSpPr>
        <p:spPr bwMode="auto">
          <a:xfrm>
            <a:off x="10483270" y="2923790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graphicFrame>
        <p:nvGraphicFramePr>
          <p:cNvPr id="202761" name="Object 9"/>
          <p:cNvGraphicFramePr>
            <a:graphicFrameLocks noChangeAspect="1"/>
          </p:cNvGraphicFramePr>
          <p:nvPr/>
        </p:nvGraphicFramePr>
        <p:xfrm>
          <a:off x="3575051" y="3357564"/>
          <a:ext cx="7334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Bitmap Image" r:id="rId5" imgW="733333" imgH="733333" progId="Paint.Picture">
                  <p:embed/>
                </p:oleObj>
              </mc:Choice>
              <mc:Fallback>
                <p:oleObj name="Bitmap Image" r:id="rId5" imgW="733333" imgH="733333" progId="Paint.Picture">
                  <p:embed/>
                  <p:pic>
                    <p:nvPicPr>
                      <p:cNvPr id="2027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1" y="3357564"/>
                        <a:ext cx="73342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Rectangle 12"/>
          <p:cNvSpPr>
            <a:spLocks noChangeArrowheads="1"/>
          </p:cNvSpPr>
          <p:nvPr/>
        </p:nvSpPr>
        <p:spPr bwMode="auto">
          <a:xfrm>
            <a:off x="10483270" y="2476115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graphicFrame>
        <p:nvGraphicFramePr>
          <p:cNvPr id="2027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613006"/>
              </p:ext>
            </p:extLst>
          </p:nvPr>
        </p:nvGraphicFramePr>
        <p:xfrm>
          <a:off x="3227562" y="4610893"/>
          <a:ext cx="2167398" cy="1756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Bitmap Image" r:id="rId7" imgW="2010056" imgH="1628571" progId="Paint.Picture">
                  <p:embed/>
                </p:oleObj>
              </mc:Choice>
              <mc:Fallback>
                <p:oleObj name="Bitmap Image" r:id="rId7" imgW="2010056" imgH="1628571" progId="Paint.Picture">
                  <p:embed/>
                  <p:pic>
                    <p:nvPicPr>
                      <p:cNvPr id="20276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562" y="4610893"/>
                        <a:ext cx="2167398" cy="1756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436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2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2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2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2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0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2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he-IL" altLang="en-US" sz="2800" dirty="0"/>
              <a:t>עצמים כמו המגדל או השטיח, שהגדרתם כוללת שימוש בעצם דומה (אבל מסדר גודל קטן יותר) נקראים </a:t>
            </a:r>
            <a:r>
              <a:rPr lang="he-IL" altLang="en-US" sz="2800" b="1" dirty="0"/>
              <a:t>עצמים רקורסיביים</a:t>
            </a:r>
            <a:r>
              <a:rPr lang="he-IL" altLang="en-US" sz="2800" dirty="0"/>
              <a:t> (</a:t>
            </a:r>
            <a:r>
              <a:rPr lang="en-US" altLang="en-US" sz="2800" dirty="0"/>
              <a:t>recursive objects</a:t>
            </a:r>
            <a:r>
              <a:rPr lang="he-IL" altLang="en-US" sz="2800" dirty="0"/>
              <a:t>), והתופעה של הגדרה הכוללת את עצמה, נקראת </a:t>
            </a:r>
            <a:r>
              <a:rPr lang="he-IL" altLang="en-US" sz="2800" b="1" dirty="0"/>
              <a:t>רקורסיה</a:t>
            </a:r>
            <a:r>
              <a:rPr lang="he-IL" altLang="en-US" sz="2800" dirty="0"/>
              <a:t> (</a:t>
            </a:r>
            <a:r>
              <a:rPr lang="en-US" altLang="en-US" sz="2800" dirty="0"/>
              <a:t>recursion</a:t>
            </a:r>
            <a:r>
              <a:rPr lang="he-IL" altLang="en-US" sz="2800" dirty="0"/>
              <a:t>).</a:t>
            </a:r>
          </a:p>
          <a:p>
            <a:pPr eaLnBrk="1" hangingPunct="1"/>
            <a:r>
              <a:rPr lang="he-IL" altLang="en-US" sz="2800" dirty="0"/>
              <a:t>דוגמאות נוספות להגדרות רקורסיביות:</a:t>
            </a:r>
          </a:p>
          <a:p>
            <a:pPr lvl="1" eaLnBrk="1" hangingPunct="1"/>
            <a:r>
              <a:rPr lang="he-IL" altLang="en-US" sz="2400" dirty="0"/>
              <a:t>חוק השבות (משנת 1950): מיהו יהודי? מי </a:t>
            </a:r>
            <a:r>
              <a:rPr lang="he-IL" altLang="en-US" sz="2400" dirty="0" err="1"/>
              <a:t>שאימו</a:t>
            </a:r>
            <a:r>
              <a:rPr lang="he-IL" altLang="en-US" sz="2400" dirty="0"/>
              <a:t> </a:t>
            </a:r>
            <a:r>
              <a:rPr lang="he-IL" altLang="en-US" sz="2400" dirty="0" err="1"/>
              <a:t>יהודיה</a:t>
            </a:r>
            <a:r>
              <a:rPr lang="he-IL" altLang="en-US" sz="2400" dirty="0"/>
              <a:t>. ומתי האם </a:t>
            </a:r>
            <a:r>
              <a:rPr lang="he-IL" altLang="en-US" sz="2400" dirty="0" err="1"/>
              <a:t>יהודיה</a:t>
            </a:r>
            <a:r>
              <a:rPr lang="he-IL" altLang="en-US" sz="2400" dirty="0"/>
              <a:t>? כשאימה </a:t>
            </a:r>
            <a:r>
              <a:rPr lang="he-IL" altLang="en-US" sz="2400" dirty="0" err="1"/>
              <a:t>יהודיה</a:t>
            </a:r>
            <a:r>
              <a:rPr lang="he-IL" altLang="en-US" sz="2400" dirty="0"/>
              <a:t>. ומתי היא </a:t>
            </a:r>
            <a:r>
              <a:rPr lang="he-IL" altLang="en-US" sz="2400" dirty="0" err="1"/>
              <a:t>יהודיה</a:t>
            </a:r>
            <a:r>
              <a:rPr lang="he-IL" altLang="en-US" sz="2400" dirty="0"/>
              <a:t>? כשאימה </a:t>
            </a:r>
            <a:r>
              <a:rPr lang="he-IL" altLang="en-US" sz="2400" dirty="0" err="1"/>
              <a:t>יהודיה</a:t>
            </a:r>
            <a:r>
              <a:rPr lang="he-IL" altLang="en-US" sz="2400" dirty="0"/>
              <a:t>, וכך הלאה.</a:t>
            </a:r>
          </a:p>
          <a:p>
            <a:pPr lvl="1" eaLnBrk="1" hangingPunct="1"/>
            <a:r>
              <a:rPr lang="he-IL" altLang="en-US" sz="2400" dirty="0" err="1"/>
              <a:t>פלינדרום</a:t>
            </a:r>
            <a:r>
              <a:rPr lang="he-IL" altLang="en-US" sz="2400" dirty="0"/>
              <a:t> (</a:t>
            </a:r>
            <a:r>
              <a:rPr lang="en-US" altLang="en-US" sz="2400" dirty="0"/>
              <a:t>palindrome</a:t>
            </a:r>
            <a:r>
              <a:rPr lang="he-IL" altLang="en-US" sz="2400" dirty="0"/>
              <a:t>) זוהי מילה שקוראים אותה באותו אופן משני הצדדים (לדוגמא: אבא, שמש, </a:t>
            </a:r>
            <a:r>
              <a:rPr lang="he-IL" altLang="en-US" sz="2400" dirty="0" err="1"/>
              <a:t>היפהפיה</a:t>
            </a:r>
            <a:r>
              <a:rPr lang="he-IL" altLang="en-US" sz="2400" dirty="0"/>
              <a:t>, </a:t>
            </a:r>
            <a:r>
              <a:rPr lang="en-US" altLang="en-US" sz="2400" dirty="0" err="1"/>
              <a:t>sms</a:t>
            </a:r>
            <a:r>
              <a:rPr lang="he-IL" altLang="en-US" sz="2400" dirty="0"/>
              <a:t>, </a:t>
            </a:r>
            <a:r>
              <a:rPr lang="en-US" altLang="en-US" sz="2400" dirty="0"/>
              <a:t>level</a:t>
            </a:r>
            <a:r>
              <a:rPr lang="he-IL" altLang="en-US" sz="2400" dirty="0"/>
              <a:t>, וכו'). ניתן להגדיר </a:t>
            </a:r>
            <a:r>
              <a:rPr lang="he-IL" altLang="en-US" sz="2400" dirty="0" err="1"/>
              <a:t>פלינדרום</a:t>
            </a:r>
            <a:r>
              <a:rPr lang="he-IL" altLang="en-US" sz="2400" dirty="0"/>
              <a:t> בצורה רקורסיבית: </a:t>
            </a:r>
          </a:p>
          <a:p>
            <a:pPr lvl="2" eaLnBrk="1" hangingPunct="1"/>
            <a:r>
              <a:rPr lang="he-IL" altLang="en-US" sz="2800" i="1" dirty="0"/>
              <a:t>"</a:t>
            </a:r>
            <a:r>
              <a:rPr lang="he-IL" altLang="en-US" sz="2800" i="1" dirty="0" err="1"/>
              <a:t>פלינדרום</a:t>
            </a:r>
            <a:r>
              <a:rPr lang="he-IL" altLang="en-US" sz="2800" i="1" dirty="0"/>
              <a:t> הוא מילה שהאות הראשונה והאחרונה שלה זהות, וביניהן       נמצא </a:t>
            </a:r>
            <a:r>
              <a:rPr lang="he-IL" altLang="en-US" sz="2800" i="1" dirty="0" err="1"/>
              <a:t>פלינדרום</a:t>
            </a:r>
            <a:r>
              <a:rPr lang="he-IL" altLang="en-US" sz="2800" i="1" dirty="0"/>
              <a:t> קצר יותר. </a:t>
            </a:r>
            <a:r>
              <a:rPr lang="he-IL" altLang="en-US" sz="2800" i="1" dirty="0" err="1"/>
              <a:t>הפלינדרום</a:t>
            </a:r>
            <a:r>
              <a:rPr lang="he-IL" altLang="en-US" sz="2800" i="1" dirty="0"/>
              <a:t> הבסיסי מכיל אות אחת (כרצונכם).</a:t>
            </a:r>
          </a:p>
          <a:p>
            <a:pPr lvl="2" eaLnBrk="1" hangingPunct="1"/>
            <a:r>
              <a:rPr lang="he-IL" altLang="en-US" sz="2800" dirty="0"/>
              <a:t>כיצד תתקנו הגדרה זו, כדי שתהיה תקפה גם עבור </a:t>
            </a:r>
            <a:r>
              <a:rPr lang="he-IL" altLang="en-US" sz="2800" dirty="0" err="1"/>
              <a:t>פלינדרום</a:t>
            </a:r>
            <a:r>
              <a:rPr lang="he-IL" altLang="en-US" sz="2800" dirty="0"/>
              <a:t> באורך זוגי?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en-US"/>
              <a:t>רקורסיה</a:t>
            </a:r>
            <a:endParaRPr lang="en-US" alt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981200" y="981075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en-US" sz="2600" baseline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0483270" y="3180965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10483270" y="2923790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10483270" y="2476115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87165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3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3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3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3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3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3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en-US" sz="2600" dirty="0"/>
              <a:t>זהו שעון חול מדרגה 6: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he-IL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6 6 6 6 6 6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he-IL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5 5 5 5 5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he-IL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4 4 4 4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he-IL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3 3 3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he-IL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2 2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he-IL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he-IL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2 2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he-IL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3 3 3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he-IL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4 4 4 4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he-IL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5 5 5 5 5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he-IL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6 6 6 6 6 6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he-IL" altLang="en-US" sz="600" dirty="0"/>
          </a:p>
          <a:p>
            <a:pPr eaLnBrk="1" hangingPunct="1"/>
            <a:r>
              <a:rPr lang="he-IL" altLang="en-US" sz="2600" dirty="0"/>
              <a:t>תנו תיאור רקורסיבי לשעון חול מדרגה </a:t>
            </a:r>
            <a:r>
              <a:rPr lang="en-US" altLang="en-US" sz="2600" dirty="0"/>
              <a:t>n</a:t>
            </a:r>
            <a:r>
              <a:rPr lang="he-IL" altLang="en-US" sz="2600" dirty="0"/>
              <a:t>.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en-US"/>
              <a:t>שעון חול</a:t>
            </a:r>
            <a:endParaRPr lang="en-US" alt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981200" y="981075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en-US" sz="2600" baseline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0483270" y="3180965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0483270" y="2923790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10483270" y="2476115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8E2BB7-FEE1-4455-BE71-36F4BAE68847}"/>
              </a:ext>
            </a:extLst>
          </p:cNvPr>
          <p:cNvSpPr/>
          <p:nvPr/>
        </p:nvSpPr>
        <p:spPr>
          <a:xfrm>
            <a:off x="4371975" y="1777365"/>
            <a:ext cx="3400425" cy="3400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99DD24-CEBF-496D-9C44-6293AD49F879}"/>
              </a:ext>
            </a:extLst>
          </p:cNvPr>
          <p:cNvSpPr/>
          <p:nvPr/>
        </p:nvSpPr>
        <p:spPr>
          <a:xfrm>
            <a:off x="4777740" y="2211705"/>
            <a:ext cx="2674620" cy="2600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248C88-B7AB-40AB-A6D6-4B1C28BF2286}"/>
              </a:ext>
            </a:extLst>
          </p:cNvPr>
          <p:cNvSpPr/>
          <p:nvPr/>
        </p:nvSpPr>
        <p:spPr>
          <a:xfrm>
            <a:off x="5166360" y="2577465"/>
            <a:ext cx="1983105" cy="1868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266B0E-BAAA-4BFA-A587-5B555C7E8B17}"/>
              </a:ext>
            </a:extLst>
          </p:cNvPr>
          <p:cNvSpPr/>
          <p:nvPr/>
        </p:nvSpPr>
        <p:spPr>
          <a:xfrm>
            <a:off x="5537835" y="2966086"/>
            <a:ext cx="1240155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6DFDF5-33B2-4155-8058-E63435F2972D}"/>
              </a:ext>
            </a:extLst>
          </p:cNvPr>
          <p:cNvSpPr/>
          <p:nvPr/>
        </p:nvSpPr>
        <p:spPr>
          <a:xfrm>
            <a:off x="5857876" y="3326130"/>
            <a:ext cx="548640" cy="382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49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4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4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4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4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4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48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48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048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048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48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48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8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e-IL" altLang="en-US" dirty="0"/>
              <a:t>רקורסיה היא תופעה בה מגדירים מושג מסוים, בעזרת הגדרה פשוטה יותר של אותו המושג. המושג יכול להיות ציור, מבנה, תהליך או סדרת מספרים. הגדרה רקורסיבית מורכבת בדרך כלל משני חלקים:</a:t>
            </a:r>
          </a:p>
          <a:p>
            <a:pPr lvl="1" eaLnBrk="1" hangingPunct="1"/>
            <a:r>
              <a:rPr lang="he-IL" altLang="en-US" dirty="0"/>
              <a:t>המקרה הבסיסי (הפשוט) ביותר, שנקרא גם </a:t>
            </a:r>
            <a:r>
              <a:rPr lang="he-IL" altLang="en-US" b="1" dirty="0"/>
              <a:t>תנאי העצירה</a:t>
            </a:r>
            <a:r>
              <a:rPr lang="he-IL" altLang="en-US" dirty="0"/>
              <a:t>.</a:t>
            </a:r>
          </a:p>
          <a:p>
            <a:pPr lvl="1" eaLnBrk="1" hangingPunct="1"/>
            <a:r>
              <a:rPr lang="he-IL" altLang="en-US" dirty="0"/>
              <a:t>המקרה הכללי, שנקרא גם </a:t>
            </a:r>
            <a:r>
              <a:rPr lang="he-IL" altLang="en-US" b="1" dirty="0"/>
              <a:t>הקריאה הרקורסיבית</a:t>
            </a:r>
            <a:r>
              <a:rPr lang="he-IL" altLang="en-US" dirty="0"/>
              <a:t> (או </a:t>
            </a:r>
            <a:r>
              <a:rPr lang="he-IL" altLang="en-US" b="1" dirty="0"/>
              <a:t>הצעד הרקורסיבי</a:t>
            </a:r>
            <a:r>
              <a:rPr lang="he-IL" altLang="en-US" dirty="0"/>
              <a:t>).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en-US"/>
              <a:t>רקורסיה</a:t>
            </a:r>
            <a:endParaRPr lang="en-US" alt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981200" y="981075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en-US" sz="2600" baseline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0483270" y="3180965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0483270" y="2923790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10483270" y="2476115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pic>
        <p:nvPicPr>
          <p:cNvPr id="18440" name="Picture 8" descr="garfield&amp;odd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3598864"/>
            <a:ext cx="3671887" cy="25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31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5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en-US" sz="2600" dirty="0"/>
              <a:t>נעיין בתכנית המחשב הבאה:</a:t>
            </a:r>
          </a:p>
          <a:p>
            <a:pPr eaLnBrk="1" hangingPunct="1"/>
            <a:r>
              <a:rPr lang="he-IL" altLang="en-US" sz="2600" dirty="0"/>
              <a:t>מהו הפלט המוצג למסך?</a:t>
            </a:r>
          </a:p>
          <a:p>
            <a:pPr eaLnBrk="1" hangingPunct="1"/>
            <a:r>
              <a:rPr lang="he-IL" altLang="en-US" sz="2600" dirty="0"/>
              <a:t>ומהו הפלט כעת?</a:t>
            </a:r>
          </a:p>
          <a:p>
            <a:pPr eaLnBrk="1" hangingPunct="1"/>
            <a:r>
              <a:rPr lang="he-IL" altLang="en-US" sz="2600" dirty="0"/>
              <a:t>וכעת?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en-US"/>
              <a:t>רקורסיה</a:t>
            </a:r>
            <a:endParaRPr lang="en-US" alt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981200" y="981075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en-US" sz="2600" baseline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0483270" y="3180965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10483270" y="2923790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10483270" y="2476115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206857" name="Rectangle 9"/>
          <p:cNvSpPr>
            <a:spLocks noChangeArrowheads="1"/>
          </p:cNvSpPr>
          <p:nvPr/>
        </p:nvSpPr>
        <p:spPr bwMode="auto">
          <a:xfrm>
            <a:off x="1970088" y="1447801"/>
            <a:ext cx="8229600" cy="277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9925" indent="-325438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en-US" altLang="en-US" sz="15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5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</a:t>
            </a: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star()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(“*”);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star();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en-US" altLang="en-US" sz="15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5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</a:t>
            </a: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star();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206858" name="Rectangle 10"/>
          <p:cNvSpPr>
            <a:spLocks noChangeArrowheads="1"/>
          </p:cNvSpPr>
          <p:nvPr/>
        </p:nvSpPr>
        <p:spPr bwMode="auto">
          <a:xfrm>
            <a:off x="1970088" y="1447800"/>
            <a:ext cx="8229600" cy="277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9925" indent="-325438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en-US" altLang="en-US" sz="15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5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</a:t>
            </a: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star()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star();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(“*”);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en-US" altLang="en-US" sz="15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5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</a:t>
            </a: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star();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pic>
        <p:nvPicPr>
          <p:cNvPr id="19466" name="Picture 11" descr="Thin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63" y="3213100"/>
            <a:ext cx="27813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860" name="Rectangle 12"/>
          <p:cNvSpPr>
            <a:spLocks noChangeArrowheads="1"/>
          </p:cNvSpPr>
          <p:nvPr/>
        </p:nvSpPr>
        <p:spPr bwMode="auto">
          <a:xfrm>
            <a:off x="1970088" y="1453270"/>
            <a:ext cx="8229600" cy="277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9925" indent="-325438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en-US" altLang="en-US" sz="15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5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</a:t>
            </a: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star </a:t>
            </a:r>
            <a:r>
              <a:rPr lang="en-US" altLang="en-US" sz="15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(int</a:t>
            </a: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5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5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5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(“*”);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star(i-1);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en-US" altLang="en-US" sz="15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5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</a:t>
            </a: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star(3);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5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2415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68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68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68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68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68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68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68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68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68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06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6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06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06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06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06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06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06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068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068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2068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2068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2068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2068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2068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2068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2068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2068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2068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06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206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206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206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7" dur="500"/>
                                        <p:tgtEl>
                                          <p:spTgt spid="206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0" dur="500"/>
                                        <p:tgtEl>
                                          <p:spTgt spid="206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3" dur="500"/>
                                        <p:tgtEl>
                                          <p:spTgt spid="206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500"/>
                                        <p:tgtEl>
                                          <p:spTgt spid="206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9" dur="500"/>
                                        <p:tgtEl>
                                          <p:spTgt spid="2068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2" dur="500"/>
                                        <p:tgtEl>
                                          <p:spTgt spid="2068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206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206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206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206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206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2068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2068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2068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2068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2068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2068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206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7" grpId="0" build="allAtOnce"/>
      <p:bldP spid="206858" grpId="0" build="allAtOnce"/>
    </p:bldLst>
  </p:timing>
</p:sld>
</file>

<file path=ppt/theme/theme1.xml><?xml version="1.0" encoding="utf-8"?>
<a:theme xmlns:a="http://schemas.openxmlformats.org/drawingml/2006/main" name="ערכת נושא Office">
  <a:themeElements>
    <a:clrScheme name="מכללה">
      <a:dk1>
        <a:srgbClr val="000000"/>
      </a:dk1>
      <a:lt1>
        <a:sysClr val="window" lastClr="FFFFFF"/>
      </a:lt1>
      <a:dk2>
        <a:srgbClr val="6693A6"/>
      </a:dk2>
      <a:lt2>
        <a:srgbClr val="FFFFFF"/>
      </a:lt2>
      <a:accent1>
        <a:srgbClr val="305E6B"/>
      </a:accent1>
      <a:accent2>
        <a:srgbClr val="0D7D79"/>
      </a:accent2>
      <a:accent3>
        <a:srgbClr val="6693A6"/>
      </a:accent3>
      <a:accent4>
        <a:srgbClr val="B1B1B1"/>
      </a:accent4>
      <a:accent5>
        <a:srgbClr val="D98A8F"/>
      </a:accent5>
      <a:accent6>
        <a:srgbClr val="CCE5F2"/>
      </a:accent6>
      <a:hlink>
        <a:srgbClr val="66478F"/>
      </a:hlink>
      <a:folHlink>
        <a:srgbClr val="8C709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מכללה.potx" id="{88774F6B-C8BE-4FEA-9FBF-D79498D66446}" vid="{6773ACC8-43F9-4E95-A5A5-1A315273A033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מכללה</Template>
  <TotalTime>135</TotalTime>
  <Words>4410</Words>
  <Application>Microsoft Office PowerPoint</Application>
  <PresentationFormat>Widescreen</PresentationFormat>
  <Paragraphs>505</Paragraphs>
  <Slides>41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Times New Roman</vt:lpstr>
      <vt:lpstr>Wingdings</vt:lpstr>
      <vt:lpstr>ערכת נושא Office</vt:lpstr>
      <vt:lpstr>Bitmap Image</vt:lpstr>
      <vt:lpstr>מבנה נתונים</vt:lpstr>
      <vt:lpstr>מגדלים</vt:lpstr>
      <vt:lpstr>מגדלים</vt:lpstr>
      <vt:lpstr>שטיחים</vt:lpstr>
      <vt:lpstr>שטיחים</vt:lpstr>
      <vt:lpstr>רקורסיה</vt:lpstr>
      <vt:lpstr>שעון חול</vt:lpstr>
      <vt:lpstr>רקורסיה</vt:lpstr>
      <vt:lpstr>רקורסיה</vt:lpstr>
      <vt:lpstr>תרגיל</vt:lpstr>
      <vt:lpstr>תרגיל</vt:lpstr>
      <vt:lpstr>תרגיל</vt:lpstr>
      <vt:lpstr>עצרת</vt:lpstr>
      <vt:lpstr>עצרת</vt:lpstr>
      <vt:lpstr>עצרת</vt:lpstr>
      <vt:lpstr>עצרת</vt:lpstr>
      <vt:lpstr>רקורסיה</vt:lpstr>
      <vt:lpstr>תרגיל</vt:lpstr>
      <vt:lpstr>תרגיל רקורסיבי במערכים</vt:lpstr>
      <vt:lpstr>תרגיל רקורסיבי במערכים</vt:lpstr>
      <vt:lpstr>תרגיל רקורסיבי במערכים</vt:lpstr>
      <vt:lpstr>תרגיל</vt:lpstr>
      <vt:lpstr>פתרון התרגיל</vt:lpstr>
      <vt:lpstr>פתרון התרגיל</vt:lpstr>
      <vt:lpstr>בניית קיר לבנים</vt:lpstr>
      <vt:lpstr>סדרת פיבונאצ'י</vt:lpstr>
      <vt:lpstr>סדרת פיבונצ'י (Fibonacci)</vt:lpstr>
      <vt:lpstr>חידה לחימום</vt:lpstr>
      <vt:lpstr>מגדלי האנוי</vt:lpstr>
      <vt:lpstr>מגדלי האנוי</vt:lpstr>
      <vt:lpstr>מגדלי האנוי</vt:lpstr>
      <vt:lpstr>מגדלי האנוי</vt:lpstr>
      <vt:lpstr>מגדלי האנוי</vt:lpstr>
      <vt:lpstr>מגדלי האנוי</vt:lpstr>
      <vt:lpstr>מגדלי האנוי</vt:lpstr>
      <vt:lpstr>מגדלי האנוי</vt:lpstr>
      <vt:lpstr>מגדלי האנוי</vt:lpstr>
      <vt:lpstr>מגדלי האנוי</vt:lpstr>
      <vt:lpstr>מגדלי האנוי</vt:lpstr>
      <vt:lpstr>מגדלי האנוי</vt:lpstr>
      <vt:lpstr>מגדלי האנוי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מבנה נתונים</dc:title>
  <dc:creator>Windows User</dc:creator>
  <cp:lastModifiedBy>Moran Kupfer</cp:lastModifiedBy>
  <cp:revision>12</cp:revision>
  <dcterms:created xsi:type="dcterms:W3CDTF">2019-01-06T12:54:30Z</dcterms:created>
  <dcterms:modified xsi:type="dcterms:W3CDTF">2020-05-18T09:16:52Z</dcterms:modified>
</cp:coreProperties>
</file>