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9451a8fe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9451a8fe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ad783214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ad783214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9451a8fe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9451a8fe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ad783214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ad783214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9451a8fe6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f9451a8fe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9451a8fe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f9451a8fe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9451a8fe6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f9451a8fe6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ad783214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fad783214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9574925cf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9574925cf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f9451a8fe6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f9451a8fe6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9451a8fe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9451a8fe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ad6a7466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fad6a7466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fad6a7466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fad6a7466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84acb768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f84acb768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f84acb768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f84acb768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9d0b1958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9d0b1958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f9451a8fe6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f9451a8fe6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9451a8fe6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f9451a8fe6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f84acb768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f84acb768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f84acb768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f84acb768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f84acb768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f84acb768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9451a8fe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9451a8fe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fd69e7adc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fd69e7adc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fd69e7adcf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fd69e7adcf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f9451a8fe6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f9451a8fe6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f9451a8fe6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f9451a8fe6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f9451a8fe6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f9451a8fe6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061014a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0061014a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0061014a1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0061014a1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f9451a8fe6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f9451a8fe6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9451a8fe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9451a8fe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9451a8fe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9451a8fe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9451a8fe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9451a8fe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9451a8fe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9451a8fe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9451a8fe6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9451a8fe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9451a8fe6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9451a8fe6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שקופית_כותרת" type="title">
  <p:cSld name="TITLE">
    <p:bg>
      <p:bgPr>
        <a:solidFill>
          <a:schemeClr val="accent6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1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:\sharon\Documents\לאחר ההפרדה החל משנת 2015\פורמט למצגות\אלמנטים גרפים מחלקות\BOTTOM MAHLAKOT - NO bubot\BOTTOM - NO bubot - pos - tohna.png" id="12" name="Google Shape;1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0" y="4382070"/>
            <a:ext cx="9144903" cy="761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השוואה">
  <p:cSld name="2_השוואה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:\sharon\Documents\לאחר ההפרדה החל משנת 2015\פורמט למצגות\אלמנטים גרפים מחלקות\BOTTOM MAHLAKOT - BUBOT\BOTTOM + BUBOT - pos - tohna.png" id="60" name="Google Shape;6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00" y="4389863"/>
            <a:ext cx="9144900" cy="76143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1"/>
          <p:cNvSpPr txBox="1"/>
          <p:nvPr>
            <p:ph type="title"/>
          </p:nvPr>
        </p:nvSpPr>
        <p:spPr>
          <a:xfrm>
            <a:off x="184360" y="0"/>
            <a:ext cx="87546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184360" y="1293900"/>
            <a:ext cx="43200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1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1"/>
          <p:cNvSpPr txBox="1"/>
          <p:nvPr>
            <p:ph idx="2" type="body"/>
          </p:nvPr>
        </p:nvSpPr>
        <p:spPr>
          <a:xfrm>
            <a:off x="4618929" y="719850"/>
            <a:ext cx="43200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400050" lvl="0" marL="457200" marR="0" rtl="1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idx="3" type="body"/>
          </p:nvPr>
        </p:nvSpPr>
        <p:spPr>
          <a:xfrm>
            <a:off x="184360" y="719850"/>
            <a:ext cx="43200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400050" lvl="0" marL="457200" marR="0" rtl="1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1"/>
          <p:cNvSpPr txBox="1"/>
          <p:nvPr>
            <p:ph idx="4" type="body"/>
          </p:nvPr>
        </p:nvSpPr>
        <p:spPr>
          <a:xfrm>
            <a:off x="4618929" y="1293900"/>
            <a:ext cx="43200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1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0" y="4979773"/>
            <a:ext cx="20574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כותרת_ותוכן">
  <p:cSld name="1_כותרת_ותוכן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" type="body"/>
          </p:nvPr>
        </p:nvSpPr>
        <p:spPr>
          <a:xfrm>
            <a:off x="210065" y="747584"/>
            <a:ext cx="8733000" cy="41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marR="0" rtl="1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774000" y="-6178"/>
            <a:ext cx="83700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0" y="4979773"/>
            <a:ext cx="20574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311" y="89201"/>
            <a:ext cx="715682" cy="470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כותרות_ותוכן">
  <p:cSld name="1_כותרות_ותוכן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" type="body"/>
          </p:nvPr>
        </p:nvSpPr>
        <p:spPr>
          <a:xfrm>
            <a:off x="203887" y="1369218"/>
            <a:ext cx="8733000" cy="3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marR="0" rtl="1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203887" y="733940"/>
            <a:ext cx="87330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marR="0" rtl="1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772295" y="0"/>
            <a:ext cx="83700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0" y="4979773"/>
            <a:ext cx="20574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  <p:pic>
        <p:nvPicPr>
          <p:cNvPr id="23" name="Google Shape;2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311" y="89201"/>
            <a:ext cx="715682" cy="470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שני_תכנים" type="twoObj">
  <p:cSld name="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774000" y="0"/>
            <a:ext cx="837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168000" y="739025"/>
            <a:ext cx="4320000" cy="41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1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618929" y="739025"/>
            <a:ext cx="4320000" cy="41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1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0" y="4979773"/>
            <a:ext cx="20574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  <p:pic>
        <p:nvPicPr>
          <p:cNvPr id="29" name="Google Shape;2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311" y="89201"/>
            <a:ext cx="715682" cy="470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השוואה">
  <p:cSld name="1_השוואה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774000" y="0"/>
            <a:ext cx="837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184360" y="1293900"/>
            <a:ext cx="4320000" cy="3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1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4618929" y="719850"/>
            <a:ext cx="43200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400050" lvl="0" marL="457200" marR="0" rtl="1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6"/>
          <p:cNvSpPr txBox="1"/>
          <p:nvPr/>
        </p:nvSpPr>
        <p:spPr>
          <a:xfrm>
            <a:off x="0" y="4979773"/>
            <a:ext cx="20574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w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6"/>
          <p:cNvSpPr txBox="1"/>
          <p:nvPr>
            <p:ph idx="3" type="body"/>
          </p:nvPr>
        </p:nvSpPr>
        <p:spPr>
          <a:xfrm>
            <a:off x="4618929" y="1293900"/>
            <a:ext cx="4320000" cy="3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1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4" type="body"/>
          </p:nvPr>
        </p:nvSpPr>
        <p:spPr>
          <a:xfrm>
            <a:off x="184360" y="719850"/>
            <a:ext cx="43200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400050" lvl="0" marL="457200" marR="0" rtl="1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7" name="Google Shape;3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311" y="89201"/>
            <a:ext cx="715682" cy="470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שקופית_כותרת">
  <p:cSld name="2_שקופית_כותרת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:\sharon\Documents\לאחר ההפרדה החל משנת 2015\פורמט למצגות\אלמנטים גרפים מחלקות\BOTTOM MAHLAKOT - BUBOT\BOTTOM + BUBOT - pos - tohna.png" id="39" name="Google Shape;3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00" y="4389863"/>
            <a:ext cx="9144900" cy="76143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7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1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כותרת_ותוכן">
  <p:cSld name="2_כותרת_ותוכן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:\sharon\Documents\לאחר ההפרדה החל משנת 2015\פורמט למצגות\אלמנטים גרפים מחלקות\BOTTOM MAHLAKOT - BUBOT\BOTTOM + BUBOT - pos - tohna.png" id="43" name="Google Shape;4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00" y="4389863"/>
            <a:ext cx="9144900" cy="76143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 txBox="1"/>
          <p:nvPr>
            <p:ph idx="1" type="body"/>
          </p:nvPr>
        </p:nvSpPr>
        <p:spPr>
          <a:xfrm>
            <a:off x="210065" y="747584"/>
            <a:ext cx="8733000" cy="36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marR="0" rtl="1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type="title"/>
          </p:nvPr>
        </p:nvSpPr>
        <p:spPr>
          <a:xfrm>
            <a:off x="210065" y="-6178"/>
            <a:ext cx="87330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0" y="4979773"/>
            <a:ext cx="20574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כותרות_ותוכן">
  <p:cSld name="2_כותרות_ותוכן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:\sharon\Documents\לאחר ההפרדה החל משנת 2015\פורמט למצגות\אלמנטים גרפים מחלקות\BOTTOM MAHLAKOT - BUBOT\BOTTOM + BUBOT - pos - tohna.png" id="48" name="Google Shape;4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00" y="4389863"/>
            <a:ext cx="9144900" cy="76143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9"/>
          <p:cNvSpPr txBox="1"/>
          <p:nvPr>
            <p:ph idx="1" type="body"/>
          </p:nvPr>
        </p:nvSpPr>
        <p:spPr>
          <a:xfrm>
            <a:off x="203887" y="1369218"/>
            <a:ext cx="8733000" cy="28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marR="0" rtl="1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203887" y="733940"/>
            <a:ext cx="87330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marR="0" rtl="1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203887" y="0"/>
            <a:ext cx="87330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0" y="4979773"/>
            <a:ext cx="20574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שני_תכנים">
  <p:cSld name="2_שני_תכנים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:\sharon\Documents\לאחר ההפרדה החל משנת 2015\פורמט למצגות\אלמנטים גרפים מחלקות\BOTTOM MAHLAKOT - BUBOT\BOTTOM + BUBOT - pos - tohna.png" id="54" name="Google Shape;54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00" y="4389863"/>
            <a:ext cx="9144900" cy="76143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0"/>
          <p:cNvSpPr txBox="1"/>
          <p:nvPr>
            <p:ph type="title"/>
          </p:nvPr>
        </p:nvSpPr>
        <p:spPr>
          <a:xfrm>
            <a:off x="168000" y="0"/>
            <a:ext cx="87708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168000" y="739025"/>
            <a:ext cx="4320000" cy="36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1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4618929" y="739025"/>
            <a:ext cx="4320000" cy="36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1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0" y="4979773"/>
            <a:ext cx="20574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6486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1" y="4985950"/>
            <a:ext cx="9144000" cy="1620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rive.google.com/file/d/16KNcisLxOvHoXHcYZgkKYHsE_Gf2vWvC/view?usp=share_link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rive.google.com/file/d/1ol83OtzcFl5bHCPqfXg57DiUCdkTr_oM/view?usp=share_link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מבנה נתונים 2</a:t>
            </a:r>
            <a:endParaRPr/>
          </a:p>
        </p:txBody>
      </p:sp>
      <p:sp>
        <p:nvSpPr>
          <p:cNvPr id="72" name="Google Shape;72;p12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1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iw"/>
              <a:t>הרצאה 1 - רשימות מקושרות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0622" y="2872275"/>
            <a:ext cx="5872450" cy="195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210065" y="747584"/>
            <a:ext cx="8733000" cy="4122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0" lvl="0" marL="457200" rtl="1" algn="r"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iw">
                <a:latin typeface="Arial"/>
                <a:ea typeface="Arial"/>
                <a:cs typeface="Arial"/>
                <a:sym typeface="Arial"/>
              </a:rPr>
              <a:t>כאשר רצינו להכניס איבר למקום באמצע מערך, היינו צריכים להזיז את כל האיברים שאחריו צעד אחד ימינה, כדי לפנות עבורו מקום. האם כך ננהג גם ברשימה?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1" algn="r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iw">
                <a:latin typeface="Arial"/>
                <a:ea typeface="Arial"/>
                <a:cs typeface="Arial"/>
                <a:sym typeface="Arial"/>
              </a:rPr>
              <a:t>נניח שיש לנו את הערך </a:t>
            </a:r>
            <a:r>
              <a:rPr lang="iw"/>
              <a:t>x, וחוליה pos שהיא הפניה אל אחת החוליות ברשימה המקושרת. מעוניינים להוסיף חוליה חדשה לרשימה מקושרת, שיכיל את הערך x, ושיימצא אחרי המקום ש-pos מפנה עליו.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iw"/>
              <a:t>public static void add(Node&lt;E&gt; pos, E x)</a:t>
            </a:r>
            <a:endParaRPr/>
          </a:p>
        </p:txBody>
      </p:sp>
      <p:sp>
        <p:nvSpPr>
          <p:cNvPr id="135" name="Google Shape;135;p21"/>
          <p:cNvSpPr txBox="1"/>
          <p:nvPr>
            <p:ph type="title"/>
          </p:nvPr>
        </p:nvSpPr>
        <p:spPr>
          <a:xfrm>
            <a:off x="774000" y="-6178"/>
            <a:ext cx="8370000" cy="648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3800">
                <a:latin typeface="Arial"/>
                <a:ea typeface="Arial"/>
                <a:cs typeface="Arial"/>
                <a:sym typeface="Arial"/>
              </a:rPr>
              <a:t>הכנסת איבר לרשימה מקושרת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74000" y="-6178"/>
            <a:ext cx="8370000" cy="648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3800">
                <a:latin typeface="Arial"/>
                <a:ea typeface="Arial"/>
                <a:cs typeface="Arial"/>
                <a:sym typeface="Arial"/>
              </a:rPr>
              <a:t>הכנסת איבר לרשימה מקושרת</a:t>
            </a:r>
            <a:endParaRPr/>
          </a:p>
        </p:txBody>
      </p:sp>
      <p:sp>
        <p:nvSpPr>
          <p:cNvPr id="141" name="Google Shape;141;p22"/>
          <p:cNvSpPr txBox="1"/>
          <p:nvPr/>
        </p:nvSpPr>
        <p:spPr>
          <a:xfrm>
            <a:off x="318450" y="1042225"/>
            <a:ext cx="77682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1600"/>
              <a:t>public static void add(Node&lt;Integer&gt; pos, int x) {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1600"/>
              <a:t>		/*Node&lt;Integer&gt; pnew = new Node&lt;&gt;(x,pos.getNext()); </a:t>
            </a:r>
            <a:r>
              <a:rPr lang="iw" sz="1600">
                <a:solidFill>
                  <a:schemeClr val="accent2"/>
                </a:solidFill>
              </a:rPr>
              <a:t>//create new node</a:t>
            </a:r>
            <a:endParaRPr sz="16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1600"/>
              <a:t>		pos.setNext(pnew);*/ </a:t>
            </a:r>
            <a:r>
              <a:rPr lang="iw" sz="1600">
                <a:solidFill>
                  <a:schemeClr val="accent2"/>
                </a:solidFill>
              </a:rPr>
              <a:t>//insert new node after pos</a:t>
            </a:r>
            <a:endParaRPr sz="16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1600"/>
              <a:t>		pos.setNext(new Node&lt;&gt;(x,pos.getNext())); </a:t>
            </a:r>
            <a:r>
              <a:rPr lang="iw" sz="1600">
                <a:solidFill>
                  <a:schemeClr val="accent2"/>
                </a:solidFill>
              </a:rPr>
              <a:t>//shortcut</a:t>
            </a:r>
            <a:endParaRPr sz="16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1600"/>
              <a:t>}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724" y="3118399"/>
            <a:ext cx="7453401" cy="175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210065" y="747584"/>
            <a:ext cx="8733000" cy="4122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0" lvl="0" marL="457200" rtl="1" algn="r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iw">
                <a:latin typeface="Arial"/>
                <a:ea typeface="Arial"/>
                <a:cs typeface="Arial"/>
                <a:sym typeface="Arial"/>
              </a:rPr>
              <a:t>נניח, כמו קודם, כי נתון לנו הערך </a:t>
            </a:r>
            <a:r>
              <a:rPr lang="iw"/>
              <a:t>x, וכי מעוניינים להוסיף חוליה חדשה לרשימה המקושרת, המכילה את הערך x. אולם הפעם, נניח כי מעוניינים שהחוליה החדשה תתווסף בראש הרשימה (כלומר, ש- head יהיה הפניה עליה).</a:t>
            </a:r>
            <a:endParaRPr/>
          </a:p>
          <a:p>
            <a:pPr indent="-381000" lvl="0" marL="457200" rtl="1" algn="r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iw">
                <a:latin typeface="Arial"/>
                <a:ea typeface="Arial"/>
                <a:cs typeface="Arial"/>
                <a:sym typeface="Arial"/>
              </a:rPr>
              <a:t>•אילו שינויים צריך לעשות בקטע הקוד הקודם?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iw"/>
              <a:t>public static void addFirst(Node&lt;E&gt; head, E x)</a:t>
            </a:r>
            <a:endParaRPr/>
          </a:p>
        </p:txBody>
      </p:sp>
      <p:sp>
        <p:nvSpPr>
          <p:cNvPr id="148" name="Google Shape;148;p23"/>
          <p:cNvSpPr txBox="1"/>
          <p:nvPr>
            <p:ph type="title"/>
          </p:nvPr>
        </p:nvSpPr>
        <p:spPr>
          <a:xfrm>
            <a:off x="774000" y="-6178"/>
            <a:ext cx="8370000" cy="648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3800">
                <a:latin typeface="Arial"/>
                <a:ea typeface="Arial"/>
                <a:cs typeface="Arial"/>
                <a:sym typeface="Arial"/>
              </a:rPr>
              <a:t>הכנסת איבר לראש רשימה מקושרת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210065" y="747584"/>
            <a:ext cx="8733000" cy="4122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1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iw"/>
              <a:t>בדומה לקוד הקודם רק שאין צורך לגשת ל- next כי הבא בתור הוא ה- head ויש עבורו הפנייה ישירה:</a:t>
            </a:r>
            <a:endParaRPr/>
          </a:p>
        </p:txBody>
      </p:sp>
      <p:sp>
        <p:nvSpPr>
          <p:cNvPr id="154" name="Google Shape;154;p24"/>
          <p:cNvSpPr txBox="1"/>
          <p:nvPr>
            <p:ph type="title"/>
          </p:nvPr>
        </p:nvSpPr>
        <p:spPr>
          <a:xfrm>
            <a:off x="774000" y="-6178"/>
            <a:ext cx="8370000" cy="648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3800">
                <a:latin typeface="Arial"/>
                <a:ea typeface="Arial"/>
                <a:cs typeface="Arial"/>
                <a:sym typeface="Arial"/>
              </a:rPr>
              <a:t>הכנסת איבר לראש רשימה מקושרת</a:t>
            </a:r>
            <a:endParaRPr/>
          </a:p>
        </p:txBody>
      </p:sp>
      <p:sp>
        <p:nvSpPr>
          <p:cNvPr id="155" name="Google Shape;155;p24"/>
          <p:cNvSpPr txBox="1"/>
          <p:nvPr/>
        </p:nvSpPr>
        <p:spPr>
          <a:xfrm>
            <a:off x="540400" y="1786300"/>
            <a:ext cx="7295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1600"/>
              <a:t>public static void addFirst(Node&lt;Integer&gt; head, int x) {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1600"/>
              <a:t>		/*Node&lt;Integer&gt; pnew = new Node&lt;&gt;(x,head); </a:t>
            </a:r>
            <a:r>
              <a:rPr lang="iw" sz="1600">
                <a:solidFill>
                  <a:schemeClr val="accent2"/>
                </a:solidFill>
              </a:rPr>
              <a:t>//create new node</a:t>
            </a:r>
            <a:endParaRPr sz="16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1600"/>
              <a:t>		head = pnew;*/ </a:t>
            </a:r>
            <a:r>
              <a:rPr lang="iw" sz="1600">
                <a:solidFill>
                  <a:schemeClr val="accent2"/>
                </a:solidFill>
              </a:rPr>
              <a:t>//set head as new node</a:t>
            </a:r>
            <a:endParaRPr sz="16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1600"/>
              <a:t>		head = new Node&lt;&gt;(x,head); </a:t>
            </a:r>
            <a:r>
              <a:rPr lang="iw" sz="1600">
                <a:solidFill>
                  <a:schemeClr val="accent2"/>
                </a:solidFill>
              </a:rPr>
              <a:t>//shortcut</a:t>
            </a:r>
            <a:endParaRPr sz="16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1600"/>
              <a:t>}</a:t>
            </a:r>
            <a:endParaRPr sz="1600"/>
          </a:p>
        </p:txBody>
      </p:sp>
      <p:sp>
        <p:nvSpPr>
          <p:cNvPr id="156" name="Google Shape;156;p24"/>
          <p:cNvSpPr txBox="1"/>
          <p:nvPr/>
        </p:nvSpPr>
        <p:spPr>
          <a:xfrm>
            <a:off x="6184025" y="3741375"/>
            <a:ext cx="233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0000"/>
                </a:solidFill>
              </a:rPr>
              <a:t>למה זה לא יעבוד? איך נתקן?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210065" y="747584"/>
            <a:ext cx="8733000" cy="4122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55600" lvl="0" marL="457200" rtl="1" algn="r"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iw" sz="2000">
                <a:latin typeface="Arial"/>
                <a:ea typeface="Arial"/>
                <a:cs typeface="Arial"/>
                <a:sym typeface="Arial"/>
              </a:rPr>
              <a:t>נניח כי מעוניינים למחוק את החוליה הנמצאת בראש הרשימה המקושרת (בהנחה שהרשימה איננה ריקה, כלומר – יש בה לפחות חוליה אחת).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1" algn="r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iw" sz="2000">
                <a:latin typeface="Arial"/>
                <a:ea typeface="Arial"/>
                <a:cs typeface="Arial"/>
                <a:sym typeface="Arial"/>
              </a:rPr>
              <a:t>כיצד נעשה זאת?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iw"/>
              <a:t>public static void delete(Node&lt;E&gt; head)</a:t>
            </a:r>
            <a:endParaRPr/>
          </a:p>
        </p:txBody>
      </p:sp>
      <p:sp>
        <p:nvSpPr>
          <p:cNvPr id="162" name="Google Shape;162;p25"/>
          <p:cNvSpPr txBox="1"/>
          <p:nvPr>
            <p:ph type="title"/>
          </p:nvPr>
        </p:nvSpPr>
        <p:spPr>
          <a:xfrm>
            <a:off x="774000" y="-6178"/>
            <a:ext cx="8370000" cy="648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3800">
                <a:latin typeface="Arial"/>
                <a:ea typeface="Arial"/>
                <a:cs typeface="Arial"/>
                <a:sym typeface="Arial"/>
              </a:rPr>
              <a:t>מחיקת האיבר שבראש רשימה מקושרת</a:t>
            </a:r>
            <a:endParaRPr/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25" y="3464463"/>
            <a:ext cx="8820150" cy="1514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25"/>
          <p:cNvCxnSpPr/>
          <p:nvPr/>
        </p:nvCxnSpPr>
        <p:spPr>
          <a:xfrm flipH="1">
            <a:off x="1331875" y="3136275"/>
            <a:ext cx="318300" cy="32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25"/>
          <p:cNvSpPr txBox="1"/>
          <p:nvPr/>
        </p:nvSpPr>
        <p:spPr>
          <a:xfrm>
            <a:off x="2586225" y="2373925"/>
            <a:ext cx="5780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1600"/>
              <a:t>public static void delete(Node&lt;Integer&gt; head) {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1600"/>
              <a:t>		head = head.getNext(); </a:t>
            </a:r>
            <a:r>
              <a:rPr lang="iw" sz="1600">
                <a:solidFill>
                  <a:schemeClr val="accent2"/>
                </a:solidFill>
              </a:rPr>
              <a:t>//set head to next in the list</a:t>
            </a:r>
            <a:endParaRPr sz="16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1600"/>
              <a:t>}</a:t>
            </a:r>
            <a:endParaRPr sz="1600"/>
          </a:p>
        </p:txBody>
      </p:sp>
      <p:sp>
        <p:nvSpPr>
          <p:cNvPr id="166" name="Google Shape;166;p25"/>
          <p:cNvSpPr txBox="1"/>
          <p:nvPr/>
        </p:nvSpPr>
        <p:spPr>
          <a:xfrm>
            <a:off x="6206175" y="3232200"/>
            <a:ext cx="233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0000"/>
                </a:solidFill>
              </a:rPr>
              <a:t>למה זה לא יעבוד? איך נתקן?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210065" y="747584"/>
            <a:ext cx="8733000" cy="4122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55600" lvl="0" marL="457200" rtl="1" algn="r"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iw" sz="2000">
                <a:latin typeface="Arial"/>
                <a:ea typeface="Arial"/>
                <a:cs typeface="Arial"/>
                <a:sym typeface="Arial"/>
              </a:rPr>
              <a:t>כאשר רצינו למחוק איבר באמצע מערך, היינו צריכים להזיז את כל האיברים שאחריו צעד אחד שמאלה. האם כך ננהג גם כשנרצה למחוק איבר ברשימה מקושרת?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1" algn="r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iw" sz="2000">
                <a:latin typeface="Arial"/>
                <a:ea typeface="Arial"/>
                <a:cs typeface="Arial"/>
                <a:sym typeface="Arial"/>
              </a:rPr>
              <a:t>נניח כי החוליה </a:t>
            </a:r>
            <a:r>
              <a:rPr lang="iw" sz="2000"/>
              <a:t>pos היא הפניה אל אחת החוליות ברשימה המקושרת, שאיננה החוליה הראשונה, ואנו מעוניינים למחוק אותה. כיצד נעשה זאת? </a:t>
            </a:r>
            <a:endParaRPr sz="2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iw"/>
              <a:t>public static void delete(Node&lt;E&gt; head, Node&lt;E&gt; pos)</a:t>
            </a:r>
            <a:endParaRPr/>
          </a:p>
        </p:txBody>
      </p:sp>
      <p:sp>
        <p:nvSpPr>
          <p:cNvPr id="172" name="Google Shape;172;p26"/>
          <p:cNvSpPr txBox="1"/>
          <p:nvPr>
            <p:ph type="title"/>
          </p:nvPr>
        </p:nvSpPr>
        <p:spPr>
          <a:xfrm>
            <a:off x="774000" y="-6178"/>
            <a:ext cx="8370000" cy="648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3800">
                <a:latin typeface="Arial"/>
                <a:ea typeface="Arial"/>
                <a:cs typeface="Arial"/>
                <a:sym typeface="Arial"/>
              </a:rPr>
              <a:t>מחיקת איבר ברשימה מקושרת</a:t>
            </a:r>
            <a:endParaRPr sz="2700"/>
          </a:p>
        </p:txBody>
      </p:sp>
      <p:sp>
        <p:nvSpPr>
          <p:cNvPr id="173" name="Google Shape;173;p26"/>
          <p:cNvSpPr txBox="1"/>
          <p:nvPr/>
        </p:nvSpPr>
        <p:spPr>
          <a:xfrm>
            <a:off x="796475" y="2390175"/>
            <a:ext cx="7881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public static void delete(Node&lt;Integer&gt; head, Node&lt;Integer&gt; pos)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		Node&lt;Integer&gt; prev = head; </a:t>
            </a:r>
            <a:r>
              <a:rPr lang="iw">
                <a:solidFill>
                  <a:schemeClr val="accent2"/>
                </a:solidFill>
              </a:rPr>
              <a:t>//find prev to pos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		while(prev.getNext()!=pos) prev=prev.getNext(); </a:t>
            </a:r>
            <a:r>
              <a:rPr lang="iw">
                <a:solidFill>
                  <a:schemeClr val="accent2"/>
                </a:solidFill>
              </a:rPr>
              <a:t>//move to next node until reach prev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		prev.setNext(pos.getNext()); </a:t>
            </a:r>
            <a:r>
              <a:rPr lang="iw">
                <a:solidFill>
                  <a:schemeClr val="accent2"/>
                </a:solidFill>
              </a:rPr>
              <a:t>//set perv pos to skip pos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}</a:t>
            </a:r>
            <a:endParaRPr/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125" y="3565875"/>
            <a:ext cx="7451999" cy="130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6"/>
          <p:cNvSpPr txBox="1"/>
          <p:nvPr/>
        </p:nvSpPr>
        <p:spPr>
          <a:xfrm>
            <a:off x="4983100" y="3470025"/>
            <a:ext cx="51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pos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210065" y="747584"/>
            <a:ext cx="8733000" cy="4122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55600" lvl="0" marL="457200" rtl="1" algn="r"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iw" sz="2000">
                <a:latin typeface="Arial"/>
                <a:ea typeface="Arial"/>
                <a:cs typeface="Arial"/>
                <a:sym typeface="Arial"/>
              </a:rPr>
              <a:t>אנחנו כבר יודעים איך מכניסים חוליה במקום כלשהו לרשימה מקושרת.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1" algn="r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iw" sz="2000">
                <a:latin typeface="Arial"/>
                <a:ea typeface="Arial"/>
                <a:cs typeface="Arial"/>
                <a:sym typeface="Arial"/>
              </a:rPr>
              <a:t>כעת נכתוב קטע קוד המקבל ערך </a:t>
            </a:r>
            <a:r>
              <a:rPr lang="iw" sz="2000"/>
              <a:t>x והפניה head לראש רשימה מקושרת לא ריקה </a:t>
            </a:r>
            <a:r>
              <a:rPr b="1" lang="iw" sz="2000">
                <a:latin typeface="Arial"/>
                <a:ea typeface="Arial"/>
                <a:cs typeface="Arial"/>
                <a:sym typeface="Arial"/>
              </a:rPr>
              <a:t>הממוינת בסדר עולה</a:t>
            </a:r>
            <a:r>
              <a:rPr lang="iw" sz="2000"/>
              <a:t>. צריך להכניס חוליה חדשה עם הערך x במקום המתאים ברשימה, כדי לא "לקלקל" את היותה ממוינת.</a:t>
            </a:r>
            <a:endParaRPr sz="2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iw"/>
              <a:t>public static void addSorted(Node&lt;E&gt; head, E x)</a:t>
            </a:r>
            <a:endParaRPr/>
          </a:p>
        </p:txBody>
      </p:sp>
      <p:sp>
        <p:nvSpPr>
          <p:cNvPr id="181" name="Google Shape;181;p27"/>
          <p:cNvSpPr txBox="1"/>
          <p:nvPr>
            <p:ph type="title"/>
          </p:nvPr>
        </p:nvSpPr>
        <p:spPr>
          <a:xfrm>
            <a:off x="774000" y="-6178"/>
            <a:ext cx="8370000" cy="648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3800">
                <a:latin typeface="Arial"/>
                <a:ea typeface="Arial"/>
                <a:cs typeface="Arial"/>
                <a:sym typeface="Arial"/>
              </a:rPr>
              <a:t>הכנסת איבר לרשימה מקושרת ממוינת</a:t>
            </a:r>
            <a:endParaRPr/>
          </a:p>
        </p:txBody>
      </p:sp>
      <p:pic>
        <p:nvPicPr>
          <p:cNvPr id="182" name="Google Shape;18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072" y="2609850"/>
            <a:ext cx="6183174" cy="205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774000" y="-6178"/>
            <a:ext cx="8370000" cy="648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3800">
                <a:latin typeface="Arial"/>
                <a:ea typeface="Arial"/>
                <a:cs typeface="Arial"/>
                <a:sym typeface="Arial"/>
              </a:rPr>
              <a:t>הכנסת איבר לרשימה מקושרת ממוינת</a:t>
            </a:r>
            <a:endParaRPr/>
          </a:p>
        </p:txBody>
      </p:sp>
      <p:sp>
        <p:nvSpPr>
          <p:cNvPr id="188" name="Google Shape;188;p28"/>
          <p:cNvSpPr txBox="1"/>
          <p:nvPr/>
        </p:nvSpPr>
        <p:spPr>
          <a:xfrm>
            <a:off x="210075" y="1032550"/>
            <a:ext cx="74715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1600"/>
              <a:t>public static void addSorted(Node&lt;Integer&gt; head, int x) {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1600"/>
              <a:t>		if(head==null) </a:t>
            </a:r>
            <a:r>
              <a:rPr lang="iw" sz="1600">
                <a:solidFill>
                  <a:schemeClr val="accent2"/>
                </a:solidFill>
              </a:rPr>
              <a:t>//if list empty</a:t>
            </a:r>
            <a:endParaRPr sz="16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1600"/>
              <a:t>			head = new Node&lt;&gt;(x, null); </a:t>
            </a:r>
            <a:r>
              <a:rPr lang="iw" sz="1600">
                <a:solidFill>
                  <a:schemeClr val="accent2"/>
                </a:solidFill>
              </a:rPr>
              <a:t>//head is a new node</a:t>
            </a:r>
            <a:endParaRPr sz="16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1600"/>
              <a:t>		else if(head.getValue()&gt;x) </a:t>
            </a:r>
            <a:r>
              <a:rPr lang="iw" sz="1600">
                <a:solidFill>
                  <a:schemeClr val="accent2"/>
                </a:solidFill>
              </a:rPr>
              <a:t>//if list not empty and x smaller than head</a:t>
            </a:r>
            <a:endParaRPr sz="16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1600"/>
              <a:t>			addFirst(head, x); </a:t>
            </a:r>
            <a:r>
              <a:rPr lang="iw" sz="1600">
                <a:solidFill>
                  <a:schemeClr val="accent2"/>
                </a:solidFill>
              </a:rPr>
              <a:t>//insert new node as head</a:t>
            </a:r>
            <a:endParaRPr sz="16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1600"/>
              <a:t>		else { </a:t>
            </a:r>
            <a:r>
              <a:rPr lang="iw" sz="1600">
                <a:solidFill>
                  <a:schemeClr val="accent2"/>
                </a:solidFill>
              </a:rPr>
              <a:t>//if list not empty and x larger than head</a:t>
            </a:r>
            <a:endParaRPr sz="16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1600"/>
              <a:t>			Node&lt;Integer&gt; pos = head; </a:t>
            </a:r>
            <a:r>
              <a:rPr lang="iw" sz="1600">
                <a:solidFill>
                  <a:schemeClr val="accent2"/>
                </a:solidFill>
              </a:rPr>
              <a:t>//find the pos to insert node</a:t>
            </a:r>
            <a:endParaRPr sz="16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1600">
                <a:solidFill>
                  <a:schemeClr val="accent2"/>
                </a:solidFill>
              </a:rPr>
              <a:t>			//move next until the next value is bigger</a:t>
            </a:r>
            <a:endParaRPr sz="16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1600"/>
              <a:t>			while(pos.getNext()!=null &amp;&amp; pos.getNext().getValue()&lt;=x) </a:t>
            </a:r>
            <a:endParaRPr sz="16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1600"/>
              <a:t>				pos = pos.getNext();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1600"/>
              <a:t>			add(pos, x); </a:t>
            </a:r>
            <a:r>
              <a:rPr lang="iw" sz="1600">
                <a:solidFill>
                  <a:schemeClr val="accent2"/>
                </a:solidFill>
              </a:rPr>
              <a:t>//add value after pos</a:t>
            </a:r>
            <a:endParaRPr sz="16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1600"/>
              <a:t>		}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1600"/>
              <a:t>	}</a:t>
            </a:r>
            <a:endParaRPr sz="1600"/>
          </a:p>
        </p:txBody>
      </p:sp>
      <p:sp>
        <p:nvSpPr>
          <p:cNvPr id="189" name="Google Shape;189;p28"/>
          <p:cNvSpPr txBox="1"/>
          <p:nvPr/>
        </p:nvSpPr>
        <p:spPr>
          <a:xfrm>
            <a:off x="6278700" y="4018750"/>
            <a:ext cx="233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rgbClr val="FF0000"/>
                </a:solidFill>
              </a:rPr>
              <a:t>מה הבעיה? איך נתקן?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210065" y="747584"/>
            <a:ext cx="8733000" cy="4122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1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iw" sz="2800" u="sng">
                <a:solidFill>
                  <a:schemeClr val="hlink"/>
                </a:solidFill>
                <a:hlinkClick r:id="rId3"/>
              </a:rPr>
              <a:t>לחץ כאן להורדה</a:t>
            </a:r>
            <a:endParaRPr sz="3000"/>
          </a:p>
        </p:txBody>
      </p:sp>
      <p:sp>
        <p:nvSpPr>
          <p:cNvPr id="195" name="Google Shape;195;p29"/>
          <p:cNvSpPr txBox="1"/>
          <p:nvPr>
            <p:ph type="title"/>
          </p:nvPr>
        </p:nvSpPr>
        <p:spPr>
          <a:xfrm>
            <a:off x="774000" y="-6178"/>
            <a:ext cx="8370000" cy="648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קוד מחלקה + פתרונות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idx="1" type="body"/>
          </p:nvPr>
        </p:nvSpPr>
        <p:spPr>
          <a:xfrm>
            <a:off x="210065" y="747584"/>
            <a:ext cx="8733000" cy="4122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55600" lvl="0" marL="457200" rtl="1" algn="r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iw" sz="2000">
                <a:latin typeface="Arial"/>
                <a:ea typeface="Arial"/>
                <a:cs typeface="Arial"/>
                <a:sym typeface="Arial"/>
              </a:rPr>
              <a:t>נניח שמקבלים הפניה </a:t>
            </a:r>
            <a:r>
              <a:rPr lang="iw" sz="2000"/>
              <a:t>head לראש רשימה מקושרת, ומעוניינים להפוך את סדר האיברים ברשימה, כך שהאיבר שקודם היה בראש הרשימה יהיה כעת בזנב הרשימה, והאיבר שקודם היה בזנב הרשימה יהיה כעת בראש הרשימה</a:t>
            </a:r>
            <a:endParaRPr sz="2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iw"/>
              <a:t>public static void reverse(Node&lt;E&gt; head)</a:t>
            </a:r>
            <a:endParaRPr/>
          </a:p>
        </p:txBody>
      </p:sp>
      <p:sp>
        <p:nvSpPr>
          <p:cNvPr id="201" name="Google Shape;201;p30"/>
          <p:cNvSpPr txBox="1"/>
          <p:nvPr>
            <p:ph type="title"/>
          </p:nvPr>
        </p:nvSpPr>
        <p:spPr>
          <a:xfrm>
            <a:off x="774000" y="-6178"/>
            <a:ext cx="8370000" cy="648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3800">
                <a:latin typeface="Arial"/>
                <a:ea typeface="Arial"/>
                <a:cs typeface="Arial"/>
                <a:sym typeface="Arial"/>
              </a:rPr>
              <a:t>היפוך רשימה מקושרת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title"/>
          </p:nvPr>
        </p:nvSpPr>
        <p:spPr>
          <a:xfrm>
            <a:off x="774000" y="-6178"/>
            <a:ext cx="8370000" cy="648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תזכורת - מחלקה גנרית</a:t>
            </a:r>
            <a:endParaRPr/>
          </a:p>
        </p:txBody>
      </p:sp>
      <p:sp>
        <p:nvSpPr>
          <p:cNvPr id="78" name="Google Shape;78;p13"/>
          <p:cNvSpPr txBox="1"/>
          <p:nvPr>
            <p:ph idx="1" type="body"/>
          </p:nvPr>
        </p:nvSpPr>
        <p:spPr>
          <a:xfrm>
            <a:off x="210065" y="747584"/>
            <a:ext cx="8733000" cy="4122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0" lvl="0" marL="457200" rt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</a:pPr>
            <a:r>
              <a:rPr lang="iw">
                <a:latin typeface="Arial"/>
                <a:ea typeface="Arial"/>
                <a:cs typeface="Arial"/>
                <a:sym typeface="Arial"/>
              </a:rPr>
              <a:t>בג'אווה קיים מנגנון שנקרא מנגנון גנריות המאפשר לנו לבנות מחלקה גנרית. כלומר, מחלקה שיכולה לקבל כל טיפוס נתונים </a:t>
            </a:r>
            <a:r>
              <a:rPr b="1" lang="iw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לא בסיסי</a:t>
            </a:r>
            <a:r>
              <a:rPr lang="iw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iw">
                <a:latin typeface="Arial"/>
                <a:ea typeface="Arial"/>
                <a:cs typeface="Arial"/>
                <a:sym typeface="Arial"/>
              </a:rPr>
              <a:t>הצהרה על מחלקה גנרית תיראה באופן הבא: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>
                <a:latin typeface="Arial"/>
                <a:ea typeface="Arial"/>
                <a:cs typeface="Arial"/>
                <a:sym typeface="Arial"/>
              </a:rPr>
              <a:t>public class שם_מחלקה</a:t>
            </a:r>
            <a:r>
              <a:rPr lang="iw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&lt;E&gt;</a:t>
            </a:r>
            <a:r>
              <a:rPr lang="iw">
                <a:latin typeface="Arial"/>
                <a:ea typeface="Arial"/>
                <a:cs typeface="Arial"/>
                <a:sym typeface="Arial"/>
              </a:rPr>
              <a:t>{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>
                <a:latin typeface="Arial"/>
                <a:ea typeface="Arial"/>
                <a:cs typeface="Arial"/>
                <a:sym typeface="Arial"/>
              </a:rPr>
              <a:t>        	…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>
                <a:latin typeface="Arial"/>
                <a:ea typeface="Arial"/>
                <a:cs typeface="Arial"/>
                <a:sym typeface="Arial"/>
              </a:rPr>
              <a:t>}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</a:pPr>
            <a:r>
              <a:rPr lang="iw">
                <a:latin typeface="Arial"/>
                <a:ea typeface="Arial"/>
                <a:cs typeface="Arial"/>
                <a:sym typeface="Arial"/>
              </a:rPr>
              <a:t>ה- &lt;E&gt; מייצג placeholder (מחזיק מקום) וכאשר נבנה אובייקט של המחלקה נשים במקום E את הטיפוס המתאים.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idx="1" type="body"/>
          </p:nvPr>
        </p:nvSpPr>
        <p:spPr>
          <a:xfrm>
            <a:off x="210065" y="747584"/>
            <a:ext cx="8733000" cy="4122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1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iw"/>
              <a:t>לרשימה מקושרת יש הפנייה לחוליה שמייצגת את ראש הרשימה</a:t>
            </a:r>
            <a:endParaRPr/>
          </a:p>
          <a:p>
            <a:pPr indent="0" lvl="0" marL="0" rtl="1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iw"/>
              <a:t>יהיה לי שיטות עבור:</a:t>
            </a:r>
            <a:endParaRPr/>
          </a:p>
          <a:p>
            <a:pPr indent="-381000" lvl="0" marL="457200" rtl="1" algn="r">
              <a:spcBef>
                <a:spcPts val="800"/>
              </a:spcBef>
              <a:spcAft>
                <a:spcPts val="0"/>
              </a:spcAft>
              <a:buSzPts val="2400"/>
              <a:buChar char="-"/>
            </a:pPr>
            <a:r>
              <a:rPr lang="iw"/>
              <a:t>חיפוש ברשימה</a:t>
            </a:r>
            <a:endParaRPr/>
          </a:p>
          <a:p>
            <a:pPr indent="-381000" lvl="0" marL="457200" rtl="1" algn="r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iw"/>
              <a:t>הכנסה אחרי חוליה מסוימת</a:t>
            </a:r>
            <a:endParaRPr/>
          </a:p>
          <a:p>
            <a:pPr indent="-381000" lvl="0" marL="457200" rtl="1" algn="r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iw"/>
              <a:t>הכנסה לראש הרשימה</a:t>
            </a:r>
            <a:endParaRPr/>
          </a:p>
          <a:p>
            <a:pPr indent="-381000" lvl="0" marL="457200" rt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-"/>
            </a:pPr>
            <a:r>
              <a:rPr lang="iw">
                <a:solidFill>
                  <a:schemeClr val="accent2"/>
                </a:solidFill>
              </a:rPr>
              <a:t>הכנסה לסוף הרשימה </a:t>
            </a:r>
            <a:endParaRPr>
              <a:solidFill>
                <a:schemeClr val="accent2"/>
              </a:solidFill>
            </a:endParaRPr>
          </a:p>
          <a:p>
            <a:pPr indent="-381000" lvl="0" marL="457200" rtl="1" algn="r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iw"/>
              <a:t>מחיקה מראש הרשימה</a:t>
            </a:r>
            <a:endParaRPr/>
          </a:p>
          <a:p>
            <a:pPr indent="-381000" lvl="0" marL="457200" rtl="1" algn="r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iw"/>
              <a:t>מחיקת חוליה מרשימה</a:t>
            </a:r>
            <a:endParaRPr/>
          </a:p>
          <a:p>
            <a:pPr indent="-381000" lvl="0" marL="457200" rt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-"/>
            </a:pPr>
            <a:r>
              <a:rPr lang="iw">
                <a:solidFill>
                  <a:schemeClr val="accent2"/>
                </a:solidFill>
              </a:rPr>
              <a:t>מחיקה מסוף הרשימה</a:t>
            </a:r>
            <a:endParaRPr>
              <a:solidFill>
                <a:schemeClr val="accent2"/>
              </a:solidFill>
            </a:endParaRPr>
          </a:p>
          <a:p>
            <a:pPr indent="-381000" lvl="0" marL="457200" rt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-"/>
            </a:pPr>
            <a:r>
              <a:rPr lang="iw">
                <a:solidFill>
                  <a:schemeClr val="accent2"/>
                </a:solidFill>
              </a:rPr>
              <a:t>הכנסה לרשימה בצורה ממויינת</a:t>
            </a:r>
            <a:endParaRPr>
              <a:solidFill>
                <a:schemeClr val="accent2"/>
              </a:solidFill>
            </a:endParaRPr>
          </a:p>
          <a:p>
            <a:pPr indent="-381000" lvl="0" marL="457200" rtl="1" algn="r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iw"/>
              <a:t>החזרת מחרוזת שמכילה את איברי הרשימה</a:t>
            </a:r>
            <a:endParaRPr/>
          </a:p>
          <a:p>
            <a:pPr indent="-381000" lvl="0" marL="457200" rtl="1" algn="r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iw"/>
              <a:t>בדיקה אם הרשימה ריקה</a:t>
            </a:r>
            <a:endParaRPr/>
          </a:p>
          <a:p>
            <a:pPr indent="-381000" lvl="0" marL="457200" rtl="1" algn="r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iw"/>
              <a:t>החזרת גודל הרשימה</a:t>
            </a:r>
            <a:endParaRPr/>
          </a:p>
          <a:p>
            <a:pPr indent="-381000" lvl="0" marL="457200" rtl="1" algn="r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iw"/>
              <a:t>הצצה לראש הרשימה</a:t>
            </a:r>
            <a:endParaRPr/>
          </a:p>
        </p:txBody>
      </p:sp>
      <p:sp>
        <p:nvSpPr>
          <p:cNvPr id="207" name="Google Shape;207;p31"/>
          <p:cNvSpPr txBox="1"/>
          <p:nvPr>
            <p:ph type="title"/>
          </p:nvPr>
        </p:nvSpPr>
        <p:spPr>
          <a:xfrm>
            <a:off x="774000" y="-6178"/>
            <a:ext cx="8370000" cy="648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בניית המחלקה List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774000" y="-6178"/>
            <a:ext cx="8370000" cy="648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הגדרת מחלקה רשימה גנרית</a:t>
            </a:r>
            <a:endParaRPr/>
          </a:p>
        </p:txBody>
      </p:sp>
      <p:sp>
        <p:nvSpPr>
          <p:cNvPr id="213" name="Google Shape;213;p32"/>
          <p:cNvSpPr txBox="1"/>
          <p:nvPr/>
        </p:nvSpPr>
        <p:spPr>
          <a:xfrm>
            <a:off x="137850" y="704475"/>
            <a:ext cx="88683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public class List&lt;E&gt;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	private Node&lt;E&gt; head;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	public Node&lt;E&gt; search(int item){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		//from head until we reach the end of list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		for(Node&lt;E&gt; pos = head; pos != null; pos = pos.getNext())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			if(pos.getValue().equals(item)) //if the value of the node equals to item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				return pos; //return the node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		return null; //if not found in list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	public void add(Node&lt;E&gt; pos, E value)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		pos.setNext(new Node&lt;&gt;(value,pos.getNext())); //shortcut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	public void add(E value)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		head = new Node&lt;&gt;(value,head); //shortcut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	}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774000" y="-6178"/>
            <a:ext cx="8370000" cy="648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הגדרת מחלקה רשימה גנרית - המשך</a:t>
            </a:r>
            <a:endParaRPr/>
          </a:p>
        </p:txBody>
      </p:sp>
      <p:sp>
        <p:nvSpPr>
          <p:cNvPr id="219" name="Google Shape;219;p33"/>
          <p:cNvSpPr txBox="1"/>
          <p:nvPr/>
        </p:nvSpPr>
        <p:spPr>
          <a:xfrm>
            <a:off x="137850" y="704475"/>
            <a:ext cx="88683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public void delete()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		head = head.getNext(); //set head to next in the list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	public void delete(Node&lt;E&gt; pos)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		Node&lt;E&gt; prev = head; //find prev to pos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		while(prev.getNext()!=pos) //until reach prev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			prev=prev.getNext(); //move to next node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		prev.setNext(pos.getNext()); //set perv pos to skip pos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	public String toString()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		String str = "head-&gt;";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		for(Node&lt;E&gt; pos = head; pos != null; pos=pos.getNext())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			str+= pos.toString() + "-&gt;";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		str+="null";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		return str;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idx="1" type="body"/>
          </p:nvPr>
        </p:nvSpPr>
        <p:spPr>
          <a:xfrm>
            <a:off x="210065" y="747584"/>
            <a:ext cx="8733000" cy="4122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/>
              <a:t>public class MainForList {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/>
              <a:t>	public static void main(String[] args) {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/>
              <a:t>		List&lt;Integer&gt; list = new List&lt;&gt;();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/>
              <a:t>		list.add(7);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/>
              <a:t>		list.add(1);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/>
              <a:t>		list.add(3);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/>
              <a:t>		list.add(5);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/>
              <a:t>		System.out.println(list);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/>
              <a:t>	}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/>
              <a:t>}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4"/>
          <p:cNvSpPr txBox="1"/>
          <p:nvPr>
            <p:ph type="title"/>
          </p:nvPr>
        </p:nvSpPr>
        <p:spPr>
          <a:xfrm>
            <a:off x="774000" y="-6178"/>
            <a:ext cx="8370000" cy="648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דוגמא ל- Main</a:t>
            </a:r>
            <a:endParaRPr/>
          </a:p>
        </p:txBody>
      </p:sp>
      <p:pic>
        <p:nvPicPr>
          <p:cNvPr id="226" name="Google Shape;22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5975" y="4038313"/>
            <a:ext cx="367665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210065" y="747584"/>
            <a:ext cx="8733000" cy="4122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1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iw" sz="2500" u="sng">
                <a:solidFill>
                  <a:schemeClr val="hlink"/>
                </a:solidFill>
                <a:hlinkClick r:id="rId3"/>
              </a:rPr>
              <a:t>לחץ כאן להורדה</a:t>
            </a:r>
            <a:endParaRPr sz="2500"/>
          </a:p>
        </p:txBody>
      </p:sp>
      <p:sp>
        <p:nvSpPr>
          <p:cNvPr id="232" name="Google Shape;232;p35"/>
          <p:cNvSpPr txBox="1"/>
          <p:nvPr>
            <p:ph type="title"/>
          </p:nvPr>
        </p:nvSpPr>
        <p:spPr>
          <a:xfrm>
            <a:off x="774000" y="-6178"/>
            <a:ext cx="8370000" cy="648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רשימה מקושרת - פתרון מחלקות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idx="1" type="body"/>
          </p:nvPr>
        </p:nvSpPr>
        <p:spPr>
          <a:xfrm>
            <a:off x="210065" y="747584"/>
            <a:ext cx="8733000" cy="4122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412750" lvl="0" marL="457200" rtl="1" algn="r">
              <a:spcBef>
                <a:spcPts val="1000"/>
              </a:spcBef>
              <a:spcAft>
                <a:spcPts val="0"/>
              </a:spcAft>
              <a:buSzPts val="2900"/>
              <a:buFont typeface="Arial"/>
              <a:buChar char="•"/>
            </a:pPr>
            <a:r>
              <a:rPr lang="iw" sz="2900">
                <a:latin typeface="Arial"/>
                <a:ea typeface="Arial"/>
                <a:cs typeface="Arial"/>
                <a:sym typeface="Arial"/>
              </a:rPr>
              <a:t>רשימה מקושרת מעגלית היא רשימה מקושרת אשר האיבר האחרון בה מפנה לאיבר הראשון ברשימה</a:t>
            </a:r>
            <a:endParaRPr sz="2900">
              <a:latin typeface="Arial"/>
              <a:ea typeface="Arial"/>
              <a:cs typeface="Arial"/>
              <a:sym typeface="Arial"/>
            </a:endParaRPr>
          </a:p>
          <a:p>
            <a:pPr indent="-387350" lvl="1" marL="914400" rtl="1" algn="r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iw" sz="2500">
                <a:latin typeface="Arial"/>
                <a:ea typeface="Arial"/>
                <a:cs typeface="Arial"/>
                <a:sym typeface="Arial"/>
              </a:rPr>
              <a:t>פעולת הכנסה להתחלת הרשימה המעגלית תהיה (</a:t>
            </a:r>
            <a:r>
              <a:rPr lang="iw" sz="2500"/>
              <a:t>O(n שכן נצטרך למצוא את האיבר האחרון בשביל לעדכן לו את ההפנייה</a:t>
            </a:r>
            <a:endParaRPr sz="2500"/>
          </a:p>
          <a:p>
            <a:pPr indent="-387350" lvl="1" marL="914400" rtl="1" algn="r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iw" sz="2500">
                <a:latin typeface="Arial"/>
                <a:ea typeface="Arial"/>
                <a:cs typeface="Arial"/>
                <a:sym typeface="Arial"/>
              </a:rPr>
              <a:t>פעולת הכנסה לסוף הרשימה המעגלית תהיה (</a:t>
            </a:r>
            <a:r>
              <a:rPr lang="iw" sz="2500"/>
              <a:t>O(n שכן נצטרך למצוא את האיבר האחרון בשביל להכניס אחריו את האיבר החדש</a:t>
            </a:r>
            <a:endParaRPr sz="2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238" name="Google Shape;238;p36"/>
          <p:cNvSpPr txBox="1"/>
          <p:nvPr>
            <p:ph type="title"/>
          </p:nvPr>
        </p:nvSpPr>
        <p:spPr>
          <a:xfrm>
            <a:off x="774000" y="-6178"/>
            <a:ext cx="8370000" cy="648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4400">
                <a:latin typeface="Arial"/>
                <a:ea typeface="Arial"/>
                <a:cs typeface="Arial"/>
                <a:sym typeface="Arial"/>
              </a:rPr>
              <a:t>רשימה מעגלית</a:t>
            </a:r>
            <a:endParaRPr/>
          </a:p>
        </p:txBody>
      </p:sp>
      <p:pic>
        <p:nvPicPr>
          <p:cNvPr id="239" name="Google Shape;23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525" y="3480550"/>
            <a:ext cx="6877050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idx="1" type="body"/>
          </p:nvPr>
        </p:nvSpPr>
        <p:spPr>
          <a:xfrm>
            <a:off x="210065" y="747584"/>
            <a:ext cx="8733000" cy="4122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1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iw"/>
              <a:t>יש לבנות מחלקה עבור רשימה מעגלית חד-כיוונית ולממש את האלגוריתמים להכנסה לראש, מחיקה מהראש, חיפוש והדפסה עבור רשימה מעגלית</a:t>
            </a:r>
            <a:endParaRPr/>
          </a:p>
        </p:txBody>
      </p:sp>
      <p:sp>
        <p:nvSpPr>
          <p:cNvPr id="245" name="Google Shape;245;p37"/>
          <p:cNvSpPr txBox="1"/>
          <p:nvPr>
            <p:ph type="title"/>
          </p:nvPr>
        </p:nvSpPr>
        <p:spPr>
          <a:xfrm>
            <a:off x="774000" y="-6178"/>
            <a:ext cx="8370000" cy="648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תרגיל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idx="1" type="body"/>
          </p:nvPr>
        </p:nvSpPr>
        <p:spPr>
          <a:xfrm>
            <a:off x="210065" y="747584"/>
            <a:ext cx="8733000" cy="4122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iw" sz="1520"/>
              <a:t>public class CircleList&lt;E&gt; {</a:t>
            </a:r>
            <a:endParaRPr sz="1520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iw" sz="1520"/>
              <a:t>	private Node&lt;E&gt; head;</a:t>
            </a:r>
            <a:endParaRPr sz="1520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iw" sz="1520"/>
              <a:t>	private Node&lt;E&gt; getTail(){ </a:t>
            </a:r>
            <a:r>
              <a:rPr lang="iw" sz="1520"/>
              <a:t>	//method to get tail</a:t>
            </a:r>
            <a:endParaRPr sz="1520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iw" sz="1520"/>
              <a:t>		Node&lt;E&gt; tail = head;</a:t>
            </a:r>
            <a:endParaRPr sz="1520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iw" sz="1520"/>
              <a:t>		while(tail!=null &amp;&amp; tail.getNext()!=head)  tail = tail.getNext();</a:t>
            </a:r>
            <a:endParaRPr sz="1520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iw" sz="1520"/>
              <a:t>		return tail;</a:t>
            </a:r>
            <a:endParaRPr sz="1520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iw" sz="1520"/>
              <a:t>	}</a:t>
            </a:r>
            <a:endParaRPr sz="1520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iw" sz="1520"/>
              <a:t>	public void add(E value) { </a:t>
            </a:r>
            <a:r>
              <a:rPr lang="iw" sz="1520"/>
              <a:t>	//insert to head</a:t>
            </a:r>
            <a:endParaRPr sz="1520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iw" sz="1520"/>
              <a:t>		Node&lt;E&gt; tail = getTail();</a:t>
            </a:r>
            <a:endParaRPr sz="1520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iw" sz="1520"/>
              <a:t>		if(tail==null) { head = new Node&lt;&gt;(value); head.setNext(head); }</a:t>
            </a:r>
            <a:endParaRPr sz="1520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iw" sz="1520"/>
              <a:t>		else{</a:t>
            </a:r>
            <a:endParaRPr sz="1520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iw" sz="1520"/>
              <a:t>			Node&lt;E&gt; pnew = new Node&lt;&gt;(value,head);</a:t>
            </a:r>
            <a:endParaRPr sz="1520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iw" sz="1520"/>
              <a:t>			tail.setNext(pnew); </a:t>
            </a:r>
            <a:endParaRPr sz="1520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iw" sz="1520"/>
              <a:t>			head = pnew;</a:t>
            </a:r>
            <a:endParaRPr sz="1520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iw" sz="1520"/>
              <a:t>		}</a:t>
            </a:r>
            <a:endParaRPr sz="1520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605"/>
              <a:buNone/>
            </a:pPr>
            <a:r>
              <a:rPr lang="iw" sz="1520"/>
              <a:t>	}</a:t>
            </a:r>
            <a:endParaRPr sz="1520"/>
          </a:p>
        </p:txBody>
      </p:sp>
      <p:sp>
        <p:nvSpPr>
          <p:cNvPr id="251" name="Google Shape;251;p38"/>
          <p:cNvSpPr txBox="1"/>
          <p:nvPr>
            <p:ph type="title"/>
          </p:nvPr>
        </p:nvSpPr>
        <p:spPr>
          <a:xfrm>
            <a:off x="774000" y="-6178"/>
            <a:ext cx="8370000" cy="648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הגדרת מחלקה רשימה גנרית מעגלית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idx="1" type="body"/>
          </p:nvPr>
        </p:nvSpPr>
        <p:spPr>
          <a:xfrm>
            <a:off x="210065" y="747584"/>
            <a:ext cx="8733000" cy="4122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620"/>
              <a:t>	public void delete() { </a:t>
            </a:r>
            <a:r>
              <a:rPr lang="iw" sz="1620"/>
              <a:t>//delete from head</a:t>
            </a:r>
            <a:endParaRPr sz="1620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620"/>
              <a:t>		getTail().setNext(head.getNext()); </a:t>
            </a:r>
            <a:endParaRPr sz="1620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620"/>
              <a:t>		head = head.getNext(); //set head to next in the list</a:t>
            </a:r>
            <a:endParaRPr sz="1620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620"/>
              <a:t>	}</a:t>
            </a:r>
            <a:endParaRPr sz="1620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620"/>
              <a:t>	public Node&lt;E&gt; search(int item){</a:t>
            </a:r>
            <a:endParaRPr sz="1620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620"/>
              <a:t>		if(head==null) return null;</a:t>
            </a:r>
            <a:endParaRPr sz="1620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620"/>
              <a:t>		Node&lt;E&gt; pos = head;</a:t>
            </a:r>
            <a:endParaRPr sz="1620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620"/>
              <a:t>		while(pos.getNext() != head) { </a:t>
            </a:r>
            <a:r>
              <a:rPr lang="iw" sz="1620"/>
              <a:t>//while not last node</a:t>
            </a:r>
            <a:endParaRPr sz="1620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620"/>
              <a:t>			if(pos.getValue().equals(item)) //if the value of the node equals to item</a:t>
            </a:r>
            <a:endParaRPr sz="1620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620"/>
              <a:t>				return pos; //return the node</a:t>
            </a:r>
            <a:endParaRPr sz="1620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620"/>
              <a:t>			pos = pos.getNext();</a:t>
            </a:r>
            <a:endParaRPr sz="1620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620"/>
              <a:t>		}</a:t>
            </a:r>
            <a:endParaRPr sz="1620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620"/>
              <a:t>		if(pos.getValue().equals(item)) return pos; </a:t>
            </a:r>
            <a:r>
              <a:rPr lang="iw" sz="1620"/>
              <a:t>//for last node</a:t>
            </a:r>
            <a:endParaRPr sz="1620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620"/>
              <a:t>		return null; //if not found in list</a:t>
            </a:r>
            <a:endParaRPr sz="1620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iw" sz="1620"/>
              <a:t>	}</a:t>
            </a:r>
            <a:endParaRPr sz="1620"/>
          </a:p>
        </p:txBody>
      </p:sp>
      <p:sp>
        <p:nvSpPr>
          <p:cNvPr id="257" name="Google Shape;257;p39"/>
          <p:cNvSpPr txBox="1"/>
          <p:nvPr>
            <p:ph type="title"/>
          </p:nvPr>
        </p:nvSpPr>
        <p:spPr>
          <a:xfrm>
            <a:off x="774000" y="-6178"/>
            <a:ext cx="8370000" cy="648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הגדרת מחלקה רשימה גנרית מעגלית - המשך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0"/>
          <p:cNvSpPr txBox="1"/>
          <p:nvPr>
            <p:ph idx="1" type="body"/>
          </p:nvPr>
        </p:nvSpPr>
        <p:spPr>
          <a:xfrm>
            <a:off x="210065" y="747584"/>
            <a:ext cx="8733000" cy="4122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720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iw" sz="1820"/>
              <a:t>public String toString() {</a:t>
            </a:r>
            <a:endParaRPr sz="1820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iw" sz="1820"/>
              <a:t>		Node&lt;E&gt; pos = head; //pointer to head</a:t>
            </a:r>
            <a:endParaRPr sz="1820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iw" sz="1820"/>
              <a:t>		if(pos==null) //if list empty</a:t>
            </a:r>
            <a:endParaRPr sz="1820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iw" sz="1820"/>
              <a:t>			return "head-&gt;null"; //return null</a:t>
            </a:r>
            <a:endParaRPr sz="1820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iw" sz="1820"/>
              <a:t>		String str = "head-&gt;"; //if list not empty</a:t>
            </a:r>
            <a:endParaRPr sz="1820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iw" sz="1820"/>
              <a:t>		while(pos.getNext() != head) {  </a:t>
            </a:r>
            <a:r>
              <a:rPr lang="iw" sz="1820"/>
              <a:t>//while we are not in last node</a:t>
            </a:r>
            <a:endParaRPr sz="1820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iw" sz="1820"/>
              <a:t>			str+= pos.toString() + "-&gt;"; //add value</a:t>
            </a:r>
            <a:endParaRPr sz="1820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iw" sz="1820"/>
              <a:t>			pos=pos.getNext(); //go to next node</a:t>
            </a:r>
            <a:endParaRPr sz="1820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iw" sz="1820"/>
              <a:t>		}</a:t>
            </a:r>
            <a:endParaRPr sz="1820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iw" sz="1820"/>
              <a:t>		str+=pos.toString()+"-&gt;head"; </a:t>
            </a:r>
            <a:r>
              <a:rPr lang="iw" sz="1820"/>
              <a:t>//add value of last node</a:t>
            </a:r>
            <a:endParaRPr sz="1820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iw" sz="1820"/>
              <a:t>		return str; //return list</a:t>
            </a:r>
            <a:endParaRPr sz="1820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iw" sz="1820"/>
              <a:t>	}</a:t>
            </a:r>
            <a:endParaRPr sz="1820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iw" sz="1820"/>
              <a:t>}</a:t>
            </a:r>
            <a:endParaRPr sz="1820"/>
          </a:p>
        </p:txBody>
      </p:sp>
      <p:sp>
        <p:nvSpPr>
          <p:cNvPr id="263" name="Google Shape;263;p40"/>
          <p:cNvSpPr txBox="1"/>
          <p:nvPr>
            <p:ph type="title"/>
          </p:nvPr>
        </p:nvSpPr>
        <p:spPr>
          <a:xfrm>
            <a:off x="774000" y="-6178"/>
            <a:ext cx="8370000" cy="648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הגדרת מחלקה רשימה גנרית מעגלית - המשך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title"/>
          </p:nvPr>
        </p:nvSpPr>
        <p:spPr>
          <a:xfrm>
            <a:off x="774000" y="-6178"/>
            <a:ext cx="8370000" cy="648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תזכורת - דוגמא למחלקה גנרית</a:t>
            </a:r>
            <a:endParaRPr/>
          </a:p>
        </p:txBody>
      </p:sp>
      <p:sp>
        <p:nvSpPr>
          <p:cNvPr id="84" name="Google Shape;84;p14"/>
          <p:cNvSpPr txBox="1"/>
          <p:nvPr>
            <p:ph idx="1" type="body"/>
          </p:nvPr>
        </p:nvSpPr>
        <p:spPr>
          <a:xfrm>
            <a:off x="210065" y="747584"/>
            <a:ext cx="8733000" cy="4122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w">
                <a:latin typeface="Arial"/>
                <a:ea typeface="Arial"/>
                <a:cs typeface="Arial"/>
                <a:sym typeface="Arial"/>
              </a:rPr>
              <a:t>public class Box&lt;E&gt;{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w">
                <a:latin typeface="Arial"/>
                <a:ea typeface="Arial"/>
                <a:cs typeface="Arial"/>
                <a:sym typeface="Arial"/>
              </a:rPr>
              <a:t>         private E value;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w">
                <a:latin typeface="Arial"/>
                <a:ea typeface="Arial"/>
                <a:cs typeface="Arial"/>
                <a:sym typeface="Arial"/>
              </a:rPr>
              <a:t>	    public void setValue(E value){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w">
                <a:latin typeface="Arial"/>
                <a:ea typeface="Arial"/>
                <a:cs typeface="Arial"/>
                <a:sym typeface="Arial"/>
              </a:rPr>
              <a:t>	    		this.value = value;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w">
                <a:latin typeface="Arial"/>
                <a:ea typeface="Arial"/>
                <a:cs typeface="Arial"/>
                <a:sym typeface="Arial"/>
              </a:rPr>
              <a:t>    }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w">
                <a:latin typeface="Arial"/>
                <a:ea typeface="Arial"/>
                <a:cs typeface="Arial"/>
                <a:sym typeface="Arial"/>
              </a:rPr>
              <a:t>    public E getValue(){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w">
                <a:latin typeface="Arial"/>
                <a:ea typeface="Arial"/>
                <a:cs typeface="Arial"/>
                <a:sym typeface="Arial"/>
              </a:rPr>
              <a:t>    		return value;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w">
                <a:latin typeface="Arial"/>
                <a:ea typeface="Arial"/>
                <a:cs typeface="Arial"/>
                <a:sym typeface="Arial"/>
              </a:rPr>
              <a:t>    }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w"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85" name="Google Shape;85;p14"/>
          <p:cNvSpPr txBox="1"/>
          <p:nvPr/>
        </p:nvSpPr>
        <p:spPr>
          <a:xfrm>
            <a:off x="4640750" y="2171550"/>
            <a:ext cx="4014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2300">
                <a:solidFill>
                  <a:schemeClr val="dk2"/>
                </a:solidFill>
              </a:rPr>
              <a:t>מה מאפשרת המחלקה הבאה?</a:t>
            </a:r>
            <a:endParaRPr sz="2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/>
          <p:nvPr>
            <p:ph idx="1" type="body"/>
          </p:nvPr>
        </p:nvSpPr>
        <p:spPr>
          <a:xfrm>
            <a:off x="210065" y="747584"/>
            <a:ext cx="8733000" cy="4122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/>
              <a:t>public String toString() {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/>
              <a:t>		if(head==null)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/>
              <a:t>			return "head-&gt;null";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/>
              <a:t>		String str = "head-&gt;";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/>
              <a:t>		Node&lt;E&gt; tail = getTail();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/>
              <a:t>		for(Node&lt;E&gt; pos=head; pos!=tail; pos=pos.getNext())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/>
              <a:t>			str+=pos+"-&gt;";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/>
              <a:t>		str+=tail+"-&gt;head";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/>
              <a:t>		return str;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iw"/>
              <a:t>}</a:t>
            </a:r>
            <a:endParaRPr/>
          </a:p>
        </p:txBody>
      </p:sp>
      <p:sp>
        <p:nvSpPr>
          <p:cNvPr id="269" name="Google Shape;269;p41"/>
          <p:cNvSpPr txBox="1"/>
          <p:nvPr>
            <p:ph type="title"/>
          </p:nvPr>
        </p:nvSpPr>
        <p:spPr>
          <a:xfrm>
            <a:off x="774000" y="-6178"/>
            <a:ext cx="8370000" cy="648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דרך נוספת למימוש toString ברשימה מעגלית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idx="1" type="body"/>
          </p:nvPr>
        </p:nvSpPr>
        <p:spPr>
          <a:xfrm>
            <a:off x="210065" y="747584"/>
            <a:ext cx="8733000" cy="4122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/>
              <a:t>public static void main(String[] args) {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/>
              <a:t>		CircleList&lt;Integer&gt; list = new CircleList&lt;&gt;();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/>
              <a:t>		list.addHead(3);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/>
              <a:t>		list.addTail(4);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/>
              <a:t>		list.addTail(5);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/>
              <a:t>		System.out.println(list);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/>
              <a:t>}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2"/>
          <p:cNvSpPr txBox="1"/>
          <p:nvPr>
            <p:ph type="title"/>
          </p:nvPr>
        </p:nvSpPr>
        <p:spPr>
          <a:xfrm>
            <a:off x="774000" y="-6178"/>
            <a:ext cx="8370000" cy="648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שימוש ברשימה מעגלית</a:t>
            </a:r>
            <a:endParaRPr/>
          </a:p>
        </p:txBody>
      </p:sp>
      <p:pic>
        <p:nvPicPr>
          <p:cNvPr id="276" name="Google Shape;27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1550" y="3685038"/>
            <a:ext cx="3695700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3"/>
          <p:cNvSpPr txBox="1"/>
          <p:nvPr>
            <p:ph idx="1" type="body"/>
          </p:nvPr>
        </p:nvSpPr>
        <p:spPr>
          <a:xfrm>
            <a:off x="210065" y="747584"/>
            <a:ext cx="8733000" cy="4122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412750" lvl="0" marL="457200" rtl="1" algn="r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iw" sz="2900">
                <a:latin typeface="Arial"/>
                <a:ea typeface="Arial"/>
                <a:cs typeface="Arial"/>
                <a:sym typeface="Arial"/>
              </a:rPr>
              <a:t>רשימה מקושרת דו-כיוונית היא רשימה מקושרת אשר כל איבר בה מפנה לאיבר הקודם אליו, כאשר האיבר הקודם לאיבר הראשון הוא </a:t>
            </a:r>
            <a:r>
              <a:rPr lang="iw" sz="2900"/>
              <a:t>NULL</a:t>
            </a:r>
            <a:endParaRPr sz="2900"/>
          </a:p>
          <a:p>
            <a:pPr indent="-387350" lvl="1" marL="914400" rtl="1" algn="r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iw" sz="2500">
                <a:latin typeface="Arial"/>
                <a:ea typeface="Arial"/>
                <a:cs typeface="Arial"/>
                <a:sym typeface="Arial"/>
              </a:rPr>
              <a:t>פעולת הכנסה להתחלת הרשימה הדו-כיוונית תהיה (</a:t>
            </a:r>
            <a:r>
              <a:rPr lang="iw" sz="2500"/>
              <a:t>O(1</a:t>
            </a:r>
            <a:endParaRPr sz="2500"/>
          </a:p>
          <a:p>
            <a:pPr indent="-387350" lvl="1" marL="914400" rtl="1" algn="r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iw" sz="2500">
                <a:latin typeface="Arial"/>
                <a:ea typeface="Arial"/>
                <a:cs typeface="Arial"/>
                <a:sym typeface="Arial"/>
              </a:rPr>
              <a:t>פעולת הכנסה לסוף הרשימה הדו-כיוונית מעגלית תהיה (</a:t>
            </a:r>
            <a:r>
              <a:rPr lang="iw" sz="2500"/>
              <a:t>O(n </a:t>
            </a:r>
            <a:r>
              <a:rPr lang="iw" sz="2500">
                <a:latin typeface="Arial"/>
                <a:ea typeface="Arial"/>
                <a:cs typeface="Arial"/>
                <a:sym typeface="Arial"/>
              </a:rPr>
              <a:t>שכן נצטרך למצוא את האיבר האחרון בשביל להכניס אחריו את האיבר החדש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t/>
            </a:r>
            <a:endParaRPr sz="2100"/>
          </a:p>
        </p:txBody>
      </p:sp>
      <p:sp>
        <p:nvSpPr>
          <p:cNvPr id="282" name="Google Shape;282;p43"/>
          <p:cNvSpPr txBox="1"/>
          <p:nvPr>
            <p:ph type="title"/>
          </p:nvPr>
        </p:nvSpPr>
        <p:spPr>
          <a:xfrm>
            <a:off x="774000" y="-6178"/>
            <a:ext cx="8370000" cy="648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4400">
                <a:latin typeface="Arial"/>
                <a:ea typeface="Arial"/>
                <a:cs typeface="Arial"/>
                <a:sym typeface="Arial"/>
              </a:rPr>
              <a:t>רשימה דו כיוונית</a:t>
            </a:r>
            <a:endParaRPr/>
          </a:p>
        </p:txBody>
      </p:sp>
      <p:pic>
        <p:nvPicPr>
          <p:cNvPr id="283" name="Google Shape;28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613" y="3907538"/>
            <a:ext cx="8220075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4"/>
          <p:cNvSpPr txBox="1"/>
          <p:nvPr>
            <p:ph idx="1" type="body"/>
          </p:nvPr>
        </p:nvSpPr>
        <p:spPr>
          <a:xfrm>
            <a:off x="210065" y="671384"/>
            <a:ext cx="8733000" cy="4122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iw" sz="1420"/>
              <a:t>public class BiNode&lt;E&gt; {</a:t>
            </a:r>
            <a:endParaRPr sz="1420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iw" sz="1420"/>
              <a:t>	private E value;</a:t>
            </a:r>
            <a:endParaRPr sz="1420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iw" sz="1420"/>
              <a:t>	private BiNode&lt;E&gt; left,right;</a:t>
            </a:r>
            <a:endParaRPr sz="1420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iw" sz="1420"/>
              <a:t>	public BiNode(BiNode&lt;E&gt; left, E value, BiNode&lt;E&gt; right) {</a:t>
            </a:r>
            <a:endParaRPr sz="1420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iw" sz="1420"/>
              <a:t>		this.left = left;</a:t>
            </a:r>
            <a:endParaRPr sz="1420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iw" sz="1420"/>
              <a:t>		this.value = value;</a:t>
            </a:r>
            <a:endParaRPr sz="1420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iw" sz="1420"/>
              <a:t>		this.right = right;</a:t>
            </a:r>
            <a:endParaRPr sz="1420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iw" sz="1420"/>
              <a:t>		if(left!=null) left.right = this;</a:t>
            </a:r>
            <a:endParaRPr sz="1420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iw" sz="1420"/>
              <a:t>		if(right!=null) right.left = this;</a:t>
            </a:r>
            <a:endParaRPr sz="1420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iw" sz="1420"/>
              <a:t>	}</a:t>
            </a:r>
            <a:endParaRPr sz="1420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iw" sz="1420"/>
              <a:t>	public E getValue(){ return value; }</a:t>
            </a:r>
            <a:endParaRPr sz="1420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iw" sz="1420"/>
              <a:t>	public BiNode&lt;E&gt; getLeft() { return left; }</a:t>
            </a:r>
            <a:endParaRPr sz="1420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iw" sz="1420"/>
              <a:t>	public BiNode&lt;E&gt; getRight() { return right; }</a:t>
            </a:r>
            <a:endParaRPr sz="1420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iw" sz="1420"/>
              <a:t>	public void setLeft(BiNode&lt;E&gt; left) { this.left = left; }</a:t>
            </a:r>
            <a:endParaRPr sz="1420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iw" sz="1420"/>
              <a:t>	public void setRight(BiNode&lt;E&gt; right) { this.right = right; }</a:t>
            </a:r>
            <a:endParaRPr sz="1420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iw" sz="1420"/>
              <a:t>	public String toString() { return value+""; }</a:t>
            </a:r>
            <a:endParaRPr sz="1420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605"/>
              <a:buNone/>
            </a:pPr>
            <a:r>
              <a:rPr lang="iw" sz="1420"/>
              <a:t>}</a:t>
            </a:r>
            <a:endParaRPr sz="1420"/>
          </a:p>
        </p:txBody>
      </p:sp>
      <p:sp>
        <p:nvSpPr>
          <p:cNvPr id="289" name="Google Shape;289;p44"/>
          <p:cNvSpPr txBox="1"/>
          <p:nvPr>
            <p:ph type="title"/>
          </p:nvPr>
        </p:nvSpPr>
        <p:spPr>
          <a:xfrm>
            <a:off x="774000" y="-6178"/>
            <a:ext cx="8370000" cy="648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/>
              <a:t>הגדרת חוליה גנרית דו-כיוונית</a:t>
            </a:r>
            <a:endParaRPr/>
          </a:p>
        </p:txBody>
      </p:sp>
      <p:pic>
        <p:nvPicPr>
          <p:cNvPr id="290" name="Google Shape;29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4013" y="2095500"/>
            <a:ext cx="2714625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5"/>
          <p:cNvSpPr txBox="1"/>
          <p:nvPr>
            <p:ph idx="1" type="body"/>
          </p:nvPr>
        </p:nvSpPr>
        <p:spPr>
          <a:xfrm>
            <a:off x="210065" y="747584"/>
            <a:ext cx="8733000" cy="4122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1" algn="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/>
              <a:t>יש לבנות מחלקה עבור רשימה דו-כיוונית ולממש את האלגוריתמים להכנסה לראש, מחיקה מהראש, חיפוש והדפסה עבור רשימה מעגלית</a:t>
            </a:r>
            <a:endParaRPr/>
          </a:p>
          <a:p>
            <a:pPr indent="0" lvl="0" marL="0" rtl="1" algn="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5"/>
          <p:cNvSpPr txBox="1"/>
          <p:nvPr>
            <p:ph type="title"/>
          </p:nvPr>
        </p:nvSpPr>
        <p:spPr>
          <a:xfrm>
            <a:off x="774000" y="-6178"/>
            <a:ext cx="8370000" cy="648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תרגילים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6"/>
          <p:cNvSpPr txBox="1"/>
          <p:nvPr>
            <p:ph idx="1" type="body"/>
          </p:nvPr>
        </p:nvSpPr>
        <p:spPr>
          <a:xfrm>
            <a:off x="210065" y="747584"/>
            <a:ext cx="8733000" cy="4122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70000"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iw"/>
              <a:t>public class BiList&lt;E&gt; {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iw"/>
              <a:t>	private BiNode&lt;E&gt; head;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iw"/>
              <a:t>	//insert to head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iw"/>
              <a:t>	public void add(E value) {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iw"/>
              <a:t>		head = new BiNode(null,value,head);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iw"/>
              <a:t>	}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iw"/>
              <a:t>	//search in list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iw"/>
              <a:t>	public BiNode&lt;E&gt; search(int item){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iw"/>
              <a:t>		//from head until we reach the end of list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iw"/>
              <a:t>		for(BiNode&lt;E&gt; pos = head; pos != null; pos = pos.getRight())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iw"/>
              <a:t>			if(pos.getValue().equals(item)) //if the value of the node equals to item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iw"/>
              <a:t>				return pos; //return the node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iw"/>
              <a:t>		return null; //if not found in list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iw"/>
              <a:t>	}</a:t>
            </a:r>
            <a:endParaRPr/>
          </a:p>
        </p:txBody>
      </p:sp>
      <p:sp>
        <p:nvSpPr>
          <p:cNvPr id="302" name="Google Shape;302;p46"/>
          <p:cNvSpPr txBox="1"/>
          <p:nvPr>
            <p:ph type="title"/>
          </p:nvPr>
        </p:nvSpPr>
        <p:spPr>
          <a:xfrm>
            <a:off x="774000" y="-6178"/>
            <a:ext cx="8370000" cy="648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הגדרת מחלקה רשימה גנרית דו-כיוונית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7"/>
          <p:cNvSpPr txBox="1"/>
          <p:nvPr>
            <p:ph idx="1" type="body"/>
          </p:nvPr>
        </p:nvSpPr>
        <p:spPr>
          <a:xfrm>
            <a:off x="210065" y="747584"/>
            <a:ext cx="8733000" cy="4122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2500" lnSpcReduction="1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iw"/>
              <a:t>	//delete from head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iw"/>
              <a:t>	public void delete() {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iw"/>
              <a:t>		head = head.getRight(); //set head to next in the list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iw"/>
              <a:t>		head.setLeft(null); //head previous is null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iw"/>
              <a:t>	}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iw"/>
              <a:t>	public void delete(BiNode&lt;E&gt; pos) {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iw"/>
              <a:t>		pos.getLeft().setRight(pos.getRight()); //pos left right is pos right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iw"/>
              <a:t>		pos.getRight().setLeft(pos.getLeft()); //pos right left is pos left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iw"/>
              <a:t>	}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iw"/>
              <a:t>}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7"/>
          <p:cNvSpPr txBox="1"/>
          <p:nvPr>
            <p:ph type="title"/>
          </p:nvPr>
        </p:nvSpPr>
        <p:spPr>
          <a:xfrm>
            <a:off x="774000" y="-6178"/>
            <a:ext cx="8370000" cy="648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הגדרת מחלקה רשימה גנרית דו-כיוונית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8"/>
          <p:cNvSpPr txBox="1"/>
          <p:nvPr>
            <p:ph idx="1" type="body"/>
          </p:nvPr>
        </p:nvSpPr>
        <p:spPr>
          <a:xfrm>
            <a:off x="210065" y="747584"/>
            <a:ext cx="8733000" cy="4122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406400" lvl="0" marL="457200" rtl="1" algn="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iw" sz="2800">
                <a:latin typeface="Arial"/>
                <a:ea typeface="Arial"/>
                <a:cs typeface="Arial"/>
                <a:sym typeface="Arial"/>
              </a:rPr>
              <a:t>רשימה מקושרת דו-כיוונית מעגלית היא רשימה מקושרת אשר כל איבר בה מפנה לאיבר הקודם אליו, כאשר האיבר הקודם לאיבר הראשון הוא האיבר האחרון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1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iw">
                <a:latin typeface="Arial"/>
                <a:ea typeface="Arial"/>
                <a:cs typeface="Arial"/>
                <a:sym typeface="Arial"/>
              </a:rPr>
              <a:t>פעולת הכנסה להתחלת הרשימה הדו-כיוונית מעגלית תהיה (</a:t>
            </a:r>
            <a:r>
              <a:rPr lang="iw"/>
              <a:t>O(1 </a:t>
            </a:r>
            <a:r>
              <a:rPr lang="iw">
                <a:latin typeface="Arial"/>
                <a:ea typeface="Arial"/>
                <a:cs typeface="Arial"/>
                <a:sym typeface="Arial"/>
              </a:rPr>
              <a:t>שכן ניתן לדעת מיהו האיבר האחרון כיוון שיש את ההפנייה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61950" lvl="1" marL="914400" rtl="1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iw">
                <a:latin typeface="Arial"/>
                <a:ea typeface="Arial"/>
                <a:cs typeface="Arial"/>
                <a:sym typeface="Arial"/>
              </a:rPr>
              <a:t>פעולת הכנסה לסוף הרשימה הדו-כיוונית מעגלית תהיה (</a:t>
            </a:r>
            <a:r>
              <a:rPr lang="iw"/>
              <a:t>O(1 </a:t>
            </a:r>
            <a:r>
              <a:rPr lang="iw">
                <a:latin typeface="Arial"/>
                <a:ea typeface="Arial"/>
                <a:cs typeface="Arial"/>
                <a:sym typeface="Arial"/>
              </a:rPr>
              <a:t>שכן ניתן לדעת מיהו האיבר האחרון כיוון שיש את ההפנייה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t/>
            </a:r>
            <a:endParaRPr sz="2000"/>
          </a:p>
        </p:txBody>
      </p:sp>
      <p:sp>
        <p:nvSpPr>
          <p:cNvPr id="314" name="Google Shape;314;p48"/>
          <p:cNvSpPr txBox="1"/>
          <p:nvPr>
            <p:ph type="title"/>
          </p:nvPr>
        </p:nvSpPr>
        <p:spPr>
          <a:xfrm>
            <a:off x="774000" y="-6178"/>
            <a:ext cx="8370000" cy="648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4400">
                <a:latin typeface="Arial"/>
                <a:ea typeface="Arial"/>
                <a:cs typeface="Arial"/>
                <a:sym typeface="Arial"/>
              </a:rPr>
              <a:t>רשימה דו-כיוונית מעגלית</a:t>
            </a:r>
            <a:endParaRPr/>
          </a:p>
        </p:txBody>
      </p:sp>
      <p:pic>
        <p:nvPicPr>
          <p:cNvPr id="315" name="Google Shape;31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250" y="3573913"/>
            <a:ext cx="6877050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210065" y="747584"/>
            <a:ext cx="8733000" cy="4122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-379730" lvl="0" marL="457200" rtl="1" algn="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iw" sz="2800">
                <a:latin typeface="Arial"/>
                <a:ea typeface="Arial"/>
                <a:cs typeface="Arial"/>
                <a:sym typeface="Arial"/>
              </a:rPr>
              <a:t>מבנה הנתונים העיקרי בו השתמשנו עד כה על מנת לייצג אוסף נתונים בזיכרון המחשב, היה מערך (</a:t>
            </a:r>
            <a:r>
              <a:rPr lang="iw" sz="2800"/>
              <a:t>array).</a:t>
            </a:r>
            <a:endParaRPr sz="2800"/>
          </a:p>
          <a:p>
            <a:pPr indent="-37973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iw" sz="2800">
                <a:latin typeface="Arial"/>
                <a:ea typeface="Arial"/>
                <a:cs typeface="Arial"/>
                <a:sym typeface="Arial"/>
              </a:rPr>
              <a:t>מערך מאוחסן בצורה רציפה בזיכרון, ויש לכך יתרונות וחסרונות. מהם?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37973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iw" sz="2800">
                <a:latin typeface="Arial"/>
                <a:ea typeface="Arial"/>
                <a:cs typeface="Arial"/>
                <a:sym typeface="Arial"/>
              </a:rPr>
              <a:t>נניח ונרצה למצוא מבנה נתונים שיאפשר לנו לייצג אוסף נתונים בזיכרון, אבל שיתגבר על חלק מהחולשות של מערך.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37973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iw" sz="2800">
                <a:latin typeface="Arial"/>
                <a:ea typeface="Arial"/>
                <a:cs typeface="Arial"/>
                <a:sym typeface="Arial"/>
              </a:rPr>
              <a:t>אין חובה שיאוחסן באופן רציף בזיכרון, וכך נוכל להתגבר על בעיות שנוצרות בעת שמנסים לאחסן אוסף נתונים גדול מאוד.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37973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iw" sz="2800">
                <a:latin typeface="Arial"/>
                <a:ea typeface="Arial"/>
                <a:cs typeface="Arial"/>
                <a:sym typeface="Arial"/>
              </a:rPr>
              <a:t>אם ננסה להכניס נתון חדש באמצע האוסף, לא נאלץ לבזבז זמן רב בהזזת האיברים שאחריו.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40132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iw" sz="3200">
                <a:latin typeface="Arial"/>
                <a:ea typeface="Arial"/>
                <a:cs typeface="Arial"/>
                <a:sym typeface="Arial"/>
              </a:rPr>
              <a:t>דוגמא למבנה נתונים כזה הוא מבנה נתונים</a:t>
            </a:r>
            <a:r>
              <a:rPr lang="iw" sz="3200"/>
              <a:t> </a:t>
            </a:r>
            <a:r>
              <a:rPr lang="iw" sz="3200">
                <a:latin typeface="Arial"/>
                <a:ea typeface="Arial"/>
                <a:cs typeface="Arial"/>
                <a:sym typeface="Arial"/>
              </a:rPr>
              <a:t>הנקרא </a:t>
            </a:r>
            <a:r>
              <a:rPr b="1" lang="iw" sz="3200">
                <a:latin typeface="Arial"/>
                <a:ea typeface="Arial"/>
                <a:cs typeface="Arial"/>
                <a:sym typeface="Arial"/>
              </a:rPr>
              <a:t>רשימה מקושרת </a:t>
            </a:r>
            <a:r>
              <a:rPr lang="iw" sz="3200"/>
              <a:t>(linked list)</a:t>
            </a:r>
            <a:endParaRPr/>
          </a:p>
        </p:txBody>
      </p:sp>
      <p:sp>
        <p:nvSpPr>
          <p:cNvPr id="91" name="Google Shape;91;p15"/>
          <p:cNvSpPr txBox="1"/>
          <p:nvPr>
            <p:ph type="title"/>
          </p:nvPr>
        </p:nvSpPr>
        <p:spPr>
          <a:xfrm>
            <a:off x="774000" y="-6178"/>
            <a:ext cx="8370000" cy="648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3800">
                <a:latin typeface="Arial"/>
                <a:ea typeface="Arial"/>
                <a:cs typeface="Arial"/>
                <a:sym typeface="Arial"/>
              </a:rPr>
              <a:t>רשימה מקושרת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210065" y="747584"/>
            <a:ext cx="8733000" cy="4122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68300" lvl="0" marL="457200" rtl="1" algn="r"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iw" sz="2200">
                <a:latin typeface="Arial"/>
                <a:ea typeface="Arial"/>
                <a:cs typeface="Arial"/>
                <a:sym typeface="Arial"/>
              </a:rPr>
              <a:t>רשימה מקושרת היא מבנה נתונים המורכב מאוסף של חוליות (</a:t>
            </a:r>
            <a:r>
              <a:rPr lang="iw" sz="2200"/>
              <a:t>nodes) המשורשרות ביניהן.</a:t>
            </a:r>
            <a:endParaRPr sz="2200"/>
          </a:p>
          <a:p>
            <a:pPr indent="-368300" lvl="0" marL="457200" rtl="1" algn="r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iw" sz="2200">
                <a:latin typeface="Arial"/>
                <a:ea typeface="Arial"/>
                <a:cs typeface="Arial"/>
                <a:sym typeface="Arial"/>
              </a:rPr>
              <a:t>כל חוליה מכילה, בדרך כלל, שדה של מידע (ולפעמים, כמה שדות כאלה), ושדה נוסף המכיל הפניה לחוליה הבאה.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1" algn="r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iw" sz="2200">
                <a:latin typeface="Arial"/>
                <a:ea typeface="Arial"/>
                <a:cs typeface="Arial"/>
                <a:sym typeface="Arial"/>
              </a:rPr>
              <a:t>שדה הפניה של החוליה האחרונה ברשימה המקושרת מכיל את הערך </a:t>
            </a:r>
            <a:r>
              <a:rPr lang="iw" sz="2200"/>
              <a:t>NULL, המציין את סוף הרשימה.</a:t>
            </a:r>
            <a:endParaRPr sz="2200"/>
          </a:p>
          <a:p>
            <a:pPr indent="-368300" lvl="0" marL="457200" rtl="1" algn="r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iw" sz="2200">
                <a:latin typeface="Arial"/>
                <a:ea typeface="Arial"/>
                <a:cs typeface="Arial"/>
                <a:sym typeface="Arial"/>
              </a:rPr>
              <a:t>נחזיק הפניה לראש הרשימה (לחוליה הראשונה בשרשרת).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rtl="1" algn="r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iw" sz="2200">
                <a:latin typeface="Arial"/>
                <a:ea typeface="Arial"/>
                <a:cs typeface="Arial"/>
                <a:sym typeface="Arial"/>
              </a:rPr>
              <a:t>הבדל בולט ומיידי</a:t>
            </a:r>
            <a:r>
              <a:rPr lang="iw" sz="2200"/>
              <a:t> בין רשימה מקושרת לבין מערך, הוא שברשימה, כדי להגיע לאיבר מסוים, צריך לסרוק את הרשימה החל מתחילתה, בניגוד למערך, שם ניתן לגשת ישירות לאיבר לפי אינדקס.</a:t>
            </a:r>
            <a:endParaRPr sz="2200"/>
          </a:p>
        </p:txBody>
      </p:sp>
      <p:sp>
        <p:nvSpPr>
          <p:cNvPr id="97" name="Google Shape;97;p16"/>
          <p:cNvSpPr txBox="1"/>
          <p:nvPr>
            <p:ph type="title"/>
          </p:nvPr>
        </p:nvSpPr>
        <p:spPr>
          <a:xfrm>
            <a:off x="774000" y="-6178"/>
            <a:ext cx="8370000" cy="648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3800">
                <a:latin typeface="Arial"/>
                <a:ea typeface="Arial"/>
                <a:cs typeface="Arial"/>
                <a:sym typeface="Arial"/>
              </a:rPr>
              <a:t>רשימה מקושרת</a:t>
            </a:r>
            <a:endParaRPr/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899" y="4291649"/>
            <a:ext cx="7214375" cy="58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210075" y="747575"/>
            <a:ext cx="8733000" cy="4280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70000"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iw"/>
              <a:t>public class Node&lt;E&gt; {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iw"/>
              <a:t>	private E value;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iw"/>
              <a:t>	private Node&lt;E&gt; next;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iw"/>
              <a:t>	public Node(E value){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iw"/>
              <a:t>		this.value = value;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iw"/>
              <a:t>	}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iw"/>
              <a:t>	</a:t>
            </a:r>
            <a:r>
              <a:rPr lang="iw"/>
              <a:t>public Node(E value, Node&lt;E&gt; next){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iw"/>
              <a:t>		this.value = value;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iw"/>
              <a:t>		this.next = next;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iw"/>
              <a:t>	}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iw"/>
              <a:t>	public E getValue(){ return value; }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iw"/>
              <a:t>	public Node&lt;E&gt; getNext() { return next; }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iw"/>
              <a:t>	public void setNext(Node&lt;E&gt; next){ this.next = next; }</a:t>
            </a:r>
            <a:endParaRPr/>
          </a:p>
          <a:p>
            <a:pPr indent="45720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iw"/>
              <a:t>public String toString() { return value + ""; }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iw"/>
              <a:t>}</a:t>
            </a:r>
            <a:endParaRPr/>
          </a:p>
        </p:txBody>
      </p:sp>
      <p:sp>
        <p:nvSpPr>
          <p:cNvPr id="104" name="Google Shape;104;p17"/>
          <p:cNvSpPr txBox="1"/>
          <p:nvPr>
            <p:ph type="title"/>
          </p:nvPr>
        </p:nvSpPr>
        <p:spPr>
          <a:xfrm>
            <a:off x="774000" y="-6178"/>
            <a:ext cx="8370000" cy="648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הגדרת חוליה גנרית</a:t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6764725" y="1572975"/>
            <a:ext cx="791400" cy="69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value</a:t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7556125" y="1572975"/>
            <a:ext cx="549900" cy="69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next</a:t>
            </a:r>
            <a:endParaRPr/>
          </a:p>
        </p:txBody>
      </p:sp>
      <p:cxnSp>
        <p:nvCxnSpPr>
          <p:cNvPr id="107" name="Google Shape;107;p17"/>
          <p:cNvCxnSpPr/>
          <p:nvPr/>
        </p:nvCxnSpPr>
        <p:spPr>
          <a:xfrm flipH="1" rot="10800000">
            <a:off x="7864775" y="2074775"/>
            <a:ext cx="5211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210065" y="747584"/>
            <a:ext cx="8733000" cy="4122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1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iw"/>
              <a:t>כתוב תוכנית היוצרת את הרשימה הבאה:</a:t>
            </a:r>
            <a:endParaRPr/>
          </a:p>
        </p:txBody>
      </p:sp>
      <p:sp>
        <p:nvSpPr>
          <p:cNvPr id="113" name="Google Shape;113;p18"/>
          <p:cNvSpPr txBox="1"/>
          <p:nvPr>
            <p:ph type="title"/>
          </p:nvPr>
        </p:nvSpPr>
        <p:spPr>
          <a:xfrm>
            <a:off x="774000" y="-6178"/>
            <a:ext cx="8370000" cy="648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תרגיל</a:t>
            </a:r>
            <a:endParaRPr/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63" y="2238375"/>
            <a:ext cx="8067675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 txBox="1"/>
          <p:nvPr/>
        </p:nvSpPr>
        <p:spPr>
          <a:xfrm>
            <a:off x="115800" y="3549625"/>
            <a:ext cx="8733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Node&lt;Integer&gt; head = new Node&lt;&gt;(144,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							 new Node&lt;&gt;(-5,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							 			new Node&lt;&gt;(201,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										 			  new Node&lt;&gt;(12, null))));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210065" y="747584"/>
            <a:ext cx="8733000" cy="4122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1" algn="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2000">
                <a:latin typeface="Arial"/>
                <a:ea typeface="Arial"/>
                <a:cs typeface="Arial"/>
                <a:sym typeface="Arial"/>
              </a:rPr>
              <a:t>•מעוניינים לכתוב פונקציה המקבלת בתור פרמטרים את החוליה </a:t>
            </a:r>
            <a:r>
              <a:rPr lang="iw" sz="2000"/>
              <a:t>head שהיא הפניה לראש רשימה מקושרת, ואת האיבר x. על הפונקציה להחזיר הפניה למופע הראשון של x הנמצא בה, או להחזיר NULL במידה ו-x לא מופיע ברשימה אפילו פעם אחת. </a:t>
            </a:r>
            <a:endParaRPr sz="2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iw"/>
              <a:t>public static Node&lt;E&gt; search(Node&lt;E&gt; head, E item)</a:t>
            </a:r>
            <a:endParaRPr/>
          </a:p>
        </p:txBody>
      </p:sp>
      <p:sp>
        <p:nvSpPr>
          <p:cNvPr id="121" name="Google Shape;121;p19"/>
          <p:cNvSpPr txBox="1"/>
          <p:nvPr>
            <p:ph type="title"/>
          </p:nvPr>
        </p:nvSpPr>
        <p:spPr>
          <a:xfrm>
            <a:off x="774000" y="-6178"/>
            <a:ext cx="8370000" cy="648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3800">
                <a:latin typeface="Arial"/>
                <a:ea typeface="Arial"/>
                <a:cs typeface="Arial"/>
                <a:sym typeface="Arial"/>
              </a:rPr>
              <a:t>חיפוש איבר ברשימה מקושרת</a:t>
            </a:r>
            <a:endParaRPr/>
          </a:p>
        </p:txBody>
      </p:sp>
      <p:sp>
        <p:nvSpPr>
          <p:cNvPr id="122" name="Google Shape;122;p19"/>
          <p:cNvSpPr txBox="1"/>
          <p:nvPr/>
        </p:nvSpPr>
        <p:spPr>
          <a:xfrm>
            <a:off x="328100" y="2571750"/>
            <a:ext cx="7575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public static Node&lt;Integer&gt; search(Node&lt;Integer&gt; head, int item){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		</a:t>
            </a:r>
            <a:r>
              <a:rPr lang="iw">
                <a:solidFill>
                  <a:schemeClr val="accent2"/>
                </a:solidFill>
              </a:rPr>
              <a:t>//from head until we reach the end of list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		for(Node&lt;Integer&gt; pos = head; pos != null; pos = pos.getNext())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			if(pos.getValue().equals(item)) </a:t>
            </a:r>
            <a:r>
              <a:rPr lang="iw">
                <a:solidFill>
                  <a:schemeClr val="accent2"/>
                </a:solidFill>
              </a:rPr>
              <a:t>//if the value of the node equals to item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				return pos; </a:t>
            </a:r>
            <a:r>
              <a:rPr lang="iw">
                <a:solidFill>
                  <a:schemeClr val="accent2"/>
                </a:solidFill>
              </a:rPr>
              <a:t>//return the node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		return null; </a:t>
            </a:r>
            <a:r>
              <a:rPr lang="iw">
                <a:solidFill>
                  <a:schemeClr val="accent2"/>
                </a:solidFill>
              </a:rPr>
              <a:t>//if not found in list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	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210065" y="747584"/>
            <a:ext cx="8733000" cy="4122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1" algn="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2800">
                <a:latin typeface="Arial"/>
                <a:ea typeface="Arial"/>
                <a:cs typeface="Arial"/>
                <a:sym typeface="Arial"/>
              </a:rPr>
              <a:t>•סוג החיפוש שעשינו הוא חיפוש לינארי (</a:t>
            </a:r>
            <a:r>
              <a:rPr lang="iw" sz="2800"/>
              <a:t>linear search).</a:t>
            </a:r>
            <a:endParaRPr sz="2800"/>
          </a:p>
          <a:p>
            <a:pPr indent="0" lvl="0" marL="0" rtl="1" algn="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2800">
                <a:latin typeface="Arial"/>
                <a:ea typeface="Arial"/>
                <a:cs typeface="Arial"/>
                <a:sym typeface="Arial"/>
              </a:rPr>
              <a:t>•כזכור, סיבוכיות זמן הריצה של חיפוש כזה היא (</a:t>
            </a:r>
            <a:r>
              <a:rPr lang="iw" sz="2800"/>
              <a:t>Θ(n, כאשר n הוא מספר האיברים ברשימה המקושרת.</a:t>
            </a:r>
            <a:endParaRPr sz="2800"/>
          </a:p>
          <a:p>
            <a:pPr indent="0" lvl="0" marL="0" rtl="1" algn="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2800">
                <a:latin typeface="Arial"/>
                <a:ea typeface="Arial"/>
                <a:cs typeface="Arial"/>
                <a:sym typeface="Arial"/>
              </a:rPr>
              <a:t>•במידה ואיברי הרשימה המקושרת היו ממוינים, האם היינו יכולים להשתמש בחיפוש בינארי (</a:t>
            </a:r>
            <a:r>
              <a:rPr lang="iw" sz="2800"/>
              <a:t>binary search), ובכך להשיג זמן ריצה טוב יותר, של (Θ(logn?</a:t>
            </a:r>
            <a:endParaRPr sz="2800"/>
          </a:p>
          <a:p>
            <a:pPr indent="0" lvl="0" marL="0" rtl="1" algn="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 txBox="1"/>
          <p:nvPr>
            <p:ph type="title"/>
          </p:nvPr>
        </p:nvSpPr>
        <p:spPr>
          <a:xfrm>
            <a:off x="774000" y="-6178"/>
            <a:ext cx="8370000" cy="648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3800">
                <a:latin typeface="Arial"/>
                <a:ea typeface="Arial"/>
                <a:cs typeface="Arial"/>
                <a:sym typeface="Arial"/>
              </a:rPr>
              <a:t>חיפוש איבר ברשימה מקושרת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ערכת נושא Office">
  <a:themeElements>
    <a:clrScheme name="מכללה">
      <a:dk1>
        <a:srgbClr val="000000"/>
      </a:dk1>
      <a:lt1>
        <a:srgbClr val="FFFFFF"/>
      </a:lt1>
      <a:dk2>
        <a:srgbClr val="6693A6"/>
      </a:dk2>
      <a:lt2>
        <a:srgbClr val="FFFFFF"/>
      </a:lt2>
      <a:accent1>
        <a:srgbClr val="305E6B"/>
      </a:accent1>
      <a:accent2>
        <a:srgbClr val="0D7D79"/>
      </a:accent2>
      <a:accent3>
        <a:srgbClr val="6693A6"/>
      </a:accent3>
      <a:accent4>
        <a:srgbClr val="B1B1B1"/>
      </a:accent4>
      <a:accent5>
        <a:srgbClr val="D98A8F"/>
      </a:accent5>
      <a:accent6>
        <a:srgbClr val="CCE5F2"/>
      </a:accent6>
      <a:hlink>
        <a:srgbClr val="66478F"/>
      </a:hlink>
      <a:folHlink>
        <a:srgbClr val="8C70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