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1c49cf5c0c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1c49cf5c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c49cf5c0c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1c49cf5c0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c49cf5c0c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c49cf5c0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1c49cf5c0c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1c49cf5c0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c49cf5c0c8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c49cf5c0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bg>
      <p:bgPr>
        <a:solidFill>
          <a:schemeClr val="accent6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sharon\Documents\לאחר ההפרדה החל משנת 2015\פורמט למצגות\אלמנטים גרפים מחלקות\BOTTOM MAHLAKOT - NO bubot\BOTTOM - NO bubot - pos - tohna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00" y="5842760"/>
            <a:ext cx="12193200" cy="101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כותרת ותוכן">
  <p:cSld name="1_כותרת ותוכן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0" y="6639697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1" y="118935"/>
            <a:ext cx="954243" cy="627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bg>
      <p:bgPr>
        <a:solidFill>
          <a:schemeClr val="accent6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sharon\Documents\לאחר ההפרדה החל משנת 2015\פורמט למצגות\אלמנטים גרפים מחלקות\BOTTOM MAHLAKOT - NO bubot\BOTTOM - NO bubot - pos - tohna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00" y="5842760"/>
            <a:ext cx="12193200" cy="101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>
  <p:cSld name="כותרת ותוכן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71849" y="1825624"/>
            <a:ext cx="11644011" cy="4667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271849" y="978587"/>
            <a:ext cx="11644011" cy="66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029727" y="0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0" y="6639697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1" y="118935"/>
            <a:ext cx="954243" cy="627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032000" y="0"/>
            <a:ext cx="11160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24000" y="985366"/>
            <a:ext cx="5760000" cy="5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158572" y="985366"/>
            <a:ext cx="5760000" cy="550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0" y="6639697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1" y="118935"/>
            <a:ext cx="954243" cy="627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>
  <p:cSld name="השוואה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032000" y="0"/>
            <a:ext cx="11160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245814" y="1725200"/>
            <a:ext cx="5760000" cy="469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158572" y="959800"/>
            <a:ext cx="576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572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/>
        </p:nvSpPr>
        <p:spPr>
          <a:xfrm>
            <a:off x="0" y="6639697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158572" y="1725200"/>
            <a:ext cx="5760000" cy="4766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4" type="body"/>
          </p:nvPr>
        </p:nvSpPr>
        <p:spPr>
          <a:xfrm>
            <a:off x="245813" y="959800"/>
            <a:ext cx="576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572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1" y="118935"/>
            <a:ext cx="954243" cy="627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כותרת ותוכן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1999" cy="8649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" y="6647933"/>
            <a:ext cx="12191999" cy="2160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12191999" cy="8649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1" y="6647933"/>
            <a:ext cx="12191999" cy="2160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xWHjanLc1nvHm7bmiSHSDcgT-zWIeDVX/view?usp=share_li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/>
              <a:t>מבנה נתונים</a:t>
            </a:r>
            <a:endParaRPr sz="7200"/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מיון מיזוג (merge sort)</a:t>
            </a:r>
            <a:endParaRPr sz="4400"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מיון מהיר (quick sort)</a:t>
            </a:r>
            <a:endParaRPr sz="4400"/>
          </a:p>
        </p:txBody>
      </p:sp>
      <p:sp>
        <p:nvSpPr>
          <p:cNvPr id="62" name="Google Shape;62;p11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מבוסס על מצגות של אורי וולטמן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4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5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5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5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6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6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31" name="Google Shape;331;p27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34" name="Google Shape;334;p27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35" name="Google Shape;335;p27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7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7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7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7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7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8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8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9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9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9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9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9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9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נתונים לנו שני מערכים, arr1 ו-arr2, אשר שניהם </a:t>
            </a:r>
            <a:r>
              <a:rPr b="1" lang="en-US" sz="2200"/>
              <a:t>ממוינים</a:t>
            </a:r>
            <a:r>
              <a:rPr lang="en-US" sz="2200"/>
              <a:t> בסדר עולה.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מעוניינים ליצור מערך שלישי arr3, שיכיל את כל האיברים שבשני המערכים הראשונים, כשהם ממוינים בסדר עולה.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נציג אלגוריתם מיזוג הפותר את הבעיה: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נציב שני מצביעים על תחילתו של כל אחד מהמערכים arr1 ו-arr2.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נשווה את ערכיהם של האיברים בתאים שעליהם מורים המצביעים (התאים הראשונים בכל אחד מהמערכים).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במקום הראשון במערך arr3 נשמור את האיבר שערכו הוא הנמוך מבין השניים, ונקדם את המצביע שהצביע על איבר זה אל התא הבא במערך.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נחזור על הצעד לגבי הערכים החדשים של המצביעים.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נמשיך באותו האופן עד שאחד המצביעים יגיע לסוף המערך.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אז, כמובן, לא נקדם אותו יותר, ונעתיק ל-arr3 לפי הסדר את האיברים הנותרים במערך השני.</a:t>
            </a:r>
            <a:endParaRPr/>
          </a:p>
          <a:p>
            <a:pPr indent="-4318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4318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מיזוג</a:t>
            </a:r>
            <a:endParaRPr sz="3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0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29" name="Google Shape;429;p30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0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0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0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0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0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0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0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0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0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52" name="Google Shape;452;p31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53" name="Google Shape;453;p31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54" name="Google Shape;454;p31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57" name="Google Shape;457;p31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459" name="Google Shape;459;p31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1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1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62" name="Google Shape;462;p31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1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65" name="Google Shape;465;p31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66" name="Google Shape;466;p31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1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1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1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1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1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1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1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1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484" name="Google Shape;484;p32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86" name="Google Shape;486;p32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87" name="Google Shape;487;p32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88" name="Google Shape;488;p32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89" name="Google Shape;489;p32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2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2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492" name="Google Shape;492;p32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2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2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95" name="Google Shape;495;p32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2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2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98" name="Google Shape;498;p32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2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2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2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2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2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2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2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2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2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3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15" name="Google Shape;515;p33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16" name="Google Shape;516;p33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17" name="Google Shape;517;p33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20" name="Google Shape;520;p33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21" name="Google Shape;521;p33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3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3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32" name="Google Shape;532;p33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34" name="Google Shape;534;p33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3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3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3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3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3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4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48" name="Google Shape;548;p34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49" name="Google Shape;549;p34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50" name="Google Shape;550;p34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51" name="Google Shape;551;p34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52" name="Google Shape;552;p34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3" name="Google Shape;553;p34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54" name="Google Shape;554;p34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5" name="Google Shape;555;p34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4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4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4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4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4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4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4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64" name="Google Shape;564;p34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65" name="Google Shape;565;p34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66" name="Google Shape;566;p34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67" name="Google Shape;567;p34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4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4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4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4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4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4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4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4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5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5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83" name="Google Shape;583;p35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84" name="Google Shape;584;p35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86" name="Google Shape;586;p35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87" name="Google Shape;587;p35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88" name="Google Shape;588;p35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5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5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5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5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5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5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5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5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97" name="Google Shape;597;p35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98" name="Google Shape;598;p35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99" name="Google Shape;599;p35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00" name="Google Shape;600;p35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01" name="Google Shape;601;p35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02" name="Google Shape;602;p35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5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5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5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5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6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6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6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20" name="Google Shape;620;p36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21" name="Google Shape;621;p36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22" name="Google Shape;622;p36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23" name="Google Shape;623;p36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6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6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6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6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6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6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6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6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32" name="Google Shape;632;p36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33" name="Google Shape;633;p36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634" name="Google Shape;634;p36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35" name="Google Shape;635;p36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36" name="Google Shape;636;p36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37" name="Google Shape;637;p36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638" name="Google Shape;638;p36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639" name="Google Shape;639;p36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6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6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6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6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6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6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6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6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7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53" name="Google Shape;653;p37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7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7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7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7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7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7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7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7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65" name="Google Shape;665;p37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7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73" name="Google Shape;673;p37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7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7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7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7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7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7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7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7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7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7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7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7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8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91" name="Google Shape;691;p38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92" name="Google Shape;692;p38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93" name="Google Shape;693;p38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94" name="Google Shape;694;p38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8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8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8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8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8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8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8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8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03" name="Google Shape;703;p38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04" name="Google Shape;704;p38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705" name="Google Shape;705;p38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706" name="Google Shape;706;p38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8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8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709" name="Google Shape;709;p38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710" name="Google Shape;710;p38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11" name="Google Shape;711;p38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12" name="Google Shape;712;p38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8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8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8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8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8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8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8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8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8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8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8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8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9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30" name="Google Shape;730;p39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31" name="Google Shape;731;p39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32" name="Google Shape;732;p39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33" name="Google Shape;733;p39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9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9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9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9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9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9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9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9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42" name="Google Shape;742;p39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43" name="Google Shape;743;p39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744" name="Google Shape;744;p39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745" name="Google Shape;745;p39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46" name="Google Shape;746;p39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9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748" name="Google Shape;748;p39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749" name="Google Shape;749;p39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9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51" name="Google Shape;751;p39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9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מהי סיבוכיות זמן הריצה של האלגוריתם?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הצעד הבסיסי באלגוריתם המיזוג כולל, במקרה הגרוע ביותר (W.C), השוואה בין שני ערכים במערך, העתקת איבר למערך שלישי, ועדכון הערכים של אחד המצביעים.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מספר הצעדים המבוצע הוא כאורכו של המערך הממוזג, ואם נסמן גודל זה ב-n, נקבל כי סיבוכיות זמן הריצה היא (Θ(n.</a:t>
            </a:r>
            <a:endParaRPr/>
          </a:p>
          <a:p>
            <a:pPr indent="-3937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937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מיזוג</a:t>
            </a:r>
            <a:endParaRPr sz="3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0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69" name="Google Shape;769;p40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0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0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0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0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0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0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76" name="Google Shape;776;p40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40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0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0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0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81" name="Google Shape;781;p40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82" name="Google Shape;782;p40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83" name="Google Shape;783;p40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84" name="Google Shape;784;p40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0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0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40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0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40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40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0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40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95" name="Google Shape;795;p40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96" name="Google Shape;796;p40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0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40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00" name="Google Shape;800;p40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01" name="Google Shape;801;p40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02" name="Google Shape;802;p40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803" name="Google Shape;803;p40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804" name="Google Shape;804;p40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0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40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1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12" name="Google Shape;812;p41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13" name="Google Shape;813;p41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14" name="Google Shape;814;p41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15" name="Google Shape;815;p41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1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41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41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1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41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1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1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1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24" name="Google Shape;824;p41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25" name="Google Shape;825;p41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826" name="Google Shape;826;p41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27" name="Google Shape;827;p41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28" name="Google Shape;828;p41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29" name="Google Shape;829;p41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1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831" name="Google Shape;831;p41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41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41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834" name="Google Shape;834;p41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1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1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41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1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1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41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41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1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1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41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41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41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2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52" name="Google Shape;852;p42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53" name="Google Shape;853;p42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54" name="Google Shape;854;p42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55" name="Google Shape;855;p42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2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42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42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42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42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2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42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42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64" name="Google Shape;864;p42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65" name="Google Shape;865;p42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866" name="Google Shape;866;p42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67" name="Google Shape;867;p42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68" name="Google Shape;868;p42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69" name="Google Shape;869;p42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42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2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42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42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874" name="Google Shape;874;p42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875" name="Google Shape;875;p42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2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42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42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42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42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42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42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42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42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42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42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42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3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93" name="Google Shape;893;p43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94" name="Google Shape;894;p43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95" name="Google Shape;895;p43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96" name="Google Shape;896;p43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43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43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43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43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43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43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43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43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05" name="Google Shape;905;p43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06" name="Google Shape;906;p43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907" name="Google Shape;907;p43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908" name="Google Shape;908;p43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09" name="Google Shape;909;p43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10" name="Google Shape;910;p43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911" name="Google Shape;911;p43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43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43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43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915" name="Google Shape;915;p43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43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43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43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43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43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43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43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43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43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43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3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43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43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4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34" name="Google Shape;934;p44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35" name="Google Shape;935;p44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36" name="Google Shape;936;p44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37" name="Google Shape;937;p44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44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44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4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4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4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44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4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4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46" name="Google Shape;946;p44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47" name="Google Shape;947;p44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948" name="Google Shape;948;p44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949" name="Google Shape;949;p44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50" name="Google Shape;950;p44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51" name="Google Shape;951;p44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952" name="Google Shape;952;p44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953" name="Google Shape;953;p44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44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44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44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44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44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44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44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44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44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44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44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44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44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44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44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44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5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75" name="Google Shape;975;p45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5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45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5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79" name="Google Shape;979;p45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80" name="Google Shape;980;p45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81" name="Google Shape;981;p45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82" name="Google Shape;982;p45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5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45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45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45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45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45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45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5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91" name="Google Shape;991;p45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92" name="Google Shape;992;p45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993" name="Google Shape;993;p45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994" name="Google Shape;994;p45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45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96" name="Google Shape;996;p45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997" name="Google Shape;997;p45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998" name="Google Shape;998;p45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45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45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45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45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45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5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45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45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45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45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45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45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6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16" name="Google Shape;1016;p46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17" name="Google Shape;1017;p46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46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46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020" name="Google Shape;1020;p46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21" name="Google Shape;1021;p46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022" name="Google Shape;1022;p46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23" name="Google Shape;1023;p46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6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6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6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6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46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6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46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032" name="Google Shape;1032;p46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33" name="Google Shape;1033;p46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034" name="Google Shape;1034;p46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035" name="Google Shape;1035;p46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46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46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038" name="Google Shape;1038;p46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039" name="Google Shape;1039;p46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46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46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6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46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46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46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46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46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46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46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46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6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7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57" name="Google Shape;1057;p47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58" name="Google Shape;1058;p47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059" name="Google Shape;1059;p47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7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061" name="Google Shape;1061;p47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62" name="Google Shape;1062;p47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063" name="Google Shape;1063;p47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64" name="Google Shape;1064;p47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7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7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7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7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7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7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7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073" name="Google Shape;1073;p47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74" name="Google Shape;1074;p47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075" name="Google Shape;1075;p47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076" name="Google Shape;1076;p47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7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7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7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080" name="Google Shape;1080;p47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7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7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7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7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7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7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7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7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7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7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7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7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8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98" name="Google Shape;1098;p48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99" name="Google Shape;1099;p48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100" name="Google Shape;1100;p48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101" name="Google Shape;1101;p48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02" name="Google Shape;1102;p48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03" name="Google Shape;1103;p48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04" name="Google Shape;1104;p48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05" name="Google Shape;1105;p48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8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8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48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48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48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48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48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8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14" name="Google Shape;1114;p48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15" name="Google Shape;1115;p48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116" name="Google Shape;1116;p48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117" name="Google Shape;1117;p48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48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8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8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48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8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48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48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48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48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48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48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8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8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8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48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48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9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39" name="Google Shape;1139;p49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49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49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49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49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44" name="Google Shape;1144;p49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49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46" name="Google Shape;1146;p49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47" name="Google Shape;1147;p49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48" name="Google Shape;1148;p49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149" name="Google Shape;1149;p49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150" name="Google Shape;1150;p49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51" name="Google Shape;1151;p49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49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53" name="Google Shape;1153;p49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54" name="Google Shape;1154;p49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49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49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49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49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49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49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49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49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63" name="Google Shape;1163;p49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64" name="Google Shape;1164;p49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65" name="Google Shape;1165;p49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66" name="Google Shape;1166;p49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49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49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169" name="Google Shape;1169;p49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170" name="Google Shape;1170;p49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49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49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49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49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49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49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49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49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מיזוג</a:t>
            </a:r>
            <a:endParaRPr sz="3800"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2020" r="0" t="0"/>
          <a:stretch/>
        </p:blipFill>
        <p:spPr>
          <a:xfrm rot="-123635">
            <a:off x="3430588" y="1142477"/>
            <a:ext cx="5543550" cy="52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3287714" y="2441051"/>
            <a:ext cx="5400675" cy="1008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503614" y="3306239"/>
            <a:ext cx="5400675" cy="1008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575051" y="4314301"/>
            <a:ext cx="5400675" cy="1008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3503614" y="5250926"/>
            <a:ext cx="5400675" cy="1008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338513" y="1650476"/>
            <a:ext cx="2863850" cy="6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3432175" y="2658538"/>
            <a:ext cx="2863850" cy="6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3432175" y="3593576"/>
            <a:ext cx="2863850" cy="6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3432175" y="4601638"/>
            <a:ext cx="2863850" cy="6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3503613" y="5609701"/>
            <a:ext cx="2863850" cy="6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0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84" name="Google Shape;1184;p50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50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50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50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50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89" name="Google Shape;1189;p50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90" name="Google Shape;1190;p50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91" name="Google Shape;1191;p50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50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93" name="Google Shape;1193;p50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194" name="Google Shape;1194;p50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195" name="Google Shape;1195;p50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96" name="Google Shape;1196;p50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50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98" name="Google Shape;1198;p50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99" name="Google Shape;1199;p50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50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50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50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50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50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50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50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50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08" name="Google Shape;1208;p50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09" name="Google Shape;1209;p50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10" name="Google Shape;1210;p50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11" name="Google Shape;1211;p50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50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50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214" name="Google Shape;1214;p50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215" name="Google Shape;1215;p50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50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50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50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50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50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50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50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0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1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29" name="Google Shape;1229;p51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51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51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51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51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34" name="Google Shape;1234;p51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35" name="Google Shape;1235;p51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36" name="Google Shape;1236;p51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1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51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239" name="Google Shape;1239;p51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240" name="Google Shape;1240;p51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41" name="Google Shape;1241;p51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51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43" name="Google Shape;1243;p51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44" name="Google Shape;1244;p51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51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51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51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51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51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51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51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51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53" name="Google Shape;1253;p51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54" name="Google Shape;1254;p51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55" name="Google Shape;1255;p51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56" name="Google Shape;1256;p51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51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58" name="Google Shape;1258;p51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259" name="Google Shape;1259;p51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260" name="Google Shape;1260;p51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51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51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51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51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51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51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51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51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2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74" name="Google Shape;1274;p52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52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52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52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52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79" name="Google Shape;1279;p52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80" name="Google Shape;1280;p52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81" name="Google Shape;1281;p52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52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52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284" name="Google Shape;1284;p52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52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52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89" name="Google Shape;1289;p52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52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52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52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52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52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52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52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52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98" name="Google Shape;1298;p52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99" name="Google Shape;1299;p52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00" name="Google Shape;1300;p52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01" name="Google Shape;1301;p52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02" name="Google Shape;1302;p52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303" name="Google Shape;1303;p52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304" name="Google Shape;1304;p52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305" name="Google Shape;1305;p52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52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52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52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52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52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52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52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52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3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19" name="Google Shape;1319;p53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320" name="Google Shape;1320;p53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53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53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53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24" name="Google Shape;1324;p53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25" name="Google Shape;1325;p53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26" name="Google Shape;1326;p53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53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53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329" name="Google Shape;1329;p53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330" name="Google Shape;1330;p53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31" name="Google Shape;1331;p53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53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53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34" name="Google Shape;1334;p53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53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53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53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53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53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53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53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53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43" name="Google Shape;1343;p53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44" name="Google Shape;1344;p53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45" name="Google Shape;1345;p53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46" name="Google Shape;1346;p53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47" name="Google Shape;1347;p53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348" name="Google Shape;1348;p53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349" name="Google Shape;1349;p53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53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53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53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53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53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53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53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53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53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4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64" name="Google Shape;1364;p54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365" name="Google Shape;1365;p54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366" name="Google Shape;1366;p54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54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54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69" name="Google Shape;1369;p54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70" name="Google Shape;1370;p54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71" name="Google Shape;1371;p54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54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54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54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375" name="Google Shape;1375;p54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76" name="Google Shape;1376;p54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54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54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79" name="Google Shape;1379;p54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54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54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54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54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54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54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54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54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88" name="Google Shape;1388;p54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89" name="Google Shape;1389;p54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90" name="Google Shape;1390;p54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91" name="Google Shape;1391;p54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92" name="Google Shape;1392;p54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393" name="Google Shape;1393;p54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394" name="Google Shape;1394;p54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54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54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54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54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54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54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54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54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54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5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09" name="Google Shape;1409;p55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410" name="Google Shape;1410;p55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411" name="Google Shape;1411;p55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412" name="Google Shape;1412;p55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55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14" name="Google Shape;1414;p55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415" name="Google Shape;1415;p55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16" name="Google Shape;1416;p55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55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55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55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55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21" name="Google Shape;1421;p55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55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55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24" name="Google Shape;1424;p55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55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55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55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55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55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55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55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55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33" name="Google Shape;1433;p55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34" name="Google Shape;1434;p55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35" name="Google Shape;1435;p55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36" name="Google Shape;1436;p55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37" name="Google Shape;1437;p55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438" name="Google Shape;1438;p55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439" name="Google Shape;1439;p55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55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55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55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55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55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55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55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55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55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6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54" name="Google Shape;1454;p56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455" name="Google Shape;1455;p56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456" name="Google Shape;1456;p56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457" name="Google Shape;1457;p56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458" name="Google Shape;1458;p56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59" name="Google Shape;1459;p56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460" name="Google Shape;1460;p56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61" name="Google Shape;1461;p56"/>
          <p:cNvSpPr/>
          <p:nvPr/>
        </p:nvSpPr>
        <p:spPr>
          <a:xfrm>
            <a:off x="63309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56"/>
          <p:cNvSpPr/>
          <p:nvPr/>
        </p:nvSpPr>
        <p:spPr>
          <a:xfrm>
            <a:off x="67881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56"/>
          <p:cNvSpPr/>
          <p:nvPr/>
        </p:nvSpPr>
        <p:spPr>
          <a:xfrm>
            <a:off x="72453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56"/>
          <p:cNvSpPr/>
          <p:nvPr/>
        </p:nvSpPr>
        <p:spPr>
          <a:xfrm>
            <a:off x="77025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56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66" name="Google Shape;1466;p56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56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56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69" name="Google Shape;1469;p56"/>
          <p:cNvSpPr/>
          <p:nvPr/>
        </p:nvSpPr>
        <p:spPr>
          <a:xfrm>
            <a:off x="5416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56"/>
          <p:cNvSpPr/>
          <p:nvPr/>
        </p:nvSpPr>
        <p:spPr>
          <a:xfrm>
            <a:off x="49593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56"/>
          <p:cNvSpPr/>
          <p:nvPr/>
        </p:nvSpPr>
        <p:spPr>
          <a:xfrm>
            <a:off x="4044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56"/>
          <p:cNvSpPr/>
          <p:nvPr/>
        </p:nvSpPr>
        <p:spPr>
          <a:xfrm>
            <a:off x="2673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56"/>
          <p:cNvSpPr/>
          <p:nvPr/>
        </p:nvSpPr>
        <p:spPr>
          <a:xfrm>
            <a:off x="3587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56"/>
          <p:cNvSpPr/>
          <p:nvPr/>
        </p:nvSpPr>
        <p:spPr>
          <a:xfrm>
            <a:off x="3587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56"/>
          <p:cNvSpPr/>
          <p:nvPr/>
        </p:nvSpPr>
        <p:spPr>
          <a:xfrm>
            <a:off x="4502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56"/>
          <p:cNvSpPr/>
          <p:nvPr/>
        </p:nvSpPr>
        <p:spPr>
          <a:xfrm>
            <a:off x="54165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56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78" name="Google Shape;1478;p56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79" name="Google Shape;1479;p56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80" name="Google Shape;1480;p56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81" name="Google Shape;1481;p56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82" name="Google Shape;1482;p56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483" name="Google Shape;1483;p56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56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56"/>
          <p:cNvSpPr/>
          <p:nvPr/>
        </p:nvSpPr>
        <p:spPr>
          <a:xfrm>
            <a:off x="63309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56"/>
          <p:cNvSpPr/>
          <p:nvPr/>
        </p:nvSpPr>
        <p:spPr>
          <a:xfrm>
            <a:off x="67881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56"/>
          <p:cNvSpPr/>
          <p:nvPr/>
        </p:nvSpPr>
        <p:spPr>
          <a:xfrm>
            <a:off x="77025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56"/>
          <p:cNvSpPr/>
          <p:nvPr/>
        </p:nvSpPr>
        <p:spPr>
          <a:xfrm>
            <a:off x="8159750" y="3359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56"/>
          <p:cNvSpPr/>
          <p:nvPr/>
        </p:nvSpPr>
        <p:spPr>
          <a:xfrm>
            <a:off x="63309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56"/>
          <p:cNvSpPr/>
          <p:nvPr/>
        </p:nvSpPr>
        <p:spPr>
          <a:xfrm>
            <a:off x="72453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56"/>
          <p:cNvSpPr/>
          <p:nvPr/>
        </p:nvSpPr>
        <p:spPr>
          <a:xfrm>
            <a:off x="81597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56"/>
          <p:cNvSpPr/>
          <p:nvPr/>
        </p:nvSpPr>
        <p:spPr>
          <a:xfrm>
            <a:off x="9074150" y="4121150"/>
            <a:ext cx="444500" cy="44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56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57"/>
          <p:cNvSpPr txBox="1"/>
          <p:nvPr>
            <p:ph idx="1" type="body"/>
          </p:nvPr>
        </p:nvSpPr>
        <p:spPr>
          <a:xfrm>
            <a:off x="280087" y="996778"/>
            <a:ext cx="116439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נבדוק מהו מספר הצעדים הבסיסיים שמבצע האלגוריתם מיון-מיזוג, הפועל על מערך שבו n איברים.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ראינו כי נוסחת הנסיגה המתאימה היא T(n) = 2T(n/2) + Θ(n) .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ניתן לפתור אותה על-ידי שימוש בשיטת האיטרציה:</a:t>
            </a:r>
            <a:endParaRPr/>
          </a:p>
          <a:p>
            <a:pPr indent="-571500" lvl="0" marL="571500" rt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T(n) = 2T(n/2) + n =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= 2(2T(n/4) + n/2) + n =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= 4T(n/4) + n + n =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= 4(2T(n/8) + n/4) + 2n =	</a:t>
            </a:r>
            <a:endParaRPr sz="2200"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= 8T(n/8) + n + 2n =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= 8T(n/8) + 3n =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…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= 2</a:t>
            </a:r>
            <a:r>
              <a:rPr baseline="30000" lang="en-US" sz="2200"/>
              <a:t>k</a:t>
            </a:r>
            <a:r>
              <a:rPr lang="en-US" sz="2200"/>
              <a:t>T(n/2</a:t>
            </a:r>
            <a:r>
              <a:rPr baseline="30000" lang="en-US" sz="2200"/>
              <a:t>k</a:t>
            </a:r>
            <a:r>
              <a:rPr lang="en-US" sz="2200"/>
              <a:t>) + kn</a:t>
            </a:r>
            <a:endParaRPr/>
          </a:p>
        </p:txBody>
      </p:sp>
      <p:sp>
        <p:nvSpPr>
          <p:cNvPr id="1499" name="Google Shape;1499;p57"/>
          <p:cNvSpPr txBox="1"/>
          <p:nvPr>
            <p:ph type="title"/>
          </p:nvPr>
        </p:nvSpPr>
        <p:spPr>
          <a:xfrm>
            <a:off x="1032000" y="-8238"/>
            <a:ext cx="111600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מיון מיזוג</a:t>
            </a:r>
            <a:endParaRPr sz="3800"/>
          </a:p>
        </p:txBody>
      </p:sp>
      <p:sp>
        <p:nvSpPr>
          <p:cNvPr id="1500" name="Google Shape;1500;p57"/>
          <p:cNvSpPr/>
          <p:nvPr/>
        </p:nvSpPr>
        <p:spPr>
          <a:xfrm>
            <a:off x="5591175" y="2492375"/>
            <a:ext cx="47514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סיימו את החישוב כתרגיל, וקבלו שהפתרון הוא (T(n) = Θ(nlogn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58"/>
          <p:cNvSpPr txBox="1"/>
          <p:nvPr>
            <p:ph idx="1" type="body"/>
          </p:nvPr>
        </p:nvSpPr>
        <p:spPr>
          <a:xfrm>
            <a:off x="280087" y="996778"/>
            <a:ext cx="11643900" cy="54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מיון מהיר מסתמך על שיטת הפרד ומשול</a:t>
            </a:r>
            <a:endParaRPr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/>
              <a:t>הפרד</a:t>
            </a:r>
            <a:endParaRPr u="sng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בוחרים איבר מסוים להיות איבר הציר (pivot) אשר סביבו מבצעים חלוקה, והוא מועבר למקום pivot_index. המערך מחולק לשני חלקים: </a:t>
            </a:r>
            <a:endParaRPr/>
          </a:p>
          <a:p>
            <a:pPr indent="-431800" lvl="0" marL="457200" rtl="1" algn="r">
              <a:spcBef>
                <a:spcPts val="100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כל האיברים הנמצאים לפני pivot_index קטנים או שווים ל- pivot </a:t>
            </a:r>
            <a:endParaRPr/>
          </a:p>
          <a:p>
            <a:pPr indent="-431800" lvl="0" marL="457200" rtl="1" algn="r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כל האיברים הנמצאים אחרי pivot_index גדולים מ- pivot</a:t>
            </a:r>
            <a:endParaRPr u="sng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/>
              <a:t>משול</a:t>
            </a:r>
            <a:endParaRPr u="sng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את שני החלקים ממיינים באמצעות שתי קריאות רקורסיביות למיון-מהיר. </a:t>
            </a:r>
            <a:endParaRPr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כעת כל אחד מהחלקים ממויין ולכן כל המערך ממויין</a:t>
            </a:r>
            <a:endParaRPr/>
          </a:p>
        </p:txBody>
      </p:sp>
      <p:sp>
        <p:nvSpPr>
          <p:cNvPr id="1506" name="Google Shape;1506;p58"/>
          <p:cNvSpPr txBox="1"/>
          <p:nvPr>
            <p:ph type="title"/>
          </p:nvPr>
        </p:nvSpPr>
        <p:spPr>
          <a:xfrm>
            <a:off x="1032000" y="-8238"/>
            <a:ext cx="11160000" cy="86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מיון מהיר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59"/>
          <p:cNvSpPr txBox="1"/>
          <p:nvPr>
            <p:ph idx="1" type="body"/>
          </p:nvPr>
        </p:nvSpPr>
        <p:spPr>
          <a:xfrm>
            <a:off x="280087" y="996778"/>
            <a:ext cx="11643900" cy="54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פונקציית המיון מבצעת שימוש בפונקציית עזר partition שיש לה 3 תפקידים:</a:t>
            </a:r>
            <a:endParaRPr/>
          </a:p>
          <a:p>
            <a:pPr indent="-431800" lvl="0" marL="914400" rtl="1" algn="r">
              <a:spcBef>
                <a:spcPts val="1000"/>
              </a:spcBef>
              <a:spcAft>
                <a:spcPts val="0"/>
              </a:spcAft>
              <a:buSzPts val="3200"/>
              <a:buAutoNum type="arabicParenBoth"/>
            </a:pPr>
            <a:r>
              <a:rPr lang="en-US"/>
              <a:t>קביעת איבר הציר (pivot)</a:t>
            </a:r>
            <a:endParaRPr/>
          </a:p>
          <a:p>
            <a:pPr indent="-431800" lvl="0" marL="914400" rtl="1" algn="r">
              <a:spcBef>
                <a:spcPts val="0"/>
              </a:spcBef>
              <a:spcAft>
                <a:spcPts val="0"/>
              </a:spcAft>
              <a:buSzPts val="3200"/>
              <a:buAutoNum type="arabicParenBoth"/>
            </a:pPr>
            <a:r>
              <a:rPr lang="en-US"/>
              <a:t>סידור האיברים מחדש במערך כך שהוא יהיה מחולק לשלושה חלקים</a:t>
            </a:r>
            <a:endParaRPr/>
          </a:p>
          <a:p>
            <a:pPr indent="0" lvl="0" marL="91440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(איברים קטנים מ- pivot, pivot, איברים גדולים מ- pivot)</a:t>
            </a:r>
            <a:endParaRPr/>
          </a:p>
          <a:p>
            <a:pPr indent="-431800" lvl="0" marL="914400" rtl="1" algn="r">
              <a:spcBef>
                <a:spcPts val="1000"/>
              </a:spcBef>
              <a:spcAft>
                <a:spcPts val="0"/>
              </a:spcAft>
              <a:buSzPts val="3200"/>
              <a:buAutoNum type="arabicParenBoth"/>
            </a:pPr>
            <a:r>
              <a:rPr lang="en-US"/>
              <a:t>החזרת האינדקס של איבר הציר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public static void quick_sort(int[] arr, int low, int high){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if(low&lt;high){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int pivot_index = partition(arr, low, high);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quick_sort(arr, low, pivot_index-1);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quick_sort(arr, pivot_index+1, high);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512" name="Google Shape;1512;p59"/>
          <p:cNvSpPr txBox="1"/>
          <p:nvPr>
            <p:ph type="title"/>
          </p:nvPr>
        </p:nvSpPr>
        <p:spPr>
          <a:xfrm>
            <a:off x="1032000" y="-8238"/>
            <a:ext cx="11160000" cy="86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פונקציית המיון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כיצד אפשר להשתמש באלגוריתם המיזוג שתיארנו, כדי למיין מערך A באורך n?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אם נחלק את A לשני תת-מערכים שווים פחות או יותר בגודלם, ונמיין כל אחד מהם, נוכל לאחר מכן להשתמש באלגוריתם המיזוג שפיתחנו על מנת למזג שני חלקים אלה למערך ממוין.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נשאלת השאלה, מהי דרך המיון שנשתמש בה כדי למיין את שני חלקי המערך A? אולי נשתמש, למשל, באחד האלגוריתמים למיון שהכרנו (כמו מיון בחירה, מיון בועות או מיון הכנסה)?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ניתן לעשות זאת, אולם בכך לא נשיג שיפור ביעילות האלגוריתם, אשר תישאר ריבועית.</a:t>
            </a:r>
            <a:endParaRPr sz="2800"/>
          </a:p>
          <a:p>
            <a:pPr indent="-4191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191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מיון</a:t>
            </a:r>
            <a:endParaRPr sz="3800"/>
          </a:p>
        </p:txBody>
      </p:sp>
      <p:pic>
        <p:nvPicPr>
          <p:cNvPr descr="1232_animado"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14" y="4547658"/>
            <a:ext cx="24479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60"/>
          <p:cNvSpPr txBox="1"/>
          <p:nvPr>
            <p:ph idx="1" type="body"/>
          </p:nvPr>
        </p:nvSpPr>
        <p:spPr>
          <a:xfrm>
            <a:off x="280087" y="996778"/>
            <a:ext cx="11643900" cy="54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public static int partition(int[] arr, int low, int high){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int pivot = arr[low];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int i=low, j=high;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while(i&lt;j){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while(i&lt;=high-1 &amp;&amp; arr[i]&lt;= pivot) i++;</a:t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while(j&gt;=0 &amp;&amp; arr[j] &gt; pivot) j--;</a:t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if(i&lt;j) swap(arr, i,j);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swap(arr, low, j);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return</a:t>
            </a:r>
            <a:r>
              <a:rPr lang="en-US"/>
              <a:t> j;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518" name="Google Shape;1518;p60"/>
          <p:cNvSpPr txBox="1"/>
          <p:nvPr>
            <p:ph type="title"/>
          </p:nvPr>
        </p:nvSpPr>
        <p:spPr>
          <a:xfrm>
            <a:off x="1032000" y="-8238"/>
            <a:ext cx="11160000" cy="86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פונקציית העזר - partition</a:t>
            </a:r>
            <a:endParaRPr/>
          </a:p>
        </p:txBody>
      </p:sp>
      <p:sp>
        <p:nvSpPr>
          <p:cNvPr id="1519" name="Google Shape;1519;p60"/>
          <p:cNvSpPr txBox="1"/>
          <p:nvPr/>
        </p:nvSpPr>
        <p:spPr>
          <a:xfrm>
            <a:off x="6871500" y="4468500"/>
            <a:ext cx="4873500" cy="172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public static void swap(int[] arr, int i, int j){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int temp = arr[i];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arr[i]=arr[j];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arr[j]=temp;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61"/>
          <p:cNvSpPr txBox="1"/>
          <p:nvPr>
            <p:ph idx="1" type="body"/>
          </p:nvPr>
        </p:nvSpPr>
        <p:spPr>
          <a:xfrm>
            <a:off x="280087" y="996778"/>
            <a:ext cx="11643900" cy="54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הדגימו (מעקב) כיצד תתנהג פונקציית partition כאשר תופעל על המערך: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arr = {5, 3, 2, 6, 4, 1, 3, 7};</a:t>
            </a:r>
            <a:endParaRPr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איזה ערך תחזיר הפונקציה partition אם כל האיברים במערך שווים זה לזה?</a:t>
            </a:r>
            <a:endParaRPr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מהי סיבוכיות זמן הריצה של הפונקציה partiotion?</a:t>
            </a:r>
            <a:endParaRPr/>
          </a:p>
        </p:txBody>
      </p:sp>
      <p:sp>
        <p:nvSpPr>
          <p:cNvPr id="1525" name="Google Shape;1525;p61"/>
          <p:cNvSpPr txBox="1"/>
          <p:nvPr>
            <p:ph type="title"/>
          </p:nvPr>
        </p:nvSpPr>
        <p:spPr>
          <a:xfrm>
            <a:off x="1032000" y="-8238"/>
            <a:ext cx="11160000" cy="86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62"/>
          <p:cNvSpPr txBox="1"/>
          <p:nvPr>
            <p:ph idx="1" type="body"/>
          </p:nvPr>
        </p:nvSpPr>
        <p:spPr>
          <a:xfrm>
            <a:off x="280087" y="1179576"/>
            <a:ext cx="11643900" cy="54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נשים לב שזמן הריצה תלוי באיבר שנבחר לשמש בתור pivot</a:t>
            </a:r>
            <a:endParaRPr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אם החלוקה מאוזנת זמן הריצה של האלגוריתם יהיה (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Θ(nlogn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אם החלוקה אינה מאוזנת (אחד החלקים גדול מאוד והשני קטן מאוד) זמן הריצה של האלגוריתם יהיה (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Θ(n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נוסחת נסיגה עבור החלוקה הגרועה ביותר: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T(n) = T(n-1) + Θ(n)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נוסחת נסיגה עבור החלוקה הטובה ביותר (pivot הוא החציון):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T(n) = 2T(n/2) + Θ(n)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62"/>
          <p:cNvSpPr txBox="1"/>
          <p:nvPr>
            <p:ph type="title"/>
          </p:nvPr>
        </p:nvSpPr>
        <p:spPr>
          <a:xfrm>
            <a:off x="1032000" y="-8238"/>
            <a:ext cx="11160000" cy="86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זמן הריצה של מיון מהיר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המפתח לשיפור במקרה הזה הוא שימוש ברקורסיה.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את המערך המקורי חילקנו לשני תת-מערכים שווים, פחות או יותר, בגודלם, ואנחנו מעוניינים למיין כל אחד מהם.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את שני החצאים האלה של המערך המקורי, נוכל למיין רקורסיבית: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נחלק כל אחד מחצאים אלה לשני חלקים (שגודל כל אחד מהם רבע מגודלו של המערך המקורי).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נמיין שוב כל חלק בצורה רקורסיבית.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נמזג את הרבעים הממוינים, ונקבל שני תת-מערכים ממוינים.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בשלב כלשהו נגיע לתת-מערך בגודל 1. תת-מערך זה כבר ממוין, ולכן הרקורסיה תיעצר.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שיטת מיון זו מכונה </a:t>
            </a:r>
            <a:r>
              <a:rPr b="1" lang="en-US" sz="2400"/>
              <a:t>מיון מיזוג</a:t>
            </a:r>
            <a:r>
              <a:rPr lang="en-US" sz="2400"/>
              <a:t> (Merge Sort).</a:t>
            </a:r>
            <a:endParaRPr/>
          </a:p>
          <a:p>
            <a:pPr indent="-4191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191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מיון מיזוג</a:t>
            </a:r>
            <a:endParaRPr sz="3800"/>
          </a:p>
        </p:txBody>
      </p:sp>
      <p:pic>
        <p:nvPicPr>
          <p:cNvPr descr="1204_animado"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737" y="5259446"/>
            <a:ext cx="1152525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נכתוב את האלגוריתם: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			</a:t>
            </a:r>
            <a:r>
              <a:rPr b="1" lang="en-US" sz="2200" u="sng">
                <a:solidFill>
                  <a:schemeClr val="hlink"/>
                </a:solidFill>
                <a:hlinkClick r:id="rId3"/>
              </a:rPr>
              <a:t>פונקציית מיזוג ומיון-מיזוג</a:t>
            </a:r>
            <a:endParaRPr b="1" sz="22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r>
              <a:t/>
            </a:r>
            <a:endParaRPr sz="1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r>
              <a:t/>
            </a:r>
            <a:endParaRPr sz="100"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u="sng">
                <a:latin typeface="Comic Sans MS"/>
                <a:ea typeface="Comic Sans MS"/>
                <a:cs typeface="Comic Sans MS"/>
                <a:sym typeface="Comic Sans MS"/>
              </a:rPr>
              <a:t>מיון-מיזוג(a,n)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mic Sans MS"/>
                <a:ea typeface="Comic Sans MS"/>
                <a:cs typeface="Comic Sans MS"/>
                <a:sym typeface="Comic Sans MS"/>
              </a:rPr>
              <a:t>אם n = 1 אזי החזר a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mic Sans MS"/>
                <a:ea typeface="Comic Sans MS"/>
                <a:cs typeface="Comic Sans MS"/>
                <a:sym typeface="Comic Sans MS"/>
              </a:rPr>
              <a:t>אחרת: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mic Sans MS"/>
                <a:ea typeface="Comic Sans MS"/>
                <a:cs typeface="Comic Sans MS"/>
                <a:sym typeface="Comic Sans MS"/>
              </a:rPr>
              <a:t>	הכנס את n/2 האיברים הראשונים של a לתוך מערך b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mic Sans MS"/>
                <a:ea typeface="Comic Sans MS"/>
                <a:cs typeface="Comic Sans MS"/>
                <a:sym typeface="Comic Sans MS"/>
              </a:rPr>
              <a:t>	הכנס את n/2 האיברים האחרונים של a לתוך מערך c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mic Sans MS"/>
                <a:ea typeface="Comic Sans MS"/>
                <a:cs typeface="Comic Sans MS"/>
                <a:sym typeface="Comic Sans MS"/>
              </a:rPr>
              <a:t>	מיון-מיזוג(b,n/2)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mic Sans MS"/>
                <a:ea typeface="Comic Sans MS"/>
                <a:cs typeface="Comic Sans MS"/>
                <a:sym typeface="Comic Sans MS"/>
              </a:rPr>
              <a:t>	מיון-מיזוג(c,n/2)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mic Sans MS"/>
                <a:ea typeface="Comic Sans MS"/>
                <a:cs typeface="Comic Sans MS"/>
                <a:sym typeface="Comic Sans MS"/>
              </a:rPr>
              <a:t>	מזג את שני המערכים b ו-c למערך a, והחזר אותו</a:t>
            </a:r>
            <a:endParaRPr sz="22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איזו נוסחת נסיגה מבטאת את זמן הריצה של האלגוריתם?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מיון מיזוג</a:t>
            </a:r>
            <a:endParaRPr sz="3800"/>
          </a:p>
        </p:txBody>
      </p:sp>
      <p:grpSp>
        <p:nvGrpSpPr>
          <p:cNvPr id="110" name="Google Shape;110;p17"/>
          <p:cNvGrpSpPr/>
          <p:nvPr/>
        </p:nvGrpSpPr>
        <p:grpSpPr>
          <a:xfrm rot="-1146457">
            <a:off x="324420" y="1832265"/>
            <a:ext cx="5726113" cy="1905000"/>
            <a:chOff x="-539" y="554"/>
            <a:chExt cx="3607" cy="1200"/>
          </a:xfrm>
        </p:grpSpPr>
        <p:grpSp>
          <p:nvGrpSpPr>
            <p:cNvPr id="111" name="Google Shape;111;p17"/>
            <p:cNvGrpSpPr/>
            <p:nvPr/>
          </p:nvGrpSpPr>
          <p:grpSpPr>
            <a:xfrm>
              <a:off x="-539" y="554"/>
              <a:ext cx="3607" cy="1200"/>
              <a:chOff x="-1310" y="-626"/>
              <a:chExt cx="3607" cy="1200"/>
            </a:xfrm>
          </p:grpSpPr>
          <p:sp>
            <p:nvSpPr>
              <p:cNvPr id="112" name="Google Shape;112;p17"/>
              <p:cNvSpPr/>
              <p:nvPr/>
            </p:nvSpPr>
            <p:spPr>
              <a:xfrm>
                <a:off x="-1310" y="-626"/>
                <a:ext cx="3600" cy="1200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478C88"/>
                  </a:gs>
                  <a:gs pos="50000">
                    <a:srgbClr val="06827E"/>
                  </a:gs>
                  <a:gs pos="100000">
                    <a:srgbClr val="007773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T(n) = </a:t>
                </a:r>
                <a:endParaRPr/>
              </a:p>
            </p:txBody>
          </p:sp>
          <p:sp>
            <p:nvSpPr>
              <p:cNvPr id="113" name="Google Shape;113;p17"/>
              <p:cNvSpPr txBox="1"/>
              <p:nvPr/>
            </p:nvSpPr>
            <p:spPr>
              <a:xfrm>
                <a:off x="-403" y="-449"/>
                <a:ext cx="2700" cy="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Θ(1)                       , n = 1 אם</a:t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2T(n/2) + Θ(n)       , n &gt; 1 אם</a:t>
                </a: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" name="Google Shape;114;p17"/>
            <p:cNvSpPr/>
            <p:nvPr/>
          </p:nvSpPr>
          <p:spPr>
            <a:xfrm>
              <a:off x="150" y="736"/>
              <a:ext cx="300" cy="900"/>
            </a:xfrm>
            <a:prstGeom prst="leftBrace">
              <a:avLst>
                <a:gd fmla="val 26209" name="adj1"/>
                <a:gd fmla="val 50000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30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מיון מיזוג</a:t>
            </a:r>
            <a:endParaRPr sz="3800"/>
          </a:p>
        </p:txBody>
      </p:sp>
      <p:sp>
        <p:nvSpPr>
          <p:cNvPr id="120" name="Google Shape;120;p18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56451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61023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6559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016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7473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2735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47307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187950" y="1835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4165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40449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45021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959350" y="2597150"/>
            <a:ext cx="444500" cy="444500"/>
          </a:xfrm>
          <a:prstGeom prst="rect">
            <a:avLst/>
          </a:prstGeom>
          <a:solidFill>
            <a:srgbClr val="FCFEB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1032000" y="0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מיון מיזוג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מכללה">
      <a:dk1>
        <a:srgbClr val="000000"/>
      </a:dk1>
      <a:lt1>
        <a:srgbClr val="FFFFFF"/>
      </a:lt1>
      <a:dk2>
        <a:srgbClr val="6693A6"/>
      </a:dk2>
      <a:lt2>
        <a:srgbClr val="FFFFFF"/>
      </a:lt2>
      <a:accent1>
        <a:srgbClr val="305E6B"/>
      </a:accent1>
      <a:accent2>
        <a:srgbClr val="0D7D79"/>
      </a:accent2>
      <a:accent3>
        <a:srgbClr val="6693A6"/>
      </a:accent3>
      <a:accent4>
        <a:srgbClr val="B1B1B1"/>
      </a:accent4>
      <a:accent5>
        <a:srgbClr val="D98A8F"/>
      </a:accent5>
      <a:accent6>
        <a:srgbClr val="CCE5F2"/>
      </a:accent6>
      <a:hlink>
        <a:srgbClr val="66478F"/>
      </a:hlink>
      <a:folHlink>
        <a:srgbClr val="8C70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ערכת נושא Office">
  <a:themeElements>
    <a:clrScheme name="מכללה">
      <a:dk1>
        <a:srgbClr val="000000"/>
      </a:dk1>
      <a:lt1>
        <a:srgbClr val="FFFFFF"/>
      </a:lt1>
      <a:dk2>
        <a:srgbClr val="6693A6"/>
      </a:dk2>
      <a:lt2>
        <a:srgbClr val="FFFFFF"/>
      </a:lt2>
      <a:accent1>
        <a:srgbClr val="305E6B"/>
      </a:accent1>
      <a:accent2>
        <a:srgbClr val="0D7D79"/>
      </a:accent2>
      <a:accent3>
        <a:srgbClr val="6693A6"/>
      </a:accent3>
      <a:accent4>
        <a:srgbClr val="B1B1B1"/>
      </a:accent4>
      <a:accent5>
        <a:srgbClr val="D98A8F"/>
      </a:accent5>
      <a:accent6>
        <a:srgbClr val="CCE5F2"/>
      </a:accent6>
      <a:hlink>
        <a:srgbClr val="66478F"/>
      </a:hlink>
      <a:folHlink>
        <a:srgbClr val="8C70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