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bfa96d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fbfa96d2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bfa96d2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fbfa96d22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1"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1"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11" name="Google Shape;11;p2"/>
          <p:cNvPicPr preferRelativeResize="0"/>
          <p:nvPr/>
        </p:nvPicPr>
        <p:blipFill rotWithShape="1">
          <a:blip r:embed="rId2">
            <a:alphaModFix/>
          </a:blip>
          <a:srcRect b="0" l="0" r="0" t="0"/>
          <a:stretch/>
        </p:blipFill>
        <p:spPr>
          <a:xfrm>
            <a:off x="0" y="0"/>
            <a:ext cx="12192000" cy="647700"/>
          </a:xfrm>
          <a:prstGeom prst="rect">
            <a:avLst/>
          </a:prstGeom>
          <a:noFill/>
          <a:ln>
            <a:noFill/>
          </a:ln>
        </p:spPr>
      </p:pic>
      <p:pic>
        <p:nvPicPr>
          <p:cNvPr descr="U:\sharon\Documents\לאחר ההפרדה החל משנת 2015\פורמט למצגות\אלמנטים גרפים מחלקות\BOTTOM MAHLAKOT - NO bubot\BOTTOM - NO bubot - pos - tohna.png" id="12" name="Google Shape;12;p2"/>
          <p:cNvPicPr preferRelativeResize="0"/>
          <p:nvPr/>
        </p:nvPicPr>
        <p:blipFill rotWithShape="1">
          <a:blip r:embed="rId3">
            <a:alphaModFix/>
          </a:blip>
          <a:srcRect b="0" l="0" r="0" t="0"/>
          <a:stretch/>
        </p:blipFill>
        <p:spPr>
          <a:xfrm>
            <a:off x="-1200" y="5842760"/>
            <a:ext cx="12193200" cy="10152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ריק">
  <p:cSld name="2_ריק">
    <p:spTree>
      <p:nvGrpSpPr>
        <p:cNvPr id="53" name="Shape 53"/>
        <p:cNvGrpSpPr/>
        <p:nvPr/>
      </p:nvGrpSpPr>
      <p:grpSpPr>
        <a:xfrm>
          <a:off x="0" y="0"/>
          <a:ext cx="0" cy="0"/>
          <a:chOff x="0" y="0"/>
          <a:chExt cx="0" cy="0"/>
        </a:xfrm>
      </p:grpSpPr>
      <p:sp>
        <p:nvSpPr>
          <p:cNvPr id="54" name="Google Shape;54;p12"/>
          <p:cNvSpPr txBox="1"/>
          <p:nvPr>
            <p:ph type="title"/>
          </p:nvPr>
        </p:nvSpPr>
        <p:spPr>
          <a:xfrm>
            <a:off x="1676400" y="0"/>
            <a:ext cx="10515600" cy="876300"/>
          </a:xfrm>
          <a:prstGeom prst="rect">
            <a:avLst/>
          </a:prstGeom>
          <a:noFill/>
          <a:ln>
            <a:noFill/>
          </a:ln>
        </p:spPr>
        <p:txBody>
          <a:bodyPr anchorCtr="0" anchor="t"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55" name="Google Shape;55;p12"/>
          <p:cNvPicPr preferRelativeResize="0"/>
          <p:nvPr/>
        </p:nvPicPr>
        <p:blipFill rotWithShape="1">
          <a:blip r:embed="rId2">
            <a:alphaModFix/>
          </a:blip>
          <a:srcRect b="0" l="0" r="0" t="0"/>
          <a:stretch/>
        </p:blipFill>
        <p:spPr>
          <a:xfrm>
            <a:off x="59081" y="118935"/>
            <a:ext cx="954243" cy="62710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מקטע">
  <p:cSld name="מקטע">
    <p:bg>
      <p:bgPr>
        <a:solidFill>
          <a:schemeClr val="accent6"/>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1619250" y="1760538"/>
            <a:ext cx="9144000" cy="2387600"/>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sharon\Documents\לאחר ההפרדה החל משנת 2015\פורמט למצגות\אלמנטים גרפים מחלקות\BOTTOM MAHLAKOT - BUBOT\BOTTOM + BUBOT - pos - tohna.png" id="15" name="Google Shape;15;p3"/>
          <p:cNvPicPr preferRelativeResize="0"/>
          <p:nvPr/>
        </p:nvPicPr>
        <p:blipFill rotWithShape="1">
          <a:blip r:embed="rId2">
            <a:alphaModFix/>
          </a:blip>
          <a:srcRect b="0" l="0" r="0" t="0"/>
          <a:stretch/>
        </p:blipFill>
        <p:spPr>
          <a:xfrm>
            <a:off x="-1200" y="5853151"/>
            <a:ext cx="12193200" cy="10152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כותרת ותוכן">
  <p:cSld name="1_כותרת ותוכן">
    <p:spTree>
      <p:nvGrpSpPr>
        <p:cNvPr id="19" name="Shape 19"/>
        <p:cNvGrpSpPr/>
        <p:nvPr/>
      </p:nvGrpSpPr>
      <p:grpSpPr>
        <a:xfrm>
          <a:off x="0" y="0"/>
          <a:ext cx="0" cy="0"/>
          <a:chOff x="0" y="0"/>
          <a:chExt cx="0" cy="0"/>
        </a:xfrm>
      </p:grpSpPr>
      <p:sp>
        <p:nvSpPr>
          <p:cNvPr id="20" name="Google Shape;20;p5"/>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lvl1pPr indent="-431800" lvl="0" marL="457200" marR="0" rtl="1" algn="r">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5"/>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5"/>
          <p:cNvSpPr txBox="1"/>
          <p:nvPr>
            <p:ph idx="12" type="sldNum"/>
          </p:nvPr>
        </p:nvSpPr>
        <p:spPr>
          <a:xfrm>
            <a:off x="0" y="6639697"/>
            <a:ext cx="2743200" cy="216000"/>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800" u="none" cap="none" strike="noStrike">
                <a:solidFill>
                  <a:schemeClr val="dk1"/>
                </a:solidFill>
                <a:latin typeface="Calibri"/>
                <a:ea typeface="Calibri"/>
                <a:cs typeface="Calibri"/>
                <a:sym typeface="Calibri"/>
              </a:defRPr>
            </a:lvl1pPr>
            <a:lvl2pPr indent="0" lvl="1" marL="0" marR="0" rtl="1" algn="l">
              <a:spcBef>
                <a:spcPts val="0"/>
              </a:spcBef>
              <a:buNone/>
              <a:defRPr b="0" i="0" sz="1800" u="none" cap="none" strike="noStrike">
                <a:solidFill>
                  <a:schemeClr val="dk1"/>
                </a:solidFill>
                <a:latin typeface="Calibri"/>
                <a:ea typeface="Calibri"/>
                <a:cs typeface="Calibri"/>
                <a:sym typeface="Calibri"/>
              </a:defRPr>
            </a:lvl2pPr>
            <a:lvl3pPr indent="0" lvl="2" marL="0" marR="0" rtl="1" algn="l">
              <a:spcBef>
                <a:spcPts val="0"/>
              </a:spcBef>
              <a:buNone/>
              <a:defRPr b="0" i="0" sz="1800" u="none" cap="none" strike="noStrike">
                <a:solidFill>
                  <a:schemeClr val="dk1"/>
                </a:solidFill>
                <a:latin typeface="Calibri"/>
                <a:ea typeface="Calibri"/>
                <a:cs typeface="Calibri"/>
                <a:sym typeface="Calibri"/>
              </a:defRPr>
            </a:lvl3pPr>
            <a:lvl4pPr indent="0" lvl="3" marL="0" marR="0" rtl="1" algn="l">
              <a:spcBef>
                <a:spcPts val="0"/>
              </a:spcBef>
              <a:buNone/>
              <a:defRPr b="0" i="0" sz="1800" u="none" cap="none" strike="noStrike">
                <a:solidFill>
                  <a:schemeClr val="dk1"/>
                </a:solidFill>
                <a:latin typeface="Calibri"/>
                <a:ea typeface="Calibri"/>
                <a:cs typeface="Calibri"/>
                <a:sym typeface="Calibri"/>
              </a:defRPr>
            </a:lvl4pPr>
            <a:lvl5pPr indent="0" lvl="4" marL="0" marR="0" rtl="1" algn="l">
              <a:spcBef>
                <a:spcPts val="0"/>
              </a:spcBef>
              <a:buNone/>
              <a:defRPr b="0" i="0" sz="1800" u="none" cap="none" strike="noStrike">
                <a:solidFill>
                  <a:schemeClr val="dk1"/>
                </a:solidFill>
                <a:latin typeface="Calibri"/>
                <a:ea typeface="Calibri"/>
                <a:cs typeface="Calibri"/>
                <a:sym typeface="Calibri"/>
              </a:defRPr>
            </a:lvl5pPr>
            <a:lvl6pPr indent="0" lvl="5" marL="0" marR="0" rtl="1" algn="l">
              <a:spcBef>
                <a:spcPts val="0"/>
              </a:spcBef>
              <a:buNone/>
              <a:defRPr b="0" i="0" sz="1800" u="none" cap="none" strike="noStrike">
                <a:solidFill>
                  <a:schemeClr val="dk1"/>
                </a:solidFill>
                <a:latin typeface="Calibri"/>
                <a:ea typeface="Calibri"/>
                <a:cs typeface="Calibri"/>
                <a:sym typeface="Calibri"/>
              </a:defRPr>
            </a:lvl6pPr>
            <a:lvl7pPr indent="0" lvl="6" marL="0" marR="0" rtl="1" algn="l">
              <a:spcBef>
                <a:spcPts val="0"/>
              </a:spcBef>
              <a:buNone/>
              <a:defRPr b="0" i="0" sz="1800" u="none" cap="none" strike="noStrike">
                <a:solidFill>
                  <a:schemeClr val="dk1"/>
                </a:solidFill>
                <a:latin typeface="Calibri"/>
                <a:ea typeface="Calibri"/>
                <a:cs typeface="Calibri"/>
                <a:sym typeface="Calibri"/>
              </a:defRPr>
            </a:lvl7pPr>
            <a:lvl8pPr indent="0" lvl="7" marL="0" marR="0" rtl="1" algn="l">
              <a:spcBef>
                <a:spcPts val="0"/>
              </a:spcBef>
              <a:buNone/>
              <a:defRPr b="0" i="0" sz="1800" u="none" cap="none" strike="noStrike">
                <a:solidFill>
                  <a:schemeClr val="dk1"/>
                </a:solidFill>
                <a:latin typeface="Calibri"/>
                <a:ea typeface="Calibri"/>
                <a:cs typeface="Calibri"/>
                <a:sym typeface="Calibri"/>
              </a:defRPr>
            </a:lvl8pPr>
            <a:lvl9pPr indent="0" lvl="8" marL="0" marR="0" rtl="1" algn="l">
              <a:spcBef>
                <a:spcPts val="0"/>
              </a:spcBef>
              <a:buNone/>
              <a:defRPr b="0" i="0" sz="1800" u="none" cap="none" strike="noStrike">
                <a:solidFill>
                  <a:schemeClr val="dk1"/>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pic>
        <p:nvPicPr>
          <p:cNvPr id="23" name="Google Shape;23;p5"/>
          <p:cNvPicPr preferRelativeResize="0"/>
          <p:nvPr/>
        </p:nvPicPr>
        <p:blipFill rotWithShape="1">
          <a:blip r:embed="rId2">
            <a:alphaModFix/>
          </a:blip>
          <a:srcRect b="0" l="0" r="0" t="0"/>
          <a:stretch/>
        </p:blipFill>
        <p:spPr>
          <a:xfrm>
            <a:off x="59081" y="118935"/>
            <a:ext cx="954243" cy="62710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bg>
      <p:bgPr>
        <a:solidFill>
          <a:schemeClr val="accent6"/>
        </a:solidFill>
      </p:bgPr>
    </p:bg>
    <p:spTree>
      <p:nvGrpSpPr>
        <p:cNvPr id="24" name="Shape 24"/>
        <p:cNvGrpSpPr/>
        <p:nvPr/>
      </p:nvGrpSpPr>
      <p:grpSpPr>
        <a:xfrm>
          <a:off x="0" y="0"/>
          <a:ext cx="0" cy="0"/>
          <a:chOff x="0" y="0"/>
          <a:chExt cx="0" cy="0"/>
        </a:xfrm>
      </p:grpSpPr>
      <p:sp>
        <p:nvSpPr>
          <p:cNvPr id="25" name="Google Shape;25;p6"/>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6"/>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1"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1"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1"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pic>
        <p:nvPicPr>
          <p:cNvPr id="27" name="Google Shape;27;p6"/>
          <p:cNvPicPr preferRelativeResize="0"/>
          <p:nvPr/>
        </p:nvPicPr>
        <p:blipFill rotWithShape="1">
          <a:blip r:embed="rId2">
            <a:alphaModFix/>
          </a:blip>
          <a:srcRect b="0" l="0" r="0" t="0"/>
          <a:stretch/>
        </p:blipFill>
        <p:spPr>
          <a:xfrm>
            <a:off x="0" y="0"/>
            <a:ext cx="12192000" cy="647700"/>
          </a:xfrm>
          <a:prstGeom prst="rect">
            <a:avLst/>
          </a:prstGeom>
          <a:noFill/>
          <a:ln>
            <a:noFill/>
          </a:ln>
        </p:spPr>
      </p:pic>
      <p:pic>
        <p:nvPicPr>
          <p:cNvPr descr="U:\sharon\Documents\לאחר ההפרדה החל משנת 2015\פורמט למצגות\אלמנטים גרפים מחלקות\BOTTOM MAHLAKOT - NO bubot\BOTTOM - NO bubot - pos - tohna.png" id="28" name="Google Shape;28;p6"/>
          <p:cNvPicPr preferRelativeResize="0"/>
          <p:nvPr/>
        </p:nvPicPr>
        <p:blipFill rotWithShape="1">
          <a:blip r:embed="rId3">
            <a:alphaModFix/>
          </a:blip>
          <a:srcRect b="0" l="0" r="0" t="0"/>
          <a:stretch/>
        </p:blipFill>
        <p:spPr>
          <a:xfrm>
            <a:off x="-1200" y="5842760"/>
            <a:ext cx="12193200" cy="10152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מקטע">
  <p:cSld name="מקטע">
    <p:bg>
      <p:bgPr>
        <a:solidFill>
          <a:schemeClr val="accent6"/>
        </a:solidFill>
      </p:bgPr>
    </p:bg>
    <p:spTree>
      <p:nvGrpSpPr>
        <p:cNvPr id="29" name="Shape 29"/>
        <p:cNvGrpSpPr/>
        <p:nvPr/>
      </p:nvGrpSpPr>
      <p:grpSpPr>
        <a:xfrm>
          <a:off x="0" y="0"/>
          <a:ext cx="0" cy="0"/>
          <a:chOff x="0" y="0"/>
          <a:chExt cx="0" cy="0"/>
        </a:xfrm>
      </p:grpSpPr>
      <p:sp>
        <p:nvSpPr>
          <p:cNvPr id="30" name="Google Shape;30;p7"/>
          <p:cNvSpPr txBox="1"/>
          <p:nvPr>
            <p:ph type="ctrTitle"/>
          </p:nvPr>
        </p:nvSpPr>
        <p:spPr>
          <a:xfrm>
            <a:off x="1619250" y="1760538"/>
            <a:ext cx="9144000" cy="2387600"/>
          </a:xfrm>
          <a:prstGeom prst="rect">
            <a:avLst/>
          </a:prstGeom>
          <a:noFill/>
          <a:ln>
            <a:noFill/>
          </a:ln>
        </p:spPr>
        <p:txBody>
          <a:bodyPr anchorCtr="0" anchor="ctr" bIns="45700" lIns="91425" spcFirstLastPara="1" rIns="91425" wrap="square" tIns="45700">
            <a:noAutofit/>
          </a:bodyPr>
          <a:lstStyle>
            <a:lvl1pPr lvl="0" marR="0" rtl="1"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sharon\Documents\לאחר ההפרדה החל משנת 2015\פורמט למצגות\אלמנטים גרפים מחלקות\BOTTOM MAHLAKOT - BUBOT\BOTTOM + BUBOT - pos - tohna.png" id="31" name="Google Shape;31;p7"/>
          <p:cNvPicPr preferRelativeResize="0"/>
          <p:nvPr/>
        </p:nvPicPr>
        <p:blipFill rotWithShape="1">
          <a:blip r:embed="rId2">
            <a:alphaModFix/>
          </a:blip>
          <a:srcRect b="0" l="0" r="0" t="0"/>
          <a:stretch/>
        </p:blipFill>
        <p:spPr>
          <a:xfrm>
            <a:off x="-1200" y="5853151"/>
            <a:ext cx="12193200" cy="10152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p:cSld name="כותרת ותוכן">
    <p:spTree>
      <p:nvGrpSpPr>
        <p:cNvPr id="32" name="Shape 32"/>
        <p:cNvGrpSpPr/>
        <p:nvPr/>
      </p:nvGrpSpPr>
      <p:grpSpPr>
        <a:xfrm>
          <a:off x="0" y="0"/>
          <a:ext cx="0" cy="0"/>
          <a:chOff x="0" y="0"/>
          <a:chExt cx="0" cy="0"/>
        </a:xfrm>
      </p:grpSpPr>
      <p:sp>
        <p:nvSpPr>
          <p:cNvPr id="33" name="Google Shape;33;p8"/>
          <p:cNvSpPr txBox="1"/>
          <p:nvPr>
            <p:ph idx="1" type="body"/>
          </p:nvPr>
        </p:nvSpPr>
        <p:spPr>
          <a:xfrm>
            <a:off x="271849" y="1825624"/>
            <a:ext cx="11644011" cy="4667249"/>
          </a:xfrm>
          <a:prstGeom prst="rect">
            <a:avLst/>
          </a:prstGeom>
          <a:noFill/>
          <a:ln>
            <a:noFill/>
          </a:ln>
        </p:spPr>
        <p:txBody>
          <a:bodyPr anchorCtr="0" anchor="t" bIns="45700" lIns="91425" spcFirstLastPara="1" rIns="91425" wrap="square" tIns="45700">
            <a:normAutofit/>
          </a:bodyPr>
          <a:lstStyle>
            <a:lvl1pPr indent="-431800" lvl="0" marL="457200" marR="0" rtl="1" algn="r">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8"/>
          <p:cNvSpPr txBox="1"/>
          <p:nvPr>
            <p:ph idx="2" type="body"/>
          </p:nvPr>
        </p:nvSpPr>
        <p:spPr>
          <a:xfrm>
            <a:off x="271849" y="978587"/>
            <a:ext cx="11644011" cy="667651"/>
          </a:xfrm>
          <a:prstGeom prst="rect">
            <a:avLst/>
          </a:prstGeom>
          <a:noFill/>
          <a:ln>
            <a:noFill/>
          </a:ln>
        </p:spPr>
        <p:txBody>
          <a:bodyPr anchorCtr="0" anchor="ctr" bIns="45700" lIns="91425" spcFirstLastPara="1" rIns="91425" wrap="square" tIns="45700">
            <a:normAutofit/>
          </a:bodyPr>
          <a:lstStyle>
            <a:lvl1pPr indent="-228600" lvl="0" marL="457200" marR="0" rtl="1" algn="r">
              <a:lnSpc>
                <a:spcPct val="90000"/>
              </a:lnSpc>
              <a:spcBef>
                <a:spcPts val="1000"/>
              </a:spcBef>
              <a:spcAft>
                <a:spcPts val="0"/>
              </a:spcAft>
              <a:buClr>
                <a:schemeClr val="dk2"/>
              </a:buClr>
              <a:buSzPts val="3600"/>
              <a:buFont typeface="Arial"/>
              <a:buNone/>
              <a:defRPr b="0" i="0" sz="3600" u="none" cap="none" strike="noStrike">
                <a:solidFill>
                  <a:schemeClr val="dk2"/>
                </a:solidFill>
                <a:latin typeface="Calibri"/>
                <a:ea typeface="Calibri"/>
                <a:cs typeface="Calibri"/>
                <a:sym typeface="Calibri"/>
              </a:defRPr>
            </a:lvl1pPr>
            <a:lvl2pPr indent="-228600" lvl="1" marL="914400" marR="0" rtl="1" algn="r">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1" algn="r">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1" algn="r">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8"/>
          <p:cNvSpPr txBox="1"/>
          <p:nvPr>
            <p:ph type="title"/>
          </p:nvPr>
        </p:nvSpPr>
        <p:spPr>
          <a:xfrm>
            <a:off x="1029727" y="0"/>
            <a:ext cx="11160000" cy="864974"/>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8"/>
          <p:cNvSpPr txBox="1"/>
          <p:nvPr>
            <p:ph idx="12" type="sldNum"/>
          </p:nvPr>
        </p:nvSpPr>
        <p:spPr>
          <a:xfrm>
            <a:off x="0" y="6639697"/>
            <a:ext cx="2743200" cy="216000"/>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800" u="none" cap="none" strike="noStrike">
                <a:solidFill>
                  <a:schemeClr val="dk1"/>
                </a:solidFill>
                <a:latin typeface="Calibri"/>
                <a:ea typeface="Calibri"/>
                <a:cs typeface="Calibri"/>
                <a:sym typeface="Calibri"/>
              </a:defRPr>
            </a:lvl1pPr>
            <a:lvl2pPr indent="0" lvl="1" marL="0" marR="0" rtl="1" algn="l">
              <a:spcBef>
                <a:spcPts val="0"/>
              </a:spcBef>
              <a:buNone/>
              <a:defRPr b="0" i="0" sz="1800" u="none" cap="none" strike="noStrike">
                <a:solidFill>
                  <a:schemeClr val="dk1"/>
                </a:solidFill>
                <a:latin typeface="Calibri"/>
                <a:ea typeface="Calibri"/>
                <a:cs typeface="Calibri"/>
                <a:sym typeface="Calibri"/>
              </a:defRPr>
            </a:lvl2pPr>
            <a:lvl3pPr indent="0" lvl="2" marL="0" marR="0" rtl="1" algn="l">
              <a:spcBef>
                <a:spcPts val="0"/>
              </a:spcBef>
              <a:buNone/>
              <a:defRPr b="0" i="0" sz="1800" u="none" cap="none" strike="noStrike">
                <a:solidFill>
                  <a:schemeClr val="dk1"/>
                </a:solidFill>
                <a:latin typeface="Calibri"/>
                <a:ea typeface="Calibri"/>
                <a:cs typeface="Calibri"/>
                <a:sym typeface="Calibri"/>
              </a:defRPr>
            </a:lvl3pPr>
            <a:lvl4pPr indent="0" lvl="3" marL="0" marR="0" rtl="1" algn="l">
              <a:spcBef>
                <a:spcPts val="0"/>
              </a:spcBef>
              <a:buNone/>
              <a:defRPr b="0" i="0" sz="1800" u="none" cap="none" strike="noStrike">
                <a:solidFill>
                  <a:schemeClr val="dk1"/>
                </a:solidFill>
                <a:latin typeface="Calibri"/>
                <a:ea typeface="Calibri"/>
                <a:cs typeface="Calibri"/>
                <a:sym typeface="Calibri"/>
              </a:defRPr>
            </a:lvl4pPr>
            <a:lvl5pPr indent="0" lvl="4" marL="0" marR="0" rtl="1" algn="l">
              <a:spcBef>
                <a:spcPts val="0"/>
              </a:spcBef>
              <a:buNone/>
              <a:defRPr b="0" i="0" sz="1800" u="none" cap="none" strike="noStrike">
                <a:solidFill>
                  <a:schemeClr val="dk1"/>
                </a:solidFill>
                <a:latin typeface="Calibri"/>
                <a:ea typeface="Calibri"/>
                <a:cs typeface="Calibri"/>
                <a:sym typeface="Calibri"/>
              </a:defRPr>
            </a:lvl5pPr>
            <a:lvl6pPr indent="0" lvl="5" marL="0" marR="0" rtl="1" algn="l">
              <a:spcBef>
                <a:spcPts val="0"/>
              </a:spcBef>
              <a:buNone/>
              <a:defRPr b="0" i="0" sz="1800" u="none" cap="none" strike="noStrike">
                <a:solidFill>
                  <a:schemeClr val="dk1"/>
                </a:solidFill>
                <a:latin typeface="Calibri"/>
                <a:ea typeface="Calibri"/>
                <a:cs typeface="Calibri"/>
                <a:sym typeface="Calibri"/>
              </a:defRPr>
            </a:lvl6pPr>
            <a:lvl7pPr indent="0" lvl="6" marL="0" marR="0" rtl="1" algn="l">
              <a:spcBef>
                <a:spcPts val="0"/>
              </a:spcBef>
              <a:buNone/>
              <a:defRPr b="0" i="0" sz="1800" u="none" cap="none" strike="noStrike">
                <a:solidFill>
                  <a:schemeClr val="dk1"/>
                </a:solidFill>
                <a:latin typeface="Calibri"/>
                <a:ea typeface="Calibri"/>
                <a:cs typeface="Calibri"/>
                <a:sym typeface="Calibri"/>
              </a:defRPr>
            </a:lvl7pPr>
            <a:lvl8pPr indent="0" lvl="7" marL="0" marR="0" rtl="1" algn="l">
              <a:spcBef>
                <a:spcPts val="0"/>
              </a:spcBef>
              <a:buNone/>
              <a:defRPr b="0" i="0" sz="1800" u="none" cap="none" strike="noStrike">
                <a:solidFill>
                  <a:schemeClr val="dk1"/>
                </a:solidFill>
                <a:latin typeface="Calibri"/>
                <a:ea typeface="Calibri"/>
                <a:cs typeface="Calibri"/>
                <a:sym typeface="Calibri"/>
              </a:defRPr>
            </a:lvl8pPr>
            <a:lvl9pPr indent="0" lvl="8" marL="0" marR="0" rtl="1" algn="l">
              <a:spcBef>
                <a:spcPts val="0"/>
              </a:spcBef>
              <a:buNone/>
              <a:defRPr b="0" i="0" sz="1800" u="none" cap="none" strike="noStrike">
                <a:solidFill>
                  <a:schemeClr val="dk1"/>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pic>
        <p:nvPicPr>
          <p:cNvPr id="37" name="Google Shape;37;p8"/>
          <p:cNvPicPr preferRelativeResize="0"/>
          <p:nvPr/>
        </p:nvPicPr>
        <p:blipFill rotWithShape="1">
          <a:blip r:embed="rId2">
            <a:alphaModFix/>
          </a:blip>
          <a:srcRect b="0" l="0" r="0" t="0"/>
          <a:stretch/>
        </p:blipFill>
        <p:spPr>
          <a:xfrm>
            <a:off x="59081" y="118935"/>
            <a:ext cx="954243" cy="62710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1032000" y="0"/>
            <a:ext cx="11160000" cy="864000"/>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9"/>
          <p:cNvSpPr txBox="1"/>
          <p:nvPr>
            <p:ph idx="1" type="body"/>
          </p:nvPr>
        </p:nvSpPr>
        <p:spPr>
          <a:xfrm>
            <a:off x="224000" y="985366"/>
            <a:ext cx="5760000" cy="5508000"/>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9"/>
          <p:cNvSpPr txBox="1"/>
          <p:nvPr>
            <p:ph idx="2" type="body"/>
          </p:nvPr>
        </p:nvSpPr>
        <p:spPr>
          <a:xfrm>
            <a:off x="6158572" y="985366"/>
            <a:ext cx="5760000" cy="5506050"/>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9"/>
          <p:cNvSpPr txBox="1"/>
          <p:nvPr>
            <p:ph idx="12" type="sldNum"/>
          </p:nvPr>
        </p:nvSpPr>
        <p:spPr>
          <a:xfrm>
            <a:off x="0" y="6639697"/>
            <a:ext cx="2743200" cy="216000"/>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800" u="none" cap="none" strike="noStrike">
                <a:solidFill>
                  <a:schemeClr val="dk1"/>
                </a:solidFill>
                <a:latin typeface="Calibri"/>
                <a:ea typeface="Calibri"/>
                <a:cs typeface="Calibri"/>
                <a:sym typeface="Calibri"/>
              </a:defRPr>
            </a:lvl1pPr>
            <a:lvl2pPr indent="0" lvl="1" marL="0" marR="0" rtl="1" algn="l">
              <a:spcBef>
                <a:spcPts val="0"/>
              </a:spcBef>
              <a:buNone/>
              <a:defRPr b="0" i="0" sz="1800" u="none" cap="none" strike="noStrike">
                <a:solidFill>
                  <a:schemeClr val="dk1"/>
                </a:solidFill>
                <a:latin typeface="Calibri"/>
                <a:ea typeface="Calibri"/>
                <a:cs typeface="Calibri"/>
                <a:sym typeface="Calibri"/>
              </a:defRPr>
            </a:lvl2pPr>
            <a:lvl3pPr indent="0" lvl="2" marL="0" marR="0" rtl="1" algn="l">
              <a:spcBef>
                <a:spcPts val="0"/>
              </a:spcBef>
              <a:buNone/>
              <a:defRPr b="0" i="0" sz="1800" u="none" cap="none" strike="noStrike">
                <a:solidFill>
                  <a:schemeClr val="dk1"/>
                </a:solidFill>
                <a:latin typeface="Calibri"/>
                <a:ea typeface="Calibri"/>
                <a:cs typeface="Calibri"/>
                <a:sym typeface="Calibri"/>
              </a:defRPr>
            </a:lvl3pPr>
            <a:lvl4pPr indent="0" lvl="3" marL="0" marR="0" rtl="1" algn="l">
              <a:spcBef>
                <a:spcPts val="0"/>
              </a:spcBef>
              <a:buNone/>
              <a:defRPr b="0" i="0" sz="1800" u="none" cap="none" strike="noStrike">
                <a:solidFill>
                  <a:schemeClr val="dk1"/>
                </a:solidFill>
                <a:latin typeface="Calibri"/>
                <a:ea typeface="Calibri"/>
                <a:cs typeface="Calibri"/>
                <a:sym typeface="Calibri"/>
              </a:defRPr>
            </a:lvl4pPr>
            <a:lvl5pPr indent="0" lvl="4" marL="0" marR="0" rtl="1" algn="l">
              <a:spcBef>
                <a:spcPts val="0"/>
              </a:spcBef>
              <a:buNone/>
              <a:defRPr b="0" i="0" sz="1800" u="none" cap="none" strike="noStrike">
                <a:solidFill>
                  <a:schemeClr val="dk1"/>
                </a:solidFill>
                <a:latin typeface="Calibri"/>
                <a:ea typeface="Calibri"/>
                <a:cs typeface="Calibri"/>
                <a:sym typeface="Calibri"/>
              </a:defRPr>
            </a:lvl5pPr>
            <a:lvl6pPr indent="0" lvl="5" marL="0" marR="0" rtl="1" algn="l">
              <a:spcBef>
                <a:spcPts val="0"/>
              </a:spcBef>
              <a:buNone/>
              <a:defRPr b="0" i="0" sz="1800" u="none" cap="none" strike="noStrike">
                <a:solidFill>
                  <a:schemeClr val="dk1"/>
                </a:solidFill>
                <a:latin typeface="Calibri"/>
                <a:ea typeface="Calibri"/>
                <a:cs typeface="Calibri"/>
                <a:sym typeface="Calibri"/>
              </a:defRPr>
            </a:lvl6pPr>
            <a:lvl7pPr indent="0" lvl="6" marL="0" marR="0" rtl="1" algn="l">
              <a:spcBef>
                <a:spcPts val="0"/>
              </a:spcBef>
              <a:buNone/>
              <a:defRPr b="0" i="0" sz="1800" u="none" cap="none" strike="noStrike">
                <a:solidFill>
                  <a:schemeClr val="dk1"/>
                </a:solidFill>
                <a:latin typeface="Calibri"/>
                <a:ea typeface="Calibri"/>
                <a:cs typeface="Calibri"/>
                <a:sym typeface="Calibri"/>
              </a:defRPr>
            </a:lvl7pPr>
            <a:lvl8pPr indent="0" lvl="7" marL="0" marR="0" rtl="1" algn="l">
              <a:spcBef>
                <a:spcPts val="0"/>
              </a:spcBef>
              <a:buNone/>
              <a:defRPr b="0" i="0" sz="1800" u="none" cap="none" strike="noStrike">
                <a:solidFill>
                  <a:schemeClr val="dk1"/>
                </a:solidFill>
                <a:latin typeface="Calibri"/>
                <a:ea typeface="Calibri"/>
                <a:cs typeface="Calibri"/>
                <a:sym typeface="Calibri"/>
              </a:defRPr>
            </a:lvl8pPr>
            <a:lvl9pPr indent="0" lvl="8" marL="0" marR="0" rtl="1" algn="l">
              <a:spcBef>
                <a:spcPts val="0"/>
              </a:spcBef>
              <a:buNone/>
              <a:defRPr b="0" i="0" sz="1800" u="none" cap="none" strike="noStrike">
                <a:solidFill>
                  <a:schemeClr val="dk1"/>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pic>
        <p:nvPicPr>
          <p:cNvPr id="43" name="Google Shape;43;p9"/>
          <p:cNvPicPr preferRelativeResize="0"/>
          <p:nvPr/>
        </p:nvPicPr>
        <p:blipFill rotWithShape="1">
          <a:blip r:embed="rId2">
            <a:alphaModFix/>
          </a:blip>
          <a:srcRect b="0" l="0" r="0" t="0"/>
          <a:stretch/>
        </p:blipFill>
        <p:spPr>
          <a:xfrm>
            <a:off x="59081" y="118935"/>
            <a:ext cx="954243" cy="62710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p:cSld name="השוואה">
    <p:spTree>
      <p:nvGrpSpPr>
        <p:cNvPr id="44" name="Shape 44"/>
        <p:cNvGrpSpPr/>
        <p:nvPr/>
      </p:nvGrpSpPr>
      <p:grpSpPr>
        <a:xfrm>
          <a:off x="0" y="0"/>
          <a:ext cx="0" cy="0"/>
          <a:chOff x="0" y="0"/>
          <a:chExt cx="0" cy="0"/>
        </a:xfrm>
      </p:grpSpPr>
      <p:sp>
        <p:nvSpPr>
          <p:cNvPr id="45" name="Google Shape;45;p10"/>
          <p:cNvSpPr txBox="1"/>
          <p:nvPr>
            <p:ph type="title"/>
          </p:nvPr>
        </p:nvSpPr>
        <p:spPr>
          <a:xfrm>
            <a:off x="1032000" y="0"/>
            <a:ext cx="11160000" cy="864000"/>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245814" y="1725200"/>
            <a:ext cx="5760000" cy="4692076"/>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10"/>
          <p:cNvSpPr txBox="1"/>
          <p:nvPr>
            <p:ph idx="2" type="body"/>
          </p:nvPr>
        </p:nvSpPr>
        <p:spPr>
          <a:xfrm>
            <a:off x="6158572" y="959800"/>
            <a:ext cx="5760000" cy="669600"/>
          </a:xfrm>
          <a:prstGeom prst="rect">
            <a:avLst/>
          </a:prstGeom>
          <a:noFill/>
          <a:ln>
            <a:noFill/>
          </a:ln>
        </p:spPr>
        <p:txBody>
          <a:bodyPr anchorCtr="0" anchor="ctr" bIns="45700" lIns="91425" spcFirstLastPara="1" rIns="91425" wrap="square" tIns="45700">
            <a:normAutofit/>
          </a:bodyPr>
          <a:lstStyle>
            <a:lvl1pPr indent="-457200" lvl="0" marL="457200" marR="0" rtl="1" algn="r">
              <a:lnSpc>
                <a:spcPct val="90000"/>
              </a:lnSpc>
              <a:spcBef>
                <a:spcPts val="1000"/>
              </a:spcBef>
              <a:spcAft>
                <a:spcPts val="0"/>
              </a:spcAft>
              <a:buClr>
                <a:schemeClr val="dk2"/>
              </a:buClr>
              <a:buSzPts val="3600"/>
              <a:buFont typeface="Arial"/>
              <a:buChar char="•"/>
              <a:defRPr b="0" i="0" sz="3600" u="none" cap="none" strike="noStrike">
                <a:solidFill>
                  <a:schemeClr val="dk2"/>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10"/>
          <p:cNvSpPr txBox="1"/>
          <p:nvPr/>
        </p:nvSpPr>
        <p:spPr>
          <a:xfrm>
            <a:off x="0" y="6639697"/>
            <a:ext cx="2743200" cy="216000"/>
          </a:xfrm>
          <a:prstGeom prst="rect">
            <a:avLst/>
          </a:prstGeom>
          <a:noFill/>
          <a:ln>
            <a:noFill/>
          </a:ln>
        </p:spPr>
        <p:txBody>
          <a:bodyPr anchorCtr="0" anchor="ctr"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
        <p:nvSpPr>
          <p:cNvPr id="49" name="Google Shape;49;p10"/>
          <p:cNvSpPr txBox="1"/>
          <p:nvPr>
            <p:ph idx="3" type="body"/>
          </p:nvPr>
        </p:nvSpPr>
        <p:spPr>
          <a:xfrm>
            <a:off x="6158572" y="1725200"/>
            <a:ext cx="5760000" cy="4766215"/>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10"/>
          <p:cNvSpPr txBox="1"/>
          <p:nvPr>
            <p:ph idx="4" type="body"/>
          </p:nvPr>
        </p:nvSpPr>
        <p:spPr>
          <a:xfrm>
            <a:off x="245813" y="959800"/>
            <a:ext cx="5760000" cy="669600"/>
          </a:xfrm>
          <a:prstGeom prst="rect">
            <a:avLst/>
          </a:prstGeom>
          <a:noFill/>
          <a:ln>
            <a:noFill/>
          </a:ln>
        </p:spPr>
        <p:txBody>
          <a:bodyPr anchorCtr="0" anchor="ctr" bIns="45700" lIns="91425" spcFirstLastPara="1" rIns="91425" wrap="square" tIns="45700">
            <a:normAutofit/>
          </a:bodyPr>
          <a:lstStyle>
            <a:lvl1pPr indent="-457200" lvl="0" marL="457200" marR="0" rtl="1" algn="r">
              <a:lnSpc>
                <a:spcPct val="90000"/>
              </a:lnSpc>
              <a:spcBef>
                <a:spcPts val="1000"/>
              </a:spcBef>
              <a:spcAft>
                <a:spcPts val="0"/>
              </a:spcAft>
              <a:buClr>
                <a:schemeClr val="dk2"/>
              </a:buClr>
              <a:buSzPts val="3600"/>
              <a:buFont typeface="Arial"/>
              <a:buChar char="•"/>
              <a:defRPr b="0" i="0" sz="3600" u="none" cap="none" strike="noStrike">
                <a:solidFill>
                  <a:schemeClr val="dk2"/>
                </a:solidFill>
                <a:latin typeface="Calibri"/>
                <a:ea typeface="Calibri"/>
                <a:cs typeface="Calibri"/>
                <a:sym typeface="Calibri"/>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10"/>
          <p:cNvPicPr preferRelativeResize="0"/>
          <p:nvPr/>
        </p:nvPicPr>
        <p:blipFill rotWithShape="1">
          <a:blip r:embed="rId2">
            <a:alphaModFix/>
          </a:blip>
          <a:srcRect b="0" l="0" r="0" t="0"/>
          <a:stretch/>
        </p:blipFill>
        <p:spPr>
          <a:xfrm>
            <a:off x="59081" y="118935"/>
            <a:ext cx="954243" cy="62710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ריק">
  <p:cSld name="1_ריק">
    <p:spTree>
      <p:nvGrpSpPr>
        <p:cNvPr id="52"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theme" Target="../theme/theme3.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p:nvPr/>
        </p:nvSpPr>
        <p:spPr>
          <a:xfrm>
            <a:off x="0" y="0"/>
            <a:ext cx="12191999" cy="864973"/>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
        <p:nvSpPr>
          <p:cNvPr id="7" name="Google Shape;7;p1"/>
          <p:cNvSpPr/>
          <p:nvPr/>
        </p:nvSpPr>
        <p:spPr>
          <a:xfrm>
            <a:off x="1" y="6647933"/>
            <a:ext cx="12191999" cy="216000"/>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4"/>
          <p:cNvSpPr/>
          <p:nvPr/>
        </p:nvSpPr>
        <p:spPr>
          <a:xfrm>
            <a:off x="0" y="0"/>
            <a:ext cx="12191999" cy="864973"/>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18" name="Google Shape;18;p4"/>
          <p:cNvSpPr/>
          <p:nvPr/>
        </p:nvSpPr>
        <p:spPr>
          <a:xfrm>
            <a:off x="1" y="6647933"/>
            <a:ext cx="12191999" cy="216000"/>
          </a:xfrm>
          <a:prstGeom prst="rect">
            <a:avLst/>
          </a:prstGeom>
          <a:solidFill>
            <a:schemeClr val="accent6"/>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3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Autofit/>
          </a:bodyPr>
          <a:lstStyle/>
          <a:p>
            <a:pPr indent="0" lvl="0" marL="0" rtl="1" algn="ctr">
              <a:lnSpc>
                <a:spcPct val="90000"/>
              </a:lnSpc>
              <a:spcBef>
                <a:spcPts val="0"/>
              </a:spcBef>
              <a:spcAft>
                <a:spcPts val="0"/>
              </a:spcAft>
              <a:buClr>
                <a:schemeClr val="dk1"/>
              </a:buClr>
              <a:buSzPts val="7200"/>
              <a:buFont typeface="Calibri"/>
              <a:buNone/>
            </a:pPr>
            <a:r>
              <a:rPr lang="en-US" sz="7200"/>
              <a:t>מבנה נתונים</a:t>
            </a:r>
            <a:endParaRPr sz="7200"/>
          </a:p>
        </p:txBody>
      </p:sp>
      <p:sp>
        <p:nvSpPr>
          <p:cNvPr id="61" name="Google Shape;61;p13"/>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Autofit/>
          </a:bodyPr>
          <a:lstStyle/>
          <a:p>
            <a:pPr indent="0" lvl="0" marL="0" rtl="1" algn="ctr">
              <a:lnSpc>
                <a:spcPct val="90000"/>
              </a:lnSpc>
              <a:spcBef>
                <a:spcPts val="0"/>
              </a:spcBef>
              <a:spcAft>
                <a:spcPts val="0"/>
              </a:spcAft>
              <a:buClr>
                <a:schemeClr val="dk1"/>
              </a:buClr>
              <a:buSzPts val="4400"/>
              <a:buNone/>
            </a:pPr>
            <a:r>
              <a:rPr lang="en-US" sz="4400"/>
              <a:t>נוסחאות נסיגה</a:t>
            </a:r>
            <a:endParaRPr sz="4400"/>
          </a:p>
        </p:txBody>
      </p:sp>
      <p:sp>
        <p:nvSpPr>
          <p:cNvPr id="62" name="Google Shape;62;p13"/>
          <p:cNvSpPr txBox="1"/>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p>
            <a:pPr indent="0" lvl="0" marL="0" marR="0" rtl="1" algn="ctr">
              <a:spcBef>
                <a:spcPts val="0"/>
              </a:spcBef>
              <a:spcAft>
                <a:spcPts val="0"/>
              </a:spcAft>
              <a:buNone/>
            </a:pPr>
            <a:r>
              <a:rPr b="0" i="0" lang="en-US" sz="1800" u="none" cap="none" strike="noStrike">
                <a:solidFill>
                  <a:schemeClr val="accent1"/>
                </a:solidFill>
                <a:latin typeface="Calibri"/>
                <a:ea typeface="Calibri"/>
                <a:cs typeface="Calibri"/>
                <a:sym typeface="Calibri"/>
              </a:rPr>
              <a:t>מבוסס על מצגות של אורי וולטמן</a:t>
            </a:r>
            <a:endParaRPr b="0" i="0" sz="1800" u="none" cap="none" strike="noStrike">
              <a:solidFill>
                <a:schemeClr val="accen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lnSpcReduction="20000"/>
          </a:bodyPr>
          <a:lstStyle/>
          <a:p>
            <a:pPr indent="-571500" lvl="0" marL="571500" rtl="1" algn="r">
              <a:lnSpc>
                <a:spcPct val="90000"/>
              </a:lnSpc>
              <a:spcBef>
                <a:spcPts val="0"/>
              </a:spcBef>
              <a:spcAft>
                <a:spcPts val="0"/>
              </a:spcAft>
              <a:buClr>
                <a:schemeClr val="dk1"/>
              </a:buClr>
              <a:buSzPts val="2600"/>
              <a:buChar char="•"/>
            </a:pPr>
            <a:r>
              <a:rPr lang="en-US" sz="2600"/>
              <a:t>למשל, נוסחת הנסיגה של חיפוש בינארי היא:</a:t>
            </a:r>
            <a:endParaRPr/>
          </a:p>
          <a:p>
            <a:pPr indent="-571500" lvl="0" marL="571500" rtl="0" algn="l">
              <a:lnSpc>
                <a:spcPct val="90000"/>
              </a:lnSpc>
              <a:spcBef>
                <a:spcPts val="1000"/>
              </a:spcBef>
              <a:spcAft>
                <a:spcPts val="0"/>
              </a:spcAft>
              <a:buClr>
                <a:schemeClr val="dk1"/>
              </a:buClr>
              <a:buSzPts val="2600"/>
              <a:buNone/>
            </a:pPr>
            <a:r>
              <a:rPr lang="en-US" sz="2600"/>
              <a:t>			T(n) = T(n/2) + Θ(1)</a:t>
            </a:r>
            <a:endParaRPr sz="2600"/>
          </a:p>
          <a:p>
            <a:pPr indent="-571500" lvl="0" marL="571500" rtl="1" algn="r">
              <a:lnSpc>
                <a:spcPct val="90000"/>
              </a:lnSpc>
              <a:spcBef>
                <a:spcPts val="1000"/>
              </a:spcBef>
              <a:spcAft>
                <a:spcPts val="0"/>
              </a:spcAft>
              <a:buClr>
                <a:schemeClr val="dk1"/>
              </a:buClr>
              <a:buSzPts val="800"/>
              <a:buNone/>
            </a:pPr>
            <a:r>
              <a:t/>
            </a:r>
            <a:endParaRPr sz="800"/>
          </a:p>
          <a:p>
            <a:pPr indent="-571500" lvl="0" marL="571500" rtl="1" algn="r">
              <a:lnSpc>
                <a:spcPct val="90000"/>
              </a:lnSpc>
              <a:spcBef>
                <a:spcPts val="1000"/>
              </a:spcBef>
              <a:spcAft>
                <a:spcPts val="0"/>
              </a:spcAft>
              <a:buClr>
                <a:schemeClr val="dk1"/>
              </a:buClr>
              <a:buSzPts val="100"/>
              <a:buNone/>
            </a:pPr>
            <a:r>
              <a:t/>
            </a:r>
            <a:endParaRPr sz="100"/>
          </a:p>
          <a:p>
            <a:pPr indent="-571500" lvl="0" marL="571500" rtl="1" algn="r">
              <a:lnSpc>
                <a:spcPct val="90000"/>
              </a:lnSpc>
              <a:spcBef>
                <a:spcPts val="1000"/>
              </a:spcBef>
              <a:spcAft>
                <a:spcPts val="0"/>
              </a:spcAft>
              <a:buClr>
                <a:schemeClr val="dk1"/>
              </a:buClr>
              <a:buSzPts val="100"/>
              <a:buNone/>
            </a:pPr>
            <a:r>
              <a:t/>
            </a:r>
            <a:endParaRPr sz="100"/>
          </a:p>
          <a:p>
            <a:pPr indent="-571500" lvl="0" marL="571500" rtl="1" algn="r">
              <a:lnSpc>
                <a:spcPct val="90000"/>
              </a:lnSpc>
              <a:spcBef>
                <a:spcPts val="1000"/>
              </a:spcBef>
              <a:spcAft>
                <a:spcPts val="0"/>
              </a:spcAft>
              <a:buClr>
                <a:schemeClr val="dk1"/>
              </a:buClr>
              <a:buSzPts val="2600"/>
              <a:buChar char="•"/>
            </a:pPr>
            <a:r>
              <a:rPr lang="en-US" sz="2600"/>
              <a:t>נוסחה זו מתאימה למשפט 2, עבור הקבועים a = 1, b = 2 ו-c כלשהו.</a:t>
            </a:r>
            <a:endParaRPr/>
          </a:p>
          <a:p>
            <a:pPr indent="-571500" lvl="0" marL="571500" rtl="1" algn="r">
              <a:lnSpc>
                <a:spcPct val="90000"/>
              </a:lnSpc>
              <a:spcBef>
                <a:spcPts val="1000"/>
              </a:spcBef>
              <a:spcAft>
                <a:spcPts val="0"/>
              </a:spcAft>
              <a:buClr>
                <a:schemeClr val="dk1"/>
              </a:buClr>
              <a:buSzPts val="2600"/>
              <a:buChar char="•"/>
            </a:pPr>
            <a:r>
              <a:rPr lang="en-US" sz="2600"/>
              <a:t>הפתרון, מכיוון ש-a = 1, הוא (T(n)=c(log</a:t>
            </a:r>
            <a:r>
              <a:rPr baseline="-25000" lang="en-US" sz="2600"/>
              <a:t>2</a:t>
            </a:r>
            <a:r>
              <a:rPr lang="en-US" sz="2600"/>
              <a:t>n+1, כלומר ש-(T(n) = Θ(logn, וזו אכן סיבוכיות זמן הריצה של אלגוריתם לחיפוש בינארי.</a:t>
            </a:r>
            <a:endParaRPr/>
          </a:p>
          <a:p>
            <a:pPr indent="-571500" lvl="0" marL="571500" rtl="1" algn="r">
              <a:lnSpc>
                <a:spcPct val="90000"/>
              </a:lnSpc>
              <a:spcBef>
                <a:spcPts val="1000"/>
              </a:spcBef>
              <a:spcAft>
                <a:spcPts val="0"/>
              </a:spcAft>
              <a:buClr>
                <a:schemeClr val="dk1"/>
              </a:buClr>
              <a:buSzPts val="800"/>
              <a:buNone/>
            </a:pPr>
            <a:r>
              <a:t/>
            </a:r>
            <a:endParaRPr sz="800"/>
          </a:p>
          <a:p>
            <a:pPr indent="-571500" lvl="0" marL="571500" rtl="1" algn="r">
              <a:lnSpc>
                <a:spcPct val="90000"/>
              </a:lnSpc>
              <a:spcBef>
                <a:spcPts val="1000"/>
              </a:spcBef>
              <a:spcAft>
                <a:spcPts val="0"/>
              </a:spcAft>
              <a:buClr>
                <a:schemeClr val="dk1"/>
              </a:buClr>
              <a:buSzPts val="100"/>
              <a:buNone/>
            </a:pPr>
            <a:r>
              <a:t/>
            </a:r>
            <a:endParaRPr sz="100"/>
          </a:p>
          <a:p>
            <a:pPr indent="-571500" lvl="0" marL="571500" rtl="1" algn="r">
              <a:lnSpc>
                <a:spcPct val="90000"/>
              </a:lnSpc>
              <a:spcBef>
                <a:spcPts val="1000"/>
              </a:spcBef>
              <a:spcAft>
                <a:spcPts val="0"/>
              </a:spcAft>
              <a:buClr>
                <a:schemeClr val="dk1"/>
              </a:buClr>
              <a:buSzPts val="100"/>
              <a:buNone/>
            </a:pPr>
            <a:r>
              <a:t/>
            </a:r>
            <a:endParaRPr sz="100"/>
          </a:p>
          <a:p>
            <a:pPr indent="-495300" lvl="1" marL="839788" rtl="1" algn="r">
              <a:lnSpc>
                <a:spcPct val="90000"/>
              </a:lnSpc>
              <a:spcBef>
                <a:spcPts val="500"/>
              </a:spcBef>
              <a:spcAft>
                <a:spcPts val="0"/>
              </a:spcAft>
              <a:buClr>
                <a:schemeClr val="dk1"/>
              </a:buClr>
              <a:buSzPts val="2800"/>
              <a:buNone/>
            </a:pPr>
            <a:r>
              <a:t/>
            </a:r>
            <a:endParaRPr sz="2800">
              <a:latin typeface="Comic Sans MS"/>
              <a:ea typeface="Comic Sans MS"/>
              <a:cs typeface="Comic Sans MS"/>
              <a:sym typeface="Comic Sans MS"/>
            </a:endParaRPr>
          </a:p>
          <a:p>
            <a:pPr indent="-406400" lvl="0" marL="571500" rtl="1" algn="r">
              <a:lnSpc>
                <a:spcPct val="90000"/>
              </a:lnSpc>
              <a:spcBef>
                <a:spcPts val="1000"/>
              </a:spcBef>
              <a:spcAft>
                <a:spcPts val="0"/>
              </a:spcAft>
              <a:buClr>
                <a:schemeClr val="dk1"/>
              </a:buClr>
              <a:buSzPts val="2600"/>
              <a:buNone/>
            </a:pPr>
            <a:r>
              <a:t/>
            </a:r>
            <a:endParaRPr sz="2600"/>
          </a:p>
          <a:p>
            <a:pPr indent="-406400" lvl="0" marL="571500" rtl="1" algn="r">
              <a:lnSpc>
                <a:spcPct val="90000"/>
              </a:lnSpc>
              <a:spcBef>
                <a:spcPts val="1000"/>
              </a:spcBef>
              <a:spcAft>
                <a:spcPts val="0"/>
              </a:spcAft>
              <a:buClr>
                <a:schemeClr val="dk1"/>
              </a:buClr>
              <a:buSzPts val="2600"/>
              <a:buNone/>
            </a:pPr>
            <a:r>
              <a:t/>
            </a:r>
            <a:endParaRPr sz="2600"/>
          </a:p>
          <a:p>
            <a:pPr indent="-406400" lvl="0" marL="571500" rtl="1" algn="r">
              <a:lnSpc>
                <a:spcPct val="90000"/>
              </a:lnSpc>
              <a:spcBef>
                <a:spcPts val="1000"/>
              </a:spcBef>
              <a:spcAft>
                <a:spcPts val="0"/>
              </a:spcAft>
              <a:buClr>
                <a:schemeClr val="dk1"/>
              </a:buClr>
              <a:buSzPts val="2600"/>
              <a:buNone/>
            </a:pPr>
            <a:r>
              <a:t/>
            </a:r>
            <a:endParaRPr sz="2600"/>
          </a:p>
          <a:p>
            <a:pPr indent="-406400" lvl="0" marL="571500" rtl="1" algn="r">
              <a:lnSpc>
                <a:spcPct val="90000"/>
              </a:lnSpc>
              <a:spcBef>
                <a:spcPts val="1000"/>
              </a:spcBef>
              <a:spcAft>
                <a:spcPts val="0"/>
              </a:spcAft>
              <a:buClr>
                <a:schemeClr val="dk1"/>
              </a:buClr>
              <a:buSzPts val="2600"/>
              <a:buNone/>
            </a:pPr>
            <a:r>
              <a:t/>
            </a:r>
            <a:endParaRPr sz="2600">
              <a:latin typeface="Courier New"/>
              <a:ea typeface="Courier New"/>
              <a:cs typeface="Courier New"/>
              <a:sym typeface="Courier New"/>
            </a:endParaRPr>
          </a:p>
        </p:txBody>
      </p:sp>
      <p:sp>
        <p:nvSpPr>
          <p:cNvPr id="126" name="Google Shape;126;p22"/>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5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5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5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5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5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5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500"/>
                                        <p:tgtEl>
                                          <p:spTgt spid="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Effect filter="fade" transition="in">
                                      <p:cBhvr>
                                        <p:cTn dur="500"/>
                                        <p:tgtEl>
                                          <p:spTgt spid="1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9" st="9"/>
                                            </p:txEl>
                                          </p:spTgt>
                                        </p:tgtEl>
                                        <p:attrNameLst>
                                          <p:attrName>style.visibility</p:attrName>
                                        </p:attrNameLst>
                                      </p:cBhvr>
                                      <p:to>
                                        <p:strVal val="visible"/>
                                      </p:to>
                                    </p:set>
                                    <p:animEffect filter="fade" transition="in">
                                      <p:cBhvr>
                                        <p:cTn dur="500"/>
                                        <p:tgtEl>
                                          <p:spTgt spid="12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0" st="10"/>
                                            </p:txEl>
                                          </p:spTgt>
                                        </p:tgtEl>
                                        <p:attrNameLst>
                                          <p:attrName>style.visibility</p:attrName>
                                        </p:attrNameLst>
                                      </p:cBhvr>
                                      <p:to>
                                        <p:strVal val="visible"/>
                                      </p:to>
                                    </p:set>
                                    <p:animEffect filter="fade" transition="in">
                                      <p:cBhvr>
                                        <p:cTn dur="500"/>
                                        <p:tgtEl>
                                          <p:spTgt spid="12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1" st="11"/>
                                            </p:txEl>
                                          </p:spTgt>
                                        </p:tgtEl>
                                        <p:attrNameLst>
                                          <p:attrName>style.visibility</p:attrName>
                                        </p:attrNameLst>
                                      </p:cBhvr>
                                      <p:to>
                                        <p:strVal val="visible"/>
                                      </p:to>
                                    </p:set>
                                    <p:animEffect filter="fade" transition="in">
                                      <p:cBhvr>
                                        <p:cTn dur="500"/>
                                        <p:tgtEl>
                                          <p:spTgt spid="12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2" st="12"/>
                                            </p:txEl>
                                          </p:spTgt>
                                        </p:tgtEl>
                                        <p:attrNameLst>
                                          <p:attrName>style.visibility</p:attrName>
                                        </p:attrNameLst>
                                      </p:cBhvr>
                                      <p:to>
                                        <p:strVal val="visible"/>
                                      </p:to>
                                    </p:set>
                                    <p:animEffect filter="fade" transition="in">
                                      <p:cBhvr>
                                        <p:cTn dur="500"/>
                                        <p:tgtEl>
                                          <p:spTgt spid="12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3" st="13"/>
                                            </p:txEl>
                                          </p:spTgt>
                                        </p:tgtEl>
                                        <p:attrNameLst>
                                          <p:attrName>style.visibility</p:attrName>
                                        </p:attrNameLst>
                                      </p:cBhvr>
                                      <p:to>
                                        <p:strVal val="visible"/>
                                      </p:to>
                                    </p:set>
                                    <p:animEffect filter="fade" transition="in">
                                      <p:cBhvr>
                                        <p:cTn dur="500"/>
                                        <p:tgtEl>
                                          <p:spTgt spid="12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4" st="14"/>
                                            </p:txEl>
                                          </p:spTgt>
                                        </p:tgtEl>
                                        <p:attrNameLst>
                                          <p:attrName>style.visibility</p:attrName>
                                        </p:attrNameLst>
                                      </p:cBhvr>
                                      <p:to>
                                        <p:strVal val="visible"/>
                                      </p:to>
                                    </p:set>
                                    <p:animEffect filter="fade" transition="in">
                                      <p:cBhvr>
                                        <p:cTn dur="500"/>
                                        <p:tgtEl>
                                          <p:spTgt spid="12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lang="en-US" sz="2800"/>
              <a:t>מהו סדר הגודל של נוסחת הנסיגה:</a:t>
            </a:r>
            <a:endParaRPr/>
          </a:p>
          <a:p>
            <a:pPr indent="-571500" lvl="0" marL="571500" rtl="0" algn="l">
              <a:lnSpc>
                <a:spcPct val="90000"/>
              </a:lnSpc>
              <a:spcBef>
                <a:spcPts val="1000"/>
              </a:spcBef>
              <a:spcAft>
                <a:spcPts val="0"/>
              </a:spcAft>
              <a:buClr>
                <a:schemeClr val="dk1"/>
              </a:buClr>
              <a:buSzPts val="2800"/>
              <a:buNone/>
            </a:pPr>
            <a:r>
              <a:rPr lang="en-US" sz="2800"/>
              <a:t>			T(n) = 4T(n/4) + 1</a:t>
            </a:r>
            <a:endParaRPr sz="2800"/>
          </a:p>
          <a:p>
            <a:pPr indent="-571500" lvl="0" marL="571500" rtl="1" algn="r">
              <a:lnSpc>
                <a:spcPct val="90000"/>
              </a:lnSpc>
              <a:spcBef>
                <a:spcPts val="1000"/>
              </a:spcBef>
              <a:spcAft>
                <a:spcPts val="0"/>
              </a:spcAft>
              <a:buClr>
                <a:schemeClr val="dk1"/>
              </a:buClr>
              <a:buSzPts val="700"/>
              <a:buNone/>
            </a:pPr>
            <a:r>
              <a:t/>
            </a:r>
            <a:endParaRPr sz="700"/>
          </a:p>
          <a:p>
            <a:pPr indent="-571500" lvl="0" marL="571500" rtl="1" algn="r">
              <a:lnSpc>
                <a:spcPct val="90000"/>
              </a:lnSpc>
              <a:spcBef>
                <a:spcPts val="1000"/>
              </a:spcBef>
              <a:spcAft>
                <a:spcPts val="0"/>
              </a:spcAft>
              <a:buClr>
                <a:schemeClr val="dk1"/>
              </a:buClr>
              <a:buSzPts val="2800"/>
              <a:buChar char="•"/>
            </a:pPr>
            <a:r>
              <a:rPr lang="en-US" sz="2800"/>
              <a:t>נוסחה זו מתאימה למשפט 2, עבור הקבועים a = 4, b = 4 , c = 1. הפתרון, מכיוון ש-a &gt; 1, הוא 1(4n</a:t>
            </a:r>
            <a:r>
              <a:rPr baseline="30000" lang="en-US" sz="2800"/>
              <a:t>log</a:t>
            </a:r>
            <a:r>
              <a:rPr baseline="-25000" lang="en-US" sz="2800"/>
              <a:t>4</a:t>
            </a:r>
            <a:r>
              <a:rPr baseline="30000" lang="en-US" sz="2800"/>
              <a:t>4</a:t>
            </a:r>
            <a:r>
              <a:rPr lang="en-US" sz="2800"/>
              <a:t>-1)/(4-1), ששווה ל-4n/3 – 1/3. כלומר, (T(n) = Θ(n.</a:t>
            </a:r>
            <a:endParaRPr/>
          </a:p>
          <a:p>
            <a:pPr indent="-571500" lvl="0" marL="571500" rtl="1" algn="r">
              <a:lnSpc>
                <a:spcPct val="90000"/>
              </a:lnSpc>
              <a:spcBef>
                <a:spcPts val="1000"/>
              </a:spcBef>
              <a:spcAft>
                <a:spcPts val="0"/>
              </a:spcAft>
              <a:buClr>
                <a:schemeClr val="dk1"/>
              </a:buClr>
              <a:buSzPts val="2800"/>
              <a:buNone/>
            </a:pPr>
            <a:r>
              <a:t/>
            </a:r>
            <a:endParaRPr sz="2800"/>
          </a:p>
          <a:p>
            <a:pPr indent="0" lvl="0" marL="1778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132" name="Google Shape;132;p23"/>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תרגיל</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5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5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5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Autofit/>
          </a:bodyPr>
          <a:lstStyle/>
          <a:p>
            <a:pPr indent="-651383" lvl="0" marL="571500" rtl="1" algn="r">
              <a:lnSpc>
                <a:spcPct val="70000"/>
              </a:lnSpc>
              <a:spcBef>
                <a:spcPts val="0"/>
              </a:spcBef>
              <a:spcAft>
                <a:spcPts val="0"/>
              </a:spcAft>
              <a:buClr>
                <a:schemeClr val="dk1"/>
              </a:buClr>
              <a:buSzPts val="3200"/>
              <a:buChar char="•"/>
            </a:pPr>
            <a:r>
              <a:rPr lang="en-US"/>
              <a:t>מעוניינים לכתוב פונקציה רקורסיבית המקבלת שני פרמטרים שלמים לא-שליליים,  x ו-n, שלא שניהם אפס, ומחזירה את x</a:t>
            </a:r>
            <a:r>
              <a:rPr baseline="30000" lang="en-US"/>
              <a:t>n</a:t>
            </a:r>
            <a:r>
              <a:rPr lang="en-US"/>
              <a:t>:</a:t>
            </a:r>
            <a:endParaRPr/>
          </a:p>
          <a:p>
            <a:pPr indent="0" lvl="0" marL="0" rtl="1" algn="r">
              <a:lnSpc>
                <a:spcPct val="70000"/>
              </a:lnSpc>
              <a:spcBef>
                <a:spcPts val="1000"/>
              </a:spcBef>
              <a:spcAft>
                <a:spcPts val="0"/>
              </a:spcAft>
              <a:buClr>
                <a:schemeClr val="dk1"/>
              </a:buClr>
              <a:buNone/>
            </a:pPr>
            <a:r>
              <a:t/>
            </a:r>
            <a:endParaRPr sz="1654"/>
          </a:p>
          <a:p>
            <a:pPr indent="-571500" lvl="0" marL="571500" rtl="0" algn="l">
              <a:lnSpc>
                <a:spcPct val="70000"/>
              </a:lnSpc>
              <a:spcBef>
                <a:spcPts val="1000"/>
              </a:spcBef>
              <a:spcAft>
                <a:spcPts val="0"/>
              </a:spcAft>
              <a:buClr>
                <a:schemeClr val="dk1"/>
              </a:buClr>
              <a:buSzPts val="1210"/>
              <a:buNone/>
            </a:pPr>
            <a:r>
              <a:rPr b="1" baseline="30000" lang="en-US">
                <a:latin typeface="Courier New"/>
                <a:ea typeface="Courier New"/>
                <a:cs typeface="Courier New"/>
                <a:sym typeface="Courier New"/>
              </a:rPr>
              <a:t>int</a:t>
            </a:r>
            <a:r>
              <a:rPr baseline="30000" lang="en-US">
                <a:latin typeface="Courier New"/>
                <a:ea typeface="Courier New"/>
                <a:cs typeface="Courier New"/>
                <a:sym typeface="Courier New"/>
              </a:rPr>
              <a:t> power (</a:t>
            </a:r>
            <a:r>
              <a:rPr b="1" baseline="30000" lang="en-US">
                <a:latin typeface="Courier New"/>
                <a:ea typeface="Courier New"/>
                <a:cs typeface="Courier New"/>
                <a:sym typeface="Courier New"/>
              </a:rPr>
              <a:t>int</a:t>
            </a:r>
            <a:r>
              <a:rPr baseline="30000" lang="en-US">
                <a:latin typeface="Courier New"/>
                <a:ea typeface="Courier New"/>
                <a:cs typeface="Courier New"/>
                <a:sym typeface="Courier New"/>
              </a:rPr>
              <a:t> x, </a:t>
            </a:r>
            <a:r>
              <a:rPr b="1" baseline="30000" lang="en-US">
                <a:latin typeface="Courier New"/>
                <a:ea typeface="Courier New"/>
                <a:cs typeface="Courier New"/>
                <a:sym typeface="Courier New"/>
              </a:rPr>
              <a:t>int</a:t>
            </a:r>
            <a:r>
              <a:rPr baseline="30000" lang="en-US">
                <a:latin typeface="Courier New"/>
                <a:ea typeface="Courier New"/>
                <a:cs typeface="Courier New"/>
                <a:sym typeface="Courier New"/>
              </a:rPr>
              <a:t> n)</a:t>
            </a:r>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a:t>
            </a:r>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 </a:t>
            </a:r>
            <a:r>
              <a:rPr b="1" baseline="30000" lang="en-US">
                <a:latin typeface="Courier New"/>
                <a:ea typeface="Courier New"/>
                <a:cs typeface="Courier New"/>
                <a:sym typeface="Courier New"/>
              </a:rPr>
              <a:t>if</a:t>
            </a:r>
            <a:r>
              <a:rPr baseline="30000" lang="en-US">
                <a:latin typeface="Courier New"/>
                <a:ea typeface="Courier New"/>
                <a:cs typeface="Courier New"/>
                <a:sym typeface="Courier New"/>
              </a:rPr>
              <a:t> (n == 0)</a:t>
            </a:r>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    </a:t>
            </a:r>
            <a:r>
              <a:rPr b="1" baseline="30000" lang="en-US">
                <a:latin typeface="Courier New"/>
                <a:ea typeface="Courier New"/>
                <a:cs typeface="Courier New"/>
                <a:sym typeface="Courier New"/>
              </a:rPr>
              <a:t>return</a:t>
            </a:r>
            <a:r>
              <a:rPr baseline="30000" lang="en-US">
                <a:latin typeface="Courier New"/>
                <a:ea typeface="Courier New"/>
                <a:cs typeface="Courier New"/>
                <a:sym typeface="Courier New"/>
              </a:rPr>
              <a:t> 1;</a:t>
            </a:r>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 </a:t>
            </a:r>
            <a:r>
              <a:rPr b="1" baseline="30000" lang="en-US">
                <a:latin typeface="Courier New"/>
                <a:ea typeface="Courier New"/>
                <a:cs typeface="Courier New"/>
                <a:sym typeface="Courier New"/>
              </a:rPr>
              <a:t>else</a:t>
            </a:r>
            <a:endParaRPr baseline="30000">
              <a:latin typeface="Courier New"/>
              <a:ea typeface="Courier New"/>
              <a:cs typeface="Courier New"/>
              <a:sym typeface="Courier New"/>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    </a:t>
            </a:r>
            <a:r>
              <a:rPr b="1" baseline="30000" lang="en-US">
                <a:latin typeface="Courier New"/>
                <a:ea typeface="Courier New"/>
                <a:cs typeface="Courier New"/>
                <a:sym typeface="Courier New"/>
              </a:rPr>
              <a:t>return</a:t>
            </a:r>
            <a:r>
              <a:rPr baseline="30000" lang="en-US">
                <a:latin typeface="Courier New"/>
                <a:ea typeface="Courier New"/>
                <a:cs typeface="Courier New"/>
                <a:sym typeface="Courier New"/>
              </a:rPr>
              <a:t> x * power(x,n-1);</a:t>
            </a:r>
            <a:endParaRPr/>
          </a:p>
          <a:p>
            <a:pPr indent="-571500" lvl="0" marL="571500" rtl="0" algn="l">
              <a:lnSpc>
                <a:spcPct val="70000"/>
              </a:lnSpc>
              <a:spcBef>
                <a:spcPts val="1000"/>
              </a:spcBef>
              <a:spcAft>
                <a:spcPts val="0"/>
              </a:spcAft>
              <a:buClr>
                <a:schemeClr val="dk1"/>
              </a:buClr>
              <a:buSzPts val="1210"/>
              <a:buNone/>
            </a:pPr>
            <a:r>
              <a:rPr baseline="30000" lang="en-US">
                <a:latin typeface="Courier New"/>
                <a:ea typeface="Courier New"/>
                <a:cs typeface="Courier New"/>
                <a:sym typeface="Courier New"/>
              </a:rPr>
              <a:t>}</a:t>
            </a:r>
            <a:endParaRPr sz="2810">
              <a:latin typeface="Courier New"/>
              <a:ea typeface="Courier New"/>
              <a:cs typeface="Courier New"/>
              <a:sym typeface="Courier New"/>
            </a:endParaRPr>
          </a:p>
        </p:txBody>
      </p:sp>
      <p:sp>
        <p:nvSpPr>
          <p:cNvPr id="138" name="Google Shape;138;p24"/>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העלאה בחזקה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5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5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5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5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5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500"/>
                                        <p:tgtEl>
                                          <p:spTgt spid="13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280087" y="996778"/>
            <a:ext cx="11643900" cy="5496000"/>
          </a:xfrm>
          <a:prstGeom prst="rect">
            <a:avLst/>
          </a:prstGeom>
          <a:noFill/>
          <a:ln>
            <a:noFill/>
          </a:ln>
        </p:spPr>
        <p:txBody>
          <a:bodyPr anchorCtr="0" anchor="t" bIns="45700" lIns="91425" spcFirstLastPara="1" rIns="91425" wrap="square" tIns="45700">
            <a:noAutofit/>
          </a:bodyPr>
          <a:lstStyle/>
          <a:p>
            <a:pPr indent="-651383" lvl="0" marL="571500" rtl="1" algn="r">
              <a:lnSpc>
                <a:spcPct val="90000"/>
              </a:lnSpc>
              <a:spcBef>
                <a:spcPts val="1000"/>
              </a:spcBef>
              <a:spcAft>
                <a:spcPts val="0"/>
              </a:spcAft>
              <a:buClr>
                <a:schemeClr val="dk1"/>
              </a:buClr>
              <a:buSzPts val="3200"/>
              <a:buChar char="•"/>
            </a:pPr>
            <a:r>
              <a:rPr lang="en-US"/>
              <a:t>איזה נוסחת נסיגה תתאר את מספר הצעדים שמבצע האלגוריתם?</a:t>
            </a:r>
            <a:endParaRPr/>
          </a:p>
          <a:p>
            <a:pPr indent="-571500" lvl="0" marL="571500" rtl="0" algn="l">
              <a:lnSpc>
                <a:spcPct val="90000"/>
              </a:lnSpc>
              <a:spcBef>
                <a:spcPts val="1000"/>
              </a:spcBef>
              <a:spcAft>
                <a:spcPts val="0"/>
              </a:spcAft>
              <a:buClr>
                <a:schemeClr val="dk1"/>
              </a:buClr>
              <a:buSzPts val="2100"/>
              <a:buNone/>
            </a:pPr>
            <a:r>
              <a:t/>
            </a:r>
            <a:endParaRPr baseline="30000">
              <a:latin typeface="Courier New"/>
              <a:ea typeface="Courier New"/>
              <a:cs typeface="Courier New"/>
              <a:sym typeface="Courier New"/>
            </a:endParaRPr>
          </a:p>
          <a:p>
            <a:pPr indent="-571500" lvl="0" marL="571500" rtl="0" algn="l">
              <a:lnSpc>
                <a:spcPct val="90000"/>
              </a:lnSpc>
              <a:spcBef>
                <a:spcPts val="1000"/>
              </a:spcBef>
              <a:spcAft>
                <a:spcPts val="0"/>
              </a:spcAft>
              <a:buClr>
                <a:schemeClr val="dk1"/>
              </a:buClr>
              <a:buSzPts val="2100"/>
              <a:buNone/>
            </a:pPr>
            <a:r>
              <a:rPr baseline="30000" lang="en-US">
                <a:latin typeface="Courier New"/>
                <a:ea typeface="Courier New"/>
                <a:cs typeface="Courier New"/>
                <a:sym typeface="Courier New"/>
              </a:rPr>
              <a:t>           1			, n = 0</a:t>
            </a:r>
            <a:endParaRPr/>
          </a:p>
          <a:p>
            <a:pPr indent="-571500" lvl="0" marL="571500" rtl="0" algn="l">
              <a:lnSpc>
                <a:spcPct val="90000"/>
              </a:lnSpc>
              <a:spcBef>
                <a:spcPts val="1000"/>
              </a:spcBef>
              <a:spcAft>
                <a:spcPts val="0"/>
              </a:spcAft>
              <a:buClr>
                <a:schemeClr val="dk1"/>
              </a:buClr>
              <a:buSzPts val="2100"/>
              <a:buNone/>
            </a:pPr>
            <a:r>
              <a:rPr baseline="30000" lang="en-US">
                <a:latin typeface="Courier New"/>
                <a:ea typeface="Courier New"/>
                <a:cs typeface="Courier New"/>
                <a:sym typeface="Courier New"/>
              </a:rPr>
              <a:t>T(n) = </a:t>
            </a:r>
            <a:endParaRPr/>
          </a:p>
          <a:p>
            <a:pPr indent="-571500" lvl="0" marL="571500" rtl="0" algn="l">
              <a:lnSpc>
                <a:spcPct val="90000"/>
              </a:lnSpc>
              <a:spcBef>
                <a:spcPts val="1000"/>
              </a:spcBef>
              <a:spcAft>
                <a:spcPts val="0"/>
              </a:spcAft>
              <a:buClr>
                <a:schemeClr val="dk1"/>
              </a:buClr>
              <a:buSzPts val="2100"/>
              <a:buNone/>
            </a:pPr>
            <a:r>
              <a:rPr baseline="30000" lang="en-US">
                <a:latin typeface="Courier New"/>
                <a:ea typeface="Courier New"/>
                <a:cs typeface="Courier New"/>
                <a:sym typeface="Courier New"/>
              </a:rPr>
              <a:t>         T(n-1) + 1		, n &gt; 0</a:t>
            </a:r>
            <a:endParaRPr baseline="30000">
              <a:latin typeface="Courier New"/>
              <a:ea typeface="Courier New"/>
              <a:cs typeface="Courier New"/>
              <a:sym typeface="Courier New"/>
            </a:endParaRPr>
          </a:p>
          <a:p>
            <a:pPr indent="-536257" lvl="0" marL="571500" rtl="1" algn="r">
              <a:lnSpc>
                <a:spcPct val="90000"/>
              </a:lnSpc>
              <a:spcBef>
                <a:spcPts val="1000"/>
              </a:spcBef>
              <a:spcAft>
                <a:spcPts val="0"/>
              </a:spcAft>
              <a:buClr>
                <a:schemeClr val="dk1"/>
              </a:buClr>
              <a:buSzPts val="600"/>
              <a:buNone/>
            </a:pPr>
            <a:r>
              <a:t/>
            </a:r>
            <a:endParaRPr/>
          </a:p>
          <a:p>
            <a:pPr indent="-663130" lvl="0" marL="571500" rtl="1" algn="r">
              <a:lnSpc>
                <a:spcPct val="90000"/>
              </a:lnSpc>
              <a:spcBef>
                <a:spcPts val="1000"/>
              </a:spcBef>
              <a:spcAft>
                <a:spcPts val="0"/>
              </a:spcAft>
              <a:buClr>
                <a:schemeClr val="dk1"/>
              </a:buClr>
              <a:buSzPts val="3200"/>
              <a:buChar char="•"/>
            </a:pPr>
            <a:r>
              <a:rPr lang="en-US"/>
              <a:t>האם אפשר להשתמש באחד המשפטים שלמדנו כדי לפתור את נוסחת הנסיגה?</a:t>
            </a:r>
            <a:endParaRPr/>
          </a:p>
          <a:p>
            <a:pPr indent="-651383" lvl="0" marL="571500" rtl="1" algn="r">
              <a:lnSpc>
                <a:spcPct val="90000"/>
              </a:lnSpc>
              <a:spcBef>
                <a:spcPts val="1000"/>
              </a:spcBef>
              <a:spcAft>
                <a:spcPts val="0"/>
              </a:spcAft>
              <a:buClr>
                <a:schemeClr val="dk1"/>
              </a:buClr>
              <a:buSzPts val="3200"/>
              <a:buChar char="•"/>
            </a:pPr>
            <a:r>
              <a:rPr lang="en-US"/>
              <a:t>פתרו את הנוסחה הרקורסיבית בשיטת ההצבה/איטרציה</a:t>
            </a:r>
            <a:endParaRPr/>
          </a:p>
          <a:p>
            <a:pPr indent="-571500" lvl="0" marL="571500" rtl="0" algn="l">
              <a:lnSpc>
                <a:spcPct val="90000"/>
              </a:lnSpc>
              <a:spcBef>
                <a:spcPts val="1000"/>
              </a:spcBef>
              <a:spcAft>
                <a:spcPts val="0"/>
              </a:spcAft>
              <a:buClr>
                <a:schemeClr val="dk1"/>
              </a:buClr>
              <a:buSzPts val="2700"/>
              <a:buNone/>
            </a:pPr>
            <a:r>
              <a:t/>
            </a:r>
            <a:endParaRPr/>
          </a:p>
          <a:p>
            <a:pPr indent="-571500" lvl="0" marL="571500" rtl="1" algn="r">
              <a:lnSpc>
                <a:spcPct val="90000"/>
              </a:lnSpc>
              <a:spcBef>
                <a:spcPts val="1000"/>
              </a:spcBef>
              <a:spcAft>
                <a:spcPts val="0"/>
              </a:spcAft>
              <a:buClr>
                <a:schemeClr val="dk1"/>
              </a:buClr>
              <a:buSzPts val="2200"/>
              <a:buNone/>
            </a:pPr>
            <a:r>
              <a:t/>
            </a:r>
            <a:endParaRPr/>
          </a:p>
          <a:p>
            <a:pPr indent="-571500" lvl="0" marL="571500" rtl="1" algn="r">
              <a:lnSpc>
                <a:spcPct val="90000"/>
              </a:lnSpc>
              <a:spcBef>
                <a:spcPts val="1000"/>
              </a:spcBef>
              <a:spcAft>
                <a:spcPts val="0"/>
              </a:spcAft>
              <a:buClr>
                <a:schemeClr val="dk1"/>
              </a:buClr>
              <a:buSzPts val="2200"/>
              <a:buNone/>
            </a:pPr>
            <a:r>
              <a:t/>
            </a:r>
            <a:endParaRPr/>
          </a:p>
          <a:p>
            <a:pPr indent="-571500" lvl="0" marL="571500" rtl="1" algn="r">
              <a:lnSpc>
                <a:spcPct val="90000"/>
              </a:lnSpc>
              <a:spcBef>
                <a:spcPts val="1000"/>
              </a:spcBef>
              <a:spcAft>
                <a:spcPts val="0"/>
              </a:spcAft>
              <a:buClr>
                <a:schemeClr val="dk1"/>
              </a:buClr>
              <a:buSzPts val="2200"/>
              <a:buNone/>
            </a:pPr>
            <a:r>
              <a:t/>
            </a:r>
            <a:endParaRPr/>
          </a:p>
          <a:p>
            <a:pPr indent="-495300" lvl="1" marL="839787" rtl="1" algn="r">
              <a:lnSpc>
                <a:spcPct val="90000"/>
              </a:lnSpc>
              <a:spcBef>
                <a:spcPts val="500"/>
              </a:spcBef>
              <a:spcAft>
                <a:spcPts val="0"/>
              </a:spcAft>
              <a:buClr>
                <a:schemeClr val="dk1"/>
              </a:buClr>
              <a:buSzPts val="2200"/>
              <a:buNone/>
            </a:pPr>
            <a:r>
              <a:t/>
            </a:r>
            <a:endParaRPr sz="3200">
              <a:latin typeface="Comic Sans MS"/>
              <a:ea typeface="Comic Sans MS"/>
              <a:cs typeface="Comic Sans MS"/>
              <a:sym typeface="Comic Sans MS"/>
            </a:endParaRPr>
          </a:p>
          <a:p>
            <a:pPr indent="-442277" lvl="0" marL="571500" rtl="1" algn="r">
              <a:lnSpc>
                <a:spcPct val="90000"/>
              </a:lnSpc>
              <a:spcBef>
                <a:spcPts val="1000"/>
              </a:spcBef>
              <a:spcAft>
                <a:spcPts val="0"/>
              </a:spcAft>
              <a:buClr>
                <a:schemeClr val="dk1"/>
              </a:buClr>
              <a:buSzPts val="2200"/>
              <a:buNone/>
            </a:pPr>
            <a:r>
              <a:t/>
            </a:r>
            <a:endParaRPr/>
          </a:p>
          <a:p>
            <a:pPr indent="-442277" lvl="0" marL="571500" rtl="1" algn="r">
              <a:lnSpc>
                <a:spcPct val="90000"/>
              </a:lnSpc>
              <a:spcBef>
                <a:spcPts val="1000"/>
              </a:spcBef>
              <a:spcAft>
                <a:spcPts val="0"/>
              </a:spcAft>
              <a:buClr>
                <a:schemeClr val="dk1"/>
              </a:buClr>
              <a:buSzPts val="2200"/>
              <a:buNone/>
            </a:pPr>
            <a:r>
              <a:t/>
            </a:r>
            <a:endParaRPr/>
          </a:p>
          <a:p>
            <a:pPr indent="-442277" lvl="0" marL="571500" rtl="1" algn="r">
              <a:lnSpc>
                <a:spcPct val="90000"/>
              </a:lnSpc>
              <a:spcBef>
                <a:spcPts val="1000"/>
              </a:spcBef>
              <a:spcAft>
                <a:spcPts val="0"/>
              </a:spcAft>
              <a:buClr>
                <a:schemeClr val="dk1"/>
              </a:buClr>
              <a:buSzPts val="2200"/>
              <a:buNone/>
            </a:pPr>
            <a:r>
              <a:t/>
            </a:r>
            <a:endParaRPr/>
          </a:p>
          <a:p>
            <a:pPr indent="-442277" lvl="0" marL="571500" rtl="1" algn="r">
              <a:lnSpc>
                <a:spcPct val="90000"/>
              </a:lnSpc>
              <a:spcBef>
                <a:spcPts val="1000"/>
              </a:spcBef>
              <a:spcAft>
                <a:spcPts val="0"/>
              </a:spcAft>
              <a:buClr>
                <a:schemeClr val="dk1"/>
              </a:buClr>
              <a:buSzPts val="2200"/>
              <a:buNone/>
            </a:pPr>
            <a:r>
              <a:t/>
            </a:r>
            <a:endParaRPr>
              <a:latin typeface="Courier New"/>
              <a:ea typeface="Courier New"/>
              <a:cs typeface="Courier New"/>
              <a:sym typeface="Courier New"/>
            </a:endParaRPr>
          </a:p>
        </p:txBody>
      </p:sp>
      <p:sp>
        <p:nvSpPr>
          <p:cNvPr id="144" name="Google Shape;144;p25"/>
          <p:cNvSpPr txBox="1"/>
          <p:nvPr>
            <p:ph type="title"/>
          </p:nvPr>
        </p:nvSpPr>
        <p:spPr>
          <a:xfrm>
            <a:off x="1032000" y="-8238"/>
            <a:ext cx="11160000" cy="864900"/>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העלאה בחזקה</a:t>
            </a:r>
            <a:endParaRPr sz="3800"/>
          </a:p>
        </p:txBody>
      </p:sp>
      <p:sp>
        <p:nvSpPr>
          <p:cNvPr id="145" name="Google Shape;145;p25"/>
          <p:cNvSpPr/>
          <p:nvPr/>
        </p:nvSpPr>
        <p:spPr>
          <a:xfrm>
            <a:off x="1437650" y="2079350"/>
            <a:ext cx="136200" cy="1592700"/>
          </a:xfrm>
          <a:prstGeom prst="leftBrace">
            <a:avLst>
              <a:gd fmla="val 82246"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500"/>
                                        <p:tgtEl>
                                          <p:spTgt spid="1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animEffect filter="fade" transition="in">
                                      <p:cBhvr>
                                        <p:cTn dur="500"/>
                                        <p:tgtEl>
                                          <p:spTgt spid="1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animEffect filter="fade" transition="in">
                                      <p:cBhvr>
                                        <p:cTn dur="500"/>
                                        <p:tgtEl>
                                          <p:spTgt spid="1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animEffect filter="fade" transition="in">
                                      <p:cBhvr>
                                        <p:cTn dur="500"/>
                                        <p:tgtEl>
                                          <p:spTgt spid="1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animEffect filter="fade" transition="in">
                                      <p:cBhvr>
                                        <p:cTn dur="500"/>
                                        <p:tgtEl>
                                          <p:spTgt spid="14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animEffect filter="fade" transition="in">
                                      <p:cBhvr>
                                        <p:cTn dur="500"/>
                                        <p:tgtEl>
                                          <p:spTgt spid="14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animEffect filter="fade" transition="in">
                                      <p:cBhvr>
                                        <p:cTn dur="500"/>
                                        <p:tgtEl>
                                          <p:spTgt spid="14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animEffect filter="fade" transition="in">
                                      <p:cBhvr>
                                        <p:cTn dur="500"/>
                                        <p:tgtEl>
                                          <p:spTgt spid="14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animEffect filter="fade" transition="in">
                                      <p:cBhvr>
                                        <p:cTn dur="500"/>
                                        <p:tgtEl>
                                          <p:spTgt spid="14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animEffect filter="fade" transition="in">
                                      <p:cBhvr>
                                        <p:cTn dur="500"/>
                                        <p:tgtEl>
                                          <p:spTgt spid="14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animEffect filter="fade" transition="in">
                                      <p:cBhvr>
                                        <p:cTn dur="500"/>
                                        <p:tgtEl>
                                          <p:spTgt spid="14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615950" lvl="0" marL="571500" rtl="1" algn="r">
              <a:lnSpc>
                <a:spcPct val="90000"/>
              </a:lnSpc>
              <a:spcBef>
                <a:spcPts val="0"/>
              </a:spcBef>
              <a:spcAft>
                <a:spcPts val="0"/>
              </a:spcAft>
              <a:buClr>
                <a:schemeClr val="dk1"/>
              </a:buClr>
              <a:buSzPts val="2800"/>
              <a:buChar char="•"/>
            </a:pPr>
            <a:r>
              <a:rPr lang="en-US" sz="2800"/>
              <a:t>האם ניתן לכתוב אלגוריתם יעיל יותר הפותר את הבעיה?</a:t>
            </a:r>
            <a:endParaRPr sz="2800"/>
          </a:p>
          <a:p>
            <a:pPr indent="-615950" lvl="0" marL="571500" rtl="1" algn="r">
              <a:lnSpc>
                <a:spcPct val="90000"/>
              </a:lnSpc>
              <a:spcBef>
                <a:spcPts val="1000"/>
              </a:spcBef>
              <a:spcAft>
                <a:spcPts val="0"/>
              </a:spcAft>
              <a:buClr>
                <a:schemeClr val="dk1"/>
              </a:buClr>
              <a:buSzPts val="2800"/>
              <a:buChar char="•"/>
            </a:pPr>
            <a:r>
              <a:rPr lang="en-US" sz="2800"/>
              <a:t>נשתמש בגישה הנקראת </a:t>
            </a:r>
            <a:r>
              <a:rPr b="1" lang="en-US" sz="2800"/>
              <a:t>הפרד-ומשול</a:t>
            </a:r>
            <a:r>
              <a:rPr lang="en-US" sz="2800"/>
              <a:t> (divide-and-conquer). הרעיון: לחלק את הבעיה לכמה תת-בעיות, לפתור אותן ברקורסיה, ולחבר ביחד את התוצאות לפתרון מלא.</a:t>
            </a:r>
            <a:endParaRPr sz="2800"/>
          </a:p>
          <a:p>
            <a:pPr indent="-552450" lvl="1" marL="839788" rtl="1" algn="r">
              <a:lnSpc>
                <a:spcPct val="90000"/>
              </a:lnSpc>
              <a:spcBef>
                <a:spcPts val="500"/>
              </a:spcBef>
              <a:spcAft>
                <a:spcPts val="0"/>
              </a:spcAft>
              <a:buClr>
                <a:schemeClr val="dk1"/>
              </a:buClr>
              <a:buSzPts val="2800"/>
              <a:buChar char="•"/>
            </a:pPr>
            <a:r>
              <a:rPr lang="en-US"/>
              <a:t>דוגמא לשימוש בגישת הפרד-ומשול: האלגוריתם למיון מיזוג (Merge Sort).</a:t>
            </a:r>
            <a:endParaRPr/>
          </a:p>
          <a:p>
            <a:pPr indent="-615950" lvl="0" marL="571500" rtl="1" algn="r">
              <a:lnSpc>
                <a:spcPct val="90000"/>
              </a:lnSpc>
              <a:spcBef>
                <a:spcPts val="1000"/>
              </a:spcBef>
              <a:spcAft>
                <a:spcPts val="0"/>
              </a:spcAft>
              <a:buClr>
                <a:schemeClr val="dk1"/>
              </a:buClr>
              <a:buSzPts val="2800"/>
              <a:buChar char="•"/>
            </a:pPr>
            <a:r>
              <a:rPr lang="en-US" sz="2800"/>
              <a:t>נסתמך על התכונה המתמטית הבאה: בשביל לחשב את x</a:t>
            </a:r>
            <a:r>
              <a:rPr baseline="30000" lang="en-US" sz="2800"/>
              <a:t>n</a:t>
            </a:r>
            <a:r>
              <a:rPr lang="en-US" sz="2800"/>
              <a:t>, עבור n זוגי, מספיק לדעת את x</a:t>
            </a:r>
            <a:r>
              <a:rPr baseline="30000" lang="en-US" sz="2800"/>
              <a:t>n/2</a:t>
            </a:r>
            <a:r>
              <a:rPr lang="en-US" sz="2800"/>
              <a:t>. שהרי אם נכפיל את x</a:t>
            </a:r>
            <a:r>
              <a:rPr baseline="30000" lang="en-US" sz="2800"/>
              <a:t>n/2</a:t>
            </a:r>
            <a:r>
              <a:rPr lang="en-US" sz="2800"/>
              <a:t> בעצמו, נקבל בדיוק את x</a:t>
            </a:r>
            <a:r>
              <a:rPr baseline="30000" lang="en-US" sz="2800"/>
              <a:t>n</a:t>
            </a:r>
            <a:r>
              <a:rPr lang="en-US" sz="2800"/>
              <a:t>.</a:t>
            </a:r>
            <a:endParaRPr sz="2800"/>
          </a:p>
          <a:p>
            <a:pPr indent="-571500" lvl="0" marL="571500" rtl="1" algn="r">
              <a:lnSpc>
                <a:spcPct val="90000"/>
              </a:lnSpc>
              <a:spcBef>
                <a:spcPts val="1000"/>
              </a:spcBef>
              <a:spcAft>
                <a:spcPts val="0"/>
              </a:spcAft>
              <a:buClr>
                <a:schemeClr val="dk1"/>
              </a:buClr>
              <a:buSzPts val="600"/>
              <a:buNone/>
            </a:pPr>
            <a:r>
              <a:t/>
            </a:r>
            <a:endParaRPr sz="2800"/>
          </a:p>
          <a:p>
            <a:pPr indent="-571500" lvl="0" marL="571500" rtl="0" algn="l">
              <a:lnSpc>
                <a:spcPct val="90000"/>
              </a:lnSpc>
              <a:spcBef>
                <a:spcPts val="1000"/>
              </a:spcBef>
              <a:spcAft>
                <a:spcPts val="0"/>
              </a:spcAft>
              <a:buClr>
                <a:schemeClr val="dk1"/>
              </a:buClr>
              <a:buSzPts val="2100"/>
              <a:buNone/>
            </a:pPr>
            <a:r>
              <a:rPr lang="en-US" sz="2800"/>
              <a:t>	 x</a:t>
            </a:r>
            <a:r>
              <a:rPr baseline="30000" lang="en-US" sz="2800"/>
              <a:t>8</a:t>
            </a:r>
            <a:r>
              <a:rPr lang="en-US" sz="2800"/>
              <a:t> = x</a:t>
            </a:r>
            <a:r>
              <a:rPr baseline="30000" lang="en-US" sz="2800"/>
              <a:t>4</a:t>
            </a:r>
            <a:r>
              <a:rPr lang="en-US" sz="2800"/>
              <a:t> </a:t>
            </a:r>
            <a:r>
              <a:rPr baseline="30000" lang="en-US" sz="2800">
                <a:latin typeface="Times New Roman"/>
                <a:ea typeface="Times New Roman"/>
                <a:cs typeface="Times New Roman"/>
                <a:sym typeface="Times New Roman"/>
              </a:rPr>
              <a:t>*</a:t>
            </a:r>
            <a:r>
              <a:rPr lang="en-US" sz="2800"/>
              <a:t> x</a:t>
            </a:r>
            <a:r>
              <a:rPr baseline="30000" lang="en-US" sz="2800"/>
              <a:t>4</a:t>
            </a:r>
            <a:endParaRPr sz="2800"/>
          </a:p>
          <a:p>
            <a:pPr indent="-571500" lvl="0" marL="571500" rtl="0" algn="l">
              <a:lnSpc>
                <a:spcPct val="90000"/>
              </a:lnSpc>
              <a:spcBef>
                <a:spcPts val="1000"/>
              </a:spcBef>
              <a:spcAft>
                <a:spcPts val="0"/>
              </a:spcAft>
              <a:buClr>
                <a:schemeClr val="dk1"/>
              </a:buClr>
              <a:buSzPts val="2100"/>
              <a:buNone/>
            </a:pPr>
            <a:r>
              <a:rPr lang="en-US" sz="2800"/>
              <a:t>	 x</a:t>
            </a:r>
            <a:r>
              <a:rPr baseline="30000" lang="en-US" sz="2800"/>
              <a:t>4</a:t>
            </a:r>
            <a:r>
              <a:rPr lang="en-US" sz="2800"/>
              <a:t> = x</a:t>
            </a:r>
            <a:r>
              <a:rPr baseline="30000" lang="en-US" sz="2800"/>
              <a:t>2</a:t>
            </a:r>
            <a:r>
              <a:rPr lang="en-US" sz="2800"/>
              <a:t> </a:t>
            </a:r>
            <a:r>
              <a:rPr baseline="30000" lang="en-US" sz="2800">
                <a:latin typeface="Times New Roman"/>
                <a:ea typeface="Times New Roman"/>
                <a:cs typeface="Times New Roman"/>
                <a:sym typeface="Times New Roman"/>
              </a:rPr>
              <a:t>*</a:t>
            </a:r>
            <a:r>
              <a:rPr lang="en-US" sz="2800"/>
              <a:t> x</a:t>
            </a:r>
            <a:r>
              <a:rPr baseline="30000" lang="en-US" sz="2800"/>
              <a:t>2</a:t>
            </a:r>
            <a:endParaRPr sz="2800"/>
          </a:p>
          <a:p>
            <a:pPr indent="-571500" lvl="0" marL="571500" rtl="0" algn="l">
              <a:lnSpc>
                <a:spcPct val="90000"/>
              </a:lnSpc>
              <a:spcBef>
                <a:spcPts val="1000"/>
              </a:spcBef>
              <a:spcAft>
                <a:spcPts val="0"/>
              </a:spcAft>
              <a:buClr>
                <a:schemeClr val="dk1"/>
              </a:buClr>
              <a:buSzPts val="2100"/>
              <a:buNone/>
            </a:pPr>
            <a:r>
              <a:rPr lang="en-US" sz="2800"/>
              <a:t>	 x</a:t>
            </a:r>
            <a:r>
              <a:rPr baseline="30000" lang="en-US" sz="2800"/>
              <a:t>2</a:t>
            </a:r>
            <a:r>
              <a:rPr lang="en-US" sz="2800"/>
              <a:t> = x </a:t>
            </a:r>
            <a:r>
              <a:rPr baseline="30000" lang="en-US" sz="2800">
                <a:latin typeface="Times New Roman"/>
                <a:ea typeface="Times New Roman"/>
                <a:cs typeface="Times New Roman"/>
                <a:sym typeface="Times New Roman"/>
              </a:rPr>
              <a:t>*</a:t>
            </a:r>
            <a:r>
              <a:rPr lang="en-US" sz="2800"/>
              <a:t> x</a:t>
            </a:r>
            <a:endParaRPr sz="2800">
              <a:latin typeface="Courier New"/>
              <a:ea typeface="Courier New"/>
              <a:cs typeface="Courier New"/>
              <a:sym typeface="Courier New"/>
            </a:endParaRPr>
          </a:p>
        </p:txBody>
      </p:sp>
      <p:sp>
        <p:nvSpPr>
          <p:cNvPr id="151" name="Google Shape;151;p26"/>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העלאה בחזקה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280087" y="996778"/>
            <a:ext cx="11643900" cy="5496000"/>
          </a:xfrm>
          <a:prstGeom prst="rect">
            <a:avLst/>
          </a:prstGeom>
          <a:noFill/>
          <a:ln>
            <a:noFill/>
          </a:ln>
        </p:spPr>
        <p:txBody>
          <a:bodyPr anchorCtr="0" anchor="t" bIns="45700" lIns="91425" spcFirstLastPara="1" rIns="91425" wrap="square" tIns="45700">
            <a:normAutofit/>
          </a:bodyPr>
          <a:lstStyle/>
          <a:p>
            <a:pPr indent="-571500" lvl="0" marL="571500" rtl="0" algn="l">
              <a:lnSpc>
                <a:spcPct val="90000"/>
              </a:lnSpc>
              <a:spcBef>
                <a:spcPts val="1000"/>
              </a:spcBef>
              <a:spcAft>
                <a:spcPts val="0"/>
              </a:spcAft>
              <a:buClr>
                <a:schemeClr val="dk1"/>
              </a:buClr>
              <a:buSzPts val="1800"/>
              <a:buNone/>
            </a:pPr>
            <a:r>
              <a:rPr lang="en-US" sz="2800">
                <a:latin typeface="Courier New"/>
                <a:ea typeface="Courier New"/>
                <a:cs typeface="Courier New"/>
                <a:sym typeface="Courier New"/>
              </a:rPr>
              <a:t>power(x,n) = power(x,n/2) * power(x,n/2)</a:t>
            </a:r>
            <a:endParaRPr sz="2800">
              <a:latin typeface="Courier New"/>
              <a:ea typeface="Courier New"/>
              <a:cs typeface="Courier New"/>
              <a:sym typeface="Courier New"/>
            </a:endParaRPr>
          </a:p>
          <a:p>
            <a:pPr indent="-533400" lvl="0" marL="571500" rtl="1" algn="r">
              <a:lnSpc>
                <a:spcPct val="90000"/>
              </a:lnSpc>
              <a:spcBef>
                <a:spcPts val="1000"/>
              </a:spcBef>
              <a:spcAft>
                <a:spcPts val="0"/>
              </a:spcAft>
              <a:buClr>
                <a:schemeClr val="dk1"/>
              </a:buClr>
              <a:buSzPts val="600"/>
              <a:buNone/>
            </a:pPr>
            <a:r>
              <a:t/>
            </a:r>
            <a:endParaRPr sz="2800"/>
          </a:p>
          <a:p>
            <a:pPr indent="-615950" lvl="0" marL="571500" rtl="1" algn="r">
              <a:lnSpc>
                <a:spcPct val="90000"/>
              </a:lnSpc>
              <a:spcBef>
                <a:spcPts val="1000"/>
              </a:spcBef>
              <a:spcAft>
                <a:spcPts val="0"/>
              </a:spcAft>
              <a:buClr>
                <a:schemeClr val="dk1"/>
              </a:buClr>
              <a:buSzPts val="2800"/>
              <a:buChar char="•"/>
            </a:pPr>
            <a:r>
              <a:rPr lang="en-US" sz="2800"/>
              <a:t>כלל זה נכון רק עבור n זוגי. איזה כלל נסיגה ניתן לנסח עבור n אי-זוגי?</a:t>
            </a:r>
            <a:endParaRPr sz="2800"/>
          </a:p>
          <a:p>
            <a:pPr indent="-615950" lvl="0" marL="571500" rtl="1" algn="r">
              <a:lnSpc>
                <a:spcPct val="90000"/>
              </a:lnSpc>
              <a:spcBef>
                <a:spcPts val="1000"/>
              </a:spcBef>
              <a:spcAft>
                <a:spcPts val="0"/>
              </a:spcAft>
              <a:buClr>
                <a:schemeClr val="dk1"/>
              </a:buClr>
              <a:buSzPts val="2800"/>
              <a:buChar char="•"/>
            </a:pPr>
            <a:r>
              <a:rPr lang="en-US" sz="2800"/>
              <a:t>בנו פונקציה רקורסיבית הפותרת את הבעיה עבור כל n אי-שלילי.</a:t>
            </a:r>
            <a:endParaRPr sz="2800">
              <a:latin typeface="Courier New"/>
              <a:ea typeface="Courier New"/>
              <a:cs typeface="Courier New"/>
              <a:sym typeface="Courier New"/>
            </a:endParaRPr>
          </a:p>
        </p:txBody>
      </p:sp>
      <p:sp>
        <p:nvSpPr>
          <p:cNvPr id="157" name="Google Shape;157;p27"/>
          <p:cNvSpPr txBox="1"/>
          <p:nvPr>
            <p:ph type="title"/>
          </p:nvPr>
        </p:nvSpPr>
        <p:spPr>
          <a:xfrm>
            <a:off x="1032000" y="-8238"/>
            <a:ext cx="11160000" cy="864900"/>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העלאה בחזקה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fontScale="92500" lnSpcReduction="10000"/>
          </a:bodyPr>
          <a:lstStyle/>
          <a:p>
            <a:pPr indent="-571500" lvl="0" marL="571500" rtl="0" algn="l">
              <a:lnSpc>
                <a:spcPct val="90000"/>
              </a:lnSpc>
              <a:spcBef>
                <a:spcPts val="0"/>
              </a:spcBef>
              <a:spcAft>
                <a:spcPts val="0"/>
              </a:spcAft>
              <a:buClr>
                <a:schemeClr val="dk1"/>
              </a:buClr>
              <a:buSzPct val="100000"/>
              <a:buNone/>
            </a:pPr>
            <a:r>
              <a:rPr b="1" lang="en-US" sz="1600">
                <a:latin typeface="Courier New"/>
                <a:ea typeface="Courier New"/>
                <a:cs typeface="Courier New"/>
                <a:sym typeface="Courier New"/>
              </a:rPr>
              <a:t>int</a:t>
            </a:r>
            <a:r>
              <a:rPr lang="en-US" sz="1600">
                <a:latin typeface="Courier New"/>
                <a:ea typeface="Courier New"/>
                <a:cs typeface="Courier New"/>
                <a:sym typeface="Courier New"/>
              </a:rPr>
              <a:t> power (</a:t>
            </a:r>
            <a:r>
              <a:rPr b="1" lang="en-US" sz="1600">
                <a:latin typeface="Courier New"/>
                <a:ea typeface="Courier New"/>
                <a:cs typeface="Courier New"/>
                <a:sym typeface="Courier New"/>
              </a:rPr>
              <a:t>int</a:t>
            </a:r>
            <a:r>
              <a:rPr lang="en-US" sz="1600">
                <a:latin typeface="Courier New"/>
                <a:ea typeface="Courier New"/>
                <a:cs typeface="Courier New"/>
                <a:sym typeface="Courier New"/>
              </a:rPr>
              <a:t> x, </a:t>
            </a:r>
            <a:r>
              <a:rPr b="1" lang="en-US" sz="1600">
                <a:latin typeface="Courier New"/>
                <a:ea typeface="Courier New"/>
                <a:cs typeface="Courier New"/>
                <a:sym typeface="Courier New"/>
              </a:rPr>
              <a:t>int</a:t>
            </a:r>
            <a:r>
              <a:rPr lang="en-US" sz="1600">
                <a:latin typeface="Courier New"/>
                <a:ea typeface="Courier New"/>
                <a:cs typeface="Courier New"/>
                <a:sym typeface="Courier New"/>
              </a:rPr>
              <a:t> n)</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if</a:t>
            </a:r>
            <a:r>
              <a:rPr lang="en-US" sz="1600">
                <a:latin typeface="Courier New"/>
                <a:ea typeface="Courier New"/>
                <a:cs typeface="Courier New"/>
                <a:sym typeface="Courier New"/>
              </a:rPr>
              <a:t> (n == 0)</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return</a:t>
            </a:r>
            <a:r>
              <a:rPr lang="en-US" sz="1600">
                <a:latin typeface="Courier New"/>
                <a:ea typeface="Courier New"/>
                <a:cs typeface="Courier New"/>
                <a:sym typeface="Courier New"/>
              </a:rPr>
              <a:t> 1;</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else </a:t>
            </a:r>
            <a:r>
              <a:rPr lang="en-US" sz="1600">
                <a:latin typeface="Courier New"/>
                <a:ea typeface="Courier New"/>
                <a:cs typeface="Courier New"/>
                <a:sym typeface="Courier New"/>
              </a:rPr>
              <a:t>{</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int </a:t>
            </a:r>
            <a:r>
              <a:rPr lang="en-US" sz="1600">
                <a:latin typeface="Courier New"/>
                <a:ea typeface="Courier New"/>
                <a:cs typeface="Courier New"/>
                <a:sym typeface="Courier New"/>
              </a:rPr>
              <a:t>half = power(x,n/2);</a:t>
            </a:r>
            <a:endParaRPr/>
          </a:p>
          <a:p>
            <a:pPr indent="-571500" lvl="0" marL="571500" rtl="0" algn="l">
              <a:lnSpc>
                <a:spcPct val="90000"/>
              </a:lnSpc>
              <a:spcBef>
                <a:spcPts val="1000"/>
              </a:spcBef>
              <a:spcAft>
                <a:spcPts val="0"/>
              </a:spcAft>
              <a:buClr>
                <a:schemeClr val="dk1"/>
              </a:buClr>
              <a:buSzPct val="100000"/>
              <a:buNone/>
            </a:pPr>
            <a:r>
              <a:rPr b="1" lang="en-US" sz="1600">
                <a:latin typeface="Courier New"/>
                <a:ea typeface="Courier New"/>
                <a:cs typeface="Courier New"/>
                <a:sym typeface="Courier New"/>
              </a:rPr>
              <a:t>    if</a:t>
            </a:r>
            <a:r>
              <a:rPr lang="en-US" sz="1600">
                <a:latin typeface="Courier New"/>
                <a:ea typeface="Courier New"/>
                <a:cs typeface="Courier New"/>
                <a:sym typeface="Courier New"/>
              </a:rPr>
              <a:t> (n%2 == 0)</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return</a:t>
            </a:r>
            <a:r>
              <a:rPr lang="en-US" sz="1600">
                <a:latin typeface="Courier New"/>
                <a:ea typeface="Courier New"/>
                <a:cs typeface="Courier New"/>
                <a:sym typeface="Courier New"/>
              </a:rPr>
              <a:t> half*half;</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else</a:t>
            </a:r>
            <a:endParaRPr sz="1600">
              <a:latin typeface="Courier New"/>
              <a:ea typeface="Courier New"/>
              <a:cs typeface="Courier New"/>
              <a:sym typeface="Courier New"/>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a:t>
            </a:r>
            <a:r>
              <a:rPr b="1" lang="en-US" sz="1600">
                <a:latin typeface="Courier New"/>
                <a:ea typeface="Courier New"/>
                <a:cs typeface="Courier New"/>
                <a:sym typeface="Courier New"/>
              </a:rPr>
              <a:t>return</a:t>
            </a:r>
            <a:r>
              <a:rPr lang="en-US" sz="1600">
                <a:latin typeface="Courier New"/>
                <a:ea typeface="Courier New"/>
                <a:cs typeface="Courier New"/>
                <a:sym typeface="Courier New"/>
              </a:rPr>
              <a:t> half*half*x; </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 } </a:t>
            </a:r>
            <a:endParaRPr/>
          </a:p>
          <a:p>
            <a:pPr indent="-571500" lvl="0" marL="571500" rtl="0" algn="l">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a:t>
            </a:r>
            <a:endParaRPr/>
          </a:p>
          <a:p>
            <a:pPr indent="-571531" lvl="0" marL="571500" rtl="1" algn="r">
              <a:lnSpc>
                <a:spcPct val="90000"/>
              </a:lnSpc>
              <a:spcBef>
                <a:spcPts val="1000"/>
              </a:spcBef>
              <a:spcAft>
                <a:spcPts val="0"/>
              </a:spcAft>
              <a:buClr>
                <a:schemeClr val="dk1"/>
              </a:buClr>
              <a:buSzPct val="100000"/>
              <a:buChar char="•"/>
            </a:pPr>
            <a:r>
              <a:rPr lang="en-US" sz="2100"/>
              <a:t>איזה נוסחת נסיגה תתאר את מספר הצעדים שמבצע האלגוריתם?</a:t>
            </a:r>
            <a:endParaRPr/>
          </a:p>
          <a:p>
            <a:pPr indent="-571500" lvl="0" marL="571500" rtl="0" algn="l">
              <a:lnSpc>
                <a:spcPct val="90000"/>
              </a:lnSpc>
              <a:spcBef>
                <a:spcPts val="1000"/>
              </a:spcBef>
              <a:spcAft>
                <a:spcPts val="0"/>
              </a:spcAft>
              <a:buClr>
                <a:schemeClr val="dk1"/>
              </a:buClr>
              <a:buSzPct val="100000"/>
              <a:buNone/>
            </a:pPr>
            <a:r>
              <a:t/>
            </a:r>
            <a:endParaRPr sz="600">
              <a:latin typeface="Courier New"/>
              <a:ea typeface="Courier New"/>
              <a:cs typeface="Courier New"/>
              <a:sym typeface="Courier New"/>
            </a:endParaRPr>
          </a:p>
          <a:p>
            <a:pPr indent="-571500" lvl="0" marL="571500" rtl="0" algn="l">
              <a:lnSpc>
                <a:spcPct val="90000"/>
              </a:lnSpc>
              <a:spcBef>
                <a:spcPts val="1000"/>
              </a:spcBef>
              <a:spcAft>
                <a:spcPts val="0"/>
              </a:spcAft>
              <a:buClr>
                <a:schemeClr val="dk1"/>
              </a:buClr>
              <a:buSzPct val="100000"/>
              <a:buNone/>
            </a:pPr>
            <a:r>
              <a:rPr lang="en-US" sz="2000">
                <a:latin typeface="Courier New"/>
                <a:ea typeface="Courier New"/>
                <a:cs typeface="Courier New"/>
                <a:sym typeface="Courier New"/>
              </a:rPr>
              <a:t>T(n) = T(n/2) + Θ(1)</a:t>
            </a:r>
            <a:endParaRPr/>
          </a:p>
          <a:p>
            <a:pPr indent="-571531" lvl="0" marL="571500" rtl="1" algn="r">
              <a:lnSpc>
                <a:spcPct val="90000"/>
              </a:lnSpc>
              <a:spcBef>
                <a:spcPts val="1000"/>
              </a:spcBef>
              <a:spcAft>
                <a:spcPts val="0"/>
              </a:spcAft>
              <a:buClr>
                <a:schemeClr val="dk1"/>
              </a:buClr>
              <a:buSzPct val="100000"/>
              <a:buChar char="•"/>
            </a:pPr>
            <a:r>
              <a:rPr lang="en-US" sz="2100"/>
              <a:t>השתמשו במשפט שלמדנו בכיתה על מנת לפתור אותה.</a:t>
            </a:r>
            <a:endParaRPr/>
          </a:p>
          <a:p>
            <a:pPr indent="-571500" lvl="0" marL="571500" rtl="0" algn="l">
              <a:lnSpc>
                <a:spcPct val="90000"/>
              </a:lnSpc>
              <a:spcBef>
                <a:spcPts val="1000"/>
              </a:spcBef>
              <a:spcAft>
                <a:spcPts val="0"/>
              </a:spcAft>
              <a:buClr>
                <a:schemeClr val="dk1"/>
              </a:buClr>
              <a:buSzPct val="100000"/>
              <a:buNone/>
            </a:pPr>
            <a:r>
              <a:rPr lang="en-US" sz="2000">
                <a:latin typeface="Courier New"/>
                <a:ea typeface="Courier New"/>
                <a:cs typeface="Courier New"/>
                <a:sym typeface="Courier New"/>
              </a:rPr>
              <a:t>T(n) = Θ(logn)</a:t>
            </a:r>
            <a:endParaRPr/>
          </a:p>
          <a:p>
            <a:pPr indent="-571500" lvl="0" marL="571500" rtl="0" algn="l">
              <a:lnSpc>
                <a:spcPct val="90000"/>
              </a:lnSpc>
              <a:spcBef>
                <a:spcPts val="1000"/>
              </a:spcBef>
              <a:spcAft>
                <a:spcPts val="0"/>
              </a:spcAft>
              <a:buClr>
                <a:schemeClr val="dk1"/>
              </a:buClr>
              <a:buSzPct val="100000"/>
              <a:buNone/>
            </a:pPr>
            <a:r>
              <a:t/>
            </a:r>
            <a:endParaRPr sz="2000">
              <a:latin typeface="Courier New"/>
              <a:ea typeface="Courier New"/>
              <a:cs typeface="Courier New"/>
              <a:sym typeface="Courier New"/>
            </a:endParaRPr>
          </a:p>
          <a:p>
            <a:pPr indent="-571500" lvl="0" marL="571500" rtl="1" algn="r">
              <a:lnSpc>
                <a:spcPct val="90000"/>
              </a:lnSpc>
              <a:spcBef>
                <a:spcPts val="1000"/>
              </a:spcBef>
              <a:spcAft>
                <a:spcPts val="0"/>
              </a:spcAft>
              <a:buClr>
                <a:schemeClr val="dk1"/>
              </a:buClr>
              <a:buSzPct val="100000"/>
              <a:buNone/>
            </a:pPr>
            <a:r>
              <a:t/>
            </a:r>
            <a:endParaRPr sz="2200"/>
          </a:p>
          <a:p>
            <a:pPr indent="-571500" lvl="0" marL="571500" rtl="1" algn="r">
              <a:lnSpc>
                <a:spcPct val="90000"/>
              </a:lnSpc>
              <a:spcBef>
                <a:spcPts val="1000"/>
              </a:spcBef>
              <a:spcAft>
                <a:spcPts val="0"/>
              </a:spcAft>
              <a:buClr>
                <a:schemeClr val="dk1"/>
              </a:buClr>
              <a:buSzPct val="100000"/>
              <a:buNone/>
            </a:pPr>
            <a:r>
              <a:t/>
            </a:r>
            <a:endParaRPr sz="2200"/>
          </a:p>
          <a:p>
            <a:pPr indent="-571500" lvl="0" marL="571500" rtl="1" algn="r">
              <a:lnSpc>
                <a:spcPct val="90000"/>
              </a:lnSpc>
              <a:spcBef>
                <a:spcPts val="1000"/>
              </a:spcBef>
              <a:spcAft>
                <a:spcPts val="0"/>
              </a:spcAft>
              <a:buClr>
                <a:schemeClr val="dk1"/>
              </a:buClr>
              <a:buSzPct val="100000"/>
              <a:buNone/>
            </a:pPr>
            <a:r>
              <a:t/>
            </a:r>
            <a:endParaRPr sz="2200"/>
          </a:p>
          <a:p>
            <a:pPr indent="-495300" lvl="1" marL="839788" rtl="1" algn="r">
              <a:lnSpc>
                <a:spcPct val="90000"/>
              </a:lnSpc>
              <a:spcBef>
                <a:spcPts val="500"/>
              </a:spcBef>
              <a:spcAft>
                <a:spcPts val="0"/>
              </a:spcAft>
              <a:buClr>
                <a:schemeClr val="dk1"/>
              </a:buClr>
              <a:buSzPct val="100000"/>
              <a:buNone/>
            </a:pPr>
            <a:r>
              <a:t/>
            </a:r>
            <a:endParaRPr sz="2200">
              <a:latin typeface="Comic Sans MS"/>
              <a:ea typeface="Comic Sans MS"/>
              <a:cs typeface="Comic Sans MS"/>
              <a:sym typeface="Comic Sans MS"/>
            </a:endParaRPr>
          </a:p>
          <a:p>
            <a:pPr indent="-442277" lvl="0" marL="571500" rtl="1" algn="r">
              <a:lnSpc>
                <a:spcPct val="90000"/>
              </a:lnSpc>
              <a:spcBef>
                <a:spcPts val="1000"/>
              </a:spcBef>
              <a:spcAft>
                <a:spcPts val="0"/>
              </a:spcAft>
              <a:buClr>
                <a:schemeClr val="dk1"/>
              </a:buClr>
              <a:buSzPct val="100000"/>
              <a:buNone/>
            </a:pPr>
            <a:r>
              <a:t/>
            </a:r>
            <a:endParaRPr sz="2200"/>
          </a:p>
          <a:p>
            <a:pPr indent="-442277" lvl="0" marL="571500" rtl="1" algn="r">
              <a:lnSpc>
                <a:spcPct val="90000"/>
              </a:lnSpc>
              <a:spcBef>
                <a:spcPts val="1000"/>
              </a:spcBef>
              <a:spcAft>
                <a:spcPts val="0"/>
              </a:spcAft>
              <a:buClr>
                <a:schemeClr val="dk1"/>
              </a:buClr>
              <a:buSzPct val="100000"/>
              <a:buNone/>
            </a:pPr>
            <a:r>
              <a:t/>
            </a:r>
            <a:endParaRPr sz="2200"/>
          </a:p>
          <a:p>
            <a:pPr indent="-442277" lvl="0" marL="571500" rtl="1" algn="r">
              <a:lnSpc>
                <a:spcPct val="90000"/>
              </a:lnSpc>
              <a:spcBef>
                <a:spcPts val="1000"/>
              </a:spcBef>
              <a:spcAft>
                <a:spcPts val="0"/>
              </a:spcAft>
              <a:buClr>
                <a:schemeClr val="dk1"/>
              </a:buClr>
              <a:buSzPct val="100000"/>
              <a:buNone/>
            </a:pPr>
            <a:r>
              <a:t/>
            </a:r>
            <a:endParaRPr sz="2200"/>
          </a:p>
          <a:p>
            <a:pPr indent="-442277" lvl="0" marL="571500" rtl="1" algn="r">
              <a:lnSpc>
                <a:spcPct val="90000"/>
              </a:lnSpc>
              <a:spcBef>
                <a:spcPts val="1000"/>
              </a:spcBef>
              <a:spcAft>
                <a:spcPts val="0"/>
              </a:spcAft>
              <a:buClr>
                <a:schemeClr val="dk1"/>
              </a:buClr>
              <a:buSzPct val="100000"/>
              <a:buNone/>
            </a:pPr>
            <a:r>
              <a:t/>
            </a:r>
            <a:endParaRPr sz="2200">
              <a:latin typeface="Courier New"/>
              <a:ea typeface="Courier New"/>
              <a:cs typeface="Courier New"/>
              <a:sym typeface="Courier New"/>
            </a:endParaRPr>
          </a:p>
        </p:txBody>
      </p:sp>
      <p:sp>
        <p:nvSpPr>
          <p:cNvPr id="163" name="Google Shape;163;p28"/>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העלאה בחזקה</a:t>
            </a:r>
            <a:endParaRPr sz="3800"/>
          </a:p>
        </p:txBody>
      </p:sp>
      <p:pic>
        <p:nvPicPr>
          <p:cNvPr descr="alesson_chuck" id="164" name="Google Shape;164;p28"/>
          <p:cNvPicPr preferRelativeResize="0"/>
          <p:nvPr/>
        </p:nvPicPr>
        <p:blipFill rotWithShape="1">
          <a:blip r:embed="rId3">
            <a:alphaModFix/>
          </a:blip>
          <a:srcRect b="0" l="0" r="0" t="0"/>
          <a:stretch/>
        </p:blipFill>
        <p:spPr>
          <a:xfrm>
            <a:off x="7175501" y="1484314"/>
            <a:ext cx="3097213" cy="26876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5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5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5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5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5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5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5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5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500"/>
                                        <p:tgtEl>
                                          <p:spTgt spid="1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9" st="9"/>
                                            </p:txEl>
                                          </p:spTgt>
                                        </p:tgtEl>
                                        <p:attrNameLst>
                                          <p:attrName>style.visibility</p:attrName>
                                        </p:attrNameLst>
                                      </p:cBhvr>
                                      <p:to>
                                        <p:strVal val="visible"/>
                                      </p:to>
                                    </p:set>
                                    <p:animEffect filter="fade" transition="in">
                                      <p:cBhvr>
                                        <p:cTn dur="500"/>
                                        <p:tgtEl>
                                          <p:spTgt spid="1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0" st="10"/>
                                            </p:txEl>
                                          </p:spTgt>
                                        </p:tgtEl>
                                        <p:attrNameLst>
                                          <p:attrName>style.visibility</p:attrName>
                                        </p:attrNameLst>
                                      </p:cBhvr>
                                      <p:to>
                                        <p:strVal val="visible"/>
                                      </p:to>
                                    </p:set>
                                    <p:animEffect filter="fade" transition="in">
                                      <p:cBhvr>
                                        <p:cTn dur="500"/>
                                        <p:tgtEl>
                                          <p:spTgt spid="16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1" st="11"/>
                                            </p:txEl>
                                          </p:spTgt>
                                        </p:tgtEl>
                                        <p:attrNameLst>
                                          <p:attrName>style.visibility</p:attrName>
                                        </p:attrNameLst>
                                      </p:cBhvr>
                                      <p:to>
                                        <p:strVal val="visible"/>
                                      </p:to>
                                    </p:set>
                                    <p:animEffect filter="fade" transition="in">
                                      <p:cBhvr>
                                        <p:cTn dur="500"/>
                                        <p:tgtEl>
                                          <p:spTgt spid="16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2" st="12"/>
                                            </p:txEl>
                                          </p:spTgt>
                                        </p:tgtEl>
                                        <p:attrNameLst>
                                          <p:attrName>style.visibility</p:attrName>
                                        </p:attrNameLst>
                                      </p:cBhvr>
                                      <p:to>
                                        <p:strVal val="visible"/>
                                      </p:to>
                                    </p:set>
                                    <p:animEffect filter="fade" transition="in">
                                      <p:cBhvr>
                                        <p:cTn dur="500"/>
                                        <p:tgtEl>
                                          <p:spTgt spid="16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3" st="13"/>
                                            </p:txEl>
                                          </p:spTgt>
                                        </p:tgtEl>
                                        <p:attrNameLst>
                                          <p:attrName>style.visibility</p:attrName>
                                        </p:attrNameLst>
                                      </p:cBhvr>
                                      <p:to>
                                        <p:strVal val="visible"/>
                                      </p:to>
                                    </p:set>
                                    <p:animEffect filter="fade" transition="in">
                                      <p:cBhvr>
                                        <p:cTn dur="500"/>
                                        <p:tgtEl>
                                          <p:spTgt spid="16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4" st="14"/>
                                            </p:txEl>
                                          </p:spTgt>
                                        </p:tgtEl>
                                        <p:attrNameLst>
                                          <p:attrName>style.visibility</p:attrName>
                                        </p:attrNameLst>
                                      </p:cBhvr>
                                      <p:to>
                                        <p:strVal val="visible"/>
                                      </p:to>
                                    </p:set>
                                    <p:animEffect filter="fade" transition="in">
                                      <p:cBhvr>
                                        <p:cTn dur="500"/>
                                        <p:tgtEl>
                                          <p:spTgt spid="16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5" st="15"/>
                                            </p:txEl>
                                          </p:spTgt>
                                        </p:tgtEl>
                                        <p:attrNameLst>
                                          <p:attrName>style.visibility</p:attrName>
                                        </p:attrNameLst>
                                      </p:cBhvr>
                                      <p:to>
                                        <p:strVal val="visible"/>
                                      </p:to>
                                    </p:set>
                                    <p:animEffect filter="fade" transition="in">
                                      <p:cBhvr>
                                        <p:cTn dur="500"/>
                                        <p:tgtEl>
                                          <p:spTgt spid="16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6" st="16"/>
                                            </p:txEl>
                                          </p:spTgt>
                                        </p:tgtEl>
                                        <p:attrNameLst>
                                          <p:attrName>style.visibility</p:attrName>
                                        </p:attrNameLst>
                                      </p:cBhvr>
                                      <p:to>
                                        <p:strVal val="visible"/>
                                      </p:to>
                                    </p:set>
                                    <p:animEffect filter="fade" transition="in">
                                      <p:cBhvr>
                                        <p:cTn dur="500"/>
                                        <p:tgtEl>
                                          <p:spTgt spid="16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7" st="17"/>
                                            </p:txEl>
                                          </p:spTgt>
                                        </p:tgtEl>
                                        <p:attrNameLst>
                                          <p:attrName>style.visibility</p:attrName>
                                        </p:attrNameLst>
                                      </p:cBhvr>
                                      <p:to>
                                        <p:strVal val="visible"/>
                                      </p:to>
                                    </p:set>
                                    <p:animEffect filter="fade" transition="in">
                                      <p:cBhvr>
                                        <p:cTn dur="500"/>
                                        <p:tgtEl>
                                          <p:spTgt spid="16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8" st="18"/>
                                            </p:txEl>
                                          </p:spTgt>
                                        </p:tgtEl>
                                        <p:attrNameLst>
                                          <p:attrName>style.visibility</p:attrName>
                                        </p:attrNameLst>
                                      </p:cBhvr>
                                      <p:to>
                                        <p:strVal val="visible"/>
                                      </p:to>
                                    </p:set>
                                    <p:animEffect filter="fade" transition="in">
                                      <p:cBhvr>
                                        <p:cTn dur="500"/>
                                        <p:tgtEl>
                                          <p:spTgt spid="16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9" st="19"/>
                                            </p:txEl>
                                          </p:spTgt>
                                        </p:tgtEl>
                                        <p:attrNameLst>
                                          <p:attrName>style.visibility</p:attrName>
                                        </p:attrNameLst>
                                      </p:cBhvr>
                                      <p:to>
                                        <p:strVal val="visible"/>
                                      </p:to>
                                    </p:set>
                                    <p:animEffect filter="fade" transition="in">
                                      <p:cBhvr>
                                        <p:cTn dur="500"/>
                                        <p:tgtEl>
                                          <p:spTgt spid="16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0" st="20"/>
                                            </p:txEl>
                                          </p:spTgt>
                                        </p:tgtEl>
                                        <p:attrNameLst>
                                          <p:attrName>style.visibility</p:attrName>
                                        </p:attrNameLst>
                                      </p:cBhvr>
                                      <p:to>
                                        <p:strVal val="visible"/>
                                      </p:to>
                                    </p:set>
                                    <p:animEffect filter="fade" transition="in">
                                      <p:cBhvr>
                                        <p:cTn dur="500"/>
                                        <p:tgtEl>
                                          <p:spTgt spid="16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1" st="21"/>
                                            </p:txEl>
                                          </p:spTgt>
                                        </p:tgtEl>
                                        <p:attrNameLst>
                                          <p:attrName>style.visibility</p:attrName>
                                        </p:attrNameLst>
                                      </p:cBhvr>
                                      <p:to>
                                        <p:strVal val="visible"/>
                                      </p:to>
                                    </p:set>
                                    <p:animEffect filter="fade" transition="in">
                                      <p:cBhvr>
                                        <p:cTn dur="500"/>
                                        <p:tgtEl>
                                          <p:spTgt spid="16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2" st="22"/>
                                            </p:txEl>
                                          </p:spTgt>
                                        </p:tgtEl>
                                        <p:attrNameLst>
                                          <p:attrName>style.visibility</p:attrName>
                                        </p:attrNameLst>
                                      </p:cBhvr>
                                      <p:to>
                                        <p:strVal val="visible"/>
                                      </p:to>
                                    </p:set>
                                    <p:animEffect filter="fade" transition="in">
                                      <p:cBhvr>
                                        <p:cTn dur="500"/>
                                        <p:tgtEl>
                                          <p:spTgt spid="16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3" st="23"/>
                                            </p:txEl>
                                          </p:spTgt>
                                        </p:tgtEl>
                                        <p:attrNameLst>
                                          <p:attrName>style.visibility</p:attrName>
                                        </p:attrNameLst>
                                      </p:cBhvr>
                                      <p:to>
                                        <p:strVal val="visible"/>
                                      </p:to>
                                    </p:set>
                                    <p:animEffect filter="fade" transition="in">
                                      <p:cBhvr>
                                        <p:cTn dur="500"/>
                                        <p:tgtEl>
                                          <p:spTgt spid="162">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4" st="24"/>
                                            </p:txEl>
                                          </p:spTgt>
                                        </p:tgtEl>
                                        <p:attrNameLst>
                                          <p:attrName>style.visibility</p:attrName>
                                        </p:attrNameLst>
                                      </p:cBhvr>
                                      <p:to>
                                        <p:strVal val="visible"/>
                                      </p:to>
                                    </p:set>
                                    <p:animEffect filter="fade" transition="in">
                                      <p:cBhvr>
                                        <p:cTn dur="500"/>
                                        <p:tgtEl>
                                          <p:spTgt spid="162">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5" st="25"/>
                                            </p:txEl>
                                          </p:spTgt>
                                        </p:tgtEl>
                                        <p:attrNameLst>
                                          <p:attrName>style.visibility</p:attrName>
                                        </p:attrNameLst>
                                      </p:cBhvr>
                                      <p:to>
                                        <p:strVal val="visible"/>
                                      </p:to>
                                    </p:set>
                                    <p:animEffect filter="fade" transition="in">
                                      <p:cBhvr>
                                        <p:cTn dur="500"/>
                                        <p:tgtEl>
                                          <p:spTgt spid="162">
                                            <p:txEl>
                                              <p:pRg end="25" st="2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3200"/>
              <a:buChar char="•"/>
            </a:pPr>
            <a:r>
              <a:rPr lang="en-US" sz="3200"/>
              <a:t>השיטה בה נקטנו לפתרון הבעיה נקראת 'הפרד-ומשול', שכן היא מתבססת על:</a:t>
            </a:r>
            <a:endParaRPr/>
          </a:p>
          <a:p>
            <a:pPr indent="-495300" lvl="1" marL="839788" rtl="1" algn="r">
              <a:lnSpc>
                <a:spcPct val="90000"/>
              </a:lnSpc>
              <a:spcBef>
                <a:spcPts val="500"/>
              </a:spcBef>
              <a:spcAft>
                <a:spcPts val="0"/>
              </a:spcAft>
              <a:buClr>
                <a:schemeClr val="dk1"/>
              </a:buClr>
              <a:buSzPts val="2800"/>
              <a:buChar char="•"/>
            </a:pPr>
            <a:r>
              <a:rPr lang="en-US" sz="2800"/>
              <a:t>חלוקת הבעיה למספר תת-בעיות הדומות אחת לשנייה ("הפרד")</a:t>
            </a:r>
            <a:endParaRPr/>
          </a:p>
          <a:p>
            <a:pPr indent="-495300" lvl="1" marL="839788" rtl="1" algn="r">
              <a:lnSpc>
                <a:spcPct val="90000"/>
              </a:lnSpc>
              <a:spcBef>
                <a:spcPts val="500"/>
              </a:spcBef>
              <a:spcAft>
                <a:spcPts val="0"/>
              </a:spcAft>
              <a:buClr>
                <a:schemeClr val="dk1"/>
              </a:buClr>
              <a:buSzPts val="2800"/>
              <a:buChar char="•"/>
            </a:pPr>
            <a:r>
              <a:rPr lang="en-US" sz="2800"/>
              <a:t>פתירת כל תת-בעיה בנפרד באופן רקורסיבי</a:t>
            </a:r>
            <a:endParaRPr/>
          </a:p>
          <a:p>
            <a:pPr indent="-495300" lvl="1" marL="839788" rtl="1" algn="r">
              <a:lnSpc>
                <a:spcPct val="90000"/>
              </a:lnSpc>
              <a:spcBef>
                <a:spcPts val="500"/>
              </a:spcBef>
              <a:spcAft>
                <a:spcPts val="0"/>
              </a:spcAft>
              <a:buClr>
                <a:schemeClr val="dk1"/>
              </a:buClr>
              <a:buSzPts val="2800"/>
              <a:buChar char="•"/>
            </a:pPr>
            <a:r>
              <a:rPr lang="en-US" sz="2800"/>
              <a:t>ואז שילוב הפתרונות של תת-הבעיות כדי לקבל פתרון לבעיה המלאה ("ומשול").</a:t>
            </a:r>
            <a:endParaRPr/>
          </a:p>
          <a:p>
            <a:pPr indent="-571500" lvl="0" marL="571500" rtl="1" algn="r">
              <a:lnSpc>
                <a:spcPct val="90000"/>
              </a:lnSpc>
              <a:spcBef>
                <a:spcPts val="1000"/>
              </a:spcBef>
              <a:spcAft>
                <a:spcPts val="0"/>
              </a:spcAft>
              <a:buClr>
                <a:schemeClr val="dk1"/>
              </a:buClr>
              <a:buSzPts val="3200"/>
              <a:buChar char="•"/>
            </a:pPr>
            <a:r>
              <a:rPr lang="en-US" sz="3200"/>
              <a:t>באמצעות פיתוח אלגוריתם רקורסיבי המתבסס על אסטרטגיה של הפרד-ומשול, ניתן, לפעמים, לשפר את היעילות של הפתרון.</a:t>
            </a:r>
            <a:endParaRPr/>
          </a:p>
          <a:p>
            <a:pPr indent="-571500" lvl="0" marL="571500" rtl="0" algn="l">
              <a:lnSpc>
                <a:spcPct val="90000"/>
              </a:lnSpc>
              <a:spcBef>
                <a:spcPts val="1000"/>
              </a:spcBef>
              <a:spcAft>
                <a:spcPts val="0"/>
              </a:spcAft>
              <a:buClr>
                <a:schemeClr val="dk1"/>
              </a:buClr>
              <a:buSzPts val="900"/>
              <a:buNone/>
            </a:pPr>
            <a:r>
              <a:t/>
            </a:r>
            <a:endParaRPr sz="900">
              <a:latin typeface="Courier New"/>
              <a:ea typeface="Courier New"/>
              <a:cs typeface="Courier New"/>
              <a:sym typeface="Courier New"/>
            </a:endParaRPr>
          </a:p>
          <a:p>
            <a:pPr indent="-571500" lvl="0" marL="571500" rtl="0" algn="l">
              <a:lnSpc>
                <a:spcPct val="90000"/>
              </a:lnSpc>
              <a:spcBef>
                <a:spcPts val="1000"/>
              </a:spcBef>
              <a:spcAft>
                <a:spcPts val="0"/>
              </a:spcAft>
              <a:buClr>
                <a:schemeClr val="dk1"/>
              </a:buClr>
              <a:buSzPts val="3900"/>
              <a:buNone/>
            </a:pPr>
            <a:r>
              <a:t/>
            </a:r>
            <a:endParaRPr sz="3900"/>
          </a:p>
          <a:p>
            <a:pPr indent="-571500" lvl="0" marL="571500" rtl="1" algn="r">
              <a:lnSpc>
                <a:spcPct val="90000"/>
              </a:lnSpc>
              <a:spcBef>
                <a:spcPts val="1000"/>
              </a:spcBef>
              <a:spcAft>
                <a:spcPts val="0"/>
              </a:spcAft>
              <a:buClr>
                <a:schemeClr val="dk1"/>
              </a:buClr>
              <a:buSzPts val="3900"/>
              <a:buNone/>
            </a:pPr>
            <a:r>
              <a:t/>
            </a:r>
            <a:endParaRPr sz="3900"/>
          </a:p>
          <a:p>
            <a:pPr indent="-495300" lvl="1" marL="839788" rtl="1" algn="r">
              <a:lnSpc>
                <a:spcPct val="90000"/>
              </a:lnSpc>
              <a:spcBef>
                <a:spcPts val="500"/>
              </a:spcBef>
              <a:spcAft>
                <a:spcPts val="0"/>
              </a:spcAft>
              <a:buClr>
                <a:schemeClr val="dk1"/>
              </a:buClr>
              <a:buSzPts val="3900"/>
              <a:buNone/>
            </a:pPr>
            <a:r>
              <a:t/>
            </a:r>
            <a:endParaRPr sz="3900">
              <a:latin typeface="Comic Sans MS"/>
              <a:ea typeface="Comic Sans MS"/>
              <a:cs typeface="Comic Sans MS"/>
              <a:sym typeface="Comic Sans MS"/>
            </a:endParaRPr>
          </a:p>
          <a:p>
            <a:pPr indent="-323850" lvl="0" marL="571500" rtl="1" algn="r">
              <a:lnSpc>
                <a:spcPct val="90000"/>
              </a:lnSpc>
              <a:spcBef>
                <a:spcPts val="1000"/>
              </a:spcBef>
              <a:spcAft>
                <a:spcPts val="0"/>
              </a:spcAft>
              <a:buClr>
                <a:schemeClr val="dk1"/>
              </a:buClr>
              <a:buSzPts val="3900"/>
              <a:buNone/>
            </a:pPr>
            <a:r>
              <a:t/>
            </a:r>
            <a:endParaRPr sz="3900"/>
          </a:p>
          <a:p>
            <a:pPr indent="-323850" lvl="0" marL="571500" rtl="1" algn="r">
              <a:lnSpc>
                <a:spcPct val="90000"/>
              </a:lnSpc>
              <a:spcBef>
                <a:spcPts val="1000"/>
              </a:spcBef>
              <a:spcAft>
                <a:spcPts val="0"/>
              </a:spcAft>
              <a:buClr>
                <a:schemeClr val="dk1"/>
              </a:buClr>
              <a:buSzPts val="3900"/>
              <a:buNone/>
            </a:pPr>
            <a:r>
              <a:t/>
            </a:r>
            <a:endParaRPr sz="3900"/>
          </a:p>
          <a:p>
            <a:pPr indent="-323850" lvl="0" marL="571500" rtl="1" algn="r">
              <a:lnSpc>
                <a:spcPct val="90000"/>
              </a:lnSpc>
              <a:spcBef>
                <a:spcPts val="1000"/>
              </a:spcBef>
              <a:spcAft>
                <a:spcPts val="0"/>
              </a:spcAft>
              <a:buClr>
                <a:schemeClr val="dk1"/>
              </a:buClr>
              <a:buSzPts val="3900"/>
              <a:buNone/>
            </a:pPr>
            <a:r>
              <a:t/>
            </a:r>
            <a:endParaRPr sz="3900"/>
          </a:p>
          <a:p>
            <a:pPr indent="-323850" lvl="0" marL="571500" rtl="1" algn="r">
              <a:lnSpc>
                <a:spcPct val="90000"/>
              </a:lnSpc>
              <a:spcBef>
                <a:spcPts val="1000"/>
              </a:spcBef>
              <a:spcAft>
                <a:spcPts val="0"/>
              </a:spcAft>
              <a:buClr>
                <a:schemeClr val="dk1"/>
              </a:buClr>
              <a:buSzPts val="3900"/>
              <a:buNone/>
            </a:pPr>
            <a:r>
              <a:t/>
            </a:r>
            <a:endParaRPr sz="3900">
              <a:latin typeface="Courier New"/>
              <a:ea typeface="Courier New"/>
              <a:cs typeface="Courier New"/>
              <a:sym typeface="Courier New"/>
            </a:endParaRPr>
          </a:p>
        </p:txBody>
      </p:sp>
      <p:sp>
        <p:nvSpPr>
          <p:cNvPr id="170" name="Google Shape;170;p29"/>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הפרד-ומשול (Divide and Conquer)</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5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5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5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5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5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500"/>
                                        <p:tgtEl>
                                          <p:spTgt spid="1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Effect filter="fade" transition="in">
                                      <p:cBhvr>
                                        <p:cTn dur="500"/>
                                        <p:tgtEl>
                                          <p:spTgt spid="1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Effect filter="fade" transition="in">
                                      <p:cBhvr>
                                        <p:cTn dur="500"/>
                                        <p:tgtEl>
                                          <p:spTgt spid="1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Effect filter="fade" transition="in">
                                      <p:cBhvr>
                                        <p:cTn dur="500"/>
                                        <p:tgtEl>
                                          <p:spTgt spid="1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Effect filter="fade" transition="in">
                                      <p:cBhvr>
                                        <p:cTn dur="500"/>
                                        <p:tgtEl>
                                          <p:spTgt spid="16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2" st="12"/>
                                            </p:txEl>
                                          </p:spTgt>
                                        </p:tgtEl>
                                        <p:attrNameLst>
                                          <p:attrName>style.visibility</p:attrName>
                                        </p:attrNameLst>
                                      </p:cBhvr>
                                      <p:to>
                                        <p:strVal val="visible"/>
                                      </p:to>
                                    </p:set>
                                    <p:animEffect filter="fade" transition="in">
                                      <p:cBhvr>
                                        <p:cTn dur="500"/>
                                        <p:tgtEl>
                                          <p:spTgt spid="16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ctrTitle"/>
          </p:nvPr>
        </p:nvSpPr>
        <p:spPr>
          <a:xfrm>
            <a:off x="1619250" y="1760538"/>
            <a:ext cx="9144000" cy="2387600"/>
          </a:xfrm>
          <a:prstGeom prst="rect">
            <a:avLst/>
          </a:prstGeom>
          <a:noFill/>
          <a:ln>
            <a:noFill/>
          </a:ln>
        </p:spPr>
        <p:txBody>
          <a:bodyPr anchorCtr="0" anchor="ctr" bIns="45700" lIns="91425" spcFirstLastPara="1" rIns="91425" wrap="square" tIns="45700">
            <a:noAutofit/>
          </a:bodyPr>
          <a:lstStyle/>
          <a:p>
            <a:pPr indent="0" lvl="0" marL="0" rtl="1" algn="ctr">
              <a:lnSpc>
                <a:spcPct val="90000"/>
              </a:lnSpc>
              <a:spcBef>
                <a:spcPts val="0"/>
              </a:spcBef>
              <a:spcAft>
                <a:spcPts val="0"/>
              </a:spcAft>
              <a:buClr>
                <a:schemeClr val="dk1"/>
              </a:buClr>
              <a:buSzPts val="6000"/>
              <a:buFont typeface="Calibri"/>
              <a:buNone/>
            </a:pPr>
            <a:r>
              <a:rPr lang="en-US"/>
              <a:t>תרגילים נוספים</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600"/>
              <a:buChar char="•"/>
            </a:pPr>
            <a:r>
              <a:rPr lang="en-US" sz="2600"/>
              <a:t>נתונה מטריצה בגודל NxN, המורכבת רק מאפסים ומאחדים. המטריצה מייצגת מבוך: תאים המכילים את הערך 0 מייצגים מסדרון, ותאים המכילים את הערך 1 מייצגים קיר. </a:t>
            </a:r>
            <a:endParaRPr/>
          </a:p>
          <a:p>
            <a:pPr indent="-228600" lvl="0" marL="228600" rtl="1" algn="r">
              <a:lnSpc>
                <a:spcPct val="90000"/>
              </a:lnSpc>
              <a:spcBef>
                <a:spcPts val="1000"/>
              </a:spcBef>
              <a:spcAft>
                <a:spcPts val="0"/>
              </a:spcAft>
              <a:buClr>
                <a:schemeClr val="dk1"/>
              </a:buClr>
              <a:buSzPts val="2600"/>
              <a:buChar char="•"/>
            </a:pPr>
            <a:r>
              <a:rPr lang="en-US" sz="2600"/>
              <a:t>מותר ללכת רק על משבצות המכילות 0, ולהתקדם רק במאונך או במאוזן (לא באלכסון).</a:t>
            </a:r>
            <a:endParaRPr/>
          </a:p>
          <a:p>
            <a:pPr indent="-228600" lvl="0" marL="228600" rtl="1" algn="r">
              <a:lnSpc>
                <a:spcPct val="90000"/>
              </a:lnSpc>
              <a:spcBef>
                <a:spcPts val="1000"/>
              </a:spcBef>
              <a:spcAft>
                <a:spcPts val="0"/>
              </a:spcAft>
              <a:buClr>
                <a:schemeClr val="dk1"/>
              </a:buClr>
              <a:buSzPts val="2600"/>
              <a:buChar char="•"/>
            </a:pPr>
            <a:r>
              <a:rPr lang="en-US" sz="2600"/>
              <a:t>המטרה היא לכתוב אלגוריתם שיקבל את המטריצה, ויקבע האם קיים מסלול המתחיל מהפינה השמאלית-העליונה (0,0) ומסתיים בפינה הימנית-התחתונה (N-1,N-1).</a:t>
            </a:r>
            <a:endParaRPr/>
          </a:p>
          <a:p>
            <a:pPr indent="-228600" lvl="1" marL="685800" rtl="1" algn="r">
              <a:lnSpc>
                <a:spcPct val="90000"/>
              </a:lnSpc>
              <a:spcBef>
                <a:spcPts val="500"/>
              </a:spcBef>
              <a:spcAft>
                <a:spcPts val="0"/>
              </a:spcAft>
              <a:buClr>
                <a:schemeClr val="dk1"/>
              </a:buClr>
              <a:buSzPts val="2600"/>
              <a:buChar char="•"/>
            </a:pPr>
            <a:r>
              <a:rPr lang="en-US" sz="2600"/>
              <a:t>הרעיון האלגוריתמי: נתחיל מ-(0,0) וננסה באופן שיטתי את כל האפשרויות.</a:t>
            </a:r>
            <a:endParaRPr/>
          </a:p>
        </p:txBody>
      </p:sp>
      <p:sp>
        <p:nvSpPr>
          <p:cNvPr id="181" name="Google Shape;181;p31"/>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182" name="Google Shape;182;p31"/>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183" name="Google Shape;183;p31"/>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184" name="Google Shape;184;p31"/>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185" name="Google Shape;185;p31"/>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maze01" id="186" name="Google Shape;186;p31"/>
          <p:cNvPicPr preferRelativeResize="0"/>
          <p:nvPr/>
        </p:nvPicPr>
        <p:blipFill rotWithShape="1">
          <a:blip r:embed="rId3">
            <a:alphaModFix/>
          </a:blip>
          <a:srcRect b="0" l="0" r="0" t="0"/>
          <a:stretch/>
        </p:blipFill>
        <p:spPr>
          <a:xfrm>
            <a:off x="2119313" y="3889376"/>
            <a:ext cx="5200650" cy="227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8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Autofit/>
          </a:bodyPr>
          <a:lstStyle/>
          <a:p>
            <a:pPr indent="-571500" lvl="0" marL="571500" rtl="1" algn="r">
              <a:lnSpc>
                <a:spcPct val="90000"/>
              </a:lnSpc>
              <a:spcBef>
                <a:spcPts val="0"/>
              </a:spcBef>
              <a:spcAft>
                <a:spcPts val="0"/>
              </a:spcAft>
              <a:buClr>
                <a:schemeClr val="dk1"/>
              </a:buClr>
              <a:buSzPts val="2800"/>
              <a:buChar char="•"/>
            </a:pPr>
            <a:r>
              <a:rPr lang="en-US" sz="2800"/>
              <a:t>ראינו שאפשר לתאר את זמן הריצה של אלגוריתמים רקורסיביים באמצעות נוסחת נסיגה, אשר מביעה את זמן הריצה של הבעיה בעבור קלט בגודל n.</a:t>
            </a:r>
            <a:endParaRPr/>
          </a:p>
          <a:p>
            <a:pPr indent="-571500" lvl="0" marL="571500" rtl="1" algn="r">
              <a:lnSpc>
                <a:spcPct val="90000"/>
              </a:lnSpc>
              <a:spcBef>
                <a:spcPts val="1000"/>
              </a:spcBef>
              <a:spcAft>
                <a:spcPts val="0"/>
              </a:spcAft>
              <a:buClr>
                <a:schemeClr val="dk1"/>
              </a:buClr>
              <a:buSzPts val="2800"/>
              <a:buChar char="•"/>
            </a:pPr>
            <a:r>
              <a:rPr lang="en-US" sz="2800"/>
              <a:t>נוכחנו בכך כשפיתחנו את באלגוריתם הרקורסיבי לפתרון האלגוריתם למיון-מיזוג</a:t>
            </a:r>
            <a:endParaRPr/>
          </a:p>
          <a:p>
            <a:pPr indent="-571500" lvl="0" marL="571500" rtl="1" algn="r">
              <a:lnSpc>
                <a:spcPct val="90000"/>
              </a:lnSpc>
              <a:spcBef>
                <a:spcPts val="1000"/>
              </a:spcBef>
              <a:spcAft>
                <a:spcPts val="0"/>
              </a:spcAft>
              <a:buClr>
                <a:schemeClr val="dk1"/>
              </a:buClr>
              <a:buSzPts val="2800"/>
              <a:buChar char="•"/>
            </a:pPr>
            <a:r>
              <a:rPr lang="en-US" sz="2800"/>
              <a:t>ראינו כיצד לבנות נוסחה רקורסיבית המתארת את מספר הצעדים המתבצע, ועברנו מכלל הנסיגה אל ביטוי סגור, בדרכים שונות:</a:t>
            </a:r>
            <a:endParaRPr/>
          </a:p>
          <a:p>
            <a:pPr indent="-419100" lvl="2" marL="1090613" rtl="1" algn="r">
              <a:lnSpc>
                <a:spcPct val="90000"/>
              </a:lnSpc>
              <a:spcBef>
                <a:spcPts val="500"/>
              </a:spcBef>
              <a:spcAft>
                <a:spcPts val="0"/>
              </a:spcAft>
              <a:buClr>
                <a:schemeClr val="dk1"/>
              </a:buClr>
              <a:buSzPts val="2000"/>
              <a:buChar char="•"/>
            </a:pPr>
            <a:r>
              <a:rPr b="1" lang="en-US" sz="2000" u="sng"/>
              <a:t>שיטת ההצבה:</a:t>
            </a:r>
            <a:r>
              <a:rPr lang="en-US" sz="2000"/>
              <a:t> ניחוש הפתרון והוכחת נכונותו על-ידי אינדוקציה מתמטית.</a:t>
            </a:r>
            <a:endParaRPr/>
          </a:p>
          <a:p>
            <a:pPr indent="-419100" lvl="2" marL="1090613" rtl="1" algn="r">
              <a:lnSpc>
                <a:spcPct val="90000"/>
              </a:lnSpc>
              <a:spcBef>
                <a:spcPts val="500"/>
              </a:spcBef>
              <a:spcAft>
                <a:spcPts val="0"/>
              </a:spcAft>
              <a:buClr>
                <a:schemeClr val="dk1"/>
              </a:buClr>
              <a:buSzPts val="2000"/>
              <a:buChar char="•"/>
            </a:pPr>
            <a:r>
              <a:rPr b="1" lang="en-US" sz="2000" u="sng"/>
              <a:t>שיטת האיטרציה:</a:t>
            </a:r>
            <a:r>
              <a:rPr lang="en-US" sz="2000"/>
              <a:t> פיתוח חוזר-ונשנה של הנוסחה הרקורסיבית, עד שמגיעים לתנאי העצירה, ואז פישוט הביטוי המתקבל.</a:t>
            </a:r>
            <a:endParaRPr/>
          </a:p>
          <a:p>
            <a:pPr indent="-571500" lvl="0" marL="571500" rtl="1" algn="r">
              <a:lnSpc>
                <a:spcPct val="90000"/>
              </a:lnSpc>
              <a:spcBef>
                <a:spcPts val="1000"/>
              </a:spcBef>
              <a:spcAft>
                <a:spcPts val="0"/>
              </a:spcAft>
              <a:buClr>
                <a:schemeClr val="dk1"/>
              </a:buClr>
              <a:buSzPts val="2800"/>
              <a:buChar char="•"/>
            </a:pPr>
            <a:r>
              <a:rPr lang="en-US" sz="2800"/>
              <a:t>נכיר כעת מספר משפטים אשר יסייעו לנו לפתור משפחות של נוסחאות נסיגה.</a:t>
            </a:r>
            <a:endParaRPr/>
          </a:p>
          <a:p>
            <a:pPr indent="-393700" lvl="0" marL="571500" rtl="1" algn="r">
              <a:lnSpc>
                <a:spcPct val="90000"/>
              </a:lnSpc>
              <a:spcBef>
                <a:spcPts val="1000"/>
              </a:spcBef>
              <a:spcAft>
                <a:spcPts val="0"/>
              </a:spcAft>
              <a:buClr>
                <a:schemeClr val="dk1"/>
              </a:buClr>
              <a:buSzPts val="2800"/>
              <a:buNone/>
            </a:pPr>
            <a:r>
              <a:t/>
            </a:r>
            <a:endParaRPr sz="2800"/>
          </a:p>
          <a:p>
            <a:pPr indent="-342900" lvl="0" marL="571500" rtl="1" algn="r">
              <a:lnSpc>
                <a:spcPct val="90000"/>
              </a:lnSpc>
              <a:spcBef>
                <a:spcPts val="1000"/>
              </a:spcBef>
              <a:spcAft>
                <a:spcPts val="0"/>
              </a:spcAft>
              <a:buClr>
                <a:schemeClr val="dk1"/>
              </a:buClr>
              <a:buSzPts val="3600"/>
              <a:buNone/>
            </a:pPr>
            <a:r>
              <a:t/>
            </a:r>
            <a:endParaRPr sz="3600"/>
          </a:p>
          <a:p>
            <a:pPr indent="-342900" lvl="0" marL="571500" rtl="1" algn="r">
              <a:lnSpc>
                <a:spcPct val="90000"/>
              </a:lnSpc>
              <a:spcBef>
                <a:spcPts val="1000"/>
              </a:spcBef>
              <a:spcAft>
                <a:spcPts val="0"/>
              </a:spcAft>
              <a:buClr>
                <a:schemeClr val="dk1"/>
              </a:buClr>
              <a:buSzPts val="3600"/>
              <a:buNone/>
            </a:pPr>
            <a:r>
              <a:t/>
            </a:r>
            <a:endParaRPr sz="3600">
              <a:latin typeface="Courier New"/>
              <a:ea typeface="Courier New"/>
              <a:cs typeface="Courier New"/>
              <a:sym typeface="Courier New"/>
            </a:endParaRPr>
          </a:p>
        </p:txBody>
      </p:sp>
      <p:sp>
        <p:nvSpPr>
          <p:cNvPr id="68" name="Google Shape;68;p14"/>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5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5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5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5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5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5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5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5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500"/>
                                        <p:tgtEl>
                                          <p:spTgt spid="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200"/>
              <a:buChar char="•"/>
            </a:pPr>
            <a:r>
              <a:rPr lang="en-US" sz="2200"/>
              <a:t>נכתוב את הפונקציה הבאה:</a:t>
            </a:r>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int</a:t>
            </a:r>
            <a:r>
              <a:rPr lang="en-US" sz="1500">
                <a:latin typeface="Courier New"/>
                <a:ea typeface="Courier New"/>
                <a:cs typeface="Courier New"/>
                <a:sym typeface="Courier New"/>
              </a:rPr>
              <a:t> solve_maze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maze[][N],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i,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j)</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 אם התא הנוכחי הוא קיר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(i == N-1 &amp;&amp; j == N-1)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 /* אם התא הנוכחי הוא סוף המבוך */</a:t>
            </a:r>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(solve_maze(maze,i+1,j) || solve_maze(maze,i-1,j) ||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solve_maze(maze,i,j+1) || solve_maze(maze,i,j-1));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1" algn="r">
              <a:lnSpc>
                <a:spcPct val="90000"/>
              </a:lnSpc>
              <a:spcBef>
                <a:spcPts val="1000"/>
              </a:spcBef>
              <a:spcAft>
                <a:spcPts val="0"/>
              </a:spcAft>
              <a:buClr>
                <a:schemeClr val="dk1"/>
              </a:buClr>
              <a:buSzPts val="2200"/>
              <a:buFont typeface="Noto Sans Symbols"/>
              <a:buNone/>
            </a:pPr>
            <a:r>
              <a:t/>
            </a:r>
            <a:endParaRPr sz="2200"/>
          </a:p>
          <a:p>
            <a:pPr indent="-228600" lvl="0" marL="228600" rtl="1" algn="r">
              <a:lnSpc>
                <a:spcPct val="90000"/>
              </a:lnSpc>
              <a:spcBef>
                <a:spcPts val="1000"/>
              </a:spcBef>
              <a:spcAft>
                <a:spcPts val="0"/>
              </a:spcAft>
              <a:buClr>
                <a:schemeClr val="dk1"/>
              </a:buClr>
              <a:buSzPts val="2200"/>
              <a:buChar char="•"/>
            </a:pPr>
            <a:r>
              <a:rPr lang="en-US" sz="2200"/>
              <a:t>את הפונקציה נזמן כך: </a:t>
            </a:r>
            <a:r>
              <a:rPr lang="en-US" sz="1500">
                <a:latin typeface="Courier New"/>
                <a:ea typeface="Courier New"/>
                <a:cs typeface="Courier New"/>
                <a:sym typeface="Courier New"/>
              </a:rPr>
              <a:t>solve_maze(maze,0,0)</a:t>
            </a:r>
            <a:endParaRPr sz="1500">
              <a:latin typeface="Courier New"/>
              <a:ea typeface="Courier New"/>
              <a:cs typeface="Courier New"/>
              <a:sym typeface="Courier New"/>
            </a:endParaRPr>
          </a:p>
          <a:p>
            <a:pPr indent="-228600" lvl="0" marL="228600" rtl="1" algn="r">
              <a:lnSpc>
                <a:spcPct val="90000"/>
              </a:lnSpc>
              <a:spcBef>
                <a:spcPts val="1000"/>
              </a:spcBef>
              <a:spcAft>
                <a:spcPts val="0"/>
              </a:spcAft>
              <a:buClr>
                <a:schemeClr val="dk1"/>
              </a:buClr>
              <a:buSzPts val="2200"/>
              <a:buChar char="•"/>
            </a:pPr>
            <a:r>
              <a:rPr lang="en-US" sz="2200"/>
              <a:t>יש מספר בעיות איתה:</a:t>
            </a:r>
            <a:endParaRPr/>
          </a:p>
          <a:p>
            <a:pPr indent="-228600" lvl="1" marL="685800" rtl="1" algn="r">
              <a:lnSpc>
                <a:spcPct val="90000"/>
              </a:lnSpc>
              <a:spcBef>
                <a:spcPts val="500"/>
              </a:spcBef>
              <a:spcAft>
                <a:spcPts val="0"/>
              </a:spcAft>
              <a:buClr>
                <a:schemeClr val="dk1"/>
              </a:buClr>
              <a:buSzPts val="2000"/>
              <a:buChar char="•"/>
            </a:pPr>
            <a:r>
              <a:rPr lang="en-US" sz="2000"/>
              <a:t>איך נדע לא 'ליפול'						        מקצה המערך?</a:t>
            </a:r>
            <a:endParaRPr/>
          </a:p>
        </p:txBody>
      </p:sp>
      <p:sp>
        <p:nvSpPr>
          <p:cNvPr id="192" name="Google Shape;192;p32"/>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193" name="Google Shape;193;p32"/>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194" name="Google Shape;194;p32"/>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195" name="Google Shape;195;p32"/>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196" name="Google Shape;196;p32"/>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maze01" id="197" name="Google Shape;197;p32"/>
          <p:cNvPicPr preferRelativeResize="0"/>
          <p:nvPr/>
        </p:nvPicPr>
        <p:blipFill rotWithShape="1">
          <a:blip r:embed="rId3">
            <a:alphaModFix/>
          </a:blip>
          <a:srcRect b="0" l="0" r="0" t="0"/>
          <a:stretch/>
        </p:blipFill>
        <p:spPr>
          <a:xfrm>
            <a:off x="729052" y="4075989"/>
            <a:ext cx="5200650" cy="227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5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5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5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5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500"/>
                                        <p:tgtEl>
                                          <p:spTgt spid="1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Effect filter="fade" transition="in">
                                      <p:cBhvr>
                                        <p:cTn dur="500"/>
                                        <p:tgtEl>
                                          <p:spTgt spid="1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animEffect filter="fade" transition="in">
                                      <p:cBhvr>
                                        <p:cTn dur="500"/>
                                        <p:tgtEl>
                                          <p:spTgt spid="1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animEffect filter="fade" transition="in">
                                      <p:cBhvr>
                                        <p:cTn dur="500"/>
                                        <p:tgtEl>
                                          <p:spTgt spid="1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animEffect filter="fade" transition="in">
                                      <p:cBhvr>
                                        <p:cTn dur="500"/>
                                        <p:tgtEl>
                                          <p:spTgt spid="1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0" st="10"/>
                                            </p:txEl>
                                          </p:spTgt>
                                        </p:tgtEl>
                                        <p:attrNameLst>
                                          <p:attrName>style.visibility</p:attrName>
                                        </p:attrNameLst>
                                      </p:cBhvr>
                                      <p:to>
                                        <p:strVal val="visible"/>
                                      </p:to>
                                    </p:set>
                                    <p:animEffect filter="fade" transition="in">
                                      <p:cBhvr>
                                        <p:cTn dur="500"/>
                                        <p:tgtEl>
                                          <p:spTgt spid="19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1" st="11"/>
                                            </p:txEl>
                                          </p:spTgt>
                                        </p:tgtEl>
                                        <p:attrNameLst>
                                          <p:attrName>style.visibility</p:attrName>
                                        </p:attrNameLst>
                                      </p:cBhvr>
                                      <p:to>
                                        <p:strVal val="visible"/>
                                      </p:to>
                                    </p:set>
                                    <p:animEffect filter="fade" transition="in">
                                      <p:cBhvr>
                                        <p:cTn dur="500"/>
                                        <p:tgtEl>
                                          <p:spTgt spid="19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2" st="12"/>
                                            </p:txEl>
                                          </p:spTgt>
                                        </p:tgtEl>
                                        <p:attrNameLst>
                                          <p:attrName>style.visibility</p:attrName>
                                        </p:attrNameLst>
                                      </p:cBhvr>
                                      <p:to>
                                        <p:strVal val="visible"/>
                                      </p:to>
                                    </p:set>
                                    <p:animEffect filter="fade" transition="in">
                                      <p:cBhvr>
                                        <p:cTn dur="500"/>
                                        <p:tgtEl>
                                          <p:spTgt spid="19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200"/>
              <a:buChar char="•"/>
            </a:pPr>
            <a:r>
              <a:rPr lang="en-US" sz="2200"/>
              <a:t>נכתוב את הפונקציה הבאה:</a:t>
            </a:r>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int</a:t>
            </a:r>
            <a:r>
              <a:rPr lang="en-US" sz="1500">
                <a:latin typeface="Courier New"/>
                <a:ea typeface="Courier New"/>
                <a:cs typeface="Courier New"/>
                <a:sym typeface="Courier New"/>
              </a:rPr>
              <a:t> solve_maze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maze[][N],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i,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j)</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 אם התא הנוכחי הוא קיר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(i == N-1 &amp;&amp; j == N-1)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 /* אם התא הנוכחי הוא סוף המבוך */</a:t>
            </a:r>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(solve_maze(maze,i+1,j) || solve_maze(maze,i-1,j) ||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solve_maze(maze,i,j+1) || solve_maze(maze,i,j-1));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88900" lvl="0" marL="228600" rtl="1" algn="r">
              <a:lnSpc>
                <a:spcPct val="90000"/>
              </a:lnSpc>
              <a:spcBef>
                <a:spcPts val="1000"/>
              </a:spcBef>
              <a:spcAft>
                <a:spcPts val="0"/>
              </a:spcAft>
              <a:buClr>
                <a:schemeClr val="dk1"/>
              </a:buClr>
              <a:buSzPts val="2200"/>
              <a:buNone/>
            </a:pPr>
            <a:r>
              <a:t/>
            </a:r>
            <a:endParaRPr sz="2200"/>
          </a:p>
          <a:p>
            <a:pPr indent="-228600" lvl="0" marL="228600" rtl="1" algn="r">
              <a:lnSpc>
                <a:spcPct val="90000"/>
              </a:lnSpc>
              <a:spcBef>
                <a:spcPts val="1000"/>
              </a:spcBef>
              <a:spcAft>
                <a:spcPts val="0"/>
              </a:spcAft>
              <a:buClr>
                <a:schemeClr val="dk1"/>
              </a:buClr>
              <a:buSzPts val="2200"/>
              <a:buChar char="•"/>
            </a:pPr>
            <a:r>
              <a:rPr lang="en-US" sz="2200"/>
              <a:t>את הפונקציה נזמן כך:	</a:t>
            </a:r>
            <a:r>
              <a:rPr lang="en-US" sz="1500">
                <a:latin typeface="Courier New"/>
                <a:ea typeface="Courier New"/>
                <a:cs typeface="Courier New"/>
                <a:sym typeface="Courier New"/>
              </a:rPr>
              <a:t>solve_maze(maze,0,0)</a:t>
            </a:r>
            <a:endParaRPr sz="1500">
              <a:latin typeface="Courier New"/>
              <a:ea typeface="Courier New"/>
              <a:cs typeface="Courier New"/>
              <a:sym typeface="Courier New"/>
            </a:endParaRPr>
          </a:p>
          <a:p>
            <a:pPr indent="-228600" lvl="0" marL="228600" rtl="1" algn="r">
              <a:lnSpc>
                <a:spcPct val="90000"/>
              </a:lnSpc>
              <a:spcBef>
                <a:spcPts val="1000"/>
              </a:spcBef>
              <a:spcAft>
                <a:spcPts val="0"/>
              </a:spcAft>
              <a:buClr>
                <a:schemeClr val="dk1"/>
              </a:buClr>
              <a:buSzPts val="2200"/>
              <a:buChar char="•"/>
            </a:pPr>
            <a:r>
              <a:rPr lang="en-US" sz="2200"/>
              <a:t>יש מספר בעיות איתה:</a:t>
            </a:r>
            <a:endParaRPr/>
          </a:p>
          <a:p>
            <a:pPr indent="-228600" lvl="1" marL="685800" rtl="1" algn="r">
              <a:lnSpc>
                <a:spcPct val="90000"/>
              </a:lnSpc>
              <a:spcBef>
                <a:spcPts val="500"/>
              </a:spcBef>
              <a:spcAft>
                <a:spcPts val="0"/>
              </a:spcAft>
              <a:buClr>
                <a:schemeClr val="dk1"/>
              </a:buClr>
              <a:buSzPts val="2000"/>
              <a:buChar char="•"/>
            </a:pPr>
            <a:r>
              <a:rPr lang="en-US" sz="2000"/>
              <a:t>איך נדע לא 'ליפול'						        מקצה המערך?</a:t>
            </a:r>
            <a:endParaRPr/>
          </a:p>
          <a:p>
            <a:pPr indent="-228600" lvl="1" marL="685800" rtl="1" algn="r">
              <a:lnSpc>
                <a:spcPct val="90000"/>
              </a:lnSpc>
              <a:spcBef>
                <a:spcPts val="500"/>
              </a:spcBef>
              <a:spcAft>
                <a:spcPts val="0"/>
              </a:spcAft>
              <a:buClr>
                <a:schemeClr val="dk1"/>
              </a:buClr>
              <a:buSzPts val="2000"/>
              <a:buChar char="•"/>
            </a:pPr>
            <a:r>
              <a:rPr lang="en-US" sz="2000"/>
              <a:t>עדיין יש בעיה...</a:t>
            </a:r>
            <a:endParaRPr/>
          </a:p>
        </p:txBody>
      </p:sp>
      <p:sp>
        <p:nvSpPr>
          <p:cNvPr id="203" name="Google Shape;203;p33"/>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04" name="Google Shape;204;p33"/>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05" name="Google Shape;205;p33"/>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06" name="Google Shape;206;p33"/>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07" name="Google Shape;207;p33"/>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maze01" id="208" name="Google Shape;208;p33"/>
          <p:cNvPicPr preferRelativeResize="0"/>
          <p:nvPr/>
        </p:nvPicPr>
        <p:blipFill rotWithShape="1">
          <a:blip r:embed="rId3">
            <a:alphaModFix/>
          </a:blip>
          <a:srcRect b="0" l="0" r="0" t="0"/>
          <a:stretch/>
        </p:blipFill>
        <p:spPr>
          <a:xfrm>
            <a:off x="486456" y="4113311"/>
            <a:ext cx="5200650" cy="2276475"/>
          </a:xfrm>
          <a:prstGeom prst="rect">
            <a:avLst/>
          </a:prstGeom>
          <a:noFill/>
          <a:ln>
            <a:noFill/>
          </a:ln>
        </p:spPr>
      </p:pic>
      <p:sp>
        <p:nvSpPr>
          <p:cNvPr id="209" name="Google Shape;209;p33"/>
          <p:cNvSpPr/>
          <p:nvPr/>
        </p:nvSpPr>
        <p:spPr>
          <a:xfrm>
            <a:off x="381034" y="2753114"/>
            <a:ext cx="8240452" cy="1360197"/>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975"/>
              <a:buFont typeface="Noto Sans Symbols"/>
              <a:buNone/>
            </a:pPr>
            <a:r>
              <a:rPr b="1" i="0" lang="en-US" sz="1500" u="none" cap="none" strike="noStrike">
                <a:solidFill>
                  <a:srgbClr val="FF0000"/>
                </a:solidFill>
                <a:latin typeface="Courier New"/>
                <a:ea typeface="Courier New"/>
                <a:cs typeface="Courier New"/>
                <a:sym typeface="Courier New"/>
              </a:rPr>
              <a:t>return</a:t>
            </a:r>
            <a:r>
              <a:rPr b="0" i="0" lang="en-US" sz="1500" u="none" cap="none" strike="noStrike">
                <a:solidFill>
                  <a:srgbClr val="FF0000"/>
                </a:solidFill>
                <a:latin typeface="Courier New"/>
                <a:ea typeface="Courier New"/>
                <a:cs typeface="Courier New"/>
                <a:sym typeface="Courier New"/>
              </a:rPr>
              <a:t> (((i &lt; N-1) &amp;&amp; solve_maze(maze,i+1,j,)) ||</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  i &gt; 0) &amp;&amp; solve_maze(maze,i-1,j)) ||</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))j &lt; N-1) &amp;&amp; solve_maze(maze,i,j+1)) ||</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))j &gt; 0) &amp;&amp; solve_maze(maze,i,j-1)));</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chemeClr val="dk1"/>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maze02" id="214" name="Google Shape;214;p34"/>
          <p:cNvPicPr preferRelativeResize="0"/>
          <p:nvPr/>
        </p:nvPicPr>
        <p:blipFill rotWithShape="1">
          <a:blip r:embed="rId3">
            <a:alphaModFix/>
          </a:blip>
          <a:srcRect b="0" l="0" r="0" t="0"/>
          <a:stretch/>
        </p:blipFill>
        <p:spPr>
          <a:xfrm>
            <a:off x="2085975" y="1196976"/>
            <a:ext cx="8020050" cy="4048125"/>
          </a:xfrm>
          <a:prstGeom prst="rect">
            <a:avLst/>
          </a:prstGeom>
          <a:noFill/>
          <a:ln>
            <a:noFill/>
          </a:ln>
        </p:spPr>
      </p:pic>
      <p:sp>
        <p:nvSpPr>
          <p:cNvPr id="215" name="Google Shape;215;p34"/>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200"/>
              <a:buChar char="•"/>
            </a:pPr>
            <a:r>
              <a:rPr lang="en-US" sz="2200"/>
              <a:t>הבעיה בפונקציה שכתבנו היא שאם במבוך יש מעגל, אנו עלולים לטייל לאורך המעגל עד אינסוף...</a:t>
            </a:r>
            <a:endParaRPr/>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88900" lvl="0" marL="228600" rtl="1" algn="r">
              <a:lnSpc>
                <a:spcPct val="90000"/>
              </a:lnSpc>
              <a:spcBef>
                <a:spcPts val="1000"/>
              </a:spcBef>
              <a:spcAft>
                <a:spcPts val="0"/>
              </a:spcAft>
              <a:buClr>
                <a:schemeClr val="dk1"/>
              </a:buClr>
              <a:buSzPts val="2200"/>
              <a:buNone/>
            </a:pPr>
            <a:r>
              <a:t/>
            </a:r>
            <a:endParaRPr sz="2200"/>
          </a:p>
          <a:p>
            <a:pPr indent="-228600" lvl="0" marL="228600" rtl="1" algn="r">
              <a:lnSpc>
                <a:spcPct val="90000"/>
              </a:lnSpc>
              <a:spcBef>
                <a:spcPts val="1000"/>
              </a:spcBef>
              <a:spcAft>
                <a:spcPts val="0"/>
              </a:spcAft>
              <a:buClr>
                <a:schemeClr val="dk1"/>
              </a:buClr>
              <a:buSzPts val="2200"/>
              <a:buChar char="•"/>
            </a:pPr>
            <a:r>
              <a:rPr lang="en-US" sz="2200"/>
              <a:t>חייבים להיות מסוגלים להבדיל בין תאים שכבר ביקרנו בהם בעבר, לבין תאים בהם אנו מבקרים לראשונה...</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1" algn="r">
              <a:lnSpc>
                <a:spcPct val="90000"/>
              </a:lnSpc>
              <a:spcBef>
                <a:spcPts val="1000"/>
              </a:spcBef>
              <a:spcAft>
                <a:spcPts val="0"/>
              </a:spcAft>
              <a:buClr>
                <a:schemeClr val="dk1"/>
              </a:buClr>
              <a:buSzPts val="2200"/>
              <a:buFont typeface="Noto Sans Symbols"/>
              <a:buNone/>
            </a:pPr>
            <a:r>
              <a:t/>
            </a:r>
            <a:endParaRPr sz="2200"/>
          </a:p>
          <a:p>
            <a:pPr indent="-76200" lvl="0" marL="228600" rtl="1" algn="r">
              <a:lnSpc>
                <a:spcPct val="90000"/>
              </a:lnSpc>
              <a:spcBef>
                <a:spcPts val="1000"/>
              </a:spcBef>
              <a:spcAft>
                <a:spcPts val="0"/>
              </a:spcAft>
              <a:buClr>
                <a:schemeClr val="dk1"/>
              </a:buClr>
              <a:buSzPts val="2400"/>
              <a:buNone/>
            </a:pPr>
            <a:r>
              <a:t/>
            </a:r>
            <a:endParaRPr sz="2400"/>
          </a:p>
        </p:txBody>
      </p:sp>
      <p:sp>
        <p:nvSpPr>
          <p:cNvPr id="216" name="Google Shape;216;p34"/>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17" name="Google Shape;217;p34"/>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18" name="Google Shape;218;p34"/>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19" name="Google Shape;219;p34"/>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20" name="Google Shape;220;p34"/>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5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5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5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5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5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5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5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5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500"/>
                                        <p:tgtEl>
                                          <p:spTgt spid="2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animEffect filter="fade" transition="in">
                                      <p:cBhvr>
                                        <p:cTn dur="500"/>
                                        <p:tgtEl>
                                          <p:spTgt spid="2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0" st="10"/>
                                            </p:txEl>
                                          </p:spTgt>
                                        </p:tgtEl>
                                        <p:attrNameLst>
                                          <p:attrName>style.visibility</p:attrName>
                                        </p:attrNameLst>
                                      </p:cBhvr>
                                      <p:to>
                                        <p:strVal val="visible"/>
                                      </p:to>
                                    </p:set>
                                    <p:animEffect filter="fade" transition="in">
                                      <p:cBhvr>
                                        <p:cTn dur="500"/>
                                        <p:tgtEl>
                                          <p:spTgt spid="2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1" st="11"/>
                                            </p:txEl>
                                          </p:spTgt>
                                        </p:tgtEl>
                                        <p:attrNameLst>
                                          <p:attrName>style.visibility</p:attrName>
                                        </p:attrNameLst>
                                      </p:cBhvr>
                                      <p:to>
                                        <p:strVal val="visible"/>
                                      </p:to>
                                    </p:set>
                                    <p:animEffect filter="fade" transition="in">
                                      <p:cBhvr>
                                        <p:cTn dur="500"/>
                                        <p:tgtEl>
                                          <p:spTgt spid="2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2" st="12"/>
                                            </p:txEl>
                                          </p:spTgt>
                                        </p:tgtEl>
                                        <p:attrNameLst>
                                          <p:attrName>style.visibility</p:attrName>
                                        </p:attrNameLst>
                                      </p:cBhvr>
                                      <p:to>
                                        <p:strVal val="visible"/>
                                      </p:to>
                                    </p:set>
                                    <p:animEffect filter="fade" transition="in">
                                      <p:cBhvr>
                                        <p:cTn dur="500"/>
                                        <p:tgtEl>
                                          <p:spTgt spid="2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3" st="13"/>
                                            </p:txEl>
                                          </p:spTgt>
                                        </p:tgtEl>
                                        <p:attrNameLst>
                                          <p:attrName>style.visibility</p:attrName>
                                        </p:attrNameLst>
                                      </p:cBhvr>
                                      <p:to>
                                        <p:strVal val="visible"/>
                                      </p:to>
                                    </p:set>
                                    <p:animEffect filter="fade" transition="in">
                                      <p:cBhvr>
                                        <p:cTn dur="500"/>
                                        <p:tgtEl>
                                          <p:spTgt spid="2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800"/>
              <a:buChar char="•"/>
            </a:pPr>
            <a:r>
              <a:rPr lang="en-US" sz="2800"/>
              <a:t>הפתרון הוא שבכל פעם שאנחנו מבקרים לראשונה בתא מסוים, נציב בו ערך השונה מ-0 או מ-1, והמציין שבתא זה כבר ביקרנו. לדוגמא, נציב 2 בכל תא שאנו מבקרים בו לראשונה.</a:t>
            </a:r>
            <a:endParaRPr/>
          </a:p>
          <a:p>
            <a:pPr indent="-228600" lvl="0" marL="228600" rtl="1" algn="r">
              <a:lnSpc>
                <a:spcPct val="90000"/>
              </a:lnSpc>
              <a:spcBef>
                <a:spcPts val="1000"/>
              </a:spcBef>
              <a:spcAft>
                <a:spcPts val="0"/>
              </a:spcAft>
              <a:buClr>
                <a:schemeClr val="dk1"/>
              </a:buClr>
              <a:buSzPts val="2800"/>
              <a:buChar char="•"/>
            </a:pPr>
            <a:r>
              <a:rPr lang="en-US" sz="2800"/>
              <a:t>כאשר בעתיד נגיע לתא שמכיל את הערך 2, נדע שיש לחזור לאחור.</a:t>
            </a: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800"/>
              <a:buFont typeface="Noto Sans Symbols"/>
              <a:buNone/>
            </a:pPr>
            <a:r>
              <a:t/>
            </a:r>
            <a:endParaRPr sz="1800">
              <a:latin typeface="Courier New"/>
              <a:ea typeface="Courier New"/>
              <a:cs typeface="Courier New"/>
              <a:sym typeface="Courier New"/>
            </a:endParaRPr>
          </a:p>
          <a:p>
            <a:pPr indent="-228600" lvl="0" marL="228600" rtl="1" algn="r">
              <a:lnSpc>
                <a:spcPct val="90000"/>
              </a:lnSpc>
              <a:spcBef>
                <a:spcPts val="1000"/>
              </a:spcBef>
              <a:spcAft>
                <a:spcPts val="0"/>
              </a:spcAft>
              <a:buClr>
                <a:schemeClr val="dk1"/>
              </a:buClr>
              <a:buSzPts val="2800"/>
              <a:buFont typeface="Noto Sans Symbols"/>
              <a:buNone/>
            </a:pPr>
            <a:r>
              <a:t/>
            </a:r>
            <a:endParaRPr sz="2800"/>
          </a:p>
          <a:p>
            <a:pPr indent="-25400" lvl="0" marL="228600" rtl="1" algn="r">
              <a:lnSpc>
                <a:spcPct val="90000"/>
              </a:lnSpc>
              <a:spcBef>
                <a:spcPts val="1000"/>
              </a:spcBef>
              <a:spcAft>
                <a:spcPts val="0"/>
              </a:spcAft>
              <a:buClr>
                <a:schemeClr val="dk1"/>
              </a:buClr>
              <a:buSzPts val="3200"/>
              <a:buNone/>
            </a:pPr>
            <a:r>
              <a:t/>
            </a:r>
            <a:endParaRPr/>
          </a:p>
        </p:txBody>
      </p:sp>
      <p:sp>
        <p:nvSpPr>
          <p:cNvPr id="226" name="Google Shape;226;p35"/>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27" name="Google Shape;227;p35"/>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28" name="Google Shape;228;p35"/>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29" name="Google Shape;229;p35"/>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30" name="Google Shape;230;p35"/>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31" name="Google Shape;231;p35"/>
          <p:cNvSpPr/>
          <p:nvPr/>
        </p:nvSpPr>
        <p:spPr>
          <a:xfrm>
            <a:off x="2135189" y="4221163"/>
            <a:ext cx="2016125" cy="1871662"/>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32" name="Google Shape;232;p35"/>
          <p:cNvSpPr/>
          <p:nvPr/>
        </p:nvSpPr>
        <p:spPr>
          <a:xfrm>
            <a:off x="4079876" y="4221163"/>
            <a:ext cx="2016125" cy="1871662"/>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33" name="Google Shape;233;p35"/>
          <p:cNvSpPr/>
          <p:nvPr/>
        </p:nvSpPr>
        <p:spPr>
          <a:xfrm>
            <a:off x="6096001" y="4221163"/>
            <a:ext cx="2016125" cy="1871662"/>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34" name="Google Shape;234;p35"/>
          <p:cNvSpPr/>
          <p:nvPr/>
        </p:nvSpPr>
        <p:spPr>
          <a:xfrm>
            <a:off x="8112126" y="4221163"/>
            <a:ext cx="2016125" cy="1871662"/>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5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5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5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5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5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1"/>
                                        </p:tgtEl>
                                      </p:cBhvr>
                                    </p:animEffect>
                                    <p:set>
                                      <p:cBhvr>
                                        <p:cTn dur="1" fill="hold">
                                          <p:stCondLst>
                                            <p:cond delay="5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2"/>
                                        </p:tgtEl>
                                      </p:cBhvr>
                                    </p:animEffect>
                                    <p:set>
                                      <p:cBhvr>
                                        <p:cTn dur="1" fill="hold">
                                          <p:stCondLst>
                                            <p:cond delay="500"/>
                                          </p:stCondLst>
                                        </p:cTn>
                                        <p:tgtEl>
                                          <p:spTgt spid="2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3"/>
                                        </p:tgtEl>
                                      </p:cBhvr>
                                    </p:animEffect>
                                    <p:set>
                                      <p:cBhvr>
                                        <p:cTn dur="1" fill="hold">
                                          <p:stCondLst>
                                            <p:cond delay="500"/>
                                          </p:stCondLst>
                                        </p:cTn>
                                        <p:tgtEl>
                                          <p:spTgt spid="2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4"/>
                                        </p:tgtEl>
                                      </p:cBhvr>
                                    </p:animEffect>
                                    <p:set>
                                      <p:cBhvr>
                                        <p:cTn dur="1" fill="hold">
                                          <p:stCondLst>
                                            <p:cond delay="500"/>
                                          </p:stCondLst>
                                        </p:cTn>
                                        <p:tgtEl>
                                          <p:spTgt spid="2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maze01" id="239" name="Google Shape;239;p36"/>
          <p:cNvPicPr preferRelativeResize="0"/>
          <p:nvPr/>
        </p:nvPicPr>
        <p:blipFill rotWithShape="1">
          <a:blip r:embed="rId3">
            <a:alphaModFix/>
          </a:blip>
          <a:srcRect b="0" l="46000" r="0" t="0"/>
          <a:stretch/>
        </p:blipFill>
        <p:spPr>
          <a:xfrm>
            <a:off x="8672579" y="2993638"/>
            <a:ext cx="2808287" cy="2276475"/>
          </a:xfrm>
          <a:prstGeom prst="rect">
            <a:avLst/>
          </a:prstGeom>
          <a:noFill/>
          <a:ln>
            <a:noFill/>
          </a:ln>
        </p:spPr>
      </p:pic>
      <p:sp>
        <p:nvSpPr>
          <p:cNvPr id="240" name="Google Shape;240;p36"/>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400"/>
              <a:buChar char="•"/>
            </a:pPr>
            <a:r>
              <a:rPr lang="en-US" sz="2400"/>
              <a:t>נכתוב את הפונקציה הבאה:</a:t>
            </a:r>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solve_maze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maze[][N],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i,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j)</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 אם התא הנוכחי הוא קיר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2)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 אם כבר ביקרנו בתא הנוכחי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(i == N-1 &amp;&amp; j == N-1)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 /* אם התא הנוכחי הוא סוף המבוך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maze[i][j] = 2;</a:t>
            </a:r>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 return</a:t>
            </a:r>
            <a:r>
              <a:rPr lang="en-US" sz="1500">
                <a:latin typeface="Courier New"/>
                <a:ea typeface="Courier New"/>
                <a:cs typeface="Courier New"/>
                <a:sym typeface="Courier New"/>
              </a:rPr>
              <a:t> (((i &lt; N-1) &amp;&amp; solve_maze(maze,i+1,j))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  i &gt; 0) &amp;&amp; solve_maze(maze,i-1,j))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))j &lt; N-1) &amp;&amp; solve_maze(maze,i,j+1))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))j &gt; 0) &amp;&amp; solve_maze(maze,i,j-1)));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1" algn="r">
              <a:lnSpc>
                <a:spcPct val="90000"/>
              </a:lnSpc>
              <a:spcBef>
                <a:spcPts val="1000"/>
              </a:spcBef>
              <a:spcAft>
                <a:spcPts val="0"/>
              </a:spcAft>
              <a:buClr>
                <a:schemeClr val="dk1"/>
              </a:buClr>
              <a:buSzPts val="2200"/>
              <a:buFont typeface="Noto Sans Symbols"/>
              <a:buNone/>
            </a:pPr>
            <a:r>
              <a:t/>
            </a:r>
            <a:endParaRPr sz="2200"/>
          </a:p>
          <a:p>
            <a:pPr indent="-228600" lvl="0" marL="228600" rtl="1" algn="r">
              <a:lnSpc>
                <a:spcPct val="90000"/>
              </a:lnSpc>
              <a:spcBef>
                <a:spcPts val="1000"/>
              </a:spcBef>
              <a:spcAft>
                <a:spcPts val="0"/>
              </a:spcAft>
              <a:buClr>
                <a:schemeClr val="dk1"/>
              </a:buClr>
              <a:buSzPts val="2200"/>
              <a:buFont typeface="Noto Sans Symbols"/>
              <a:buNone/>
            </a:pPr>
            <a:r>
              <a:rPr lang="en-US" sz="2200"/>
              <a:t>				ומה נוכל לעשות אם נרצה גם לדעת מהו המסלול,  </a:t>
            </a:r>
            <a:endParaRPr/>
          </a:p>
          <a:p>
            <a:pPr indent="-228600" lvl="0" marL="228600" rtl="1" algn="r">
              <a:lnSpc>
                <a:spcPct val="90000"/>
              </a:lnSpc>
              <a:spcBef>
                <a:spcPts val="1000"/>
              </a:spcBef>
              <a:spcAft>
                <a:spcPts val="0"/>
              </a:spcAft>
              <a:buClr>
                <a:schemeClr val="dk1"/>
              </a:buClr>
              <a:buSzPts val="2200"/>
              <a:buFont typeface="Noto Sans Symbols"/>
              <a:buNone/>
            </a:pPr>
            <a:r>
              <a:rPr lang="en-US" sz="2200"/>
              <a:t>                                   ולא רק לדעת האם קיים מסלול כזה או לא?</a:t>
            </a:r>
            <a:endParaRPr sz="2200"/>
          </a:p>
        </p:txBody>
      </p:sp>
      <p:sp>
        <p:nvSpPr>
          <p:cNvPr id="241" name="Google Shape;241;p36"/>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42" name="Google Shape;242;p36"/>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43" name="Google Shape;243;p36"/>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44" name="Google Shape;244;p36"/>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45" name="Google Shape;245;p36"/>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5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5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5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5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5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500"/>
                                        <p:tgtEl>
                                          <p:spTgt spid="2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500"/>
                                        <p:tgtEl>
                                          <p:spTgt spid="24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1" st="11"/>
                                            </p:txEl>
                                          </p:spTgt>
                                        </p:tgtEl>
                                        <p:attrNameLst>
                                          <p:attrName>style.visibility</p:attrName>
                                        </p:attrNameLst>
                                      </p:cBhvr>
                                      <p:to>
                                        <p:strVal val="visible"/>
                                      </p:to>
                                    </p:set>
                                    <p:animEffect filter="fade" transition="in">
                                      <p:cBhvr>
                                        <p:cTn dur="500"/>
                                        <p:tgtEl>
                                          <p:spTgt spid="24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2" st="12"/>
                                            </p:txEl>
                                          </p:spTgt>
                                        </p:tgtEl>
                                        <p:attrNameLst>
                                          <p:attrName>style.visibility</p:attrName>
                                        </p:attrNameLst>
                                      </p:cBhvr>
                                      <p:to>
                                        <p:strVal val="visible"/>
                                      </p:to>
                                    </p:set>
                                    <p:animEffect filter="fade" transition="in">
                                      <p:cBhvr>
                                        <p:cTn dur="500"/>
                                        <p:tgtEl>
                                          <p:spTgt spid="24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3" st="13"/>
                                            </p:txEl>
                                          </p:spTgt>
                                        </p:tgtEl>
                                        <p:attrNameLst>
                                          <p:attrName>style.visibility</p:attrName>
                                        </p:attrNameLst>
                                      </p:cBhvr>
                                      <p:to>
                                        <p:strVal val="visible"/>
                                      </p:to>
                                    </p:set>
                                    <p:animEffect filter="fade" transition="in">
                                      <p:cBhvr>
                                        <p:cTn dur="500"/>
                                        <p:tgtEl>
                                          <p:spTgt spid="24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4" st="14"/>
                                            </p:txEl>
                                          </p:spTgt>
                                        </p:tgtEl>
                                        <p:attrNameLst>
                                          <p:attrName>style.visibility</p:attrName>
                                        </p:attrNameLst>
                                      </p:cBhvr>
                                      <p:to>
                                        <p:strVal val="visible"/>
                                      </p:to>
                                    </p:set>
                                    <p:animEffect filter="fade" transition="in">
                                      <p:cBhvr>
                                        <p:cTn dur="500"/>
                                        <p:tgtEl>
                                          <p:spTgt spid="240">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Autofit/>
          </a:bodyPr>
          <a:lstStyle/>
          <a:p>
            <a:pPr indent="-228600" lvl="0" marL="228600" rtl="1" algn="r">
              <a:lnSpc>
                <a:spcPct val="90000"/>
              </a:lnSpc>
              <a:spcBef>
                <a:spcPts val="0"/>
              </a:spcBef>
              <a:spcAft>
                <a:spcPts val="0"/>
              </a:spcAft>
              <a:buClr>
                <a:schemeClr val="dk1"/>
              </a:buClr>
              <a:buSzPts val="2400"/>
              <a:buChar char="•"/>
            </a:pPr>
            <a:r>
              <a:rPr lang="en-US" sz="2400"/>
              <a:t>בכדי לדעת מהו המסלול מ-(0,0) עד ל-(N-1,N-1) נחזיק מערך דו-מימדי בשם path, בעל 2 עמודות. כל שורה במערך תכיל שני אינדקסים המציינים תא הנמצא במסלול.</a:t>
            </a:r>
            <a:endParaRPr sz="16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latin typeface="Courier New"/>
              <a:ea typeface="Courier New"/>
              <a:cs typeface="Courier New"/>
              <a:sym typeface="Courier New"/>
            </a:endParaRPr>
          </a:p>
          <a:p>
            <a:pPr indent="-228600" lvl="0" marL="228600" rtl="1" algn="r">
              <a:lnSpc>
                <a:spcPct val="90000"/>
              </a:lnSpc>
              <a:spcBef>
                <a:spcPts val="1000"/>
              </a:spcBef>
              <a:spcAft>
                <a:spcPts val="0"/>
              </a:spcAft>
              <a:buClr>
                <a:schemeClr val="dk1"/>
              </a:buClr>
              <a:buSzPts val="2400"/>
              <a:buFont typeface="Noto Sans Symbols"/>
              <a:buNone/>
            </a:pPr>
            <a:r>
              <a:t/>
            </a:r>
            <a:endParaRPr sz="2400"/>
          </a:p>
          <a:p>
            <a:pPr indent="-76200" lvl="0" marL="228600" rtl="1" algn="r">
              <a:lnSpc>
                <a:spcPct val="90000"/>
              </a:lnSpc>
              <a:spcBef>
                <a:spcPts val="1000"/>
              </a:spcBef>
              <a:spcAft>
                <a:spcPts val="0"/>
              </a:spcAft>
              <a:buClr>
                <a:schemeClr val="dk1"/>
              </a:buClr>
              <a:buSzPts val="2400"/>
              <a:buNone/>
            </a:pPr>
            <a:r>
              <a:t/>
            </a:r>
            <a:endParaRPr sz="2400"/>
          </a:p>
        </p:txBody>
      </p:sp>
      <p:sp>
        <p:nvSpPr>
          <p:cNvPr id="251" name="Google Shape;251;p37"/>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52" name="Google Shape;252;p37"/>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53" name="Google Shape;253;p37"/>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54" name="Google Shape;254;p37"/>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55" name="Google Shape;255;p37"/>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56" name="Google Shape;256;p37"/>
          <p:cNvSpPr/>
          <p:nvPr/>
        </p:nvSpPr>
        <p:spPr>
          <a:xfrm>
            <a:off x="1156997" y="1782147"/>
            <a:ext cx="10636898" cy="4710726"/>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1" algn="r">
              <a:spcBef>
                <a:spcPts val="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נחשוב כמה שורות דרושות במערך הדו-מימדי path...</a:t>
            </a:r>
            <a:endParaRPr/>
          </a:p>
          <a:p>
            <a:pPr indent="-325438" lvl="1" marL="669925" marR="0" rtl="1" algn="r">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המסלול לא יכול להיות ארוך יותר מ-.N*N</a:t>
            </a:r>
            <a:endParaRPr/>
          </a:p>
          <a:p>
            <a:pPr indent="-342900" lvl="0" marL="342900" marR="0" rtl="1" algn="r">
              <a:spcBef>
                <a:spcPts val="44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בכל פעם שנבקר במשבצת, נוסיף אותה לסוף רשימת המשבצות המאוחסנת במערך path.</a:t>
            </a:r>
            <a:endParaRPr/>
          </a:p>
          <a:p>
            <a:pPr indent="-342900" lvl="0" marL="342900" marR="0" rtl="1" algn="r">
              <a:spcBef>
                <a:spcPts val="44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כשחוזרים אחורה מהמשבצת (בהנחה שלא הצלחנו למצוא מסלול שעובר דרכה) משמיטים אותה מהמערך.</a:t>
            </a:r>
            <a:endParaRPr/>
          </a:p>
          <a:p>
            <a:pPr indent="-342900" lvl="0" marL="342900" marR="0" rtl="1" algn="r">
              <a:spcBef>
                <a:spcPts val="440"/>
              </a:spcBef>
              <a:spcAft>
                <a:spcPts val="0"/>
              </a:spcAft>
              <a:buClr>
                <a:schemeClr val="accent1"/>
              </a:buClr>
              <a:buSzPts val="1430"/>
              <a:buFont typeface="Noto Sans Symbols"/>
              <a:buNone/>
            </a:pPr>
            <a:r>
              <a:rPr b="0" i="0" lang="en-US" sz="2200" u="none" cap="none" strike="noStrike">
                <a:solidFill>
                  <a:schemeClr val="dk1"/>
                </a:solidFill>
                <a:latin typeface="Arial"/>
                <a:ea typeface="Arial"/>
                <a:cs typeface="Arial"/>
                <a:sym typeface="Arial"/>
              </a:rPr>
              <a:t>	בצורה כזו יכיל path בכל רגע נתון את רשימת המשבצות של המסלול שמוביל עד למשבצת הנוכחית.</a:t>
            </a:r>
            <a:endParaRPr/>
          </a:p>
          <a:p>
            <a:pPr indent="-342900" lvl="0" marL="342900" marR="0" rtl="1" algn="r">
              <a:spcBef>
                <a:spcPts val="440"/>
              </a:spcBef>
              <a:spcAft>
                <a:spcPts val="0"/>
              </a:spcAft>
              <a:buClr>
                <a:schemeClr val="accent1"/>
              </a:buClr>
              <a:buSzPts val="1430"/>
              <a:buFont typeface="Noto Sans Symbols"/>
              <a:buNone/>
            </a:pPr>
            <a:r>
              <a:rPr b="0" i="0" lang="en-US" sz="2200" u="none" cap="none" strike="noStrike">
                <a:solidFill>
                  <a:schemeClr val="dk1"/>
                </a:solidFill>
                <a:latin typeface="Arial"/>
                <a:ea typeface="Arial"/>
                <a:cs typeface="Arial"/>
                <a:sym typeface="Arial"/>
              </a:rPr>
              <a:t>	נניח כי בתחילת הריצה מאותחלות כל שורות המערך path ל-(-1,-1).</a:t>
            </a:r>
            <a:endParaRPr b="0" i="0" sz="2200" u="none" cap="none" strike="noStrike">
              <a:solidFill>
                <a:schemeClr val="dk1"/>
              </a:solidFill>
              <a:latin typeface="Arial"/>
              <a:ea typeface="Arial"/>
              <a:cs typeface="Arial"/>
              <a:sym typeface="Arial"/>
            </a:endParaRPr>
          </a:p>
        </p:txBody>
      </p:sp>
      <p:pic>
        <p:nvPicPr>
          <p:cNvPr descr="maze01" id="257" name="Google Shape;257;p37"/>
          <p:cNvPicPr preferRelativeResize="0"/>
          <p:nvPr/>
        </p:nvPicPr>
        <p:blipFill rotWithShape="1">
          <a:blip r:embed="rId3">
            <a:alphaModFix/>
          </a:blip>
          <a:srcRect b="0" l="46000" r="0" t="0"/>
          <a:stretch/>
        </p:blipFill>
        <p:spPr>
          <a:xfrm>
            <a:off x="1026794" y="4193129"/>
            <a:ext cx="2808287" cy="2276475"/>
          </a:xfrm>
          <a:prstGeom prst="rect">
            <a:avLst/>
          </a:prstGeom>
          <a:noFill/>
          <a:ln>
            <a:noFill/>
          </a:ln>
        </p:spPr>
      </p:pic>
      <p:sp>
        <p:nvSpPr>
          <p:cNvPr id="258" name="Google Shape;258;p37"/>
          <p:cNvSpPr/>
          <p:nvPr/>
        </p:nvSpPr>
        <p:spPr>
          <a:xfrm>
            <a:off x="174171" y="1640590"/>
            <a:ext cx="6096000" cy="482901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0 0</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0 1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1 1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2 1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2 2</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2 3</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3 3</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4 3</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4 2</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4 1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5 1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6 1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7 1</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7 2</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7 3</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7 4</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7 5</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7 6</a:t>
            </a:r>
            <a:endParaRPr/>
          </a:p>
          <a:p>
            <a:pPr indent="0" lvl="0" marL="0" marR="0" rtl="0" algn="l">
              <a:lnSpc>
                <a:spcPct val="9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ourier New"/>
                <a:ea typeface="Courier New"/>
                <a:cs typeface="Courier New"/>
                <a:sym typeface="Courier New"/>
              </a:rPr>
              <a:t>7 7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5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5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5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5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5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5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500"/>
                                        <p:tgtEl>
                                          <p:spTgt spid="2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maze01" id="263" name="Google Shape;263;p38"/>
          <p:cNvPicPr preferRelativeResize="0"/>
          <p:nvPr/>
        </p:nvPicPr>
        <p:blipFill rotWithShape="1">
          <a:blip r:embed="rId3">
            <a:alphaModFix/>
          </a:blip>
          <a:srcRect b="0" l="46000" r="0" t="0"/>
          <a:stretch/>
        </p:blipFill>
        <p:spPr>
          <a:xfrm>
            <a:off x="7608889" y="3889376"/>
            <a:ext cx="2808287" cy="2276475"/>
          </a:xfrm>
          <a:prstGeom prst="rect">
            <a:avLst/>
          </a:prstGeom>
          <a:noFill/>
          <a:ln>
            <a:noFill/>
          </a:ln>
        </p:spPr>
      </p:pic>
      <p:sp>
        <p:nvSpPr>
          <p:cNvPr id="264" name="Google Shape;264;p38"/>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1" algn="r">
              <a:lnSpc>
                <a:spcPct val="90000"/>
              </a:lnSpc>
              <a:spcBef>
                <a:spcPts val="0"/>
              </a:spcBef>
              <a:spcAft>
                <a:spcPts val="0"/>
              </a:spcAft>
              <a:buClr>
                <a:schemeClr val="dk1"/>
              </a:buClr>
              <a:buSzPct val="100000"/>
              <a:buChar char="•"/>
            </a:pPr>
            <a:r>
              <a:rPr lang="en-US" sz="2400"/>
              <a:t>נכתוב את הפונקציה הבאה:</a:t>
            </a:r>
            <a:endParaRPr/>
          </a:p>
          <a:p>
            <a:pPr indent="-228600" lvl="0" marL="228600" rtl="0" algn="l">
              <a:lnSpc>
                <a:spcPct val="90000"/>
              </a:lnSpc>
              <a:spcBef>
                <a:spcPts val="1000"/>
              </a:spcBef>
              <a:spcAft>
                <a:spcPts val="0"/>
              </a:spcAft>
              <a:buClr>
                <a:schemeClr val="dk1"/>
              </a:buClr>
              <a:buSzPct val="1000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solve_maze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maze[][N],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i,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j,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path[][2],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length)</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(maze[i][j] == 2)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path[length][0] = i; path[length][1] = j;</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(i == N-1 &amp;&amp; j == N-1)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maze[i][j] = 2;</a:t>
            </a:r>
            <a:endParaRPr/>
          </a:p>
          <a:p>
            <a:pPr indent="-228600" lvl="0" marL="228600" rtl="0" algn="l">
              <a:lnSpc>
                <a:spcPct val="90000"/>
              </a:lnSpc>
              <a:spcBef>
                <a:spcPts val="1000"/>
              </a:spcBef>
              <a:spcAft>
                <a:spcPts val="0"/>
              </a:spcAft>
              <a:buClr>
                <a:schemeClr val="dk1"/>
              </a:buClr>
              <a:buSzPct val="100000"/>
              <a:buFont typeface="Noto Sans Symbols"/>
              <a:buNone/>
            </a:pPr>
            <a:r>
              <a:rPr b="1" lang="en-US" sz="1500">
                <a:latin typeface="Courier New"/>
                <a:ea typeface="Courier New"/>
                <a:cs typeface="Courier New"/>
                <a:sym typeface="Courier New"/>
              </a:rPr>
              <a:t> if</a:t>
            </a:r>
            <a:r>
              <a:rPr lang="en-US" sz="1500">
                <a:latin typeface="Courier New"/>
                <a:ea typeface="Courier New"/>
                <a:cs typeface="Courier New"/>
                <a:sym typeface="Courier New"/>
              </a:rPr>
              <a:t> (((i &lt; N-1) &amp;&amp; solve_maze(maze,i+1,j,path,length+1))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  i &gt; 0) &amp;&amp; solve_maze(maze,i-1,j,path,length+1))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))j &lt; N-1) &amp;&amp; solve_maze(maze,i,j+1,path,length+1))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))j &gt; 0) &amp;&amp; solve_maze(maze,i,j-1,path,length+1)))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else</a:t>
            </a: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path[length][0] = path[length][1] = -1;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a:t>
            </a:r>
            <a:endParaRPr/>
          </a:p>
          <a:p>
            <a:pPr indent="-228600" lvl="0" marL="228600" rtl="1" algn="r">
              <a:lnSpc>
                <a:spcPct val="90000"/>
              </a:lnSpc>
              <a:spcBef>
                <a:spcPts val="1000"/>
              </a:spcBef>
              <a:spcAft>
                <a:spcPts val="0"/>
              </a:spcAft>
              <a:buClr>
                <a:schemeClr val="dk1"/>
              </a:buClr>
              <a:buSzPct val="100000"/>
              <a:buFont typeface="Noto Sans Symbols"/>
              <a:buNone/>
            </a:pPr>
            <a:r>
              <a:t/>
            </a:r>
            <a:endParaRPr sz="2200"/>
          </a:p>
          <a:p>
            <a:pPr indent="-228600" lvl="0" marL="228600" rtl="1" algn="r">
              <a:lnSpc>
                <a:spcPct val="90000"/>
              </a:lnSpc>
              <a:spcBef>
                <a:spcPts val="1000"/>
              </a:spcBef>
              <a:spcAft>
                <a:spcPts val="0"/>
              </a:spcAft>
              <a:buClr>
                <a:schemeClr val="dk1"/>
              </a:buClr>
              <a:buSzPct val="100000"/>
              <a:buFont typeface="Noto Sans Symbols"/>
              <a:buNone/>
            </a:pPr>
            <a:r>
              <a:t/>
            </a:r>
            <a:endParaRPr sz="2200"/>
          </a:p>
        </p:txBody>
      </p:sp>
      <p:sp>
        <p:nvSpPr>
          <p:cNvPr id="265" name="Google Shape;265;p38"/>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המבוך</a:t>
            </a:r>
            <a:endParaRPr/>
          </a:p>
        </p:txBody>
      </p:sp>
      <p:sp>
        <p:nvSpPr>
          <p:cNvPr id="266" name="Google Shape;266;p38"/>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67" name="Google Shape;267;p38"/>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68" name="Google Shape;268;p38"/>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69" name="Google Shape;269;p38"/>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3"/>
                                        </p:tgtEl>
                                      </p:cBhvr>
                                    </p:animEffect>
                                    <p:set>
                                      <p:cBhvr>
                                        <p:cTn dur="1" fill="hold">
                                          <p:stCondLst>
                                            <p:cond delay="50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5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5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5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500"/>
                                        <p:tgtEl>
                                          <p:spTgt spid="2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Effect filter="fade" transition="in">
                                      <p:cBhvr>
                                        <p:cTn dur="500"/>
                                        <p:tgtEl>
                                          <p:spTgt spid="2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animEffect filter="fade" transition="in">
                                      <p:cBhvr>
                                        <p:cTn dur="500"/>
                                        <p:tgtEl>
                                          <p:spTgt spid="2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0" st="10"/>
                                            </p:txEl>
                                          </p:spTgt>
                                        </p:tgtEl>
                                        <p:attrNameLst>
                                          <p:attrName>style.visibility</p:attrName>
                                        </p:attrNameLst>
                                      </p:cBhvr>
                                      <p:to>
                                        <p:strVal val="visible"/>
                                      </p:to>
                                    </p:set>
                                    <p:animEffect filter="fade" transition="in">
                                      <p:cBhvr>
                                        <p:cTn dur="500"/>
                                        <p:tgtEl>
                                          <p:spTgt spid="2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1" st="11"/>
                                            </p:txEl>
                                          </p:spTgt>
                                        </p:tgtEl>
                                        <p:attrNameLst>
                                          <p:attrName>style.visibility</p:attrName>
                                        </p:attrNameLst>
                                      </p:cBhvr>
                                      <p:to>
                                        <p:strVal val="visible"/>
                                      </p:to>
                                    </p:set>
                                    <p:animEffect filter="fade" transition="in">
                                      <p:cBhvr>
                                        <p:cTn dur="500"/>
                                        <p:tgtEl>
                                          <p:spTgt spid="26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2" st="12"/>
                                            </p:txEl>
                                          </p:spTgt>
                                        </p:tgtEl>
                                        <p:attrNameLst>
                                          <p:attrName>style.visibility</p:attrName>
                                        </p:attrNameLst>
                                      </p:cBhvr>
                                      <p:to>
                                        <p:strVal val="visible"/>
                                      </p:to>
                                    </p:set>
                                    <p:animEffect filter="fade" transition="in">
                                      <p:cBhvr>
                                        <p:cTn dur="500"/>
                                        <p:tgtEl>
                                          <p:spTgt spid="26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3" st="13"/>
                                            </p:txEl>
                                          </p:spTgt>
                                        </p:tgtEl>
                                        <p:attrNameLst>
                                          <p:attrName>style.visibility</p:attrName>
                                        </p:attrNameLst>
                                      </p:cBhvr>
                                      <p:to>
                                        <p:strVal val="visible"/>
                                      </p:to>
                                    </p:set>
                                    <p:animEffect filter="fade" transition="in">
                                      <p:cBhvr>
                                        <p:cTn dur="500"/>
                                        <p:tgtEl>
                                          <p:spTgt spid="26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4" st="14"/>
                                            </p:txEl>
                                          </p:spTgt>
                                        </p:tgtEl>
                                        <p:attrNameLst>
                                          <p:attrName>style.visibility</p:attrName>
                                        </p:attrNameLst>
                                      </p:cBhvr>
                                      <p:to>
                                        <p:strVal val="visible"/>
                                      </p:to>
                                    </p:set>
                                    <p:animEffect filter="fade" transition="in">
                                      <p:cBhvr>
                                        <p:cTn dur="500"/>
                                        <p:tgtEl>
                                          <p:spTgt spid="26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5" st="15"/>
                                            </p:txEl>
                                          </p:spTgt>
                                        </p:tgtEl>
                                        <p:attrNameLst>
                                          <p:attrName>style.visibility</p:attrName>
                                        </p:attrNameLst>
                                      </p:cBhvr>
                                      <p:to>
                                        <p:strVal val="visible"/>
                                      </p:to>
                                    </p:set>
                                    <p:animEffect filter="fade" transition="in">
                                      <p:cBhvr>
                                        <p:cTn dur="500"/>
                                        <p:tgtEl>
                                          <p:spTgt spid="26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6" st="16"/>
                                            </p:txEl>
                                          </p:spTgt>
                                        </p:tgtEl>
                                        <p:attrNameLst>
                                          <p:attrName>style.visibility</p:attrName>
                                        </p:attrNameLst>
                                      </p:cBhvr>
                                      <p:to>
                                        <p:strVal val="visible"/>
                                      </p:to>
                                    </p:set>
                                    <p:animEffect filter="fade" transition="in">
                                      <p:cBhvr>
                                        <p:cTn dur="500"/>
                                        <p:tgtEl>
                                          <p:spTgt spid="26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7" st="17"/>
                                            </p:txEl>
                                          </p:spTgt>
                                        </p:tgtEl>
                                        <p:attrNameLst>
                                          <p:attrName>style.visibility</p:attrName>
                                        </p:attrNameLst>
                                      </p:cBhvr>
                                      <p:to>
                                        <p:strVal val="visible"/>
                                      </p:to>
                                    </p:set>
                                    <p:animEffect filter="fade" transition="in">
                                      <p:cBhvr>
                                        <p:cTn dur="500"/>
                                        <p:tgtEl>
                                          <p:spTgt spid="26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8" st="18"/>
                                            </p:txEl>
                                          </p:spTgt>
                                        </p:tgtEl>
                                        <p:attrNameLst>
                                          <p:attrName>style.visibility</p:attrName>
                                        </p:attrNameLst>
                                      </p:cBhvr>
                                      <p:to>
                                        <p:strVal val="visible"/>
                                      </p:to>
                                    </p:set>
                                    <p:animEffect filter="fade" transition="in">
                                      <p:cBhvr>
                                        <p:cTn dur="500"/>
                                        <p:tgtEl>
                                          <p:spTgt spid="26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9" st="19"/>
                                            </p:txEl>
                                          </p:spTgt>
                                        </p:tgtEl>
                                        <p:attrNameLst>
                                          <p:attrName>style.visibility</p:attrName>
                                        </p:attrNameLst>
                                      </p:cBhvr>
                                      <p:to>
                                        <p:strVal val="visible"/>
                                      </p:to>
                                    </p:set>
                                    <p:animEffect filter="fade" transition="in">
                                      <p:cBhvr>
                                        <p:cTn dur="500"/>
                                        <p:tgtEl>
                                          <p:spTgt spid="264">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800"/>
              <a:buChar char="•"/>
            </a:pPr>
            <a:r>
              <a:rPr lang="en-US" sz="2800"/>
              <a:t>השיטה האלגוריתמית בה השתמשנו נקראת </a:t>
            </a:r>
            <a:r>
              <a:rPr b="1" lang="en-US" sz="2800"/>
              <a:t>נסיגה-לאחור</a:t>
            </a:r>
            <a:r>
              <a:rPr lang="en-US" sz="2800"/>
              <a:t> (Backtracking). הרעיון בשיטה:</a:t>
            </a:r>
            <a:endParaRPr/>
          </a:p>
          <a:p>
            <a:pPr indent="-228600" lvl="1" marL="685800" rtl="1" algn="r">
              <a:lnSpc>
                <a:spcPct val="90000"/>
              </a:lnSpc>
              <a:spcBef>
                <a:spcPts val="500"/>
              </a:spcBef>
              <a:spcAft>
                <a:spcPts val="0"/>
              </a:spcAft>
              <a:buClr>
                <a:schemeClr val="dk1"/>
              </a:buClr>
              <a:buSzPts val="2400"/>
              <a:buChar char="•"/>
            </a:pPr>
            <a:r>
              <a:rPr lang="en-US" sz="2400"/>
              <a:t>בהינתן פתרון חלקי כלשהו, ננסה להרחיב אותו לפתרון מלא של הבעיה.</a:t>
            </a:r>
            <a:endParaRPr/>
          </a:p>
          <a:p>
            <a:pPr indent="-228600" lvl="1" marL="685800" rtl="1" algn="r">
              <a:lnSpc>
                <a:spcPct val="90000"/>
              </a:lnSpc>
              <a:spcBef>
                <a:spcPts val="500"/>
              </a:spcBef>
              <a:spcAft>
                <a:spcPts val="0"/>
              </a:spcAft>
              <a:buClr>
                <a:schemeClr val="dk1"/>
              </a:buClr>
              <a:buSzPts val="2400"/>
              <a:buChar char="•"/>
            </a:pPr>
            <a:r>
              <a:rPr lang="en-US" sz="2400"/>
              <a:t>בכל שלב, ננסה לצרף לפתרון החלקי חלק נוסף, כך שיתקבל פתרון חלקי ארוך יותר.</a:t>
            </a:r>
            <a:endParaRPr/>
          </a:p>
          <a:p>
            <a:pPr indent="-228600" lvl="1" marL="685800" rtl="1" algn="r">
              <a:lnSpc>
                <a:spcPct val="90000"/>
              </a:lnSpc>
              <a:spcBef>
                <a:spcPts val="500"/>
              </a:spcBef>
              <a:spcAft>
                <a:spcPts val="0"/>
              </a:spcAft>
              <a:buClr>
                <a:schemeClr val="dk1"/>
              </a:buClr>
              <a:buSzPts val="2400"/>
              <a:buChar char="•"/>
            </a:pPr>
            <a:r>
              <a:rPr lang="en-US" sz="2400"/>
              <a:t>באופן זה נמשיך "להצמיח" את הפתרון החלקי, עד שנקבל פתרון מלא לבעיה – או עד שנתקע ללא יכולת הרחבה. במקרה ונתקענו, נחזור לאחור, וננסה לבחור אפשרות אחרת עד שכל האפשרויות מוצו.</a:t>
            </a:r>
            <a:endParaRPr/>
          </a:p>
          <a:p>
            <a:pPr indent="-228600" lvl="1" marL="685800" rtl="1" algn="r">
              <a:lnSpc>
                <a:spcPct val="90000"/>
              </a:lnSpc>
              <a:spcBef>
                <a:spcPts val="500"/>
              </a:spcBef>
              <a:spcAft>
                <a:spcPts val="0"/>
              </a:spcAft>
              <a:buClr>
                <a:schemeClr val="dk1"/>
              </a:buClr>
              <a:buSzPts val="2400"/>
              <a:buChar char="•"/>
            </a:pPr>
            <a:r>
              <a:rPr lang="en-US" sz="2400"/>
              <a:t>את תהליך החיפוש אנחנו מתחילים, בראשית ריצת האלגוריתם, עם "הפתרון הריק", שאינו מכיל איברים כלשהם.</a:t>
            </a:r>
            <a:endParaRPr/>
          </a:p>
        </p:txBody>
      </p:sp>
      <p:sp>
        <p:nvSpPr>
          <p:cNvPr id="275" name="Google Shape;275;p39"/>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Backtracking</a:t>
            </a:r>
            <a:endParaRPr/>
          </a:p>
        </p:txBody>
      </p:sp>
      <p:sp>
        <p:nvSpPr>
          <p:cNvPr id="276" name="Google Shape;276;p39"/>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77" name="Google Shape;277;p39"/>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78" name="Google Shape;278;p39"/>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79" name="Google Shape;279;p39"/>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5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500"/>
                                        <p:tgtEl>
                                          <p:spTgt spid="2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maze04" id="284" name="Google Shape;284;p40"/>
          <p:cNvPicPr preferRelativeResize="0"/>
          <p:nvPr/>
        </p:nvPicPr>
        <p:blipFill rotWithShape="1">
          <a:blip r:embed="rId3">
            <a:alphaModFix/>
          </a:blip>
          <a:srcRect b="0" l="0" r="0" t="0"/>
          <a:stretch/>
        </p:blipFill>
        <p:spPr>
          <a:xfrm>
            <a:off x="1847850" y="4724401"/>
            <a:ext cx="6484938" cy="1439863"/>
          </a:xfrm>
          <a:prstGeom prst="rect">
            <a:avLst/>
          </a:prstGeom>
          <a:noFill/>
          <a:ln>
            <a:noFill/>
          </a:ln>
        </p:spPr>
      </p:pic>
      <p:sp>
        <p:nvSpPr>
          <p:cNvPr id="285" name="Google Shape;285;p40"/>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200"/>
              <a:buChar char="•"/>
            </a:pPr>
            <a:r>
              <a:rPr lang="en-US" sz="2200"/>
              <a:t>האלגוריתם שפיתחנו, עבור בעיית המבוך, הוא דוגמא לאלגוריתם הפועל בשיטת Backtracking:</a:t>
            </a:r>
            <a:endParaRPr/>
          </a:p>
          <a:p>
            <a:pPr indent="-228600" lvl="1" marL="685800" rtl="1" algn="r">
              <a:lnSpc>
                <a:spcPct val="90000"/>
              </a:lnSpc>
              <a:spcBef>
                <a:spcPts val="500"/>
              </a:spcBef>
              <a:spcAft>
                <a:spcPts val="0"/>
              </a:spcAft>
              <a:buClr>
                <a:schemeClr val="dk1"/>
              </a:buClr>
              <a:buSzPts val="1800"/>
              <a:buChar char="•"/>
            </a:pPr>
            <a:r>
              <a:rPr b="1" lang="en-US" sz="1800" u="sng"/>
              <a:t>פתרון חלקי</a:t>
            </a:r>
            <a:r>
              <a:rPr lang="en-US" sz="1800"/>
              <a:t>, בהקשר של בעיה זו, הוא כל מסלול חוקי המתחיל מהתא (0,0).</a:t>
            </a:r>
            <a:endParaRPr/>
          </a:p>
          <a:p>
            <a:pPr indent="-228600" lvl="1" marL="685800" rtl="1" algn="r">
              <a:lnSpc>
                <a:spcPct val="90000"/>
              </a:lnSpc>
              <a:spcBef>
                <a:spcPts val="500"/>
              </a:spcBef>
              <a:spcAft>
                <a:spcPts val="0"/>
              </a:spcAft>
              <a:buClr>
                <a:schemeClr val="dk1"/>
              </a:buClr>
              <a:buSzPts val="1800"/>
              <a:buChar char="•"/>
            </a:pPr>
            <a:r>
              <a:rPr b="1" lang="en-US" sz="1800" u="sng"/>
              <a:t>פתרון מלא</a:t>
            </a:r>
            <a:r>
              <a:rPr lang="en-US" sz="1800"/>
              <a:t> הוא פתרון חלקי שמסתיים ב-(N-1,N-1).</a:t>
            </a:r>
            <a:endParaRPr/>
          </a:p>
          <a:p>
            <a:pPr indent="-228600" lvl="1" marL="685800" rtl="1" algn="r">
              <a:lnSpc>
                <a:spcPct val="90000"/>
              </a:lnSpc>
              <a:spcBef>
                <a:spcPts val="500"/>
              </a:spcBef>
              <a:spcAft>
                <a:spcPts val="0"/>
              </a:spcAft>
              <a:buClr>
                <a:schemeClr val="dk1"/>
              </a:buClr>
              <a:buSzPts val="1800"/>
              <a:buChar char="•"/>
            </a:pPr>
            <a:r>
              <a:rPr b="1" lang="en-US" sz="1800" u="sng"/>
              <a:t>הפתרון הריק</a:t>
            </a:r>
            <a:r>
              <a:rPr lang="en-US" sz="1800"/>
              <a:t> הוא מסלול באורך אפס – כלומר, ללא אף משבצת.</a:t>
            </a:r>
            <a:endParaRPr/>
          </a:p>
          <a:p>
            <a:pPr indent="-228600" lvl="0" marL="228600" rtl="1" algn="r">
              <a:lnSpc>
                <a:spcPct val="90000"/>
              </a:lnSpc>
              <a:spcBef>
                <a:spcPts val="1000"/>
              </a:spcBef>
              <a:spcAft>
                <a:spcPts val="0"/>
              </a:spcAft>
              <a:buClr>
                <a:schemeClr val="dk1"/>
              </a:buClr>
              <a:buSzPts val="2200"/>
              <a:buChar char="•"/>
            </a:pPr>
            <a:r>
              <a:rPr lang="en-US" sz="2200"/>
              <a:t>נתחיל עם הפתרון הריק, כלומר – נעמוד בכניסה למבוך.</a:t>
            </a:r>
            <a:endParaRPr/>
          </a:p>
          <a:p>
            <a:pPr indent="-228600" lvl="0" marL="228600" rtl="1" algn="r">
              <a:lnSpc>
                <a:spcPct val="90000"/>
              </a:lnSpc>
              <a:spcBef>
                <a:spcPts val="1000"/>
              </a:spcBef>
              <a:spcAft>
                <a:spcPts val="0"/>
              </a:spcAft>
              <a:buClr>
                <a:schemeClr val="dk1"/>
              </a:buClr>
              <a:buSzPts val="2200"/>
              <a:buChar char="•"/>
            </a:pPr>
            <a:r>
              <a:rPr lang="en-US" sz="2200"/>
              <a:t>בכל שלב יש בידינו פתרון חלקי כלשהו של הבעיה. </a:t>
            </a:r>
            <a:endParaRPr/>
          </a:p>
          <a:p>
            <a:pPr indent="-228600" lvl="1" marL="685800" rtl="1" algn="r">
              <a:lnSpc>
                <a:spcPct val="90000"/>
              </a:lnSpc>
              <a:spcBef>
                <a:spcPts val="500"/>
              </a:spcBef>
              <a:spcAft>
                <a:spcPts val="0"/>
              </a:spcAft>
              <a:buClr>
                <a:schemeClr val="dk1"/>
              </a:buClr>
              <a:buSzPts val="2000"/>
              <a:buChar char="•"/>
            </a:pPr>
            <a:r>
              <a:rPr lang="en-US" sz="2000"/>
              <a:t>נבדוק האם הפתרון הנוכחי פותר את הבעיה. אם כן – סיימנו.</a:t>
            </a:r>
            <a:endParaRPr/>
          </a:p>
          <a:p>
            <a:pPr indent="-228600" lvl="1" marL="685800" rtl="1" algn="r">
              <a:lnSpc>
                <a:spcPct val="90000"/>
              </a:lnSpc>
              <a:spcBef>
                <a:spcPts val="500"/>
              </a:spcBef>
              <a:spcAft>
                <a:spcPts val="0"/>
              </a:spcAft>
              <a:buClr>
                <a:schemeClr val="dk1"/>
              </a:buClr>
              <a:buSzPts val="2000"/>
              <a:buChar char="•"/>
            </a:pPr>
            <a:r>
              <a:rPr lang="en-US" sz="2000"/>
              <a:t>אם לא, ננסה להתקדם. נבחר את אחת האפשרויות להתקדם, ונמשיך מהפתרון החדש באופן רקורסיבי.</a:t>
            </a:r>
            <a:endParaRPr/>
          </a:p>
          <a:p>
            <a:pPr indent="-228600" lvl="1" marL="685800" rtl="1" algn="r">
              <a:lnSpc>
                <a:spcPct val="90000"/>
              </a:lnSpc>
              <a:spcBef>
                <a:spcPts val="500"/>
              </a:spcBef>
              <a:spcAft>
                <a:spcPts val="0"/>
              </a:spcAft>
              <a:buClr>
                <a:schemeClr val="dk1"/>
              </a:buClr>
              <a:buSzPts val="2000"/>
              <a:buChar char="•"/>
            </a:pPr>
            <a:r>
              <a:rPr lang="en-US" sz="2000"/>
              <a:t>אם אחת מהאפשרויות להתקדם הצליחה – אז סיימנו. אם אף אחת לא הצליחה, או אם לא ניתן להתקדם, נחזור אחורנית                                    וננסה להמשיך עם אפשרות אחרת.</a:t>
            </a:r>
            <a:endParaRPr/>
          </a:p>
          <a:p>
            <a:pPr indent="-76200" lvl="0" marL="228600" rtl="1" algn="r">
              <a:lnSpc>
                <a:spcPct val="90000"/>
              </a:lnSpc>
              <a:spcBef>
                <a:spcPts val="1000"/>
              </a:spcBef>
              <a:spcAft>
                <a:spcPts val="0"/>
              </a:spcAft>
              <a:buClr>
                <a:schemeClr val="dk1"/>
              </a:buClr>
              <a:buSzPts val="2400"/>
              <a:buNone/>
            </a:pPr>
            <a:r>
              <a:t/>
            </a:r>
            <a:endParaRPr sz="2400"/>
          </a:p>
        </p:txBody>
      </p:sp>
      <p:sp>
        <p:nvSpPr>
          <p:cNvPr id="286" name="Google Shape;286;p40"/>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Backtracking</a:t>
            </a:r>
            <a:endParaRPr/>
          </a:p>
        </p:txBody>
      </p:sp>
      <p:pic>
        <p:nvPicPr>
          <p:cNvPr descr="maze04" id="287" name="Google Shape;287;p40"/>
          <p:cNvPicPr preferRelativeResize="0"/>
          <p:nvPr/>
        </p:nvPicPr>
        <p:blipFill rotWithShape="1">
          <a:blip r:embed="rId4">
            <a:alphaModFix/>
          </a:blip>
          <a:srcRect b="0" l="53293" r="0" t="10033"/>
          <a:stretch/>
        </p:blipFill>
        <p:spPr>
          <a:xfrm>
            <a:off x="1771650" y="4868863"/>
            <a:ext cx="3028950" cy="1295400"/>
          </a:xfrm>
          <a:prstGeom prst="rect">
            <a:avLst/>
          </a:prstGeom>
          <a:noFill/>
          <a:ln>
            <a:noFill/>
          </a:ln>
        </p:spPr>
      </p:pic>
      <p:sp>
        <p:nvSpPr>
          <p:cNvPr id="288" name="Google Shape;288;p40"/>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289" name="Google Shape;289;p40"/>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90" name="Google Shape;290;p40"/>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291" name="Google Shape;291;p40"/>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maze03" id="292" name="Google Shape;292;p40"/>
          <p:cNvPicPr preferRelativeResize="0"/>
          <p:nvPr/>
        </p:nvPicPr>
        <p:blipFill rotWithShape="1">
          <a:blip r:embed="rId5">
            <a:alphaModFix/>
          </a:blip>
          <a:srcRect b="0" l="0" r="0" t="0"/>
          <a:stretch/>
        </p:blipFill>
        <p:spPr>
          <a:xfrm>
            <a:off x="1919288" y="4813300"/>
            <a:ext cx="2590800" cy="1352550"/>
          </a:xfrm>
          <a:prstGeom prst="rect">
            <a:avLst/>
          </a:prstGeom>
          <a:noFill/>
          <a:ln>
            <a:noFill/>
          </a:ln>
        </p:spPr>
      </p:pic>
      <p:sp>
        <p:nvSpPr>
          <p:cNvPr id="293" name="Google Shape;293;p40"/>
          <p:cNvSpPr/>
          <p:nvPr/>
        </p:nvSpPr>
        <p:spPr>
          <a:xfrm>
            <a:off x="4800600" y="4652963"/>
            <a:ext cx="3455988" cy="1439862"/>
          </a:xfrm>
          <a:prstGeom prst="rect">
            <a:avLst/>
          </a:prstGeom>
          <a:solidFill>
            <a:schemeClr val="lt1"/>
          </a:solid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5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5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5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500"/>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500"/>
                                        <p:tgtEl>
                                          <p:spTgt spid="2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xit" presetID="10" presetSubtype="0">
                                  <p:stCondLst>
                                    <p:cond delay="0"/>
                                  </p:stCondLst>
                                  <p:childTnLst>
                                    <p:animEffect filter="fade" transition="out">
                                      <p:cBhvr>
                                        <p:cTn dur="500"/>
                                        <p:tgtEl>
                                          <p:spTgt spid="292"/>
                                        </p:tgtEl>
                                      </p:cBhvr>
                                    </p:animEffect>
                                    <p:set>
                                      <p:cBhvr>
                                        <p:cTn dur="1" fill="hold">
                                          <p:stCondLst>
                                            <p:cond delay="500"/>
                                          </p:stCondLst>
                                        </p:cTn>
                                        <p:tgtEl>
                                          <p:spTgt spid="2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93"/>
                                        </p:tgtEl>
                                        <p:attrNameLst>
                                          <p:attrName>ppt_y</p:attrName>
                                        </p:attrNameLst>
                                      </p:cBhvr>
                                      <p:tavLst>
                                        <p:tav fmla="" tm="0">
                                          <p:val>
                                            <p:strVal val="#ppt_y"/>
                                          </p:val>
                                        </p:tav>
                                        <p:tav fmla="" tm="100000">
                                          <p:val>
                                            <p:strVal val="#ppt_y+1"/>
                                          </p:val>
                                        </p:tav>
                                      </p:tavLst>
                                    </p:anim>
                                    <p:set>
                                      <p:cBhvr>
                                        <p:cTn dur="1" fill="hold">
                                          <p:stCondLst>
                                            <p:cond delay="500"/>
                                          </p:stCondLst>
                                        </p:cTn>
                                        <p:tgtEl>
                                          <p:spTgt spid="2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xit" presetID="10" presetSubtype="0">
                                  <p:stCondLst>
                                    <p:cond delay="0"/>
                                  </p:stCondLst>
                                  <p:childTnLst>
                                    <p:animEffect filter="fade" transition="out">
                                      <p:cBhvr>
                                        <p:cTn dur="500"/>
                                        <p:tgtEl>
                                          <p:spTgt spid="284"/>
                                        </p:tgtEl>
                                      </p:cBhvr>
                                    </p:animEffect>
                                    <p:set>
                                      <p:cBhvr>
                                        <p:cTn dur="1" fill="hold">
                                          <p:stCondLst>
                                            <p:cond delay="500"/>
                                          </p:stCondLst>
                                        </p:cTn>
                                        <p:tgtEl>
                                          <p:spTgt spid="2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100"/>
              <a:buChar char="•"/>
            </a:pPr>
            <a:r>
              <a:rPr lang="en-US" sz="2100"/>
              <a:t>בהינתן נקודת התחלה על לוח שחמט, המטרה היא למצוא מסלול של צעדי פרש המתחיל במשבצת זו, ומבקר בכל משבצת בלוח פעם אחת בדיוק.</a:t>
            </a:r>
            <a:endParaRPr/>
          </a:p>
          <a:p>
            <a:pPr indent="-228600" lvl="0" marL="228600" rtl="1" algn="r">
              <a:lnSpc>
                <a:spcPct val="90000"/>
              </a:lnSpc>
              <a:spcBef>
                <a:spcPts val="1000"/>
              </a:spcBef>
              <a:spcAft>
                <a:spcPts val="0"/>
              </a:spcAft>
              <a:buClr>
                <a:schemeClr val="dk1"/>
              </a:buClr>
              <a:buSzPts val="2100"/>
              <a:buChar char="•"/>
            </a:pPr>
            <a:r>
              <a:rPr lang="en-US" sz="2100"/>
              <a:t>צעד של פרש מורכב משלוש תזוזות:</a:t>
            </a:r>
            <a:endParaRPr/>
          </a:p>
          <a:p>
            <a:pPr indent="-228600" lvl="1" marL="685800" rtl="1" algn="r">
              <a:lnSpc>
                <a:spcPct val="90000"/>
              </a:lnSpc>
              <a:spcBef>
                <a:spcPts val="500"/>
              </a:spcBef>
              <a:spcAft>
                <a:spcPts val="0"/>
              </a:spcAft>
              <a:buClr>
                <a:schemeClr val="dk1"/>
              </a:buClr>
              <a:buSzPts val="1900"/>
              <a:buChar char="•"/>
            </a:pPr>
            <a:r>
              <a:rPr lang="en-US" sz="1900"/>
              <a:t>תזוזה של שתי משבצות בכיוון מסוים (מעלה/מטה/ימינה/שמאלה).</a:t>
            </a:r>
            <a:endParaRPr/>
          </a:p>
          <a:p>
            <a:pPr indent="-228600" lvl="1" marL="685800" rtl="1" algn="r">
              <a:lnSpc>
                <a:spcPct val="90000"/>
              </a:lnSpc>
              <a:spcBef>
                <a:spcPts val="500"/>
              </a:spcBef>
              <a:spcAft>
                <a:spcPts val="0"/>
              </a:spcAft>
              <a:buClr>
                <a:schemeClr val="dk1"/>
              </a:buClr>
              <a:buSzPts val="1900"/>
              <a:buChar char="•"/>
            </a:pPr>
            <a:r>
              <a:rPr lang="en-US" sz="1900"/>
              <a:t>תזוזה של משבצת נוספת בכיוון הניצב לכיוון זה.</a:t>
            </a:r>
            <a:endParaRPr/>
          </a:p>
          <a:p>
            <a:pPr indent="-228600" lvl="0" marL="228600" rtl="1" algn="r">
              <a:lnSpc>
                <a:spcPct val="90000"/>
              </a:lnSpc>
              <a:spcBef>
                <a:spcPts val="1000"/>
              </a:spcBef>
              <a:spcAft>
                <a:spcPts val="0"/>
              </a:spcAft>
              <a:buClr>
                <a:schemeClr val="dk1"/>
              </a:buClr>
              <a:buSzPts val="2100"/>
              <a:buChar char="•"/>
            </a:pPr>
            <a:r>
              <a:rPr lang="en-US" sz="2100"/>
              <a:t>האם תמיד ניתן למצוא מסלול כזה?</a:t>
            </a:r>
            <a:endParaRPr/>
          </a:p>
          <a:p>
            <a:pPr indent="-228600" lvl="1" marL="685800" rtl="1" algn="r">
              <a:lnSpc>
                <a:spcPct val="90000"/>
              </a:lnSpc>
              <a:spcBef>
                <a:spcPts val="500"/>
              </a:spcBef>
              <a:spcAft>
                <a:spcPts val="0"/>
              </a:spcAft>
              <a:buClr>
                <a:schemeClr val="dk1"/>
              </a:buClr>
              <a:buSzPts val="1900"/>
              <a:buChar char="•"/>
            </a:pPr>
            <a:r>
              <a:rPr lang="en-US" sz="1900"/>
              <a:t>מסתבר שכן...     (עבור n </a:t>
            </a:r>
            <a:r>
              <a:rPr lang="en-US" sz="1900" u="sng"/>
              <a:t>&gt;</a:t>
            </a:r>
            <a:r>
              <a:rPr lang="en-US" sz="1900"/>
              <a:t> 5)</a:t>
            </a:r>
            <a:endParaRPr/>
          </a:p>
        </p:txBody>
      </p:sp>
      <p:sp>
        <p:nvSpPr>
          <p:cNvPr id="299" name="Google Shape;299;p41"/>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00" name="Google Shape;300;p41"/>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01" name="Google Shape;301;p41"/>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02" name="Google Shape;302;p41"/>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03" name="Google Shape;303;p41"/>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knight01" id="304" name="Google Shape;304;p41"/>
          <p:cNvPicPr preferRelativeResize="0"/>
          <p:nvPr/>
        </p:nvPicPr>
        <p:blipFill rotWithShape="1">
          <a:blip r:embed="rId3">
            <a:alphaModFix/>
          </a:blip>
          <a:srcRect b="0" l="0" r="0" t="0"/>
          <a:stretch/>
        </p:blipFill>
        <p:spPr>
          <a:xfrm>
            <a:off x="2055814" y="2781300"/>
            <a:ext cx="3248025" cy="3276600"/>
          </a:xfrm>
          <a:prstGeom prst="rect">
            <a:avLst/>
          </a:prstGeom>
          <a:noFill/>
          <a:ln>
            <a:noFill/>
          </a:ln>
        </p:spPr>
      </p:pic>
      <p:pic>
        <p:nvPicPr>
          <p:cNvPr descr="Knights-Tour-Animation" id="305" name="Google Shape;305;p41"/>
          <p:cNvPicPr preferRelativeResize="0"/>
          <p:nvPr/>
        </p:nvPicPr>
        <p:blipFill rotWithShape="1">
          <a:blip r:embed="rId4">
            <a:alphaModFix/>
          </a:blip>
          <a:srcRect b="0" l="0" r="0" t="0"/>
          <a:stretch/>
        </p:blipFill>
        <p:spPr>
          <a:xfrm>
            <a:off x="7464425" y="3565525"/>
            <a:ext cx="2095500"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5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500"/>
                                        <p:tgtEl>
                                          <p:spTgt spid="2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500"/>
                                        <p:tgtEl>
                                          <p:spTgt spid="2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500"/>
                                        <p:tgtEl>
                                          <p:spTgt spid="2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b="1" lang="en-US" sz="2800" u="sng"/>
              <a:t>משפט 1:</a:t>
            </a:r>
            <a:r>
              <a:rPr lang="en-US" sz="2800"/>
              <a:t> נתונים a,b,c קבועים לא-שליליים, המקיימים a&gt;=1 ו-b&gt;1. הפתרון לנוסחת הנסיגה:</a:t>
            </a:r>
            <a:endParaRPr/>
          </a:p>
          <a:p>
            <a:pPr indent="-457200" lvl="0" marL="571500" rtl="1" algn="r">
              <a:lnSpc>
                <a:spcPct val="90000"/>
              </a:lnSpc>
              <a:spcBef>
                <a:spcPts val="1000"/>
              </a:spcBef>
              <a:spcAft>
                <a:spcPts val="0"/>
              </a:spcAft>
              <a:buClr>
                <a:schemeClr val="dk1"/>
              </a:buClr>
              <a:buSzPts val="1800"/>
              <a:buNone/>
            </a:pPr>
            <a:r>
              <a:t/>
            </a:r>
            <a:endParaRPr sz="1800"/>
          </a:p>
          <a:p>
            <a:pPr indent="-571500" lvl="0" marL="571500" rtl="0" algn="ctr">
              <a:lnSpc>
                <a:spcPct val="90000"/>
              </a:lnSpc>
              <a:spcBef>
                <a:spcPts val="1000"/>
              </a:spcBef>
              <a:spcAft>
                <a:spcPts val="0"/>
              </a:spcAft>
              <a:buClr>
                <a:schemeClr val="dk1"/>
              </a:buClr>
              <a:buSzPts val="2800"/>
              <a:buNone/>
            </a:pPr>
            <a:r>
              <a:rPr lang="en-US" sz="2800"/>
              <a:t>T(n) = a</a:t>
            </a:r>
            <a:r>
              <a:rPr lang="en-US" sz="1400"/>
              <a:t> · </a:t>
            </a:r>
            <a:r>
              <a:rPr lang="en-US" sz="2800"/>
              <a:t>T(n/b) + cn</a:t>
            </a:r>
            <a:endParaRPr sz="2800"/>
          </a:p>
          <a:p>
            <a:pPr indent="-457200" lvl="0" marL="571500" rtl="1" algn="r">
              <a:lnSpc>
                <a:spcPct val="90000"/>
              </a:lnSpc>
              <a:spcBef>
                <a:spcPts val="1000"/>
              </a:spcBef>
              <a:spcAft>
                <a:spcPts val="0"/>
              </a:spcAft>
              <a:buClr>
                <a:schemeClr val="dk1"/>
              </a:buClr>
              <a:buSzPts val="1800"/>
              <a:buNone/>
            </a:pPr>
            <a:r>
              <a:t/>
            </a:r>
            <a:endParaRPr sz="1800"/>
          </a:p>
          <a:p>
            <a:pPr indent="-571500" lvl="0" marL="571500" rtl="1" algn="r">
              <a:lnSpc>
                <a:spcPct val="90000"/>
              </a:lnSpc>
              <a:spcBef>
                <a:spcPts val="1000"/>
              </a:spcBef>
              <a:spcAft>
                <a:spcPts val="0"/>
              </a:spcAft>
              <a:buClr>
                <a:schemeClr val="dk1"/>
              </a:buClr>
              <a:buSzPts val="2800"/>
              <a:buChar char="•"/>
            </a:pPr>
            <a:r>
              <a:rPr lang="en-US" sz="2800"/>
              <a:t>הוא:</a:t>
            </a:r>
            <a:endParaRPr/>
          </a:p>
          <a:p>
            <a:pPr indent="-571500" lvl="0" marL="571500" rtl="0" algn="l">
              <a:lnSpc>
                <a:spcPct val="90000"/>
              </a:lnSpc>
              <a:spcBef>
                <a:spcPts val="1000"/>
              </a:spcBef>
              <a:spcAft>
                <a:spcPts val="0"/>
              </a:spcAft>
              <a:buClr>
                <a:schemeClr val="dk1"/>
              </a:buClr>
              <a:buSzPts val="2800"/>
              <a:buNone/>
            </a:pPr>
            <a:r>
              <a:rPr lang="en-US" sz="2800"/>
              <a:t>			T(n) = Θ(n)			a &lt; b אם</a:t>
            </a:r>
            <a:endParaRPr sz="2800"/>
          </a:p>
          <a:p>
            <a:pPr indent="-571500" lvl="0" marL="571500" rtl="0" algn="l">
              <a:lnSpc>
                <a:spcPct val="90000"/>
              </a:lnSpc>
              <a:spcBef>
                <a:spcPts val="1000"/>
              </a:spcBef>
              <a:spcAft>
                <a:spcPts val="0"/>
              </a:spcAft>
              <a:buClr>
                <a:schemeClr val="dk1"/>
              </a:buClr>
              <a:buSzPts val="2800"/>
              <a:buNone/>
            </a:pPr>
            <a:r>
              <a:rPr lang="en-US" sz="2800"/>
              <a:t>			T(n) = Θ(nlogn)		a = b אם</a:t>
            </a:r>
            <a:endParaRPr sz="2800"/>
          </a:p>
          <a:p>
            <a:pPr indent="-571500" lvl="0" marL="571500" rtl="0" algn="l">
              <a:lnSpc>
                <a:spcPct val="90000"/>
              </a:lnSpc>
              <a:spcBef>
                <a:spcPts val="1000"/>
              </a:spcBef>
              <a:spcAft>
                <a:spcPts val="0"/>
              </a:spcAft>
              <a:buClr>
                <a:schemeClr val="dk1"/>
              </a:buClr>
              <a:buSzPts val="2800"/>
              <a:buNone/>
            </a:pPr>
            <a:r>
              <a:rPr lang="en-US" sz="2800"/>
              <a:t>			T(n) = Θ(n</a:t>
            </a:r>
            <a:r>
              <a:rPr baseline="30000" lang="en-US" sz="2800"/>
              <a:t>log</a:t>
            </a:r>
            <a:r>
              <a:rPr baseline="-25000" lang="en-US" sz="2800"/>
              <a:t>b</a:t>
            </a:r>
            <a:r>
              <a:rPr baseline="30000" lang="en-US" sz="2800"/>
              <a:t>a</a:t>
            </a:r>
            <a:r>
              <a:rPr lang="en-US" sz="2800"/>
              <a:t>)		a &gt; b אם</a:t>
            </a:r>
            <a:endParaRPr/>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495300" lvl="1" marL="839788" rtl="1" algn="r">
              <a:lnSpc>
                <a:spcPct val="90000"/>
              </a:lnSpc>
              <a:spcBef>
                <a:spcPts val="500"/>
              </a:spcBef>
              <a:spcAft>
                <a:spcPts val="0"/>
              </a:spcAft>
              <a:buClr>
                <a:schemeClr val="dk1"/>
              </a:buClr>
              <a:buSzPts val="3200"/>
              <a:buNone/>
            </a:pPr>
            <a:r>
              <a:t/>
            </a:r>
            <a:endParaRPr sz="3200">
              <a:latin typeface="Comic Sans MS"/>
              <a:ea typeface="Comic Sans MS"/>
              <a:cs typeface="Comic Sans MS"/>
              <a:sym typeface="Comic Sans MS"/>
            </a:endParaRPr>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74" name="Google Shape;74;p15"/>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5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5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5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5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5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500"/>
                                        <p:tgtEl>
                                          <p:spTgt spid="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Effect filter="fade" transition="in">
                                      <p:cBhvr>
                                        <p:cTn dur="500"/>
                                        <p:tgtEl>
                                          <p:spTgt spid="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Effect filter="fade" transition="in">
                                      <p:cBhvr>
                                        <p:cTn dur="500"/>
                                        <p:tgtEl>
                                          <p:spTgt spid="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animEffect filter="fade" transition="in">
                                      <p:cBhvr>
                                        <p:cTn dur="500"/>
                                        <p:tgtEl>
                                          <p:spTgt spid="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animEffect filter="fade" transition="in">
                                      <p:cBhvr>
                                        <p:cTn dur="500"/>
                                        <p:tgtEl>
                                          <p:spTgt spid="7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animEffect filter="fade" transition="in">
                                      <p:cBhvr>
                                        <p:cTn dur="500"/>
                                        <p:tgtEl>
                                          <p:spTgt spid="7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1" st="11"/>
                                            </p:txEl>
                                          </p:spTgt>
                                        </p:tgtEl>
                                        <p:attrNameLst>
                                          <p:attrName>style.visibility</p:attrName>
                                        </p:attrNameLst>
                                      </p:cBhvr>
                                      <p:to>
                                        <p:strVal val="visible"/>
                                      </p:to>
                                    </p:set>
                                    <p:animEffect filter="fade" transition="in">
                                      <p:cBhvr>
                                        <p:cTn dur="500"/>
                                        <p:tgtEl>
                                          <p:spTgt spid="7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2" st="12"/>
                                            </p:txEl>
                                          </p:spTgt>
                                        </p:tgtEl>
                                        <p:attrNameLst>
                                          <p:attrName>style.visibility</p:attrName>
                                        </p:attrNameLst>
                                      </p:cBhvr>
                                      <p:to>
                                        <p:strVal val="visible"/>
                                      </p:to>
                                    </p:set>
                                    <p:animEffect filter="fade" transition="in">
                                      <p:cBhvr>
                                        <p:cTn dur="500"/>
                                        <p:tgtEl>
                                          <p:spTgt spid="7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3" st="13"/>
                                            </p:txEl>
                                          </p:spTgt>
                                        </p:tgtEl>
                                        <p:attrNameLst>
                                          <p:attrName>style.visibility</p:attrName>
                                        </p:attrNameLst>
                                      </p:cBhvr>
                                      <p:to>
                                        <p:strVal val="visible"/>
                                      </p:to>
                                    </p:set>
                                    <p:animEffect filter="fade" transition="in">
                                      <p:cBhvr>
                                        <p:cTn dur="500"/>
                                        <p:tgtEl>
                                          <p:spTgt spid="7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4" st="14"/>
                                            </p:txEl>
                                          </p:spTgt>
                                        </p:tgtEl>
                                        <p:attrNameLst>
                                          <p:attrName>style.visibility</p:attrName>
                                        </p:attrNameLst>
                                      </p:cBhvr>
                                      <p:to>
                                        <p:strVal val="visible"/>
                                      </p:to>
                                    </p:set>
                                    <p:animEffect filter="fade" transition="in">
                                      <p:cBhvr>
                                        <p:cTn dur="500"/>
                                        <p:tgtEl>
                                          <p:spTgt spid="7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5" st="15"/>
                                            </p:txEl>
                                          </p:spTgt>
                                        </p:tgtEl>
                                        <p:attrNameLst>
                                          <p:attrName>style.visibility</p:attrName>
                                        </p:attrNameLst>
                                      </p:cBhvr>
                                      <p:to>
                                        <p:strVal val="visible"/>
                                      </p:to>
                                    </p:set>
                                    <p:animEffect filter="fade" transition="in">
                                      <p:cBhvr>
                                        <p:cTn dur="500"/>
                                        <p:tgtEl>
                                          <p:spTgt spid="73">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400"/>
              <a:buChar char="•"/>
            </a:pPr>
            <a:r>
              <a:rPr lang="en-US" sz="2400"/>
              <a:t>נייצג את הלוח על-ידי מטריצה ריבועית, שתכיל 0 בכל התאים בהם עדיין לא ביקרנו, ומספרים טבעיים בכל התאים בהם כבר ביקרנו, המציינים את סדר הביקור במשבצות.</a:t>
            </a:r>
            <a:endParaRPr/>
          </a:p>
          <a:p>
            <a:pPr indent="-228600" lvl="0" marL="228600" rtl="1" algn="r">
              <a:lnSpc>
                <a:spcPct val="90000"/>
              </a:lnSpc>
              <a:spcBef>
                <a:spcPts val="1000"/>
              </a:spcBef>
              <a:spcAft>
                <a:spcPts val="0"/>
              </a:spcAft>
              <a:buClr>
                <a:schemeClr val="dk1"/>
              </a:buClr>
              <a:buSzPts val="2400"/>
              <a:buChar char="•"/>
            </a:pPr>
            <a:r>
              <a:rPr lang="en-US" sz="2400"/>
              <a:t>כל תאי המטריצה מאותחלים בתחילת האלגוריתם לאפסים.</a:t>
            </a:r>
            <a:endParaRPr/>
          </a:p>
          <a:p>
            <a:pPr indent="-228600" lvl="0" marL="228600" rtl="1" algn="r">
              <a:lnSpc>
                <a:spcPct val="90000"/>
              </a:lnSpc>
              <a:spcBef>
                <a:spcPts val="1000"/>
              </a:spcBef>
              <a:spcAft>
                <a:spcPts val="0"/>
              </a:spcAft>
              <a:buClr>
                <a:schemeClr val="dk1"/>
              </a:buClr>
              <a:buSzPts val="2400"/>
              <a:buChar char="•"/>
            </a:pPr>
            <a:r>
              <a:rPr lang="en-US" sz="2400"/>
              <a:t>מה יבצע האלגוריתם בכל  איטרציה?</a:t>
            </a:r>
            <a:endParaRPr/>
          </a:p>
          <a:p>
            <a:pPr indent="-228600" lvl="1" marL="685800" rtl="1" algn="r">
              <a:lnSpc>
                <a:spcPct val="90000"/>
              </a:lnSpc>
              <a:spcBef>
                <a:spcPts val="500"/>
              </a:spcBef>
              <a:spcAft>
                <a:spcPts val="0"/>
              </a:spcAft>
              <a:buClr>
                <a:schemeClr val="dk1"/>
              </a:buClr>
              <a:buSzPts val="2000"/>
              <a:buChar char="•"/>
            </a:pPr>
            <a:r>
              <a:rPr lang="en-US" sz="2000"/>
              <a:t>נבנה אותו לפי הכללים לבניית אלגוריתם בשיטת .Backtracking</a:t>
            </a:r>
            <a:endParaRPr sz="2000"/>
          </a:p>
        </p:txBody>
      </p:sp>
      <p:sp>
        <p:nvSpPr>
          <p:cNvPr id="311" name="Google Shape;311;p42"/>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12" name="Google Shape;312;p42"/>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13" name="Google Shape;313;p42"/>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14" name="Google Shape;314;p42"/>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15" name="Google Shape;315;p42"/>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Knights_tour_%28Euler%29" id="316" name="Google Shape;316;p42"/>
          <p:cNvPicPr preferRelativeResize="0"/>
          <p:nvPr/>
        </p:nvPicPr>
        <p:blipFill rotWithShape="1">
          <a:blip r:embed="rId3">
            <a:alphaModFix/>
          </a:blip>
          <a:srcRect b="0" l="0" r="0" t="0"/>
          <a:stretch/>
        </p:blipFill>
        <p:spPr>
          <a:xfrm>
            <a:off x="542223" y="2457276"/>
            <a:ext cx="4464050" cy="405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5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5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5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500"/>
                                        <p:tgtEl>
                                          <p:spTgt spid="3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800"/>
              <a:buChar char="•"/>
            </a:pPr>
            <a:r>
              <a:rPr lang="en-US" sz="2800"/>
              <a:t>האלגוריתם ימומש ברקורסיה, ויבצע בכל פעם את הצעדים הבאים:</a:t>
            </a:r>
            <a:endParaRPr/>
          </a:p>
          <a:p>
            <a:pPr indent="-228600" lvl="1" marL="685800" rtl="1" algn="r">
              <a:lnSpc>
                <a:spcPct val="90000"/>
              </a:lnSpc>
              <a:spcBef>
                <a:spcPts val="500"/>
              </a:spcBef>
              <a:spcAft>
                <a:spcPts val="0"/>
              </a:spcAft>
              <a:buClr>
                <a:schemeClr val="dk1"/>
              </a:buClr>
              <a:buSzPts val="2400"/>
              <a:buChar char="•"/>
            </a:pPr>
            <a:r>
              <a:rPr lang="en-US" sz="2400"/>
              <a:t>נסמן במשבצת שבה אנו מבקרים כעת את מספרו הסידורי של הצעד.</a:t>
            </a:r>
            <a:endParaRPr/>
          </a:p>
          <a:p>
            <a:pPr indent="-228600" lvl="1" marL="685800" rtl="1" algn="r">
              <a:lnSpc>
                <a:spcPct val="90000"/>
              </a:lnSpc>
              <a:spcBef>
                <a:spcPts val="500"/>
              </a:spcBef>
              <a:spcAft>
                <a:spcPts val="0"/>
              </a:spcAft>
              <a:buClr>
                <a:schemeClr val="dk1"/>
              </a:buClr>
              <a:buSzPts val="2400"/>
              <a:buChar char="•"/>
            </a:pPr>
            <a:r>
              <a:rPr lang="en-US" sz="2400"/>
              <a:t>אם מספרו של הצעד הוא N*N – אזי סיימנו.</a:t>
            </a:r>
            <a:endParaRPr/>
          </a:p>
          <a:p>
            <a:pPr indent="-228600" lvl="1" marL="685800" rtl="1" algn="r">
              <a:lnSpc>
                <a:spcPct val="90000"/>
              </a:lnSpc>
              <a:spcBef>
                <a:spcPts val="500"/>
              </a:spcBef>
              <a:spcAft>
                <a:spcPts val="0"/>
              </a:spcAft>
              <a:buClr>
                <a:schemeClr val="dk1"/>
              </a:buClr>
              <a:buSzPts val="2400"/>
              <a:buChar char="•"/>
            </a:pPr>
            <a:r>
              <a:rPr lang="en-US" sz="2400"/>
              <a:t>אחרת, עלינו לנסות ולהרחיב את הפתרון החלקי שבידינו ולקבל פתרון מלא. לפיכך, עבור כל צעד פרש חוקי שניתן לבצע מהמשבצת הנוכחית, נבדוק שעוד לא ביקרנו במשבצת היעד (כלומר: נבדוק שערכה 0), ואם זה אכן כך, נתקדם למשבצת זו ונמשיך את האלגוריתם בצורה רקורסיבית מהמשבצת ההיא.</a:t>
            </a:r>
            <a:endParaRPr/>
          </a:p>
          <a:p>
            <a:pPr indent="-228600" lvl="1" marL="685800" rtl="1" algn="r">
              <a:lnSpc>
                <a:spcPct val="90000"/>
              </a:lnSpc>
              <a:spcBef>
                <a:spcPts val="500"/>
              </a:spcBef>
              <a:spcAft>
                <a:spcPts val="0"/>
              </a:spcAft>
              <a:buClr>
                <a:schemeClr val="dk1"/>
              </a:buClr>
              <a:buSzPts val="2400"/>
              <a:buChar char="•"/>
            </a:pPr>
            <a:r>
              <a:rPr lang="en-US" sz="2400"/>
              <a:t>אם סיימנו לנסות את כל הצעדים החוקיים מהמשבצת ואף מסלול לא נמצא, סימן שלא ניתן להרחיב את הפתרון החלקי הנוכחי לפתרון מלא. לפיכך נחזור אחורנית ברקורסיה, תוך שאנחנו מסמנים 0 במשבצת ממנה אנו חוזרים.</a:t>
            </a:r>
            <a:endParaRPr/>
          </a:p>
        </p:txBody>
      </p:sp>
      <p:sp>
        <p:nvSpPr>
          <p:cNvPr id="322" name="Google Shape;322;p43"/>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23" name="Google Shape;323;p43"/>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24" name="Google Shape;324;p43"/>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25" name="Google Shape;325;p43"/>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26" name="Google Shape;326;p43"/>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Chess_C" id="327" name="Google Shape;327;p43"/>
          <p:cNvPicPr preferRelativeResize="0"/>
          <p:nvPr/>
        </p:nvPicPr>
        <p:blipFill rotWithShape="1">
          <a:blip r:embed="rId3">
            <a:alphaModFix/>
          </a:blip>
          <a:srcRect b="0" l="0" r="0" t="0"/>
          <a:stretch/>
        </p:blipFill>
        <p:spPr>
          <a:xfrm>
            <a:off x="738736" y="4570299"/>
            <a:ext cx="1695450" cy="180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5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5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5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5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500"/>
                                        <p:tgtEl>
                                          <p:spTgt spid="3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100"/>
              <a:buChar char="•"/>
            </a:pPr>
            <a:r>
              <a:rPr lang="en-US" sz="2100"/>
              <a:t>נממש מספר פונקציות עזר:</a:t>
            </a:r>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on_board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a:t>
            </a:r>
            <a:endParaRPr/>
          </a:p>
          <a:p>
            <a:pPr indent="-228600" lvl="0" marL="228600" rtl="1" algn="r">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 טענת כניסה: row ו-col הם מס' שלמים                           */</a:t>
            </a:r>
            <a:endParaRPr/>
          </a:p>
          <a:p>
            <a:pPr indent="-228600" lvl="0" marL="228600" rtl="1" algn="r">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 טענת יציאה: הפונקציה בודקת אם מדובר בשני אינדקסים של תא חוקי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(row &gt;= 0 &amp;&amp; row &lt; N &amp;&amp; col &gt;= 0 &amp;&amp; col &lt; 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is_valid_position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board[][N],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a:t>
            </a:r>
            <a:endParaRPr/>
          </a:p>
          <a:p>
            <a:pPr indent="-228600" lvl="0" marL="228600" rtl="1" algn="r">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 טענת כניסה: row ו-col הם מס' שלמים. board הוא מטריצה ריבועית */</a:t>
            </a:r>
            <a:endParaRPr/>
          </a:p>
          <a:p>
            <a:pPr indent="-228600" lvl="0" marL="228600" rtl="1" algn="r">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 טענת יציאה: בודקת האם board[row][col] הוא מקום פנוי וחוקי    */</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(on_board(row,col) &amp;&amp; board[row][col] == 0);</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b="1"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500"/>
              <a:buFont typeface="Noto Sans Symbols"/>
              <a:buNone/>
            </a:pPr>
            <a:r>
              <a:t/>
            </a:r>
            <a:endParaRPr b="1" sz="1500">
              <a:latin typeface="Courier New"/>
              <a:ea typeface="Courier New"/>
              <a:cs typeface="Courier New"/>
              <a:sym typeface="Courier New"/>
            </a:endParaRPr>
          </a:p>
        </p:txBody>
      </p:sp>
      <p:sp>
        <p:nvSpPr>
          <p:cNvPr id="333" name="Google Shape;333;p44"/>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34" name="Google Shape;334;p44"/>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35" name="Google Shape;335;p44"/>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36" name="Google Shape;336;p44"/>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BD14710_" id="337" name="Google Shape;337;p44"/>
          <p:cNvPicPr preferRelativeResize="0"/>
          <p:nvPr/>
        </p:nvPicPr>
        <p:blipFill rotWithShape="1">
          <a:blip r:embed="rId3">
            <a:alphaModFix/>
          </a:blip>
          <a:srcRect b="0" l="0" r="0" t="0"/>
          <a:stretch/>
        </p:blipFill>
        <p:spPr>
          <a:xfrm>
            <a:off x="1708730" y="3786258"/>
            <a:ext cx="8437562" cy="1412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5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5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5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500"/>
                                        <p:tgtEl>
                                          <p:spTgt spid="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500"/>
                                        <p:tgtEl>
                                          <p:spTgt spid="3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Effect filter="fade" transition="in">
                                      <p:cBhvr>
                                        <p:cTn dur="500"/>
                                        <p:tgtEl>
                                          <p:spTgt spid="3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Effect filter="fade" transition="in">
                                      <p:cBhvr>
                                        <p:cTn dur="500"/>
                                        <p:tgtEl>
                                          <p:spTgt spid="3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animEffect filter="fade" transition="in">
                                      <p:cBhvr>
                                        <p:cTn dur="500"/>
                                        <p:tgtEl>
                                          <p:spTgt spid="3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animEffect filter="fade" transition="in">
                                      <p:cBhvr>
                                        <p:cTn dur="500"/>
                                        <p:tgtEl>
                                          <p:spTgt spid="3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9" st="9"/>
                                            </p:txEl>
                                          </p:spTgt>
                                        </p:tgtEl>
                                        <p:attrNameLst>
                                          <p:attrName>style.visibility</p:attrName>
                                        </p:attrNameLst>
                                      </p:cBhvr>
                                      <p:to>
                                        <p:strVal val="visible"/>
                                      </p:to>
                                    </p:set>
                                    <p:animEffect filter="fade" transition="in">
                                      <p:cBhvr>
                                        <p:cTn dur="500"/>
                                        <p:tgtEl>
                                          <p:spTgt spid="3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0" st="10"/>
                                            </p:txEl>
                                          </p:spTgt>
                                        </p:tgtEl>
                                        <p:attrNameLst>
                                          <p:attrName>style.visibility</p:attrName>
                                        </p:attrNameLst>
                                      </p:cBhvr>
                                      <p:to>
                                        <p:strVal val="visible"/>
                                      </p:to>
                                    </p:set>
                                    <p:animEffect filter="fade" transition="in">
                                      <p:cBhvr>
                                        <p:cTn dur="500"/>
                                        <p:tgtEl>
                                          <p:spTgt spid="3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1" st="11"/>
                                            </p:txEl>
                                          </p:spTgt>
                                        </p:tgtEl>
                                        <p:attrNameLst>
                                          <p:attrName>style.visibility</p:attrName>
                                        </p:attrNameLst>
                                      </p:cBhvr>
                                      <p:to>
                                        <p:strVal val="visible"/>
                                      </p:to>
                                    </p:set>
                                    <p:animEffect filter="fade" transition="in">
                                      <p:cBhvr>
                                        <p:cTn dur="500"/>
                                        <p:tgtEl>
                                          <p:spTgt spid="33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2" st="12"/>
                                            </p:txEl>
                                          </p:spTgt>
                                        </p:tgtEl>
                                        <p:attrNameLst>
                                          <p:attrName>style.visibility</p:attrName>
                                        </p:attrNameLst>
                                      </p:cBhvr>
                                      <p:to>
                                        <p:strVal val="visible"/>
                                      </p:to>
                                    </p:set>
                                    <p:animEffect filter="fade" transition="in">
                                      <p:cBhvr>
                                        <p:cTn dur="500"/>
                                        <p:tgtEl>
                                          <p:spTgt spid="33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3" st="13"/>
                                            </p:txEl>
                                          </p:spTgt>
                                        </p:tgtEl>
                                        <p:attrNameLst>
                                          <p:attrName>style.visibility</p:attrName>
                                        </p:attrNameLst>
                                      </p:cBhvr>
                                      <p:to>
                                        <p:strVal val="visible"/>
                                      </p:to>
                                    </p:set>
                                    <p:animEffect filter="fade" transition="in">
                                      <p:cBhvr>
                                        <p:cTn dur="500"/>
                                        <p:tgtEl>
                                          <p:spTgt spid="33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4" st="14"/>
                                            </p:txEl>
                                          </p:spTgt>
                                        </p:tgtEl>
                                        <p:attrNameLst>
                                          <p:attrName>style.visibility</p:attrName>
                                        </p:attrNameLst>
                                      </p:cBhvr>
                                      <p:to>
                                        <p:strVal val="visible"/>
                                      </p:to>
                                    </p:set>
                                    <p:animEffect filter="fade" transition="in">
                                      <p:cBhvr>
                                        <p:cTn dur="500"/>
                                        <p:tgtEl>
                                          <p:spTgt spid="33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5" st="15"/>
                                            </p:txEl>
                                          </p:spTgt>
                                        </p:tgtEl>
                                        <p:attrNameLst>
                                          <p:attrName>style.visibility</p:attrName>
                                        </p:attrNameLst>
                                      </p:cBhvr>
                                      <p:to>
                                        <p:strVal val="visible"/>
                                      </p:to>
                                    </p:set>
                                    <p:animEffect filter="fade" transition="in">
                                      <p:cBhvr>
                                        <p:cTn dur="500"/>
                                        <p:tgtEl>
                                          <p:spTgt spid="33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6" st="16"/>
                                            </p:txEl>
                                          </p:spTgt>
                                        </p:tgtEl>
                                        <p:attrNameLst>
                                          <p:attrName>style.visibility</p:attrName>
                                        </p:attrNameLst>
                                      </p:cBhvr>
                                      <p:to>
                                        <p:strVal val="visible"/>
                                      </p:to>
                                    </p:set>
                                    <p:animEffect filter="fade" transition="in">
                                      <p:cBhvr>
                                        <p:cTn dur="500"/>
                                        <p:tgtEl>
                                          <p:spTgt spid="332">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000"/>
              <a:buChar char="•"/>
            </a:pPr>
            <a:r>
              <a:rPr lang="en-US" sz="2000"/>
              <a:t>נגדיר בנוסף את הפונקציה הבאה, המקבלת כפרמטרים את הלוח, ואת מספר האינדקסים בהם נמצא הפרש. הפונקציה מחזירה (דרך הפרמטר moves) רשימה של כל המשבצות אליהן יכול הפרש לנוע (משבצות שנמצאות במרחק צעד פרש אחד ממנו, והמסומנות ב-0).</a:t>
            </a:r>
            <a:endParaRPr/>
          </a:p>
          <a:p>
            <a:pPr indent="-228600" lvl="0" marL="228600" rtl="1" algn="r">
              <a:lnSpc>
                <a:spcPct val="90000"/>
              </a:lnSpc>
              <a:spcBef>
                <a:spcPts val="1000"/>
              </a:spcBef>
              <a:spcAft>
                <a:spcPts val="0"/>
              </a:spcAft>
              <a:buClr>
                <a:schemeClr val="dk1"/>
              </a:buClr>
              <a:buSzPts val="2000"/>
              <a:buChar char="•"/>
            </a:pPr>
            <a:r>
              <a:rPr lang="en-US" sz="2000"/>
              <a:t>הרשימה מוחזרת כמערך דו-מימדי של 2 עמודות (שני האינדקסים של המשבצת) ו-8 שורות (משום שממשבצת מסוימת יש לכל היותר 8 אפשרויות לנוע בצעד פרש).</a:t>
            </a:r>
            <a:endParaRPr/>
          </a:p>
          <a:p>
            <a:pPr indent="-228600" lvl="0" marL="228600" rtl="1" algn="r">
              <a:lnSpc>
                <a:spcPct val="90000"/>
              </a:lnSpc>
              <a:spcBef>
                <a:spcPts val="1000"/>
              </a:spcBef>
              <a:spcAft>
                <a:spcPts val="0"/>
              </a:spcAft>
              <a:buClr>
                <a:schemeClr val="dk1"/>
              </a:buClr>
              <a:buSzPts val="2000"/>
              <a:buChar char="•"/>
            </a:pPr>
            <a:r>
              <a:rPr lang="en-US" sz="2000"/>
              <a:t>בנוסף לכך, הפונקציה מחזירה את מס' הצעדים החוקיים שנמצאו</a:t>
            </a:r>
            <a:r>
              <a:rPr lang="en-US" sz="2100"/>
              <a:t>.</a:t>
            </a:r>
            <a:endParaRPr/>
          </a:p>
          <a:p>
            <a:pPr indent="-190500" lvl="0" marL="228600" rtl="1" algn="r">
              <a:lnSpc>
                <a:spcPct val="90000"/>
              </a:lnSpc>
              <a:spcBef>
                <a:spcPts val="1000"/>
              </a:spcBef>
              <a:spcAft>
                <a:spcPts val="0"/>
              </a:spcAft>
              <a:buClr>
                <a:schemeClr val="dk1"/>
              </a:buClr>
              <a:buSzPts val="600"/>
              <a:buNone/>
            </a:pPr>
            <a:r>
              <a:t/>
            </a:r>
            <a:endParaRPr sz="600"/>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legal_moves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board[][N],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moves[8][2])</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count_moves = 0;</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(is_valid_position(board,row-2,col-1))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moves[count_moves][0] = row-2; moves[count_moves++][1] = col-1;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count_moves;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sz="2100"/>
          </a:p>
          <a:p>
            <a:pPr indent="-95250" lvl="0" marL="228600" rtl="1" algn="r">
              <a:lnSpc>
                <a:spcPct val="90000"/>
              </a:lnSpc>
              <a:spcBef>
                <a:spcPts val="1000"/>
              </a:spcBef>
              <a:spcAft>
                <a:spcPts val="0"/>
              </a:spcAft>
              <a:buClr>
                <a:schemeClr val="dk1"/>
              </a:buClr>
              <a:buSzPts val="2100"/>
              <a:buNone/>
            </a:pPr>
            <a:r>
              <a:t/>
            </a:r>
            <a:endParaRPr sz="2100"/>
          </a:p>
        </p:txBody>
      </p:sp>
      <p:sp>
        <p:nvSpPr>
          <p:cNvPr id="343" name="Google Shape;343;p45"/>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44" name="Google Shape;344;p45"/>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45" name="Google Shape;345;p45"/>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46" name="Google Shape;346;p45"/>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5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5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5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500"/>
                                        <p:tgtEl>
                                          <p:spTgt spid="3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Effect filter="fade" transition="in">
                                      <p:cBhvr>
                                        <p:cTn dur="500"/>
                                        <p:tgtEl>
                                          <p:spTgt spid="3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Effect filter="fade" transition="in">
                                      <p:cBhvr>
                                        <p:cTn dur="500"/>
                                        <p:tgtEl>
                                          <p:spTgt spid="3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Effect filter="fade" transition="in">
                                      <p:cBhvr>
                                        <p:cTn dur="500"/>
                                        <p:tgtEl>
                                          <p:spTgt spid="3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7" st="7"/>
                                            </p:txEl>
                                          </p:spTgt>
                                        </p:tgtEl>
                                        <p:attrNameLst>
                                          <p:attrName>style.visibility</p:attrName>
                                        </p:attrNameLst>
                                      </p:cBhvr>
                                      <p:to>
                                        <p:strVal val="visible"/>
                                      </p:to>
                                    </p:set>
                                    <p:animEffect filter="fade" transition="in">
                                      <p:cBhvr>
                                        <p:cTn dur="500"/>
                                        <p:tgtEl>
                                          <p:spTgt spid="3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8" st="8"/>
                                            </p:txEl>
                                          </p:spTgt>
                                        </p:tgtEl>
                                        <p:attrNameLst>
                                          <p:attrName>style.visibility</p:attrName>
                                        </p:attrNameLst>
                                      </p:cBhvr>
                                      <p:to>
                                        <p:strVal val="visible"/>
                                      </p:to>
                                    </p:set>
                                    <p:animEffect filter="fade" transition="in">
                                      <p:cBhvr>
                                        <p:cTn dur="500"/>
                                        <p:tgtEl>
                                          <p:spTgt spid="34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9" st="9"/>
                                            </p:txEl>
                                          </p:spTgt>
                                        </p:tgtEl>
                                        <p:attrNameLst>
                                          <p:attrName>style.visibility</p:attrName>
                                        </p:attrNameLst>
                                      </p:cBhvr>
                                      <p:to>
                                        <p:strVal val="visible"/>
                                      </p:to>
                                    </p:set>
                                    <p:animEffect filter="fade" transition="in">
                                      <p:cBhvr>
                                        <p:cTn dur="500"/>
                                        <p:tgtEl>
                                          <p:spTgt spid="34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0" st="10"/>
                                            </p:txEl>
                                          </p:spTgt>
                                        </p:tgtEl>
                                        <p:attrNameLst>
                                          <p:attrName>style.visibility</p:attrName>
                                        </p:attrNameLst>
                                      </p:cBhvr>
                                      <p:to>
                                        <p:strVal val="visible"/>
                                      </p:to>
                                    </p:set>
                                    <p:animEffect filter="fade" transition="in">
                                      <p:cBhvr>
                                        <p:cTn dur="500"/>
                                        <p:tgtEl>
                                          <p:spTgt spid="34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1" st="11"/>
                                            </p:txEl>
                                          </p:spTgt>
                                        </p:tgtEl>
                                        <p:attrNameLst>
                                          <p:attrName>style.visibility</p:attrName>
                                        </p:attrNameLst>
                                      </p:cBhvr>
                                      <p:to>
                                        <p:strVal val="visible"/>
                                      </p:to>
                                    </p:set>
                                    <p:animEffect filter="fade" transition="in">
                                      <p:cBhvr>
                                        <p:cTn dur="500"/>
                                        <p:tgtEl>
                                          <p:spTgt spid="34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2" st="12"/>
                                            </p:txEl>
                                          </p:spTgt>
                                        </p:tgtEl>
                                        <p:attrNameLst>
                                          <p:attrName>style.visibility</p:attrName>
                                        </p:attrNameLst>
                                      </p:cBhvr>
                                      <p:to>
                                        <p:strVal val="visible"/>
                                      </p:to>
                                    </p:set>
                                    <p:animEffect filter="fade" transition="in">
                                      <p:cBhvr>
                                        <p:cTn dur="500"/>
                                        <p:tgtEl>
                                          <p:spTgt spid="34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3" st="13"/>
                                            </p:txEl>
                                          </p:spTgt>
                                        </p:tgtEl>
                                        <p:attrNameLst>
                                          <p:attrName>style.visibility</p:attrName>
                                        </p:attrNameLst>
                                      </p:cBhvr>
                                      <p:to>
                                        <p:strVal val="visible"/>
                                      </p:to>
                                    </p:set>
                                    <p:animEffect filter="fade" transition="in">
                                      <p:cBhvr>
                                        <p:cTn dur="500"/>
                                        <p:tgtEl>
                                          <p:spTgt spid="34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400"/>
              <a:buChar char="•"/>
            </a:pPr>
            <a:r>
              <a:rPr lang="en-US" sz="2400"/>
              <a:t>הכותרת של פונקציית הפתרון תהיה</a:t>
            </a:r>
            <a:endParaRPr/>
          </a:p>
          <a:p>
            <a:pPr indent="-228600" lvl="0" marL="228600" rtl="0" algn="l">
              <a:lnSpc>
                <a:spcPct val="90000"/>
              </a:lnSpc>
              <a:spcBef>
                <a:spcPts val="1000"/>
              </a:spcBef>
              <a:spcAft>
                <a:spcPts val="0"/>
              </a:spcAft>
              <a:buClr>
                <a:schemeClr val="dk1"/>
              </a:buClr>
              <a:buSzPts val="1800"/>
              <a:buFont typeface="Noto Sans Symbols"/>
              <a:buNone/>
            </a:pPr>
            <a:r>
              <a:rPr b="1" lang="en-US" sz="1800">
                <a:latin typeface="Courier New"/>
                <a:ea typeface="Courier New"/>
                <a:cs typeface="Courier New"/>
                <a:sym typeface="Courier New"/>
              </a:rPr>
              <a:t>public static int</a:t>
            </a:r>
            <a:r>
              <a:rPr lang="en-US" sz="1800">
                <a:latin typeface="Courier New"/>
                <a:ea typeface="Courier New"/>
                <a:cs typeface="Courier New"/>
                <a:sym typeface="Courier New"/>
              </a:rPr>
              <a:t> solve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board[][N],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row,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col,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path_len)</a:t>
            </a:r>
            <a:endParaRPr/>
          </a:p>
          <a:p>
            <a:pPr indent="-228600" lvl="0" marL="228600" rtl="1" algn="r">
              <a:lnSpc>
                <a:spcPct val="90000"/>
              </a:lnSpc>
              <a:spcBef>
                <a:spcPts val="1000"/>
              </a:spcBef>
              <a:spcAft>
                <a:spcPts val="0"/>
              </a:spcAft>
              <a:buClr>
                <a:schemeClr val="dk1"/>
              </a:buClr>
              <a:buSzPts val="500"/>
              <a:buFont typeface="Noto Sans Symbols"/>
              <a:buNone/>
            </a:pPr>
            <a:r>
              <a:t/>
            </a:r>
            <a:endParaRPr sz="500"/>
          </a:p>
          <a:p>
            <a:pPr indent="-228600" lvl="0" marL="228600" rtl="1" algn="r">
              <a:lnSpc>
                <a:spcPct val="90000"/>
              </a:lnSpc>
              <a:spcBef>
                <a:spcPts val="1000"/>
              </a:spcBef>
              <a:spcAft>
                <a:spcPts val="0"/>
              </a:spcAft>
              <a:buClr>
                <a:schemeClr val="dk1"/>
              </a:buClr>
              <a:buSzPts val="2400"/>
              <a:buChar char="•"/>
            </a:pPr>
            <a:r>
              <a:rPr lang="en-US" sz="2400"/>
              <a:t>הפרמטרים שהפונקציה מקבלת היא הלוח, שתי הקואורדינטות של המשבצת הנוכחית, וכן אורך המסלול שנמצא עד כה.</a:t>
            </a:r>
            <a:endParaRPr/>
          </a:p>
          <a:p>
            <a:pPr indent="-228600" lvl="0" marL="228600" rtl="1" algn="r">
              <a:lnSpc>
                <a:spcPct val="90000"/>
              </a:lnSpc>
              <a:spcBef>
                <a:spcPts val="1000"/>
              </a:spcBef>
              <a:spcAft>
                <a:spcPts val="0"/>
              </a:spcAft>
              <a:buClr>
                <a:schemeClr val="dk1"/>
              </a:buClr>
              <a:buSzPts val="2400"/>
              <a:buChar char="•"/>
            </a:pPr>
            <a:r>
              <a:rPr lang="en-US" sz="2400"/>
              <a:t>אנו מניחים שבעת זימון הפונקציה, הלוח כבר מכיל פתרון חלקי שאורכו path_len. תפקיד הפונקציה הוא לנסות ולהשלים פתרון זה לפתרון מלא, ולהחזיר 1 אם הפונקציה הצליחה להשלים לפתרון מלא, ו-0 אם לא. </a:t>
            </a:r>
            <a:endParaRPr/>
          </a:p>
          <a:p>
            <a:pPr indent="-228600" lvl="0" marL="228600" rtl="1" algn="r">
              <a:lnSpc>
                <a:spcPct val="90000"/>
              </a:lnSpc>
              <a:spcBef>
                <a:spcPts val="1000"/>
              </a:spcBef>
              <a:spcAft>
                <a:spcPts val="0"/>
              </a:spcAft>
              <a:buClr>
                <a:schemeClr val="dk1"/>
              </a:buClr>
              <a:buSzPts val="2400"/>
              <a:buChar char="•"/>
            </a:pPr>
            <a:r>
              <a:rPr lang="en-US" sz="2400"/>
              <a:t>במידה והפונקציה מצליחה להשלים את הפתרון החלקי לפתרון מלא – היא משאירה את הלוח כפי שהוא (עם הפתרון המלא כתוב על-גביו). במידה ולא – היא משאירה את הלוח בדיוק כפי שקיבלה אותו בעת שזומנה, כלומר – כך שהוא מכיל פתרון חלקי בלבד, על מנת שניתן יהיה לנסות אפשרויות נוספות.</a:t>
            </a:r>
            <a:endParaRPr/>
          </a:p>
        </p:txBody>
      </p:sp>
      <p:sp>
        <p:nvSpPr>
          <p:cNvPr id="352" name="Google Shape;352;p46"/>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53" name="Google Shape;353;p46"/>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54" name="Google Shape;354;p46"/>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55" name="Google Shape;355;p46"/>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5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5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5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500"/>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500"/>
                                        <p:tgtEl>
                                          <p:spTgt spid="3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animEffect filter="fade" transition="in">
                                      <p:cBhvr>
                                        <p:cTn dur="500"/>
                                        <p:tgtEl>
                                          <p:spTgt spid="35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000"/>
              <a:buChar char="•"/>
            </a:pPr>
            <a:r>
              <a:rPr lang="en-US" sz="2000"/>
              <a:t>בתוך הפונקציה solve, נבצע ראשית את הצעד הנוכחי, על-פי הפרמטר path_len. מקדמים את path_len ומציבים במשבצת הנוכחית בה אנו מבקרים.</a:t>
            </a:r>
            <a:endParaRPr/>
          </a:p>
          <a:p>
            <a:pPr indent="-228600" lvl="0" marL="228600" rtl="1" algn="r">
              <a:lnSpc>
                <a:spcPct val="90000"/>
              </a:lnSpc>
              <a:spcBef>
                <a:spcPts val="1000"/>
              </a:spcBef>
              <a:spcAft>
                <a:spcPts val="0"/>
              </a:spcAft>
              <a:buClr>
                <a:schemeClr val="dk1"/>
              </a:buClr>
              <a:buSzPts val="2000"/>
              <a:buChar char="•"/>
            </a:pPr>
            <a:r>
              <a:rPr lang="en-US" sz="2000"/>
              <a:t>במידה ו-path_len = N*N, הרי שסיימנו להשלים מסלול המבקר בכל המשבצות ואפשר להחזיר 1.</a:t>
            </a:r>
            <a:endParaRPr/>
          </a:p>
          <a:p>
            <a:pPr indent="-228600" lvl="0" marL="228600" rtl="1" algn="r">
              <a:lnSpc>
                <a:spcPct val="90000"/>
              </a:lnSpc>
              <a:spcBef>
                <a:spcPts val="1000"/>
              </a:spcBef>
              <a:spcAft>
                <a:spcPts val="0"/>
              </a:spcAft>
              <a:buClr>
                <a:schemeClr val="dk1"/>
              </a:buClr>
              <a:buSzPts val="600"/>
              <a:buFont typeface="Noto Sans Symbols"/>
              <a:buNone/>
            </a:pPr>
            <a:r>
              <a:t/>
            </a:r>
            <a:endParaRPr sz="600"/>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solve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board[][N],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moves[8][2], num_moves;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board[row][col] =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(path_len == N*N)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1" algn="r">
              <a:lnSpc>
                <a:spcPct val="90000"/>
              </a:lnSpc>
              <a:spcBef>
                <a:spcPts val="1000"/>
              </a:spcBef>
              <a:spcAft>
                <a:spcPts val="0"/>
              </a:spcAft>
              <a:buClr>
                <a:schemeClr val="dk1"/>
              </a:buClr>
              <a:buSzPts val="2200"/>
              <a:buFont typeface="Noto Sans Symbols"/>
              <a:buNone/>
            </a:pPr>
            <a:r>
              <a:rPr lang="en-US" sz="2200"/>
              <a:t>						במידה ולא סיימנו להשלים למסלול מלא, יש לבצע צעד 						נוסף. נשתמש לשם כך, בפונקציה legal_moves().</a:t>
            </a:r>
            <a:endParaRPr sz="2200"/>
          </a:p>
        </p:txBody>
      </p:sp>
      <p:sp>
        <p:nvSpPr>
          <p:cNvPr id="361" name="Google Shape;361;p47"/>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62" name="Google Shape;362;p47"/>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63" name="Google Shape;363;p47"/>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64" name="Google Shape;364;p47"/>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Computer-Cartoon" id="365" name="Google Shape;365;p47"/>
          <p:cNvPicPr preferRelativeResize="0"/>
          <p:nvPr/>
        </p:nvPicPr>
        <p:blipFill rotWithShape="1">
          <a:blip r:embed="rId3">
            <a:alphaModFix/>
          </a:blip>
          <a:srcRect b="0" l="0" r="0" t="0"/>
          <a:stretch/>
        </p:blipFill>
        <p:spPr>
          <a:xfrm>
            <a:off x="7962757" y="2040053"/>
            <a:ext cx="3743325" cy="3090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5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5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500"/>
                                        <p:tgtEl>
                                          <p:spTgt spid="3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Effect filter="fade" transition="in">
                                      <p:cBhvr>
                                        <p:cTn dur="500"/>
                                        <p:tgtEl>
                                          <p:spTgt spid="3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animEffect filter="fade" transition="in">
                                      <p:cBhvr>
                                        <p:cTn dur="500"/>
                                        <p:tgtEl>
                                          <p:spTgt spid="3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animEffect filter="fade" transition="in">
                                      <p:cBhvr>
                                        <p:cTn dur="500"/>
                                        <p:tgtEl>
                                          <p:spTgt spid="3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animEffect filter="fade" transition="in">
                                      <p:cBhvr>
                                        <p:cTn dur="500"/>
                                        <p:tgtEl>
                                          <p:spTgt spid="3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animEffect filter="fade" transition="in">
                                      <p:cBhvr>
                                        <p:cTn dur="500"/>
                                        <p:tgtEl>
                                          <p:spTgt spid="3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animEffect filter="fade" transition="in">
                                      <p:cBhvr>
                                        <p:cTn dur="500"/>
                                        <p:tgtEl>
                                          <p:spTgt spid="3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9" st="9"/>
                                            </p:txEl>
                                          </p:spTgt>
                                        </p:tgtEl>
                                        <p:attrNameLst>
                                          <p:attrName>style.visibility</p:attrName>
                                        </p:attrNameLst>
                                      </p:cBhvr>
                                      <p:to>
                                        <p:strVal val="visible"/>
                                      </p:to>
                                    </p:set>
                                    <p:animEffect filter="fade" transition="in">
                                      <p:cBhvr>
                                        <p:cTn dur="500"/>
                                        <p:tgtEl>
                                          <p:spTgt spid="3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0" st="10"/>
                                            </p:txEl>
                                          </p:spTgt>
                                        </p:tgtEl>
                                        <p:attrNameLst>
                                          <p:attrName>style.visibility</p:attrName>
                                        </p:attrNameLst>
                                      </p:cBhvr>
                                      <p:to>
                                        <p:strVal val="visible"/>
                                      </p:to>
                                    </p:set>
                                    <p:animEffect filter="fade" transition="in">
                                      <p:cBhvr>
                                        <p:cTn dur="500"/>
                                        <p:tgtEl>
                                          <p:spTgt spid="3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1" st="11"/>
                                            </p:txEl>
                                          </p:spTgt>
                                        </p:tgtEl>
                                        <p:attrNameLst>
                                          <p:attrName>style.visibility</p:attrName>
                                        </p:attrNameLst>
                                      </p:cBhvr>
                                      <p:to>
                                        <p:strVal val="visible"/>
                                      </p:to>
                                    </p:set>
                                    <p:animEffect filter="fade" transition="in">
                                      <p:cBhvr>
                                        <p:cTn dur="500"/>
                                        <p:tgtEl>
                                          <p:spTgt spid="36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000"/>
              <a:buChar char="•"/>
            </a:pPr>
            <a:r>
              <a:rPr lang="en-US" sz="2000"/>
              <a:t>בתוך הפונקציה solve, נבצע ראשית את הצעד הנוכחי, על-פי הפרמטר path_len. מקדמים את path_len ומציבים במשבצת הנוכחית בה אנו מבקרים.</a:t>
            </a:r>
            <a:endParaRPr/>
          </a:p>
          <a:p>
            <a:pPr indent="-228600" lvl="0" marL="228600" rtl="1" algn="r">
              <a:lnSpc>
                <a:spcPct val="90000"/>
              </a:lnSpc>
              <a:spcBef>
                <a:spcPts val="1000"/>
              </a:spcBef>
              <a:spcAft>
                <a:spcPts val="0"/>
              </a:spcAft>
              <a:buClr>
                <a:schemeClr val="dk1"/>
              </a:buClr>
              <a:buSzPts val="2000"/>
              <a:buChar char="•"/>
            </a:pPr>
            <a:r>
              <a:rPr lang="en-US" sz="2000"/>
              <a:t>במידה ו-path_len = N*N, הרי שסיימנו להשלים מסלול המבקר בכל המשבצות ואפשר להחזיר 1.</a:t>
            </a:r>
            <a:endParaRPr/>
          </a:p>
          <a:p>
            <a:pPr indent="-228600" lvl="0" marL="228600" rtl="1" algn="r">
              <a:lnSpc>
                <a:spcPct val="90000"/>
              </a:lnSpc>
              <a:spcBef>
                <a:spcPts val="1000"/>
              </a:spcBef>
              <a:spcAft>
                <a:spcPts val="0"/>
              </a:spcAft>
              <a:buClr>
                <a:schemeClr val="dk1"/>
              </a:buClr>
              <a:buSzPts val="600"/>
              <a:buFont typeface="Noto Sans Symbols"/>
              <a:buNone/>
            </a:pPr>
            <a:r>
              <a:t/>
            </a:r>
            <a:endParaRPr sz="600"/>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solve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board[][N],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moves[8][2], num_moves;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board[row][col] =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(path_len == N*N)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1" algn="r">
              <a:lnSpc>
                <a:spcPct val="90000"/>
              </a:lnSpc>
              <a:spcBef>
                <a:spcPts val="1000"/>
              </a:spcBef>
              <a:spcAft>
                <a:spcPts val="0"/>
              </a:spcAft>
              <a:buClr>
                <a:schemeClr val="dk1"/>
              </a:buClr>
              <a:buSzPts val="2200"/>
              <a:buFont typeface="Noto Sans Symbols"/>
              <a:buNone/>
            </a:pPr>
            <a:r>
              <a:rPr lang="en-US" sz="2200"/>
              <a:t>						</a:t>
            </a:r>
            <a:endParaRPr sz="2200"/>
          </a:p>
        </p:txBody>
      </p:sp>
      <p:sp>
        <p:nvSpPr>
          <p:cNvPr id="371" name="Google Shape;371;p48"/>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72" name="Google Shape;372;p48"/>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73" name="Google Shape;373;p48"/>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74" name="Google Shape;374;p48"/>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75" name="Google Shape;375;p48"/>
          <p:cNvSpPr/>
          <p:nvPr/>
        </p:nvSpPr>
        <p:spPr>
          <a:xfrm>
            <a:off x="1992313" y="3933826"/>
            <a:ext cx="6551612" cy="1800225"/>
          </a:xfrm>
          <a:prstGeom prst="rect">
            <a:avLst/>
          </a:prstGeom>
          <a:noFill/>
          <a:ln>
            <a:noFill/>
          </a:ln>
        </p:spPr>
        <p:txBody>
          <a:bodyPr anchorCtr="0" anchor="t" bIns="45700" lIns="91425" spcFirstLastPara="1" rIns="91425" wrap="square" tIns="45700">
            <a:noAutofit/>
          </a:bodyPr>
          <a:lstStyle/>
          <a:p>
            <a:pPr indent="-342900" lvl="0" marL="342900" marR="0" rtl="1" algn="r">
              <a:spcBef>
                <a:spcPts val="0"/>
              </a:spcBef>
              <a:spcAft>
                <a:spcPts val="0"/>
              </a:spcAft>
              <a:buClr>
                <a:schemeClr val="accent1"/>
              </a:buClr>
              <a:buSzPts val="390"/>
              <a:buFont typeface="Noto Sans Symbols"/>
              <a:buNone/>
            </a:pPr>
            <a:r>
              <a:t/>
            </a:r>
            <a:endParaRPr b="0" i="0" sz="600" u="none" cap="none" strike="noStrike">
              <a:solidFill>
                <a:schemeClr val="dk1"/>
              </a:solidFill>
              <a:latin typeface="Arial"/>
              <a:ea typeface="Arial"/>
              <a:cs typeface="Arial"/>
              <a:sym typeface="Arial"/>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num_moves = legal_moves(board,row,col,moves);</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a:t>
            </a:r>
            <a:endParaRPr/>
          </a:p>
        </p:txBody>
      </p:sp>
      <p:sp>
        <p:nvSpPr>
          <p:cNvPr id="376" name="Google Shape;376;p48"/>
          <p:cNvSpPr/>
          <p:nvPr/>
        </p:nvSpPr>
        <p:spPr>
          <a:xfrm>
            <a:off x="1111359" y="5251447"/>
            <a:ext cx="8137525" cy="1800225"/>
          </a:xfrm>
          <a:prstGeom prst="rect">
            <a:avLst/>
          </a:prstGeom>
          <a:noFill/>
          <a:ln>
            <a:noFill/>
          </a:ln>
        </p:spPr>
        <p:txBody>
          <a:bodyPr anchorCtr="0" anchor="t" bIns="45700" lIns="91425" spcFirstLastPara="1" rIns="91425" wrap="square" tIns="45700">
            <a:noAutofit/>
          </a:bodyPr>
          <a:lstStyle/>
          <a:p>
            <a:pPr indent="-342900" lvl="0" marL="342900" marR="0" rtl="1" algn="r">
              <a:spcBef>
                <a:spcPts val="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כעת נכתוב לולאה שתבצע num_moves איטרציות. בכל איטרציה נזמן באופן רקורסיבי את solve.</a:t>
            </a:r>
            <a:endParaRPr/>
          </a:p>
          <a:p>
            <a:pPr indent="-342900" lvl="0" marL="342900" marR="0" rtl="1" algn="r">
              <a:spcBef>
                <a:spcPts val="44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במידה ואחת הקריאות החזירה 1, נעצור ונחזיר 1.</a:t>
            </a:r>
            <a:endParaRPr b="0" i="0" sz="2200" u="none" cap="none" strike="noStrike">
              <a:solidFill>
                <a:schemeClr val="dk1"/>
              </a:solidFill>
              <a:latin typeface="Arial"/>
              <a:ea typeface="Arial"/>
              <a:cs typeface="Arial"/>
              <a:sym typeface="Arial"/>
            </a:endParaRPr>
          </a:p>
        </p:txBody>
      </p:sp>
      <p:pic>
        <p:nvPicPr>
          <p:cNvPr descr="Computer-Cartoon" id="377" name="Google Shape;377;p48"/>
          <p:cNvPicPr preferRelativeResize="0"/>
          <p:nvPr/>
        </p:nvPicPr>
        <p:blipFill rotWithShape="1">
          <a:blip r:embed="rId3">
            <a:alphaModFix/>
          </a:blip>
          <a:srcRect b="0" l="0" r="0" t="0"/>
          <a:stretch/>
        </p:blipFill>
        <p:spPr>
          <a:xfrm>
            <a:off x="8216513" y="2248353"/>
            <a:ext cx="3173686" cy="26205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77"/>
                                        </p:tgtEl>
                                        <p:attrNameLst>
                                          <p:attrName>ppt_y</p:attrName>
                                        </p:attrNameLst>
                                      </p:cBhvr>
                                      <p:tavLst>
                                        <p:tav fmla="" tm="0">
                                          <p:val>
                                            <p:strVal val="#ppt_y"/>
                                          </p:val>
                                        </p:tav>
                                        <p:tav fmla="" tm="100000">
                                          <p:val>
                                            <p:strVal val="#ppt_y+1"/>
                                          </p:val>
                                        </p:tav>
                                      </p:tavLst>
                                    </p:anim>
                                    <p:set>
                                      <p:cBhvr>
                                        <p:cTn dur="1" fill="hold">
                                          <p:stCondLst>
                                            <p:cond delay="500"/>
                                          </p:stCondLst>
                                        </p:cTn>
                                        <p:tgtEl>
                                          <p:spTgt spid="3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5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500"/>
                                        <p:tgtEl>
                                          <p:spTgt spid="3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000"/>
              <a:buChar char="•"/>
            </a:pPr>
            <a:r>
              <a:rPr lang="en-US" sz="2000"/>
              <a:t>הפונקציה עד כה:</a:t>
            </a:r>
            <a:endParaRPr/>
          </a:p>
          <a:p>
            <a:pPr indent="-228600" lvl="0" marL="228600" rtl="1" algn="r">
              <a:lnSpc>
                <a:spcPct val="90000"/>
              </a:lnSpc>
              <a:spcBef>
                <a:spcPts val="1000"/>
              </a:spcBef>
              <a:spcAft>
                <a:spcPts val="0"/>
              </a:spcAft>
              <a:buClr>
                <a:schemeClr val="dk1"/>
              </a:buClr>
              <a:buSzPts val="600"/>
              <a:buFont typeface="Noto Sans Symbols"/>
              <a:buNone/>
            </a:pPr>
            <a:r>
              <a:t/>
            </a:r>
            <a:endParaRPr sz="600"/>
          </a:p>
          <a:p>
            <a:pPr indent="-228600" lvl="0" marL="228600" rtl="0" algn="l">
              <a:lnSpc>
                <a:spcPct val="90000"/>
              </a:lnSpc>
              <a:spcBef>
                <a:spcPts val="1000"/>
              </a:spcBef>
              <a:spcAft>
                <a:spcPts val="0"/>
              </a:spcAft>
              <a:buClr>
                <a:schemeClr val="dk1"/>
              </a:buClr>
              <a:buSzPts val="1500"/>
              <a:buFont typeface="Noto Sans Symbols"/>
              <a:buNone/>
            </a:pPr>
            <a:r>
              <a:rPr b="1" lang="en-US" sz="1500">
                <a:latin typeface="Courier New"/>
                <a:ea typeface="Courier New"/>
                <a:cs typeface="Courier New"/>
                <a:sym typeface="Courier New"/>
              </a:rPr>
              <a:t>public static int</a:t>
            </a:r>
            <a:r>
              <a:rPr lang="en-US" sz="1500">
                <a:latin typeface="Courier New"/>
                <a:ea typeface="Courier New"/>
                <a:cs typeface="Courier New"/>
                <a:sym typeface="Courier New"/>
              </a:rPr>
              <a:t> solve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board[][N],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moves[8][2], num_moves;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board[row][col] = ++path_len;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(path_len == N*N)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num_moves = legal_moves(board,row,col,moves);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while</a:t>
            </a:r>
            <a:r>
              <a:rPr lang="en-US" sz="1500">
                <a:latin typeface="Courier New"/>
                <a:ea typeface="Courier New"/>
                <a:cs typeface="Courier New"/>
                <a:sym typeface="Courier New"/>
              </a:rPr>
              <a:t> (num_moves--)</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(solve(board,moves[num_moves][0],moves[num_moves][1],path_len))</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ts val="1500"/>
              <a:buFont typeface="Noto Sans Symbols"/>
              <a:buNone/>
            </a:pPr>
            <a:r>
              <a:rPr lang="en-US" sz="1500">
                <a:latin typeface="Courier New"/>
                <a:ea typeface="Courier New"/>
                <a:cs typeface="Courier New"/>
                <a:sym typeface="Courier New"/>
              </a:rPr>
              <a:t>}</a:t>
            </a:r>
            <a:endParaRPr/>
          </a:p>
        </p:txBody>
      </p:sp>
      <p:sp>
        <p:nvSpPr>
          <p:cNvPr id="383" name="Google Shape;383;p49"/>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הפרש הנודד</a:t>
            </a:r>
            <a:endParaRPr/>
          </a:p>
        </p:txBody>
      </p:sp>
      <p:sp>
        <p:nvSpPr>
          <p:cNvPr id="384" name="Google Shape;384;p49"/>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85" name="Google Shape;385;p49"/>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86" name="Google Shape;386;p49"/>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87" name="Google Shape;387;p49"/>
          <p:cNvSpPr/>
          <p:nvPr/>
        </p:nvSpPr>
        <p:spPr>
          <a:xfrm>
            <a:off x="3032964" y="5226392"/>
            <a:ext cx="8137525" cy="1800225"/>
          </a:xfrm>
          <a:prstGeom prst="rect">
            <a:avLst/>
          </a:prstGeom>
          <a:noFill/>
          <a:ln>
            <a:noFill/>
          </a:ln>
        </p:spPr>
        <p:txBody>
          <a:bodyPr anchorCtr="0" anchor="t" bIns="45700" lIns="91425" spcFirstLastPara="1" rIns="91425" wrap="square" tIns="45700">
            <a:noAutofit/>
          </a:bodyPr>
          <a:lstStyle/>
          <a:p>
            <a:pPr indent="-342900" lvl="0" marL="342900" marR="0" rtl="1" algn="r">
              <a:spcBef>
                <a:spcPts val="0"/>
              </a:spcBef>
              <a:spcAft>
                <a:spcPts val="0"/>
              </a:spcAft>
              <a:buClr>
                <a:schemeClr val="accent1"/>
              </a:buClr>
              <a:buSzPts val="1430"/>
              <a:buFont typeface="Noto Sans Symbols"/>
              <a:buChar char="■"/>
            </a:pPr>
            <a:r>
              <a:rPr b="0" i="0" lang="en-US" sz="2200" u="none" cap="none" strike="noStrike">
                <a:solidFill>
                  <a:schemeClr val="dk1"/>
                </a:solidFill>
                <a:latin typeface="Arial"/>
                <a:ea typeface="Arial"/>
                <a:cs typeface="Arial"/>
                <a:sym typeface="Arial"/>
              </a:rPr>
              <a:t>במידה ואף קריאה לא החזירה 1, הרי שאין דרך להרחיב את הפתרון החלקי הנוכחי לפתרון מלא. על כן, נחזיר 0, אך לפני כן – נשיב את הלוח למצב כפי שהיה בעת שקיבלנו אותו.</a:t>
            </a:r>
            <a:endParaRPr b="0" i="0" sz="2200" u="none" cap="none" strike="noStrike">
              <a:solidFill>
                <a:schemeClr val="dk1"/>
              </a:solidFill>
              <a:latin typeface="Arial"/>
              <a:ea typeface="Arial"/>
              <a:cs typeface="Arial"/>
              <a:sym typeface="Arial"/>
            </a:endParaRPr>
          </a:p>
        </p:txBody>
      </p:sp>
      <p:sp>
        <p:nvSpPr>
          <p:cNvPr id="388" name="Google Shape;388;p49"/>
          <p:cNvSpPr/>
          <p:nvPr/>
        </p:nvSpPr>
        <p:spPr>
          <a:xfrm>
            <a:off x="201700" y="4832690"/>
            <a:ext cx="6551613" cy="1800225"/>
          </a:xfrm>
          <a:prstGeom prst="rect">
            <a:avLst/>
          </a:prstGeom>
          <a:noFill/>
          <a:ln>
            <a:noFill/>
          </a:ln>
        </p:spPr>
        <p:txBody>
          <a:bodyPr anchorCtr="0" anchor="t" bIns="45700" lIns="91425" spcFirstLastPara="1" rIns="91425" wrap="square" tIns="45700">
            <a:noAutofit/>
          </a:bodyPr>
          <a:lstStyle/>
          <a:p>
            <a:pPr indent="-342900" lvl="0" marL="342900" marR="0" rtl="1" algn="r">
              <a:spcBef>
                <a:spcPts val="0"/>
              </a:spcBef>
              <a:spcAft>
                <a:spcPts val="0"/>
              </a:spcAft>
              <a:buClr>
                <a:schemeClr val="accent1"/>
              </a:buClr>
              <a:buSzPts val="390"/>
              <a:buFont typeface="Noto Sans Symbols"/>
              <a:buNone/>
            </a:pPr>
            <a:r>
              <a:t/>
            </a:r>
            <a:endParaRPr b="0" i="0" sz="600" u="none" cap="none" strike="noStrike">
              <a:solidFill>
                <a:schemeClr val="dk1"/>
              </a:solidFill>
              <a:latin typeface="Arial"/>
              <a:ea typeface="Arial"/>
              <a:cs typeface="Arial"/>
              <a:sym typeface="Arial"/>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board[row][col] = 0;</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 </a:t>
            </a:r>
            <a:r>
              <a:rPr b="1" i="0" lang="en-US" sz="1500" u="none" cap="none" strike="noStrike">
                <a:solidFill>
                  <a:srgbClr val="FF0000"/>
                </a:solidFill>
                <a:latin typeface="Courier New"/>
                <a:ea typeface="Courier New"/>
                <a:cs typeface="Courier New"/>
                <a:sym typeface="Courier New"/>
              </a:rPr>
              <a:t>return</a:t>
            </a:r>
            <a:r>
              <a:rPr b="0" i="0" lang="en-US" sz="1500" u="none" cap="none" strike="noStrike">
                <a:solidFill>
                  <a:srgbClr val="FF0000"/>
                </a:solidFill>
                <a:latin typeface="Courier New"/>
                <a:ea typeface="Courier New"/>
                <a:cs typeface="Courier New"/>
                <a:sym typeface="Courier New"/>
              </a:rPr>
              <a:t> 0;</a:t>
            </a:r>
            <a:endParaRPr/>
          </a:p>
          <a:p>
            <a:pPr indent="-342900" lvl="0" marL="342900" marR="0" rtl="0" algn="l">
              <a:spcBef>
                <a:spcPts val="300"/>
              </a:spcBef>
              <a:spcAft>
                <a:spcPts val="0"/>
              </a:spcAft>
              <a:buClr>
                <a:schemeClr val="accent1"/>
              </a:buClr>
              <a:buSzPts val="975"/>
              <a:buFont typeface="Noto Sans Symbols"/>
              <a:buNone/>
            </a:pPr>
            <a:r>
              <a:rPr b="0" i="0" lang="en-US" sz="1500" u="none" cap="none" strike="noStrike">
                <a:solidFill>
                  <a:srgbClr val="FF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500"/>
                                        <p:tgtEl>
                                          <p:spTgt spid="3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animEffect filter="fade" transition="in">
                                      <p:cBhvr>
                                        <p:cTn dur="500"/>
                                        <p:tgtEl>
                                          <p:spTgt spid="3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animEffect filter="fade" transition="in">
                                      <p:cBhvr>
                                        <p:cTn dur="500"/>
                                        <p:tgtEl>
                                          <p:spTgt spid="3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animEffect filter="fade" transition="in">
                                      <p:cBhvr>
                                        <p:cTn dur="500"/>
                                        <p:tgtEl>
                                          <p:spTgt spid="3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4" st="4"/>
                                            </p:txEl>
                                          </p:spTgt>
                                        </p:tgtEl>
                                        <p:attrNameLst>
                                          <p:attrName>style.visibility</p:attrName>
                                        </p:attrNameLst>
                                      </p:cBhvr>
                                      <p:to>
                                        <p:strVal val="visible"/>
                                      </p:to>
                                    </p:set>
                                    <p:animEffect filter="fade" transition="in">
                                      <p:cBhvr>
                                        <p:cTn dur="500"/>
                                        <p:tgtEl>
                                          <p:spTgt spid="3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5" st="5"/>
                                            </p:txEl>
                                          </p:spTgt>
                                        </p:tgtEl>
                                        <p:attrNameLst>
                                          <p:attrName>style.visibility</p:attrName>
                                        </p:attrNameLst>
                                      </p:cBhvr>
                                      <p:to>
                                        <p:strVal val="visible"/>
                                      </p:to>
                                    </p:set>
                                    <p:animEffect filter="fade" transition="in">
                                      <p:cBhvr>
                                        <p:cTn dur="500"/>
                                        <p:tgtEl>
                                          <p:spTgt spid="3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6" st="6"/>
                                            </p:txEl>
                                          </p:spTgt>
                                        </p:tgtEl>
                                        <p:attrNameLst>
                                          <p:attrName>style.visibility</p:attrName>
                                        </p:attrNameLst>
                                      </p:cBhvr>
                                      <p:to>
                                        <p:strVal val="visible"/>
                                      </p:to>
                                    </p:set>
                                    <p:animEffect filter="fade" transition="in">
                                      <p:cBhvr>
                                        <p:cTn dur="500"/>
                                        <p:tgtEl>
                                          <p:spTgt spid="3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7" st="7"/>
                                            </p:txEl>
                                          </p:spTgt>
                                        </p:tgtEl>
                                        <p:attrNameLst>
                                          <p:attrName>style.visibility</p:attrName>
                                        </p:attrNameLst>
                                      </p:cBhvr>
                                      <p:to>
                                        <p:strVal val="visible"/>
                                      </p:to>
                                    </p:set>
                                    <p:animEffect filter="fade" transition="in">
                                      <p:cBhvr>
                                        <p:cTn dur="500"/>
                                        <p:tgtEl>
                                          <p:spTgt spid="3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8" st="8"/>
                                            </p:txEl>
                                          </p:spTgt>
                                        </p:tgtEl>
                                        <p:attrNameLst>
                                          <p:attrName>style.visibility</p:attrName>
                                        </p:attrNameLst>
                                      </p:cBhvr>
                                      <p:to>
                                        <p:strVal val="visible"/>
                                      </p:to>
                                    </p:set>
                                    <p:animEffect filter="fade" transition="in">
                                      <p:cBhvr>
                                        <p:cTn dur="500"/>
                                        <p:tgtEl>
                                          <p:spTgt spid="3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9" st="9"/>
                                            </p:txEl>
                                          </p:spTgt>
                                        </p:tgtEl>
                                        <p:attrNameLst>
                                          <p:attrName>style.visibility</p:attrName>
                                        </p:attrNameLst>
                                      </p:cBhvr>
                                      <p:to>
                                        <p:strVal val="visible"/>
                                      </p:to>
                                    </p:set>
                                    <p:animEffect filter="fade" transition="in">
                                      <p:cBhvr>
                                        <p:cTn dur="500"/>
                                        <p:tgtEl>
                                          <p:spTgt spid="3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0" st="10"/>
                                            </p:txEl>
                                          </p:spTgt>
                                        </p:tgtEl>
                                        <p:attrNameLst>
                                          <p:attrName>style.visibility</p:attrName>
                                        </p:attrNameLst>
                                      </p:cBhvr>
                                      <p:to>
                                        <p:strVal val="visible"/>
                                      </p:to>
                                    </p:set>
                                    <p:animEffect filter="fade" transition="in">
                                      <p:cBhvr>
                                        <p:cTn dur="500"/>
                                        <p:tgtEl>
                                          <p:spTgt spid="38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1" st="11"/>
                                            </p:txEl>
                                          </p:spTgt>
                                        </p:tgtEl>
                                        <p:attrNameLst>
                                          <p:attrName>style.visibility</p:attrName>
                                        </p:attrNameLst>
                                      </p:cBhvr>
                                      <p:to>
                                        <p:strVal val="visible"/>
                                      </p:to>
                                    </p:set>
                                    <p:animEffect filter="fade" transition="in">
                                      <p:cBhvr>
                                        <p:cTn dur="500"/>
                                        <p:tgtEl>
                                          <p:spTgt spid="38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2" st="12"/>
                                            </p:txEl>
                                          </p:spTgt>
                                        </p:tgtEl>
                                        <p:attrNameLst>
                                          <p:attrName>style.visibility</p:attrName>
                                        </p:attrNameLst>
                                      </p:cBhvr>
                                      <p:to>
                                        <p:strVal val="visible"/>
                                      </p:to>
                                    </p:set>
                                    <p:animEffect filter="fade" transition="in">
                                      <p:cBhvr>
                                        <p:cTn dur="500"/>
                                        <p:tgtEl>
                                          <p:spTgt spid="38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3" st="13"/>
                                            </p:txEl>
                                          </p:spTgt>
                                        </p:tgtEl>
                                        <p:attrNameLst>
                                          <p:attrName>style.visibility</p:attrName>
                                        </p:attrNameLst>
                                      </p:cBhvr>
                                      <p:to>
                                        <p:strVal val="visible"/>
                                      </p:to>
                                    </p:set>
                                    <p:animEffect filter="fade" transition="in">
                                      <p:cBhvr>
                                        <p:cTn dur="500"/>
                                        <p:tgtEl>
                                          <p:spTgt spid="38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500"/>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000"/>
              <a:buChar char="•"/>
            </a:pPr>
            <a:r>
              <a:rPr lang="en-US" sz="2000"/>
              <a:t>כידוע, במשחק השחמט, צעד של מלכה מורכב מהליכה בקו ישר, מספר כלשהו של משבצות, בעמודה, בשורה או באלכסון.</a:t>
            </a:r>
            <a:endParaRPr/>
          </a:p>
          <a:p>
            <a:pPr indent="-228600" lvl="0" marL="228600" rtl="1" algn="r">
              <a:lnSpc>
                <a:spcPct val="90000"/>
              </a:lnSpc>
              <a:spcBef>
                <a:spcPts val="1000"/>
              </a:spcBef>
              <a:spcAft>
                <a:spcPts val="0"/>
              </a:spcAft>
              <a:buClr>
                <a:schemeClr val="dk1"/>
              </a:buClr>
              <a:buSzPts val="2000"/>
              <a:buChar char="•"/>
            </a:pPr>
            <a:r>
              <a:rPr lang="en-US" sz="2000"/>
              <a:t>לפיכך, שתי מלכות תאיימנה זו על זו אם הן תמוקמנה באותה העמודה, השורה או האלכסון.</a:t>
            </a:r>
            <a:endParaRPr/>
          </a:p>
          <a:p>
            <a:pPr indent="-228600" lvl="0" marL="228600" rtl="1" algn="r">
              <a:lnSpc>
                <a:spcPct val="90000"/>
              </a:lnSpc>
              <a:spcBef>
                <a:spcPts val="1000"/>
              </a:spcBef>
              <a:spcAft>
                <a:spcPts val="0"/>
              </a:spcAft>
              <a:buClr>
                <a:schemeClr val="dk1"/>
              </a:buClr>
              <a:buSzPts val="2000"/>
              <a:buChar char="•"/>
            </a:pPr>
            <a:r>
              <a:rPr lang="en-US" sz="2000"/>
              <a:t>נכתוב אלגוריתם הממקם שמונה מלכות על לוח שחמט, כך שאף אחת מהן לא תאיים על השנייה.</a:t>
            </a:r>
            <a:endParaRPr/>
          </a:p>
          <a:p>
            <a:pPr indent="-228600" lvl="0" marL="228600" rtl="1" algn="r">
              <a:lnSpc>
                <a:spcPct val="90000"/>
              </a:lnSpc>
              <a:spcBef>
                <a:spcPts val="1000"/>
              </a:spcBef>
              <a:spcAft>
                <a:spcPts val="0"/>
              </a:spcAft>
              <a:buClr>
                <a:schemeClr val="dk1"/>
              </a:buClr>
              <a:buSzPts val="2000"/>
              <a:buChar char="•"/>
            </a:pPr>
            <a:r>
              <a:rPr lang="en-US" sz="2000"/>
              <a:t>זהו מקרה פרטי של בעיה כללית יותר, שבה צריך 			       למקם n מלכות על לוח של nxn.</a:t>
            </a:r>
            <a:endParaRPr/>
          </a:p>
          <a:p>
            <a:pPr indent="-228600" lvl="0" marL="228600" rtl="1" algn="r">
              <a:lnSpc>
                <a:spcPct val="90000"/>
              </a:lnSpc>
              <a:spcBef>
                <a:spcPts val="1000"/>
              </a:spcBef>
              <a:spcAft>
                <a:spcPts val="0"/>
              </a:spcAft>
              <a:buClr>
                <a:schemeClr val="dk1"/>
              </a:buClr>
              <a:buSzPts val="2000"/>
              <a:buChar char="•"/>
            </a:pPr>
            <a:r>
              <a:rPr lang="en-US" sz="2000"/>
              <a:t>האם תמיד אפשר לעשות זאת?</a:t>
            </a:r>
            <a:endParaRPr/>
          </a:p>
          <a:p>
            <a:pPr indent="-228600" lvl="1" marL="685800" rtl="1" algn="r">
              <a:lnSpc>
                <a:spcPct val="90000"/>
              </a:lnSpc>
              <a:spcBef>
                <a:spcPts val="500"/>
              </a:spcBef>
              <a:spcAft>
                <a:spcPts val="0"/>
              </a:spcAft>
              <a:buClr>
                <a:schemeClr val="dk1"/>
              </a:buClr>
              <a:buSzPts val="1900"/>
              <a:buChar char="•"/>
            </a:pPr>
            <a:r>
              <a:rPr lang="en-US" sz="1900"/>
              <a:t>כן, עבור n</a:t>
            </a:r>
            <a:r>
              <a:rPr lang="en-US" sz="1900" u="sng"/>
              <a:t>&gt;</a:t>
            </a:r>
            <a:r>
              <a:rPr lang="en-US" sz="1900"/>
              <a:t>4. לרוב יש אפילו פתרונות רבים.</a:t>
            </a:r>
            <a:endParaRPr/>
          </a:p>
          <a:p>
            <a:pPr indent="-228600" lvl="0" marL="228600" rtl="1" algn="r">
              <a:lnSpc>
                <a:spcPct val="90000"/>
              </a:lnSpc>
              <a:spcBef>
                <a:spcPts val="1000"/>
              </a:spcBef>
              <a:spcAft>
                <a:spcPts val="0"/>
              </a:spcAft>
              <a:buClr>
                <a:schemeClr val="dk1"/>
              </a:buClr>
              <a:buSzPts val="2000"/>
              <a:buChar char="•"/>
            </a:pPr>
            <a:r>
              <a:rPr lang="en-US" sz="2000"/>
              <a:t>רעיון לפתרון: לבדוק את כל האפשרויות לבחור                                          שמונה משבצות מתוך 64 משבצות הלוח.</a:t>
            </a:r>
            <a:endParaRPr/>
          </a:p>
          <a:p>
            <a:pPr indent="-228600" lvl="0" marL="228600" rtl="1" algn="r">
              <a:lnSpc>
                <a:spcPct val="90000"/>
              </a:lnSpc>
              <a:spcBef>
                <a:spcPts val="1000"/>
              </a:spcBef>
              <a:spcAft>
                <a:spcPts val="0"/>
              </a:spcAft>
              <a:buClr>
                <a:schemeClr val="dk1"/>
              </a:buClr>
              <a:buSzPts val="2000"/>
              <a:buChar char="•"/>
            </a:pPr>
            <a:r>
              <a:rPr lang="en-US" sz="2000"/>
              <a:t>יש         משבצות כאלה. מדובר במספר הגדול                                               </a:t>
            </a:r>
            <a:endParaRPr/>
          </a:p>
          <a:p>
            <a:pPr indent="-228600" lvl="0" marL="228600" rtl="1" algn="r">
              <a:lnSpc>
                <a:spcPct val="90000"/>
              </a:lnSpc>
              <a:spcBef>
                <a:spcPts val="1000"/>
              </a:spcBef>
              <a:spcAft>
                <a:spcPts val="0"/>
              </a:spcAft>
              <a:buClr>
                <a:schemeClr val="dk1"/>
              </a:buClr>
              <a:buSzPts val="2000"/>
              <a:buFont typeface="Noto Sans Symbols"/>
              <a:buNone/>
            </a:pPr>
            <a:r>
              <a:rPr lang="en-US" sz="2000"/>
              <a:t>  </a:t>
            </a:r>
            <a:r>
              <a:rPr lang="en-US" sz="100"/>
              <a:t>            </a:t>
            </a:r>
            <a:r>
              <a:rPr lang="en-US" sz="2000"/>
              <a:t>                                     מארבע מיליארד...</a:t>
            </a:r>
            <a:endParaRPr/>
          </a:p>
          <a:p>
            <a:pPr indent="-228600" lvl="1" marL="685800" rtl="1" algn="r">
              <a:lnSpc>
                <a:spcPct val="90000"/>
              </a:lnSpc>
              <a:spcBef>
                <a:spcPts val="500"/>
              </a:spcBef>
              <a:spcAft>
                <a:spcPts val="0"/>
              </a:spcAft>
              <a:buClr>
                <a:schemeClr val="dk1"/>
              </a:buClr>
              <a:buSzPts val="1900"/>
              <a:buFont typeface="Noto Sans Symbols"/>
              <a:buNone/>
            </a:pPr>
            <a:r>
              <a:t/>
            </a:r>
            <a:endParaRPr sz="1900"/>
          </a:p>
        </p:txBody>
      </p:sp>
      <p:sp>
        <p:nvSpPr>
          <p:cNvPr id="394" name="Google Shape;394;p50"/>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שמונה המלכות</a:t>
            </a:r>
            <a:endParaRPr/>
          </a:p>
        </p:txBody>
      </p:sp>
      <p:sp>
        <p:nvSpPr>
          <p:cNvPr id="395" name="Google Shape;395;p50"/>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396" name="Google Shape;396;p50"/>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97" name="Google Shape;397;p50"/>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398" name="Google Shape;398;p50"/>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queenmove" id="399" name="Google Shape;399;p50"/>
          <p:cNvPicPr preferRelativeResize="0"/>
          <p:nvPr/>
        </p:nvPicPr>
        <p:blipFill rotWithShape="1">
          <a:blip r:embed="rId3">
            <a:alphaModFix/>
          </a:blip>
          <a:srcRect b="0" l="2330" r="0" t="339"/>
          <a:stretch/>
        </p:blipFill>
        <p:spPr>
          <a:xfrm>
            <a:off x="2063751" y="3284539"/>
            <a:ext cx="2728913" cy="2808287"/>
          </a:xfrm>
          <a:prstGeom prst="rect">
            <a:avLst/>
          </a:prstGeom>
          <a:noFill/>
          <a:ln>
            <a:noFill/>
          </a:ln>
        </p:spPr>
      </p:pic>
      <p:pic>
        <p:nvPicPr>
          <p:cNvPr descr="choose11" id="400" name="Google Shape;400;p50"/>
          <p:cNvPicPr preferRelativeResize="0"/>
          <p:nvPr/>
        </p:nvPicPr>
        <p:blipFill rotWithShape="1">
          <a:blip r:embed="rId4">
            <a:alphaModFix/>
          </a:blip>
          <a:srcRect b="0" l="0" r="0" t="0"/>
          <a:stretch/>
        </p:blipFill>
        <p:spPr>
          <a:xfrm>
            <a:off x="8975725" y="5029200"/>
            <a:ext cx="533400" cy="704850"/>
          </a:xfrm>
          <a:prstGeom prst="rect">
            <a:avLst/>
          </a:prstGeom>
          <a:noFill/>
          <a:ln>
            <a:noFill/>
          </a:ln>
        </p:spPr>
      </p:pic>
      <p:pic>
        <p:nvPicPr>
          <p:cNvPr descr="queensolve" id="401" name="Google Shape;401;p50"/>
          <p:cNvPicPr preferRelativeResize="0"/>
          <p:nvPr/>
        </p:nvPicPr>
        <p:blipFill rotWithShape="1">
          <a:blip r:embed="rId5">
            <a:alphaModFix/>
          </a:blip>
          <a:srcRect b="0" l="0" r="0" t="0"/>
          <a:stretch/>
        </p:blipFill>
        <p:spPr>
          <a:xfrm>
            <a:off x="2063751" y="3294063"/>
            <a:ext cx="2740025" cy="2798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5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5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500"/>
                                        <p:tgtEl>
                                          <p:spTgt spid="3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Effect filter="fade" transition="in">
                                      <p:cBhvr>
                                        <p:cTn dur="500"/>
                                        <p:tgtEl>
                                          <p:spTgt spid="3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Effect filter="fade" transition="in">
                                      <p:cBhvr>
                                        <p:cTn dur="500"/>
                                        <p:tgtEl>
                                          <p:spTgt spid="3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Effect filter="fade" transition="in">
                                      <p:cBhvr>
                                        <p:cTn dur="500"/>
                                        <p:tgtEl>
                                          <p:spTgt spid="3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7" st="7"/>
                                            </p:txEl>
                                          </p:spTgt>
                                        </p:tgtEl>
                                        <p:attrNameLst>
                                          <p:attrName>style.visibility</p:attrName>
                                        </p:attrNameLst>
                                      </p:cBhvr>
                                      <p:to>
                                        <p:strVal val="visible"/>
                                      </p:to>
                                    </p:set>
                                    <p:animEffect filter="fade" transition="in">
                                      <p:cBhvr>
                                        <p:cTn dur="500"/>
                                        <p:tgtEl>
                                          <p:spTgt spid="3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8" st="8"/>
                                            </p:txEl>
                                          </p:spTgt>
                                        </p:tgtEl>
                                        <p:attrNameLst>
                                          <p:attrName>style.visibility</p:attrName>
                                        </p:attrNameLst>
                                      </p:cBhvr>
                                      <p:to>
                                        <p:strVal val="visible"/>
                                      </p:to>
                                    </p:set>
                                    <p:animEffect filter="fade" transition="in">
                                      <p:cBhvr>
                                        <p:cTn dur="500"/>
                                        <p:tgtEl>
                                          <p:spTgt spid="3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9" st="9"/>
                                            </p:txEl>
                                          </p:spTgt>
                                        </p:tgtEl>
                                        <p:attrNameLst>
                                          <p:attrName>style.visibility</p:attrName>
                                        </p:attrNameLst>
                                      </p:cBhvr>
                                      <p:to>
                                        <p:strVal val="visible"/>
                                      </p:to>
                                    </p:set>
                                    <p:animEffect filter="fade" transition="in">
                                      <p:cBhvr>
                                        <p:cTn dur="500"/>
                                        <p:tgtEl>
                                          <p:spTgt spid="3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400"/>
              <a:buChar char="•"/>
            </a:pPr>
            <a:r>
              <a:rPr lang="en-US" sz="2400"/>
              <a:t>נפתור את הבעיה על-ידי אלגוריתם Backtracking.</a:t>
            </a:r>
            <a:endParaRPr/>
          </a:p>
          <a:p>
            <a:pPr indent="-228600" lvl="0" marL="228600" rtl="1" algn="r">
              <a:lnSpc>
                <a:spcPct val="90000"/>
              </a:lnSpc>
              <a:spcBef>
                <a:spcPts val="1000"/>
              </a:spcBef>
              <a:spcAft>
                <a:spcPts val="0"/>
              </a:spcAft>
              <a:buClr>
                <a:schemeClr val="dk1"/>
              </a:buClr>
              <a:buSzPts val="2400"/>
              <a:buChar char="•"/>
            </a:pPr>
            <a:r>
              <a:rPr lang="en-US" sz="2400"/>
              <a:t>האם בשביל לשמור פתרון חלקי אנו זקוקים למטריצה?</a:t>
            </a:r>
            <a:endParaRPr/>
          </a:p>
          <a:p>
            <a:pPr indent="-228600" lvl="1" marL="685800" rtl="1" algn="r">
              <a:lnSpc>
                <a:spcPct val="90000"/>
              </a:lnSpc>
              <a:spcBef>
                <a:spcPts val="500"/>
              </a:spcBef>
              <a:spcAft>
                <a:spcPts val="0"/>
              </a:spcAft>
              <a:buClr>
                <a:schemeClr val="dk1"/>
              </a:buClr>
              <a:buSzPts val="2000"/>
              <a:buChar char="•"/>
            </a:pPr>
            <a:r>
              <a:rPr lang="en-US" sz="2000"/>
              <a:t>אין צורך. מכיוון שאסור לשתי מלכות להיות באותה שורה, מספיק מערך חד-מימדי באורך N (מספר השורות). התא שהאינדקס שלו i יכיל את מס' העמודה (מס' שלם בין 0 ל-N-1) שבו נמצאת המלכה שבשורה i. </a:t>
            </a:r>
            <a:endParaRPr/>
          </a:p>
          <a:p>
            <a:pPr indent="-228600" lvl="1" marL="685800" rtl="1" algn="r">
              <a:lnSpc>
                <a:spcPct val="90000"/>
              </a:lnSpc>
              <a:spcBef>
                <a:spcPts val="500"/>
              </a:spcBef>
              <a:spcAft>
                <a:spcPts val="0"/>
              </a:spcAft>
              <a:buClr>
                <a:schemeClr val="dk1"/>
              </a:buClr>
              <a:buSzPts val="2000"/>
              <a:buChar char="•"/>
            </a:pPr>
            <a:r>
              <a:rPr lang="en-US" sz="2000"/>
              <a:t>איך יראה מערך זה עבור הפתרון המוצג?</a:t>
            </a:r>
            <a:endParaRPr/>
          </a:p>
          <a:p>
            <a:pPr indent="-228600" lvl="0" marL="228600" rtl="1" algn="r">
              <a:lnSpc>
                <a:spcPct val="90000"/>
              </a:lnSpc>
              <a:spcBef>
                <a:spcPts val="1000"/>
              </a:spcBef>
              <a:spcAft>
                <a:spcPts val="0"/>
              </a:spcAft>
              <a:buClr>
                <a:schemeClr val="dk1"/>
              </a:buClr>
              <a:buSzPts val="2400"/>
              <a:buChar char="•"/>
            </a:pPr>
            <a:r>
              <a:rPr lang="en-US" sz="2400"/>
              <a:t>בנוסף למערך זה (שיקרא queens_cols), נשתמש  במשתנה שלם בשם full_row_num. משתנה זה                                        ישמור את מספר השורות שכבר הצבנו בהן מלכה.</a:t>
            </a:r>
            <a:endParaRPr/>
          </a:p>
          <a:p>
            <a:pPr indent="-228600" lvl="0" marL="228600" rtl="1" algn="r">
              <a:lnSpc>
                <a:spcPct val="90000"/>
              </a:lnSpc>
              <a:spcBef>
                <a:spcPts val="1000"/>
              </a:spcBef>
              <a:spcAft>
                <a:spcPts val="0"/>
              </a:spcAft>
              <a:buClr>
                <a:schemeClr val="dk1"/>
              </a:buClr>
              <a:buSzPts val="2400"/>
              <a:buChar char="•"/>
            </a:pPr>
            <a:r>
              <a:rPr lang="en-US" sz="2400"/>
              <a:t>איתחול מבנה הנתונים ייעשה על-ידי הצבת המס' 0 ב-full_row_num, </a:t>
            </a:r>
            <a:endParaRPr/>
          </a:p>
          <a:p>
            <a:pPr indent="0" lvl="0" marL="0" rtl="1" algn="r">
              <a:lnSpc>
                <a:spcPct val="90000"/>
              </a:lnSpc>
              <a:spcBef>
                <a:spcPts val="1000"/>
              </a:spcBef>
              <a:spcAft>
                <a:spcPts val="0"/>
              </a:spcAft>
              <a:buClr>
                <a:schemeClr val="dk1"/>
              </a:buClr>
              <a:buSzPts val="2400"/>
              <a:buNone/>
            </a:pPr>
            <a:r>
              <a:rPr lang="en-US" sz="2400"/>
              <a:t>  והצבת -1 בכל תאי המערך queens_cols (כדי לציין שטרם נבחרה עמודה).</a:t>
            </a:r>
            <a:endParaRPr/>
          </a:p>
          <a:p>
            <a:pPr indent="-228600" lvl="0" marL="228600" rtl="1" algn="r">
              <a:lnSpc>
                <a:spcPct val="90000"/>
              </a:lnSpc>
              <a:spcBef>
                <a:spcPts val="1000"/>
              </a:spcBef>
              <a:spcAft>
                <a:spcPts val="0"/>
              </a:spcAft>
              <a:buClr>
                <a:schemeClr val="dk1"/>
              </a:buClr>
              <a:buSzPts val="2400"/>
              <a:buChar char="•"/>
            </a:pPr>
            <a:r>
              <a:rPr lang="en-US" sz="2400"/>
              <a:t>כאשר יש בידינו פתרון, אז full_row_num יהיה שווה ל-N, וכל תאי המערך</a:t>
            </a:r>
            <a:endParaRPr/>
          </a:p>
          <a:p>
            <a:pPr indent="0" lvl="0" marL="0" rtl="1" algn="r">
              <a:lnSpc>
                <a:spcPct val="90000"/>
              </a:lnSpc>
              <a:spcBef>
                <a:spcPts val="1000"/>
              </a:spcBef>
              <a:spcAft>
                <a:spcPts val="0"/>
              </a:spcAft>
              <a:buClr>
                <a:schemeClr val="dk1"/>
              </a:buClr>
              <a:buSzPts val="2400"/>
              <a:buNone/>
            </a:pPr>
            <a:r>
              <a:rPr lang="en-US" sz="2400"/>
              <a:t>    queens_cols יכילו מספרים שונים מ-1-.</a:t>
            </a:r>
            <a:endParaRPr/>
          </a:p>
        </p:txBody>
      </p:sp>
      <p:sp>
        <p:nvSpPr>
          <p:cNvPr id="407" name="Google Shape;407;p51"/>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שמונה המלכות</a:t>
            </a:r>
            <a:endParaRPr/>
          </a:p>
        </p:txBody>
      </p:sp>
      <p:sp>
        <p:nvSpPr>
          <p:cNvPr id="408" name="Google Shape;408;p51"/>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409" name="Google Shape;409;p51"/>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10" name="Google Shape;410;p51"/>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11" name="Google Shape;411;p51"/>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queensolve" id="412" name="Google Shape;412;p51"/>
          <p:cNvPicPr preferRelativeResize="0"/>
          <p:nvPr/>
        </p:nvPicPr>
        <p:blipFill rotWithShape="1">
          <a:blip r:embed="rId3">
            <a:alphaModFix/>
          </a:blip>
          <a:srcRect b="0" l="0" r="0" t="0"/>
          <a:stretch/>
        </p:blipFill>
        <p:spPr>
          <a:xfrm>
            <a:off x="191702" y="3744825"/>
            <a:ext cx="2740025" cy="27987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5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5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500"/>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500"/>
                                        <p:tgtEl>
                                          <p:spTgt spid="4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animEffect filter="fade" transition="in">
                                      <p:cBhvr>
                                        <p:cTn dur="500"/>
                                        <p:tgtEl>
                                          <p:spTgt spid="4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5" st="5"/>
                                            </p:txEl>
                                          </p:spTgt>
                                        </p:tgtEl>
                                        <p:attrNameLst>
                                          <p:attrName>style.visibility</p:attrName>
                                        </p:attrNameLst>
                                      </p:cBhvr>
                                      <p:to>
                                        <p:strVal val="visible"/>
                                      </p:to>
                                    </p:set>
                                    <p:animEffect filter="fade" transition="in">
                                      <p:cBhvr>
                                        <p:cTn dur="500"/>
                                        <p:tgtEl>
                                          <p:spTgt spid="4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6" st="6"/>
                                            </p:txEl>
                                          </p:spTgt>
                                        </p:tgtEl>
                                        <p:attrNameLst>
                                          <p:attrName>style.visibility</p:attrName>
                                        </p:attrNameLst>
                                      </p:cBhvr>
                                      <p:to>
                                        <p:strVal val="visible"/>
                                      </p:to>
                                    </p:set>
                                    <p:animEffect filter="fade" transition="in">
                                      <p:cBhvr>
                                        <p:cTn dur="500"/>
                                        <p:tgtEl>
                                          <p:spTgt spid="4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7" st="7"/>
                                            </p:txEl>
                                          </p:spTgt>
                                        </p:tgtEl>
                                        <p:attrNameLst>
                                          <p:attrName>style.visibility</p:attrName>
                                        </p:attrNameLst>
                                      </p:cBhvr>
                                      <p:to>
                                        <p:strVal val="visible"/>
                                      </p:to>
                                    </p:set>
                                    <p:animEffect filter="fade" transition="in">
                                      <p:cBhvr>
                                        <p:cTn dur="500"/>
                                        <p:tgtEl>
                                          <p:spTgt spid="4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8" st="8"/>
                                            </p:txEl>
                                          </p:spTgt>
                                        </p:tgtEl>
                                        <p:attrNameLst>
                                          <p:attrName>style.visibility</p:attrName>
                                        </p:attrNameLst>
                                      </p:cBhvr>
                                      <p:to>
                                        <p:strVal val="visible"/>
                                      </p:to>
                                    </p:set>
                                    <p:animEffect filter="fade" transition="in">
                                      <p:cBhvr>
                                        <p:cTn dur="500"/>
                                        <p:tgtEl>
                                          <p:spTgt spid="4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lang="en-US" sz="2800"/>
              <a:t>למשל, נוסחת הנסיגה של מיון-מיזוג היא:</a:t>
            </a:r>
            <a:endParaRPr/>
          </a:p>
          <a:p>
            <a:pPr indent="-571500" lvl="0" marL="571500" rtl="0" algn="l">
              <a:lnSpc>
                <a:spcPct val="90000"/>
              </a:lnSpc>
              <a:spcBef>
                <a:spcPts val="1000"/>
              </a:spcBef>
              <a:spcAft>
                <a:spcPts val="0"/>
              </a:spcAft>
              <a:buClr>
                <a:schemeClr val="dk1"/>
              </a:buClr>
              <a:buSzPts val="2800"/>
              <a:buNone/>
            </a:pPr>
            <a:r>
              <a:rPr lang="en-US" sz="2800"/>
              <a:t>			T(n) = 2T(n/2) + Θ(n)</a:t>
            </a:r>
            <a:endParaRPr sz="2800"/>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800"/>
              <a:buChar char="•"/>
            </a:pPr>
            <a:r>
              <a:rPr lang="en-US" sz="2800"/>
              <a:t>נוסחה זו מתאימה למשפט 1, עבור הקבועים a = 2, b = 2 ו-c כלשהו.</a:t>
            </a:r>
            <a:endParaRPr/>
          </a:p>
          <a:p>
            <a:pPr indent="-571500" lvl="0" marL="571500" rtl="1" algn="r">
              <a:lnSpc>
                <a:spcPct val="90000"/>
              </a:lnSpc>
              <a:spcBef>
                <a:spcPts val="1000"/>
              </a:spcBef>
              <a:spcAft>
                <a:spcPts val="0"/>
              </a:spcAft>
              <a:buClr>
                <a:schemeClr val="dk1"/>
              </a:buClr>
              <a:buSzPts val="2800"/>
              <a:buChar char="•"/>
            </a:pPr>
            <a:r>
              <a:rPr lang="en-US" sz="2800"/>
              <a:t>הפתרון, מכיוון ש-a = b הוא Θ(nlogn), וזו אכן סיבוכיות זמן הריצה של אלגוריתם למיון-מיזוג.</a:t>
            </a:r>
            <a:endParaRPr/>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495300" lvl="1" marL="839788" rtl="1" algn="r">
              <a:lnSpc>
                <a:spcPct val="90000"/>
              </a:lnSpc>
              <a:spcBef>
                <a:spcPts val="500"/>
              </a:spcBef>
              <a:spcAft>
                <a:spcPts val="0"/>
              </a:spcAft>
              <a:buClr>
                <a:schemeClr val="dk1"/>
              </a:buClr>
              <a:buSzPts val="3200"/>
              <a:buNone/>
            </a:pPr>
            <a:r>
              <a:t/>
            </a:r>
            <a:endParaRPr sz="3200">
              <a:latin typeface="Comic Sans MS"/>
              <a:ea typeface="Comic Sans MS"/>
              <a:cs typeface="Comic Sans MS"/>
              <a:sym typeface="Comic Sans MS"/>
            </a:endParaRPr>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80" name="Google Shape;80;p16"/>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pic>
        <p:nvPicPr>
          <p:cNvPr descr="comp-dog" id="81" name="Google Shape;81;p16"/>
          <p:cNvPicPr preferRelativeResize="0"/>
          <p:nvPr/>
        </p:nvPicPr>
        <p:blipFill rotWithShape="1">
          <a:blip r:embed="rId3">
            <a:alphaModFix/>
          </a:blip>
          <a:srcRect b="0" l="0" r="0" t="0"/>
          <a:stretch/>
        </p:blipFill>
        <p:spPr>
          <a:xfrm>
            <a:off x="838750" y="3836094"/>
            <a:ext cx="2039937" cy="244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5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5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5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5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5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5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500"/>
                                        <p:tgtEl>
                                          <p:spTgt spid="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500"/>
                                        <p:tgtEl>
                                          <p:spTgt spid="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Effect filter="fade" transition="in">
                                      <p:cBhvr>
                                        <p:cTn dur="500"/>
                                        <p:tgtEl>
                                          <p:spTgt spid="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9" st="9"/>
                                            </p:txEl>
                                          </p:spTgt>
                                        </p:tgtEl>
                                        <p:attrNameLst>
                                          <p:attrName>style.visibility</p:attrName>
                                        </p:attrNameLst>
                                      </p:cBhvr>
                                      <p:to>
                                        <p:strVal val="visible"/>
                                      </p:to>
                                    </p:set>
                                    <p:animEffect filter="fade" transition="in">
                                      <p:cBhvr>
                                        <p:cTn dur="500"/>
                                        <p:tgtEl>
                                          <p:spTgt spid="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0" st="10"/>
                                            </p:txEl>
                                          </p:spTgt>
                                        </p:tgtEl>
                                        <p:attrNameLst>
                                          <p:attrName>style.visibility</p:attrName>
                                        </p:attrNameLst>
                                      </p:cBhvr>
                                      <p:to>
                                        <p:strVal val="visible"/>
                                      </p:to>
                                    </p:set>
                                    <p:animEffect filter="fade" transition="in">
                                      <p:cBhvr>
                                        <p:cTn dur="500"/>
                                        <p:tgtEl>
                                          <p:spTgt spid="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1" st="11"/>
                                            </p:txEl>
                                          </p:spTgt>
                                        </p:tgtEl>
                                        <p:attrNameLst>
                                          <p:attrName>style.visibility</p:attrName>
                                        </p:attrNameLst>
                                      </p:cBhvr>
                                      <p:to>
                                        <p:strVal val="visible"/>
                                      </p:to>
                                    </p:set>
                                    <p:animEffect filter="fade" transition="in">
                                      <p:cBhvr>
                                        <p:cTn dur="500"/>
                                        <p:tgtEl>
                                          <p:spTgt spid="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2" st="12"/>
                                            </p:txEl>
                                          </p:spTgt>
                                        </p:tgtEl>
                                        <p:attrNameLst>
                                          <p:attrName>style.visibility</p:attrName>
                                        </p:attrNameLst>
                                      </p:cBhvr>
                                      <p:to>
                                        <p:strVal val="visible"/>
                                      </p:to>
                                    </p:set>
                                    <p:animEffect filter="fade" transition="in">
                                      <p:cBhvr>
                                        <p:cTn dur="500"/>
                                        <p:tgtEl>
                                          <p:spTgt spid="7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3" st="13"/>
                                            </p:txEl>
                                          </p:spTgt>
                                        </p:tgtEl>
                                        <p:attrNameLst>
                                          <p:attrName>style.visibility</p:attrName>
                                        </p:attrNameLst>
                                      </p:cBhvr>
                                      <p:to>
                                        <p:strVal val="visible"/>
                                      </p:to>
                                    </p:set>
                                    <p:animEffect filter="fade" transition="in">
                                      <p:cBhvr>
                                        <p:cTn dur="500"/>
                                        <p:tgtEl>
                                          <p:spTgt spid="7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4" st="14"/>
                                            </p:txEl>
                                          </p:spTgt>
                                        </p:tgtEl>
                                        <p:attrNameLst>
                                          <p:attrName>style.visibility</p:attrName>
                                        </p:attrNameLst>
                                      </p:cBhvr>
                                      <p:to>
                                        <p:strVal val="visible"/>
                                      </p:to>
                                    </p:set>
                                    <p:animEffect filter="fade" transition="in">
                                      <p:cBhvr>
                                        <p:cTn dur="500"/>
                                        <p:tgtEl>
                                          <p:spTgt spid="79">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800"/>
              <a:buChar char="•"/>
            </a:pPr>
            <a:r>
              <a:rPr lang="en-US" sz="2800"/>
              <a:t>נכתוב פונקציית עזר בשם threatens. הפונקציה תחזיר 1 אם מלכה שנמצאת במשבצת (row1,col1) מאיימת על מלכה שנמצאת במשבצת (row2,col2), ואחרת – תחזיר אפס:</a:t>
            </a:r>
            <a:endParaRPr/>
          </a:p>
          <a:p>
            <a:pPr indent="-228600" lvl="0" marL="228600" rtl="1" algn="r">
              <a:lnSpc>
                <a:spcPct val="90000"/>
              </a:lnSpc>
              <a:spcBef>
                <a:spcPts val="1000"/>
              </a:spcBef>
              <a:spcAft>
                <a:spcPts val="0"/>
              </a:spcAft>
              <a:buClr>
                <a:schemeClr val="dk1"/>
              </a:buClr>
              <a:buSzPts val="800"/>
              <a:buFont typeface="Noto Sans Symbols"/>
              <a:buNone/>
            </a:pPr>
            <a:r>
              <a:t/>
            </a:r>
            <a:endParaRPr sz="800"/>
          </a:p>
          <a:p>
            <a:pPr indent="-228600" lvl="0" marL="228600" rtl="0" algn="l">
              <a:lnSpc>
                <a:spcPct val="90000"/>
              </a:lnSpc>
              <a:spcBef>
                <a:spcPts val="1000"/>
              </a:spcBef>
              <a:spcAft>
                <a:spcPts val="0"/>
              </a:spcAft>
              <a:buClr>
                <a:schemeClr val="dk1"/>
              </a:buClr>
              <a:buSzPts val="1800"/>
              <a:buFont typeface="Noto Sans Symbols"/>
              <a:buNone/>
            </a:pPr>
            <a:r>
              <a:rPr b="1" lang="en-US" sz="1800">
                <a:latin typeface="Courier New"/>
                <a:ea typeface="Courier New"/>
                <a:cs typeface="Courier New"/>
                <a:sym typeface="Courier New"/>
              </a:rPr>
              <a:t>int</a:t>
            </a:r>
            <a:r>
              <a:rPr lang="en-US" sz="1800">
                <a:latin typeface="Courier New"/>
                <a:ea typeface="Courier New"/>
                <a:cs typeface="Courier New"/>
                <a:sym typeface="Courier New"/>
              </a:rPr>
              <a:t> threatens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row1,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col1,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row2, </a:t>
            </a:r>
            <a:r>
              <a:rPr b="1" lang="en-US" sz="1800">
                <a:latin typeface="Courier New"/>
                <a:ea typeface="Courier New"/>
                <a:cs typeface="Courier New"/>
                <a:sym typeface="Courier New"/>
              </a:rPr>
              <a:t>int</a:t>
            </a:r>
            <a:r>
              <a:rPr lang="en-US" sz="1800">
                <a:latin typeface="Courier New"/>
                <a:ea typeface="Courier New"/>
                <a:cs typeface="Courier New"/>
                <a:sym typeface="Courier New"/>
              </a:rPr>
              <a:t> col2)</a:t>
            </a:r>
            <a:endParaRPr/>
          </a:p>
          <a:p>
            <a:pPr indent="-228600" lvl="0" marL="228600" rtl="1" algn="r">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 טענת כניסה: (rowi,coli) היא נקודה על הלוח, עבור i=1,2        */</a:t>
            </a:r>
            <a:endParaRPr/>
          </a:p>
          <a:p>
            <a:pPr indent="-228600" lvl="0" marL="228600" rtl="1" algn="r">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 טענת יציאה: הפונקציה בודקת אם שתי המשבצות מאיימות זו על זו   */</a:t>
            </a: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(row1 == row2) </a:t>
            </a:r>
            <a:r>
              <a:rPr b="1" lang="en-US" sz="1800">
                <a:latin typeface="Courier New"/>
                <a:ea typeface="Courier New"/>
                <a:cs typeface="Courier New"/>
                <a:sym typeface="Courier New"/>
              </a:rPr>
              <a:t>return</a:t>
            </a:r>
            <a:r>
              <a:rPr lang="en-US" sz="18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(col1 == col2) </a:t>
            </a:r>
            <a:r>
              <a:rPr b="1" lang="en-US" sz="1800">
                <a:latin typeface="Courier New"/>
                <a:ea typeface="Courier New"/>
                <a:cs typeface="Courier New"/>
                <a:sym typeface="Courier New"/>
              </a:rPr>
              <a:t>return</a:t>
            </a:r>
            <a:r>
              <a:rPr lang="en-US" sz="18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(row1-col1 == row2-col2) </a:t>
            </a:r>
            <a:r>
              <a:rPr b="1" lang="en-US" sz="1800">
                <a:latin typeface="Courier New"/>
                <a:ea typeface="Courier New"/>
                <a:cs typeface="Courier New"/>
                <a:sym typeface="Courier New"/>
              </a:rPr>
              <a:t>return</a:t>
            </a:r>
            <a:r>
              <a:rPr lang="en-US" sz="18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(row1+col1 == row2+col2) </a:t>
            </a:r>
            <a:r>
              <a:rPr b="1" lang="en-US" sz="1800">
                <a:latin typeface="Courier New"/>
                <a:ea typeface="Courier New"/>
                <a:cs typeface="Courier New"/>
                <a:sym typeface="Courier New"/>
              </a:rPr>
              <a:t>return</a:t>
            </a:r>
            <a:r>
              <a:rPr lang="en-US" sz="18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return</a:t>
            </a:r>
            <a:r>
              <a:rPr lang="en-US" sz="1800">
                <a:latin typeface="Courier New"/>
                <a:ea typeface="Courier New"/>
                <a:cs typeface="Courier New"/>
                <a:sym typeface="Courier New"/>
              </a:rPr>
              <a:t> 0;</a:t>
            </a:r>
            <a:endParaRPr/>
          </a:p>
          <a:p>
            <a:pPr indent="-228600" lvl="0" marL="228600" rtl="0" algn="l">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ts val="1800"/>
              <a:buFont typeface="Noto Sans Symbols"/>
              <a:buNone/>
            </a:pPr>
            <a:r>
              <a:t/>
            </a:r>
            <a:endParaRPr sz="1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3200"/>
              <a:buFont typeface="Noto Sans Symbols"/>
              <a:buNone/>
            </a:pPr>
            <a:r>
              <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3200"/>
              <a:buFont typeface="Noto Sans Symbols"/>
              <a:buNone/>
            </a:pPr>
            <a:r>
              <a:t/>
            </a:r>
            <a:endParaRPr b="1">
              <a:latin typeface="Courier New"/>
              <a:ea typeface="Courier New"/>
              <a:cs typeface="Courier New"/>
              <a:sym typeface="Courier New"/>
            </a:endParaRPr>
          </a:p>
        </p:txBody>
      </p:sp>
      <p:sp>
        <p:nvSpPr>
          <p:cNvPr id="418" name="Google Shape;418;p52"/>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שמונה המלכות</a:t>
            </a:r>
            <a:endParaRPr/>
          </a:p>
        </p:txBody>
      </p:sp>
      <p:sp>
        <p:nvSpPr>
          <p:cNvPr id="419" name="Google Shape;419;p52"/>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420" name="Google Shape;420;p52"/>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21" name="Google Shape;421;p52"/>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Chess_C" id="422" name="Google Shape;422;p52"/>
          <p:cNvPicPr preferRelativeResize="0"/>
          <p:nvPr/>
        </p:nvPicPr>
        <p:blipFill rotWithShape="1">
          <a:blip r:embed="rId3">
            <a:alphaModFix/>
          </a:blip>
          <a:srcRect b="0" l="0" r="0" t="0"/>
          <a:stretch/>
        </p:blipFill>
        <p:spPr>
          <a:xfrm>
            <a:off x="9635545" y="4542368"/>
            <a:ext cx="1695450" cy="180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5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5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500"/>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500"/>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500"/>
                                        <p:tgtEl>
                                          <p:spTgt spid="4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animEffect filter="fade" transition="in">
                                      <p:cBhvr>
                                        <p:cTn dur="500"/>
                                        <p:tgtEl>
                                          <p:spTgt spid="4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6" st="6"/>
                                            </p:txEl>
                                          </p:spTgt>
                                        </p:tgtEl>
                                        <p:attrNameLst>
                                          <p:attrName>style.visibility</p:attrName>
                                        </p:attrNameLst>
                                      </p:cBhvr>
                                      <p:to>
                                        <p:strVal val="visible"/>
                                      </p:to>
                                    </p:set>
                                    <p:animEffect filter="fade" transition="in">
                                      <p:cBhvr>
                                        <p:cTn dur="500"/>
                                        <p:tgtEl>
                                          <p:spTgt spid="4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7" st="7"/>
                                            </p:txEl>
                                          </p:spTgt>
                                        </p:tgtEl>
                                        <p:attrNameLst>
                                          <p:attrName>style.visibility</p:attrName>
                                        </p:attrNameLst>
                                      </p:cBhvr>
                                      <p:to>
                                        <p:strVal val="visible"/>
                                      </p:to>
                                    </p:set>
                                    <p:animEffect filter="fade" transition="in">
                                      <p:cBhvr>
                                        <p:cTn dur="500"/>
                                        <p:tgtEl>
                                          <p:spTgt spid="4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8" st="8"/>
                                            </p:txEl>
                                          </p:spTgt>
                                        </p:tgtEl>
                                        <p:attrNameLst>
                                          <p:attrName>style.visibility</p:attrName>
                                        </p:attrNameLst>
                                      </p:cBhvr>
                                      <p:to>
                                        <p:strVal val="visible"/>
                                      </p:to>
                                    </p:set>
                                    <p:animEffect filter="fade" transition="in">
                                      <p:cBhvr>
                                        <p:cTn dur="500"/>
                                        <p:tgtEl>
                                          <p:spTgt spid="4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9" st="9"/>
                                            </p:txEl>
                                          </p:spTgt>
                                        </p:tgtEl>
                                        <p:attrNameLst>
                                          <p:attrName>style.visibility</p:attrName>
                                        </p:attrNameLst>
                                      </p:cBhvr>
                                      <p:to>
                                        <p:strVal val="visible"/>
                                      </p:to>
                                    </p:set>
                                    <p:animEffect filter="fade" transition="in">
                                      <p:cBhvr>
                                        <p:cTn dur="500"/>
                                        <p:tgtEl>
                                          <p:spTgt spid="4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0" st="10"/>
                                            </p:txEl>
                                          </p:spTgt>
                                        </p:tgtEl>
                                        <p:attrNameLst>
                                          <p:attrName>style.visibility</p:attrName>
                                        </p:attrNameLst>
                                      </p:cBhvr>
                                      <p:to>
                                        <p:strVal val="visible"/>
                                      </p:to>
                                    </p:set>
                                    <p:animEffect filter="fade" transition="in">
                                      <p:cBhvr>
                                        <p:cTn dur="500"/>
                                        <p:tgtEl>
                                          <p:spTgt spid="4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1" st="11"/>
                                            </p:txEl>
                                          </p:spTgt>
                                        </p:tgtEl>
                                        <p:attrNameLst>
                                          <p:attrName>style.visibility</p:attrName>
                                        </p:attrNameLst>
                                      </p:cBhvr>
                                      <p:to>
                                        <p:strVal val="visible"/>
                                      </p:to>
                                    </p:set>
                                    <p:animEffect filter="fade" transition="in">
                                      <p:cBhvr>
                                        <p:cTn dur="500"/>
                                        <p:tgtEl>
                                          <p:spTgt spid="4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2" st="12"/>
                                            </p:txEl>
                                          </p:spTgt>
                                        </p:tgtEl>
                                        <p:attrNameLst>
                                          <p:attrName>style.visibility</p:attrName>
                                        </p:attrNameLst>
                                      </p:cBhvr>
                                      <p:to>
                                        <p:strVal val="visible"/>
                                      </p:to>
                                    </p:set>
                                    <p:animEffect filter="fade" transition="in">
                                      <p:cBhvr>
                                        <p:cTn dur="500"/>
                                        <p:tgtEl>
                                          <p:spTgt spid="4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3" st="13"/>
                                            </p:txEl>
                                          </p:spTgt>
                                        </p:tgtEl>
                                        <p:attrNameLst>
                                          <p:attrName>style.visibility</p:attrName>
                                        </p:attrNameLst>
                                      </p:cBhvr>
                                      <p:to>
                                        <p:strVal val="visible"/>
                                      </p:to>
                                    </p:set>
                                    <p:animEffect filter="fade" transition="in">
                                      <p:cBhvr>
                                        <p:cTn dur="500"/>
                                        <p:tgtEl>
                                          <p:spTgt spid="4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4" st="14"/>
                                            </p:txEl>
                                          </p:spTgt>
                                        </p:tgtEl>
                                        <p:attrNameLst>
                                          <p:attrName>style.visibility</p:attrName>
                                        </p:attrNameLst>
                                      </p:cBhvr>
                                      <p:to>
                                        <p:strVal val="visible"/>
                                      </p:to>
                                    </p:set>
                                    <p:animEffect filter="fade" transition="in">
                                      <p:cBhvr>
                                        <p:cTn dur="500"/>
                                        <p:tgtEl>
                                          <p:spTgt spid="41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228600" lvl="0" marL="228600" rtl="1" algn="r">
              <a:lnSpc>
                <a:spcPct val="90000"/>
              </a:lnSpc>
              <a:spcBef>
                <a:spcPts val="0"/>
              </a:spcBef>
              <a:spcAft>
                <a:spcPts val="0"/>
              </a:spcAft>
              <a:buClr>
                <a:schemeClr val="dk1"/>
              </a:buClr>
              <a:buSzPts val="2800"/>
              <a:buChar char="•"/>
            </a:pPr>
            <a:r>
              <a:rPr lang="en-US" sz="2800"/>
              <a:t>האלגוריתם ימומש ברקורסיה, ויבצע בכל פעם את הצעדים הבאים:</a:t>
            </a:r>
            <a:endParaRPr/>
          </a:p>
          <a:p>
            <a:pPr indent="-228600" lvl="1" marL="685800" rtl="1" algn="r">
              <a:lnSpc>
                <a:spcPct val="90000"/>
              </a:lnSpc>
              <a:spcBef>
                <a:spcPts val="500"/>
              </a:spcBef>
              <a:spcAft>
                <a:spcPts val="0"/>
              </a:spcAft>
              <a:buClr>
                <a:schemeClr val="dk1"/>
              </a:buClr>
              <a:buSzPts val="2400"/>
              <a:buChar char="•"/>
            </a:pPr>
            <a:r>
              <a:rPr lang="en-US" sz="2400"/>
              <a:t>אם מספר השורות המלאות הוא N, סימן שיש לנו פתרון מלא וחוקי ולכן נסיים.</a:t>
            </a:r>
            <a:endParaRPr/>
          </a:p>
          <a:p>
            <a:pPr indent="-228600" lvl="1" marL="685800" rtl="1" algn="r">
              <a:lnSpc>
                <a:spcPct val="90000"/>
              </a:lnSpc>
              <a:spcBef>
                <a:spcPts val="500"/>
              </a:spcBef>
              <a:spcAft>
                <a:spcPts val="0"/>
              </a:spcAft>
              <a:buClr>
                <a:schemeClr val="dk1"/>
              </a:buClr>
              <a:buSzPts val="2400"/>
              <a:buChar char="•"/>
            </a:pPr>
            <a:r>
              <a:rPr lang="en-US" sz="2400"/>
              <a:t>אחרת, עלינו לנסות ולהרחיב את הפתרון החלקי שבידינו ולקבל פתרון מלא. נסרוק את כל התאים בשורה הנוכחית, ונחפש משבצות שאינן מאוימות על-ידי אף אחת מהמלכות שכבר ממוקמות על הלוח.</a:t>
            </a:r>
            <a:endParaRPr/>
          </a:p>
          <a:p>
            <a:pPr indent="-228600" lvl="1" marL="685800" rtl="1" algn="r">
              <a:lnSpc>
                <a:spcPct val="90000"/>
              </a:lnSpc>
              <a:spcBef>
                <a:spcPts val="500"/>
              </a:spcBef>
              <a:spcAft>
                <a:spcPts val="0"/>
              </a:spcAft>
              <a:buClr>
                <a:schemeClr val="dk1"/>
              </a:buClr>
              <a:buSzPts val="2400"/>
              <a:buChar char="•"/>
            </a:pPr>
            <a:r>
              <a:rPr lang="en-US" sz="2400"/>
              <a:t>עבור כל משבצת לא-מאוימת כזו, נמקם בה מלכה, ונמשיך רקורסיבית עם השורה הבאה באותו האופן.</a:t>
            </a:r>
            <a:endParaRPr/>
          </a:p>
          <a:p>
            <a:pPr indent="-228600" lvl="1" marL="685800" rtl="1" algn="r">
              <a:lnSpc>
                <a:spcPct val="90000"/>
              </a:lnSpc>
              <a:spcBef>
                <a:spcPts val="500"/>
              </a:spcBef>
              <a:spcAft>
                <a:spcPts val="0"/>
              </a:spcAft>
              <a:buClr>
                <a:schemeClr val="dk1"/>
              </a:buClr>
              <a:buSzPts val="2400"/>
              <a:buChar char="•"/>
            </a:pPr>
            <a:r>
              <a:rPr lang="en-US" sz="2400"/>
              <a:t>אם סיימנו להציב מלכה בכל המשבצות האפשריות בשורה, ולא מצאנו אף פתרון, סימן שהאופן בו מילאנו את השורות שמעלינו אינו ניתן להרחבה לכדי פתרון מלא. לפיכך, נחזיר 0 ונחזור אחורה ברקורסיה.</a:t>
            </a:r>
            <a:endParaRPr/>
          </a:p>
        </p:txBody>
      </p:sp>
      <p:sp>
        <p:nvSpPr>
          <p:cNvPr id="428" name="Google Shape;428;p53"/>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שמונה המלכות</a:t>
            </a:r>
            <a:endParaRPr/>
          </a:p>
        </p:txBody>
      </p:sp>
      <p:sp>
        <p:nvSpPr>
          <p:cNvPr id="429" name="Google Shape;429;p53"/>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430" name="Google Shape;430;p53"/>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31" name="Google Shape;431;p53"/>
          <p:cNvSpPr/>
          <p:nvPr/>
        </p:nvSpPr>
        <p:spPr>
          <a:xfrm>
            <a:off x="10483270" y="2923790"/>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32" name="Google Shape;432;p53"/>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duke" id="433" name="Google Shape;433;p53"/>
          <p:cNvPicPr preferRelativeResize="0"/>
          <p:nvPr/>
        </p:nvPicPr>
        <p:blipFill rotWithShape="1">
          <a:blip r:embed="rId3">
            <a:alphaModFix/>
          </a:blip>
          <a:srcRect b="1749" l="0" r="0" t="0"/>
          <a:stretch/>
        </p:blipFill>
        <p:spPr>
          <a:xfrm rot="-169629">
            <a:off x="44680" y="4702492"/>
            <a:ext cx="2428875" cy="18716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5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5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5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500"/>
                                        <p:tgtEl>
                                          <p:spTgt spid="4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500"/>
                                        <p:tgtEl>
                                          <p:spTgt spid="4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1" algn="r">
              <a:lnSpc>
                <a:spcPct val="90000"/>
              </a:lnSpc>
              <a:spcBef>
                <a:spcPts val="0"/>
              </a:spcBef>
              <a:spcAft>
                <a:spcPts val="0"/>
              </a:spcAft>
              <a:buClr>
                <a:schemeClr val="dk1"/>
              </a:buClr>
              <a:buSzPct val="100000"/>
              <a:buChar char="•"/>
            </a:pPr>
            <a:r>
              <a:rPr lang="en-US" sz="2000"/>
              <a:t>הפונקציה שפותרת את הבעיה:</a:t>
            </a:r>
            <a:endParaRPr/>
          </a:p>
          <a:p>
            <a:pPr indent="-193357" lvl="0" marL="228600" rtl="1" algn="r">
              <a:lnSpc>
                <a:spcPct val="90000"/>
              </a:lnSpc>
              <a:spcBef>
                <a:spcPts val="1000"/>
              </a:spcBef>
              <a:spcAft>
                <a:spcPts val="0"/>
              </a:spcAft>
              <a:buClr>
                <a:schemeClr val="dk1"/>
              </a:buClr>
              <a:buSzPct val="100000"/>
              <a:buNone/>
            </a:pPr>
            <a:r>
              <a:t/>
            </a:r>
            <a:endParaRPr sz="600"/>
          </a:p>
          <a:p>
            <a:pPr indent="-228600" lvl="0" marL="228600" rtl="0" algn="l">
              <a:lnSpc>
                <a:spcPct val="90000"/>
              </a:lnSpc>
              <a:spcBef>
                <a:spcPts val="1000"/>
              </a:spcBef>
              <a:spcAft>
                <a:spcPts val="0"/>
              </a:spcAft>
              <a:buClr>
                <a:schemeClr val="dk1"/>
              </a:buClr>
              <a:buSzPct val="100000"/>
              <a:buFont typeface="Noto Sans Symbols"/>
              <a:buNone/>
            </a:pPr>
            <a:r>
              <a:rPr b="1" lang="en-US" sz="1500">
                <a:latin typeface="Courier New"/>
                <a:ea typeface="Courier New"/>
                <a:cs typeface="Courier New"/>
                <a:sym typeface="Courier New"/>
              </a:rPr>
              <a:t>int</a:t>
            </a:r>
            <a:r>
              <a:rPr lang="en-US" sz="1500">
                <a:latin typeface="Courier New"/>
                <a:ea typeface="Courier New"/>
                <a:cs typeface="Courier New"/>
                <a:sym typeface="Courier New"/>
              </a:rPr>
              <a:t> solve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queens_cols[N],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full_row_num)</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col;</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(full_row_num == N)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ct val="100000"/>
              <a:buFont typeface="Noto Sans Symbols"/>
              <a:buNone/>
            </a:pPr>
            <a:r>
              <a:rPr b="1" lang="en-US" sz="1500">
                <a:latin typeface="Courier New"/>
                <a:ea typeface="Courier New"/>
                <a:cs typeface="Courier New"/>
                <a:sym typeface="Courier New"/>
              </a:rPr>
              <a:t> for </a:t>
            </a:r>
            <a:r>
              <a:rPr lang="en-US" sz="1500">
                <a:latin typeface="Courier New"/>
                <a:ea typeface="Courier New"/>
                <a:cs typeface="Courier New"/>
                <a:sym typeface="Courier New"/>
              </a:rPr>
              <a:t>(col = 0; col &lt; N; col++)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int</a:t>
            </a:r>
            <a:r>
              <a:rPr lang="en-US" sz="1500">
                <a:latin typeface="Courier New"/>
                <a:ea typeface="Courier New"/>
                <a:cs typeface="Courier New"/>
                <a:sym typeface="Courier New"/>
              </a:rPr>
              <a:t> row, threat_num = 0;</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for</a:t>
            </a:r>
            <a:r>
              <a:rPr lang="en-US" sz="1500">
                <a:latin typeface="Courier New"/>
                <a:ea typeface="Courier New"/>
                <a:cs typeface="Courier New"/>
                <a:sym typeface="Courier New"/>
              </a:rPr>
              <a:t> (row = 0; row &lt; full_row_num; row++)</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threat_num += threatens(full_row_num,col,row,queens_cols[row]);</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(threat_num &gt; 0) </a:t>
            </a:r>
            <a:r>
              <a:rPr b="1" lang="en-US" sz="1500">
                <a:latin typeface="Courier New"/>
                <a:ea typeface="Courier New"/>
                <a:cs typeface="Courier New"/>
                <a:sym typeface="Courier New"/>
              </a:rPr>
              <a:t>continue</a:t>
            </a:r>
            <a:r>
              <a:rPr lang="en-US" sz="1500">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queens_cols[full_row_num] = col;</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if</a:t>
            </a:r>
            <a:r>
              <a:rPr lang="en-US" sz="1500">
                <a:latin typeface="Courier New"/>
                <a:ea typeface="Courier New"/>
                <a:cs typeface="Courier New"/>
                <a:sym typeface="Courier New"/>
              </a:rPr>
              <a:t> (solve(queens_cols,full_row_num+1))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else</a:t>
            </a:r>
            <a:endParaRPr sz="15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queens_cols[full_row_num] = -1;</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 </a:t>
            </a:r>
            <a:r>
              <a:rPr b="1" lang="en-US" sz="1500">
                <a:latin typeface="Courier New"/>
                <a:ea typeface="Courier New"/>
                <a:cs typeface="Courier New"/>
                <a:sym typeface="Courier New"/>
              </a:rPr>
              <a:t>return</a:t>
            </a:r>
            <a:r>
              <a:rPr lang="en-US" sz="1500">
                <a:latin typeface="Courier New"/>
                <a:ea typeface="Courier New"/>
                <a:cs typeface="Courier New"/>
                <a:sym typeface="Courier New"/>
              </a:rPr>
              <a:t> 0;</a:t>
            </a:r>
            <a:endParaRPr/>
          </a:p>
          <a:p>
            <a:pPr indent="-228600" lvl="0" marL="228600" rtl="0" algn="l">
              <a:lnSpc>
                <a:spcPct val="90000"/>
              </a:lnSpc>
              <a:spcBef>
                <a:spcPts val="1000"/>
              </a:spcBef>
              <a:spcAft>
                <a:spcPts val="0"/>
              </a:spcAft>
              <a:buClr>
                <a:schemeClr val="dk1"/>
              </a:buClr>
              <a:buSzPct val="100000"/>
              <a:buFont typeface="Noto Sans Symbols"/>
              <a:buNone/>
            </a:pPr>
            <a:r>
              <a:rPr lang="en-US" sz="1500">
                <a:latin typeface="Courier New"/>
                <a:ea typeface="Courier New"/>
                <a:cs typeface="Courier New"/>
                <a:sym typeface="Courier New"/>
              </a:rPr>
              <a:t>{</a:t>
            </a:r>
            <a:endParaRPr sz="1500"/>
          </a:p>
        </p:txBody>
      </p:sp>
      <p:sp>
        <p:nvSpPr>
          <p:cNvPr id="439" name="Google Shape;439;p54"/>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Font typeface="Calibri"/>
              <a:buNone/>
            </a:pPr>
            <a:r>
              <a:rPr lang="en-US"/>
              <a:t>בעיית שמונה המלכות</a:t>
            </a:r>
            <a:endParaRPr/>
          </a:p>
        </p:txBody>
      </p:sp>
      <p:sp>
        <p:nvSpPr>
          <p:cNvPr id="440" name="Google Shape;440;p54"/>
          <p:cNvSpPr/>
          <p:nvPr/>
        </p:nvSpPr>
        <p:spPr>
          <a:xfrm>
            <a:off x="1981200" y="981075"/>
            <a:ext cx="8229600" cy="5005388"/>
          </a:xfrm>
          <a:prstGeom prst="rect">
            <a:avLst/>
          </a:prstGeom>
          <a:noFill/>
          <a:ln>
            <a:noFill/>
          </a:ln>
        </p:spPr>
        <p:txBody>
          <a:bodyPr anchorCtr="0" anchor="t" bIns="45700" lIns="91425" spcFirstLastPara="1" rIns="91425" wrap="square" tIns="45700">
            <a:noAutofit/>
          </a:bodyPr>
          <a:lstStyle/>
          <a:p>
            <a:pPr indent="-235584" lvl="0" marL="342900" marR="0" rtl="1" algn="r">
              <a:lnSpc>
                <a:spcPct val="90000"/>
              </a:lnSpc>
              <a:spcBef>
                <a:spcPts val="0"/>
              </a:spcBef>
              <a:spcAft>
                <a:spcPts val="0"/>
              </a:spcAft>
              <a:buClr>
                <a:schemeClr val="accent1"/>
              </a:buClr>
              <a:buSzPts val="1690"/>
              <a:buFont typeface="Noto Sans Symbols"/>
              <a:buNone/>
            </a:pPr>
            <a:r>
              <a:t/>
            </a:r>
            <a:endParaRPr b="0" i="0" sz="2600" u="none" cap="none" strike="noStrike">
              <a:solidFill>
                <a:schemeClr val="dk1"/>
              </a:solidFill>
              <a:latin typeface="Courier New"/>
              <a:ea typeface="Courier New"/>
              <a:cs typeface="Courier New"/>
              <a:sym typeface="Courier New"/>
            </a:endParaRPr>
          </a:p>
        </p:txBody>
      </p:sp>
      <p:sp>
        <p:nvSpPr>
          <p:cNvPr id="441" name="Google Shape;441;p54"/>
          <p:cNvSpPr/>
          <p:nvPr/>
        </p:nvSpPr>
        <p:spPr>
          <a:xfrm>
            <a:off x="10483270" y="318096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sp>
        <p:nvSpPr>
          <p:cNvPr id="442" name="Google Shape;442;p54"/>
          <p:cNvSpPr/>
          <p:nvPr/>
        </p:nvSpPr>
        <p:spPr>
          <a:xfrm>
            <a:off x="10483270" y="2476115"/>
            <a:ext cx="184731" cy="276999"/>
          </a:xfrm>
          <a:prstGeom prst="rect">
            <a:avLst/>
          </a:prstGeom>
          <a:noFill/>
          <a:ln>
            <a:noFill/>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pic>
        <p:nvPicPr>
          <p:cNvPr descr="bizzyb_garfield_computer" id="443" name="Google Shape;443;p54"/>
          <p:cNvPicPr preferRelativeResize="0"/>
          <p:nvPr/>
        </p:nvPicPr>
        <p:blipFill rotWithShape="1">
          <a:blip r:embed="rId3">
            <a:alphaModFix/>
          </a:blip>
          <a:srcRect b="0" l="0" r="0" t="0"/>
          <a:stretch/>
        </p:blipFill>
        <p:spPr>
          <a:xfrm>
            <a:off x="8518525" y="4089205"/>
            <a:ext cx="3384550" cy="227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Effect filter="fade" transition="in">
                                      <p:cBhvr>
                                        <p:cTn dur="500"/>
                                        <p:tgtEl>
                                          <p:spTgt spid="4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animEffect filter="fade" transition="in">
                                      <p:cBhvr>
                                        <p:cTn dur="500"/>
                                        <p:tgtEl>
                                          <p:spTgt spid="4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animEffect filter="fade" transition="in">
                                      <p:cBhvr>
                                        <p:cTn dur="500"/>
                                        <p:tgtEl>
                                          <p:spTgt spid="4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animEffect filter="fade" transition="in">
                                      <p:cBhvr>
                                        <p:cTn dur="500"/>
                                        <p:tgtEl>
                                          <p:spTgt spid="4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8" st="8"/>
                                            </p:txEl>
                                          </p:spTgt>
                                        </p:tgtEl>
                                        <p:attrNameLst>
                                          <p:attrName>style.visibility</p:attrName>
                                        </p:attrNameLst>
                                      </p:cBhvr>
                                      <p:to>
                                        <p:strVal val="visible"/>
                                      </p:to>
                                    </p:set>
                                    <p:animEffect filter="fade" transition="in">
                                      <p:cBhvr>
                                        <p:cTn dur="500"/>
                                        <p:tgtEl>
                                          <p:spTgt spid="4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9" st="9"/>
                                            </p:txEl>
                                          </p:spTgt>
                                        </p:tgtEl>
                                        <p:attrNameLst>
                                          <p:attrName>style.visibility</p:attrName>
                                        </p:attrNameLst>
                                      </p:cBhvr>
                                      <p:to>
                                        <p:strVal val="visible"/>
                                      </p:to>
                                    </p:set>
                                    <p:animEffect filter="fade" transition="in">
                                      <p:cBhvr>
                                        <p:cTn dur="500"/>
                                        <p:tgtEl>
                                          <p:spTgt spid="4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0" st="10"/>
                                            </p:txEl>
                                          </p:spTgt>
                                        </p:tgtEl>
                                        <p:attrNameLst>
                                          <p:attrName>style.visibility</p:attrName>
                                        </p:attrNameLst>
                                      </p:cBhvr>
                                      <p:to>
                                        <p:strVal val="visible"/>
                                      </p:to>
                                    </p:set>
                                    <p:animEffect filter="fade" transition="in">
                                      <p:cBhvr>
                                        <p:cTn dur="500"/>
                                        <p:tgtEl>
                                          <p:spTgt spid="4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1" st="11"/>
                                            </p:txEl>
                                          </p:spTgt>
                                        </p:tgtEl>
                                        <p:attrNameLst>
                                          <p:attrName>style.visibility</p:attrName>
                                        </p:attrNameLst>
                                      </p:cBhvr>
                                      <p:to>
                                        <p:strVal val="visible"/>
                                      </p:to>
                                    </p:set>
                                    <p:animEffect filter="fade" transition="in">
                                      <p:cBhvr>
                                        <p:cTn dur="500"/>
                                        <p:tgtEl>
                                          <p:spTgt spid="4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2" st="12"/>
                                            </p:txEl>
                                          </p:spTgt>
                                        </p:tgtEl>
                                        <p:attrNameLst>
                                          <p:attrName>style.visibility</p:attrName>
                                        </p:attrNameLst>
                                      </p:cBhvr>
                                      <p:to>
                                        <p:strVal val="visible"/>
                                      </p:to>
                                    </p:set>
                                    <p:animEffect filter="fade" transition="in">
                                      <p:cBhvr>
                                        <p:cTn dur="500"/>
                                        <p:tgtEl>
                                          <p:spTgt spid="43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3" st="13"/>
                                            </p:txEl>
                                          </p:spTgt>
                                        </p:tgtEl>
                                        <p:attrNameLst>
                                          <p:attrName>style.visibility</p:attrName>
                                        </p:attrNameLst>
                                      </p:cBhvr>
                                      <p:to>
                                        <p:strVal val="visible"/>
                                      </p:to>
                                    </p:set>
                                    <p:animEffect filter="fade" transition="in">
                                      <p:cBhvr>
                                        <p:cTn dur="500"/>
                                        <p:tgtEl>
                                          <p:spTgt spid="43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4" st="14"/>
                                            </p:txEl>
                                          </p:spTgt>
                                        </p:tgtEl>
                                        <p:attrNameLst>
                                          <p:attrName>style.visibility</p:attrName>
                                        </p:attrNameLst>
                                      </p:cBhvr>
                                      <p:to>
                                        <p:strVal val="visible"/>
                                      </p:to>
                                    </p:set>
                                    <p:animEffect filter="fade" transition="in">
                                      <p:cBhvr>
                                        <p:cTn dur="500"/>
                                        <p:tgtEl>
                                          <p:spTgt spid="43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5" st="15"/>
                                            </p:txEl>
                                          </p:spTgt>
                                        </p:tgtEl>
                                        <p:attrNameLst>
                                          <p:attrName>style.visibility</p:attrName>
                                        </p:attrNameLst>
                                      </p:cBhvr>
                                      <p:to>
                                        <p:strVal val="visible"/>
                                      </p:to>
                                    </p:set>
                                    <p:animEffect filter="fade" transition="in">
                                      <p:cBhvr>
                                        <p:cTn dur="500"/>
                                        <p:tgtEl>
                                          <p:spTgt spid="43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6" st="16"/>
                                            </p:txEl>
                                          </p:spTgt>
                                        </p:tgtEl>
                                        <p:attrNameLst>
                                          <p:attrName>style.visibility</p:attrName>
                                        </p:attrNameLst>
                                      </p:cBhvr>
                                      <p:to>
                                        <p:strVal val="visible"/>
                                      </p:to>
                                    </p:set>
                                    <p:animEffect filter="fade" transition="in">
                                      <p:cBhvr>
                                        <p:cTn dur="500"/>
                                        <p:tgtEl>
                                          <p:spTgt spid="43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7" st="17"/>
                                            </p:txEl>
                                          </p:spTgt>
                                        </p:tgtEl>
                                        <p:attrNameLst>
                                          <p:attrName>style.visibility</p:attrName>
                                        </p:attrNameLst>
                                      </p:cBhvr>
                                      <p:to>
                                        <p:strVal val="visible"/>
                                      </p:to>
                                    </p:set>
                                    <p:animEffect filter="fade" transition="in">
                                      <p:cBhvr>
                                        <p:cTn dur="500"/>
                                        <p:tgtEl>
                                          <p:spTgt spid="43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8" st="18"/>
                                            </p:txEl>
                                          </p:spTgt>
                                        </p:tgtEl>
                                        <p:attrNameLst>
                                          <p:attrName>style.visibility</p:attrName>
                                        </p:attrNameLst>
                                      </p:cBhvr>
                                      <p:to>
                                        <p:strVal val="visible"/>
                                      </p:to>
                                    </p:set>
                                    <p:animEffect filter="fade" transition="in">
                                      <p:cBhvr>
                                        <p:cTn dur="500"/>
                                        <p:tgtEl>
                                          <p:spTgt spid="438">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lang="en-US" sz="2800"/>
              <a:t>מהו סדר הגודל של נוסחת הנסיגה:</a:t>
            </a:r>
            <a:endParaRPr/>
          </a:p>
          <a:p>
            <a:pPr indent="-571500" lvl="0" marL="571500" rtl="0" algn="l">
              <a:lnSpc>
                <a:spcPct val="90000"/>
              </a:lnSpc>
              <a:spcBef>
                <a:spcPts val="1000"/>
              </a:spcBef>
              <a:spcAft>
                <a:spcPts val="0"/>
              </a:spcAft>
              <a:buClr>
                <a:schemeClr val="dk1"/>
              </a:buClr>
              <a:buSzPts val="2800"/>
              <a:buNone/>
            </a:pPr>
            <a:r>
              <a:rPr lang="en-US" sz="2800"/>
              <a:t>			T(n) = 3T(n/2) + n</a:t>
            </a:r>
            <a:endParaRPr sz="2800"/>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800"/>
              <a:buChar char="•"/>
            </a:pPr>
            <a:r>
              <a:rPr lang="en-US" sz="2800"/>
              <a:t>נוסחה זו מתאימה למשפט 1, עבור הקבועים a = 3, b = 2 , c = 1. הפתרון, מכיוון ש-a &gt; b, הוא Θ(n</a:t>
            </a:r>
            <a:r>
              <a:rPr baseline="30000" lang="en-US" sz="2800"/>
              <a:t>log</a:t>
            </a:r>
            <a:r>
              <a:rPr baseline="-25000" lang="en-US" sz="2800"/>
              <a:t>2</a:t>
            </a:r>
            <a:r>
              <a:rPr baseline="30000" lang="en-US" sz="2800"/>
              <a:t>3</a:t>
            </a:r>
            <a:r>
              <a:rPr lang="en-US" sz="2800"/>
              <a:t>), כלומר, בערך Θ(n</a:t>
            </a:r>
            <a:r>
              <a:rPr baseline="30000" lang="en-US" sz="2800"/>
              <a:t>1.58</a:t>
            </a:r>
            <a:r>
              <a:rPr lang="en-US" sz="2800"/>
              <a:t>).</a:t>
            </a:r>
            <a:endParaRPr/>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495300" lvl="1" marL="839788" rtl="1" algn="r">
              <a:lnSpc>
                <a:spcPct val="90000"/>
              </a:lnSpc>
              <a:spcBef>
                <a:spcPts val="500"/>
              </a:spcBef>
              <a:spcAft>
                <a:spcPts val="0"/>
              </a:spcAft>
              <a:buClr>
                <a:schemeClr val="dk1"/>
              </a:buClr>
              <a:buSzPts val="3200"/>
              <a:buNone/>
            </a:pPr>
            <a:r>
              <a:t/>
            </a:r>
            <a:endParaRPr sz="3200">
              <a:latin typeface="Comic Sans MS"/>
              <a:ea typeface="Comic Sans MS"/>
              <a:cs typeface="Comic Sans MS"/>
              <a:sym typeface="Comic Sans MS"/>
            </a:endParaRPr>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87" name="Google Shape;87;p17"/>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תרגיל</a:t>
            </a:r>
            <a:endParaRPr sz="3800"/>
          </a:p>
        </p:txBody>
      </p:sp>
      <p:pic>
        <p:nvPicPr>
          <p:cNvPr descr="800px-Blivet" id="88" name="Google Shape;88;p17"/>
          <p:cNvPicPr preferRelativeResize="0"/>
          <p:nvPr/>
        </p:nvPicPr>
        <p:blipFill rotWithShape="1">
          <a:blip r:embed="rId3">
            <a:alphaModFix/>
          </a:blip>
          <a:srcRect b="0" l="0" r="0" t="0"/>
          <a:stretch/>
        </p:blipFill>
        <p:spPr>
          <a:xfrm>
            <a:off x="4151313" y="3584575"/>
            <a:ext cx="3594100" cy="17160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5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5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5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5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5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5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5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500"/>
                                        <p:tgtEl>
                                          <p:spTgt spid="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500"/>
                                        <p:tgtEl>
                                          <p:spTgt spid="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animEffect filter="fade" transition="in">
                                      <p:cBhvr>
                                        <p:cTn dur="500"/>
                                        <p:tgtEl>
                                          <p:spTgt spid="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0" st="10"/>
                                            </p:txEl>
                                          </p:spTgt>
                                        </p:tgtEl>
                                        <p:attrNameLst>
                                          <p:attrName>style.visibility</p:attrName>
                                        </p:attrNameLst>
                                      </p:cBhvr>
                                      <p:to>
                                        <p:strVal val="visible"/>
                                      </p:to>
                                    </p:set>
                                    <p:animEffect filter="fade" transition="in">
                                      <p:cBhvr>
                                        <p:cTn dur="500"/>
                                        <p:tgtEl>
                                          <p:spTgt spid="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1" st="11"/>
                                            </p:txEl>
                                          </p:spTgt>
                                        </p:tgtEl>
                                        <p:attrNameLst>
                                          <p:attrName>style.visibility</p:attrName>
                                        </p:attrNameLst>
                                      </p:cBhvr>
                                      <p:to>
                                        <p:strVal val="visible"/>
                                      </p:to>
                                    </p:set>
                                    <p:animEffect filter="fade" transition="in">
                                      <p:cBhvr>
                                        <p:cTn dur="500"/>
                                        <p:tgtEl>
                                          <p:spTgt spid="8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2" st="12"/>
                                            </p:txEl>
                                          </p:spTgt>
                                        </p:tgtEl>
                                        <p:attrNameLst>
                                          <p:attrName>style.visibility</p:attrName>
                                        </p:attrNameLst>
                                      </p:cBhvr>
                                      <p:to>
                                        <p:strVal val="visible"/>
                                      </p:to>
                                    </p:set>
                                    <p:animEffect filter="fade" transition="in">
                                      <p:cBhvr>
                                        <p:cTn dur="500"/>
                                        <p:tgtEl>
                                          <p:spTgt spid="8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3" st="13"/>
                                            </p:txEl>
                                          </p:spTgt>
                                        </p:tgtEl>
                                        <p:attrNameLst>
                                          <p:attrName>style.visibility</p:attrName>
                                        </p:attrNameLst>
                                      </p:cBhvr>
                                      <p:to>
                                        <p:strVal val="visible"/>
                                      </p:to>
                                    </p:set>
                                    <p:animEffect filter="fade" transition="in">
                                      <p:cBhvr>
                                        <p:cTn dur="500"/>
                                        <p:tgtEl>
                                          <p:spTgt spid="86">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lang="en-US" sz="2800"/>
              <a:t>חשבו את סדר הגודל של נוסחת הנסיגה הבאה:</a:t>
            </a:r>
            <a:endParaRPr/>
          </a:p>
          <a:p>
            <a:pPr indent="-571500" lvl="0" marL="571500" rtl="0" algn="l">
              <a:lnSpc>
                <a:spcPct val="90000"/>
              </a:lnSpc>
              <a:spcBef>
                <a:spcPts val="1000"/>
              </a:spcBef>
              <a:spcAft>
                <a:spcPts val="0"/>
              </a:spcAft>
              <a:buClr>
                <a:schemeClr val="dk1"/>
              </a:buClr>
              <a:buSzPts val="2800"/>
              <a:buNone/>
            </a:pPr>
            <a:r>
              <a:rPr lang="en-US" sz="2800"/>
              <a:t>			T(n) = 5T(n/5) + 15n</a:t>
            </a:r>
            <a:endParaRPr sz="2800"/>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800"/>
              <a:buChar char="•"/>
            </a:pPr>
            <a:r>
              <a:rPr lang="en-US" sz="2800"/>
              <a:t>נוסחה זו מתאימה למשפט 1, עבור הקבועים a = 5, b = 5 ו-c=15. הפתרון, מכיוון ש-a = b, הוא T(n)= Θ(nlogn).</a:t>
            </a:r>
            <a:endParaRPr/>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495300" lvl="1" marL="839788" rtl="1" algn="r">
              <a:lnSpc>
                <a:spcPct val="90000"/>
              </a:lnSpc>
              <a:spcBef>
                <a:spcPts val="500"/>
              </a:spcBef>
              <a:spcAft>
                <a:spcPts val="0"/>
              </a:spcAft>
              <a:buClr>
                <a:schemeClr val="dk1"/>
              </a:buClr>
              <a:buSzPts val="3200"/>
              <a:buNone/>
            </a:pPr>
            <a:r>
              <a:t/>
            </a:r>
            <a:endParaRPr sz="3200">
              <a:latin typeface="Comic Sans MS"/>
              <a:ea typeface="Comic Sans MS"/>
              <a:cs typeface="Comic Sans MS"/>
              <a:sym typeface="Comic Sans MS"/>
            </a:endParaRPr>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94" name="Google Shape;94;p18"/>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תרגיל</a:t>
            </a:r>
            <a:endParaRPr sz="3800"/>
          </a:p>
        </p:txBody>
      </p:sp>
      <p:pic>
        <p:nvPicPr>
          <p:cNvPr descr="280px-Penrose_triangle" id="95" name="Google Shape;95;p18"/>
          <p:cNvPicPr preferRelativeResize="0"/>
          <p:nvPr/>
        </p:nvPicPr>
        <p:blipFill rotWithShape="1">
          <a:blip r:embed="rId3">
            <a:alphaModFix/>
          </a:blip>
          <a:srcRect b="0" l="0" r="0" t="0"/>
          <a:stretch/>
        </p:blipFill>
        <p:spPr>
          <a:xfrm>
            <a:off x="4800600" y="3284539"/>
            <a:ext cx="2667000" cy="231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5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5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500"/>
                                        <p:tgtEl>
                                          <p:spTgt spid="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500"/>
                                        <p:tgtEl>
                                          <p:spTgt spid="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0" st="10"/>
                                            </p:txEl>
                                          </p:spTgt>
                                        </p:tgtEl>
                                        <p:attrNameLst>
                                          <p:attrName>style.visibility</p:attrName>
                                        </p:attrNameLst>
                                      </p:cBhvr>
                                      <p:to>
                                        <p:strVal val="visible"/>
                                      </p:to>
                                    </p:set>
                                    <p:animEffect filter="fade" transition="in">
                                      <p:cBhvr>
                                        <p:cTn dur="500"/>
                                        <p:tgtEl>
                                          <p:spTgt spid="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1" st="11"/>
                                            </p:txEl>
                                          </p:spTgt>
                                        </p:tgtEl>
                                        <p:attrNameLst>
                                          <p:attrName>style.visibility</p:attrName>
                                        </p:attrNameLst>
                                      </p:cBhvr>
                                      <p:to>
                                        <p:strVal val="visible"/>
                                      </p:to>
                                    </p:set>
                                    <p:animEffect filter="fade" transition="in">
                                      <p:cBhvr>
                                        <p:cTn dur="500"/>
                                        <p:tgtEl>
                                          <p:spTgt spid="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2" st="12"/>
                                            </p:txEl>
                                          </p:spTgt>
                                        </p:tgtEl>
                                        <p:attrNameLst>
                                          <p:attrName>style.visibility</p:attrName>
                                        </p:attrNameLst>
                                      </p:cBhvr>
                                      <p:to>
                                        <p:strVal val="visible"/>
                                      </p:to>
                                    </p:set>
                                    <p:animEffect filter="fade" transition="in">
                                      <p:cBhvr>
                                        <p:cTn dur="500"/>
                                        <p:tgtEl>
                                          <p:spTgt spid="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3" st="13"/>
                                            </p:txEl>
                                          </p:spTgt>
                                        </p:tgtEl>
                                        <p:attrNameLst>
                                          <p:attrName>style.visibility</p:attrName>
                                        </p:attrNameLst>
                                      </p:cBhvr>
                                      <p:to>
                                        <p:strVal val="visible"/>
                                      </p:to>
                                    </p:set>
                                    <p:animEffect filter="fade" transition="in">
                                      <p:cBhvr>
                                        <p:cTn dur="500"/>
                                        <p:tgtEl>
                                          <p:spTgt spid="93">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a:bodyPr>
          <a:lstStyle/>
          <a:p>
            <a:pPr indent="-571500" lvl="0" marL="571500" rtl="1" algn="r">
              <a:lnSpc>
                <a:spcPct val="90000"/>
              </a:lnSpc>
              <a:spcBef>
                <a:spcPts val="0"/>
              </a:spcBef>
              <a:spcAft>
                <a:spcPts val="0"/>
              </a:spcAft>
              <a:buClr>
                <a:schemeClr val="dk1"/>
              </a:buClr>
              <a:buSzPts val="2800"/>
              <a:buChar char="•"/>
            </a:pPr>
            <a:r>
              <a:rPr lang="en-US" sz="2800"/>
              <a:t>חשבו את סדר הגודל של נוסחת הנסיגה הבאה:</a:t>
            </a:r>
            <a:endParaRPr/>
          </a:p>
          <a:p>
            <a:pPr indent="-571500" lvl="0" marL="571500" rtl="0" algn="l">
              <a:lnSpc>
                <a:spcPct val="90000"/>
              </a:lnSpc>
              <a:spcBef>
                <a:spcPts val="1000"/>
              </a:spcBef>
              <a:spcAft>
                <a:spcPts val="0"/>
              </a:spcAft>
              <a:buClr>
                <a:schemeClr val="dk1"/>
              </a:buClr>
              <a:buSzPts val="2800"/>
              <a:buNone/>
            </a:pPr>
            <a:r>
              <a:rPr lang="en-US" sz="2800"/>
              <a:t>			T(n) = T(n/2) + n</a:t>
            </a:r>
            <a:endParaRPr sz="2800"/>
          </a:p>
          <a:p>
            <a:pPr indent="-571500" lvl="0" marL="571500" rtl="1" algn="r">
              <a:lnSpc>
                <a:spcPct val="90000"/>
              </a:lnSpc>
              <a:spcBef>
                <a:spcPts val="1000"/>
              </a:spcBef>
              <a:spcAft>
                <a:spcPts val="0"/>
              </a:spcAft>
              <a:buClr>
                <a:schemeClr val="dk1"/>
              </a:buClr>
              <a:buSzPts val="900"/>
              <a:buNone/>
            </a:pPr>
            <a:r>
              <a:t/>
            </a:r>
            <a:endParaRPr sz="9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400"/>
              <a:buChar char="•"/>
            </a:pPr>
            <a:r>
              <a:rPr lang="en-US" sz="2400"/>
              <a:t>נוסחה זו מתאימה למשפט 1, עבור הקבועים a = 1, b = 2 ו-c = 1. </a:t>
            </a:r>
            <a:endParaRPr/>
          </a:p>
          <a:p>
            <a:pPr indent="-571500" lvl="0" marL="571500" rtl="1" algn="r">
              <a:lnSpc>
                <a:spcPct val="90000"/>
              </a:lnSpc>
              <a:spcBef>
                <a:spcPts val="1000"/>
              </a:spcBef>
              <a:spcAft>
                <a:spcPts val="0"/>
              </a:spcAft>
              <a:buClr>
                <a:schemeClr val="dk1"/>
              </a:buClr>
              <a:buSzPts val="2400"/>
              <a:buChar char="•"/>
            </a:pPr>
            <a:r>
              <a:rPr lang="en-US" sz="2400"/>
              <a:t>הפתרון, מכיוון ש-a &lt; b, הוא T(n) = Θ(n).</a:t>
            </a:r>
            <a:endParaRPr/>
          </a:p>
          <a:p>
            <a:pPr indent="-571500" lvl="0" marL="571500" rtl="1" algn="r">
              <a:lnSpc>
                <a:spcPct val="90000"/>
              </a:lnSpc>
              <a:spcBef>
                <a:spcPts val="1000"/>
              </a:spcBef>
              <a:spcAft>
                <a:spcPts val="0"/>
              </a:spcAft>
              <a:buClr>
                <a:schemeClr val="dk1"/>
              </a:buClr>
              <a:buSzPts val="2400"/>
              <a:buChar char="•"/>
            </a:pPr>
            <a:r>
              <a:rPr lang="en-US" sz="2400"/>
              <a:t>נסו להגיע לפתרון זה על-ידי  שימוש בשיטת האיטרציה.</a:t>
            </a:r>
            <a:endParaRPr/>
          </a:p>
          <a:p>
            <a:pPr indent="-571500" lvl="0" marL="571500" rtl="1" algn="r">
              <a:lnSpc>
                <a:spcPct val="90000"/>
              </a:lnSpc>
              <a:spcBef>
                <a:spcPts val="1000"/>
              </a:spcBef>
              <a:spcAft>
                <a:spcPts val="0"/>
              </a:spcAft>
              <a:buClr>
                <a:schemeClr val="dk1"/>
              </a:buClr>
              <a:buSzPts val="2400"/>
              <a:buNone/>
            </a:pPr>
            <a:r>
              <a:t/>
            </a:r>
            <a:endParaRPr sz="2400"/>
          </a:p>
          <a:p>
            <a:pPr indent="-571500" lvl="0" marL="571500" rtl="1" algn="r">
              <a:lnSpc>
                <a:spcPct val="90000"/>
              </a:lnSpc>
              <a:spcBef>
                <a:spcPts val="1000"/>
              </a:spcBef>
              <a:spcAft>
                <a:spcPts val="0"/>
              </a:spcAft>
              <a:buClr>
                <a:schemeClr val="dk1"/>
              </a:buClr>
              <a:buSzPts val="200"/>
              <a:buNone/>
            </a:pPr>
            <a:r>
              <a:t/>
            </a:r>
            <a:endParaRPr sz="200"/>
          </a:p>
          <a:p>
            <a:pPr indent="-571500" lvl="0" marL="571500" rtl="1" algn="r">
              <a:lnSpc>
                <a:spcPct val="90000"/>
              </a:lnSpc>
              <a:spcBef>
                <a:spcPts val="1000"/>
              </a:spcBef>
              <a:spcAft>
                <a:spcPts val="0"/>
              </a:spcAft>
              <a:buClr>
                <a:schemeClr val="dk1"/>
              </a:buClr>
              <a:buSzPts val="200"/>
              <a:buNone/>
            </a:pPr>
            <a:r>
              <a:t/>
            </a:r>
            <a:endParaRPr sz="200"/>
          </a:p>
          <a:p>
            <a:pPr indent="-495300" lvl="1" marL="839788" rtl="1" algn="r">
              <a:lnSpc>
                <a:spcPct val="90000"/>
              </a:lnSpc>
              <a:spcBef>
                <a:spcPts val="500"/>
              </a:spcBef>
              <a:spcAft>
                <a:spcPts val="0"/>
              </a:spcAft>
              <a:buClr>
                <a:schemeClr val="dk1"/>
              </a:buClr>
              <a:buSzPts val="3200"/>
              <a:buNone/>
            </a:pPr>
            <a:r>
              <a:t/>
            </a:r>
            <a:endParaRPr sz="3200">
              <a:latin typeface="Comic Sans MS"/>
              <a:ea typeface="Comic Sans MS"/>
              <a:cs typeface="Comic Sans MS"/>
              <a:sym typeface="Comic Sans MS"/>
            </a:endParaRPr>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p>
          <a:p>
            <a:pPr indent="-393700" lvl="0" marL="571500" rtl="1" algn="r">
              <a:lnSpc>
                <a:spcPct val="90000"/>
              </a:lnSpc>
              <a:spcBef>
                <a:spcPts val="1000"/>
              </a:spcBef>
              <a:spcAft>
                <a:spcPts val="0"/>
              </a:spcAft>
              <a:buClr>
                <a:schemeClr val="dk1"/>
              </a:buClr>
              <a:buSzPts val="2800"/>
              <a:buNone/>
            </a:pPr>
            <a:r>
              <a:t/>
            </a:r>
            <a:endParaRPr sz="2800">
              <a:latin typeface="Courier New"/>
              <a:ea typeface="Courier New"/>
              <a:cs typeface="Courier New"/>
              <a:sym typeface="Courier New"/>
            </a:endParaRPr>
          </a:p>
        </p:txBody>
      </p:sp>
      <p:sp>
        <p:nvSpPr>
          <p:cNvPr id="101" name="Google Shape;101;p19"/>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תרגיל</a:t>
            </a:r>
            <a:endParaRPr sz="3800"/>
          </a:p>
        </p:txBody>
      </p:sp>
      <p:pic>
        <p:nvPicPr>
          <p:cNvPr descr="Escher%27s_Reptiles" id="102" name="Google Shape;102;p19"/>
          <p:cNvPicPr preferRelativeResize="0"/>
          <p:nvPr/>
        </p:nvPicPr>
        <p:blipFill rotWithShape="1">
          <a:blip r:embed="rId3">
            <a:alphaModFix/>
          </a:blip>
          <a:srcRect b="0" l="0" r="0" t="0"/>
          <a:stretch/>
        </p:blipFill>
        <p:spPr>
          <a:xfrm>
            <a:off x="470627" y="3297725"/>
            <a:ext cx="3569357" cy="30946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5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5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5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5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5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5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500"/>
                                        <p:tgtEl>
                                          <p:spTgt spid="1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Effect filter="fade" transition="in">
                                      <p:cBhvr>
                                        <p:cTn dur="500"/>
                                        <p:tgtEl>
                                          <p:spTgt spid="1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animEffect filter="fade" transition="in">
                                      <p:cBhvr>
                                        <p:cTn dur="500"/>
                                        <p:tgtEl>
                                          <p:spTgt spid="10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0" st="10"/>
                                            </p:txEl>
                                          </p:spTgt>
                                        </p:tgtEl>
                                        <p:attrNameLst>
                                          <p:attrName>style.visibility</p:attrName>
                                        </p:attrNameLst>
                                      </p:cBhvr>
                                      <p:to>
                                        <p:strVal val="visible"/>
                                      </p:to>
                                    </p:set>
                                    <p:animEffect filter="fade" transition="in">
                                      <p:cBhvr>
                                        <p:cTn dur="500"/>
                                        <p:tgtEl>
                                          <p:spTgt spid="10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1" st="11"/>
                                            </p:txEl>
                                          </p:spTgt>
                                        </p:tgtEl>
                                        <p:attrNameLst>
                                          <p:attrName>style.visibility</p:attrName>
                                        </p:attrNameLst>
                                      </p:cBhvr>
                                      <p:to>
                                        <p:strVal val="visible"/>
                                      </p:to>
                                    </p:set>
                                    <p:animEffect filter="fade" transition="in">
                                      <p:cBhvr>
                                        <p:cTn dur="500"/>
                                        <p:tgtEl>
                                          <p:spTgt spid="10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2" st="12"/>
                                            </p:txEl>
                                          </p:spTgt>
                                        </p:tgtEl>
                                        <p:attrNameLst>
                                          <p:attrName>style.visibility</p:attrName>
                                        </p:attrNameLst>
                                      </p:cBhvr>
                                      <p:to>
                                        <p:strVal val="visible"/>
                                      </p:to>
                                    </p:set>
                                    <p:animEffect filter="fade" transition="in">
                                      <p:cBhvr>
                                        <p:cTn dur="500"/>
                                        <p:tgtEl>
                                          <p:spTgt spid="10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3" st="13"/>
                                            </p:txEl>
                                          </p:spTgt>
                                        </p:tgtEl>
                                        <p:attrNameLst>
                                          <p:attrName>style.visibility</p:attrName>
                                        </p:attrNameLst>
                                      </p:cBhvr>
                                      <p:to>
                                        <p:strVal val="visible"/>
                                      </p:to>
                                    </p:set>
                                    <p:animEffect filter="fade" transition="in">
                                      <p:cBhvr>
                                        <p:cTn dur="500"/>
                                        <p:tgtEl>
                                          <p:spTgt spid="10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4" st="14"/>
                                            </p:txEl>
                                          </p:spTgt>
                                        </p:tgtEl>
                                        <p:attrNameLst>
                                          <p:attrName>style.visibility</p:attrName>
                                        </p:attrNameLst>
                                      </p:cBhvr>
                                      <p:to>
                                        <p:strVal val="visible"/>
                                      </p:to>
                                    </p:set>
                                    <p:animEffect filter="fade" transition="in">
                                      <p:cBhvr>
                                        <p:cTn dur="500"/>
                                        <p:tgtEl>
                                          <p:spTgt spid="10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5" st="15"/>
                                            </p:txEl>
                                          </p:spTgt>
                                        </p:tgtEl>
                                        <p:attrNameLst>
                                          <p:attrName>style.visibility</p:attrName>
                                        </p:attrNameLst>
                                      </p:cBhvr>
                                      <p:to>
                                        <p:strVal val="visible"/>
                                      </p:to>
                                    </p:set>
                                    <p:animEffect filter="fade" transition="in">
                                      <p:cBhvr>
                                        <p:cTn dur="500"/>
                                        <p:tgtEl>
                                          <p:spTgt spid="100">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lnSpcReduction="10000"/>
          </a:bodyPr>
          <a:lstStyle/>
          <a:p>
            <a:pPr indent="-571500" lvl="0" marL="571500" rtl="1" algn="r">
              <a:lnSpc>
                <a:spcPct val="90000"/>
              </a:lnSpc>
              <a:spcBef>
                <a:spcPts val="0"/>
              </a:spcBef>
              <a:spcAft>
                <a:spcPts val="0"/>
              </a:spcAft>
              <a:buClr>
                <a:schemeClr val="dk1"/>
              </a:buClr>
              <a:buSzPts val="2100"/>
              <a:buChar char="•"/>
            </a:pPr>
            <a:r>
              <a:rPr lang="en-US" sz="2100"/>
              <a:t>לפנינו אלגוריתם רקורסיבי המבצע חיפוש בינארי. הוא מקבל כפרמטר מערך </a:t>
            </a:r>
            <a:r>
              <a:rPr b="1" lang="en-US" sz="2100"/>
              <a:t>ממוין</a:t>
            </a:r>
            <a:r>
              <a:rPr lang="en-US" sz="2100"/>
              <a:t> a, איבר x, את האינדקס המינימלי min של טווח החיפוש ואת האינדקס המקסימלי max של טווח החיפוש. </a:t>
            </a:r>
            <a:endParaRPr/>
          </a:p>
          <a:p>
            <a:pPr indent="-571500" lvl="0" marL="571500" rtl="1" algn="r">
              <a:lnSpc>
                <a:spcPct val="90000"/>
              </a:lnSpc>
              <a:spcBef>
                <a:spcPts val="1000"/>
              </a:spcBef>
              <a:spcAft>
                <a:spcPts val="0"/>
              </a:spcAft>
              <a:buClr>
                <a:schemeClr val="dk1"/>
              </a:buClr>
              <a:buSzPts val="2100"/>
              <a:buChar char="•"/>
            </a:pPr>
            <a:r>
              <a:rPr lang="en-US" sz="2100"/>
              <a:t>האלגוריתם מחזיר את האינדקס של האיבר x בתת-המערך של a בין min ל-max (או 1-  אם האיבר x לא קיים בתת-המערך).</a:t>
            </a:r>
            <a:endParaRPr/>
          </a:p>
          <a:p>
            <a:pPr indent="-571500" lvl="0" marL="571500" rtl="1" algn="r">
              <a:lnSpc>
                <a:spcPct val="90000"/>
              </a:lnSpc>
              <a:spcBef>
                <a:spcPts val="1000"/>
              </a:spcBef>
              <a:spcAft>
                <a:spcPts val="0"/>
              </a:spcAft>
              <a:buClr>
                <a:schemeClr val="dk1"/>
              </a:buClr>
              <a:buSzPts val="2100"/>
              <a:buChar char="•"/>
            </a:pPr>
            <a:r>
              <a:rPr lang="en-US" sz="2100"/>
              <a:t>את האלגוריתם מזמנים בתכנית הראשית עם הפרמטרים max = n-1 ו-min = 0, כאשר n הוא גודל המערך.</a:t>
            </a:r>
            <a:endParaRPr/>
          </a:p>
          <a:p>
            <a:pPr indent="-571500" lvl="0" marL="571500" rtl="1" algn="r">
              <a:lnSpc>
                <a:spcPct val="90000"/>
              </a:lnSpc>
              <a:spcBef>
                <a:spcPts val="1000"/>
              </a:spcBef>
              <a:spcAft>
                <a:spcPts val="0"/>
              </a:spcAft>
              <a:buClr>
                <a:schemeClr val="dk1"/>
              </a:buClr>
              <a:buSzPts val="600"/>
              <a:buNone/>
            </a:pPr>
            <a:r>
              <a:t/>
            </a:r>
            <a:endParaRPr sz="600"/>
          </a:p>
          <a:p>
            <a:pPr indent="-571500" lvl="0" marL="571500" rtl="1" algn="r">
              <a:lnSpc>
                <a:spcPct val="90000"/>
              </a:lnSpc>
              <a:spcBef>
                <a:spcPts val="1000"/>
              </a:spcBef>
              <a:spcAft>
                <a:spcPts val="0"/>
              </a:spcAft>
              <a:buClr>
                <a:schemeClr val="dk1"/>
              </a:buClr>
              <a:buSzPts val="600"/>
              <a:buNone/>
            </a:pPr>
            <a:r>
              <a:t/>
            </a:r>
            <a:endParaRPr sz="600"/>
          </a:p>
          <a:p>
            <a:pPr indent="-571500" lvl="0" marL="571500" rtl="1" algn="r">
              <a:lnSpc>
                <a:spcPct val="90000"/>
              </a:lnSpc>
              <a:spcBef>
                <a:spcPts val="1000"/>
              </a:spcBef>
              <a:spcAft>
                <a:spcPts val="0"/>
              </a:spcAft>
              <a:buClr>
                <a:schemeClr val="dk1"/>
              </a:buClr>
              <a:buSzPts val="100"/>
              <a:buNone/>
            </a:pPr>
            <a:r>
              <a:t/>
            </a:r>
            <a:endParaRPr sz="100"/>
          </a:p>
          <a:p>
            <a:pPr indent="-571500" lvl="0" marL="571500" rtl="1" algn="r">
              <a:lnSpc>
                <a:spcPct val="90000"/>
              </a:lnSpc>
              <a:spcBef>
                <a:spcPts val="1000"/>
              </a:spcBef>
              <a:spcAft>
                <a:spcPts val="0"/>
              </a:spcAft>
              <a:buClr>
                <a:schemeClr val="dk1"/>
              </a:buClr>
              <a:buSzPts val="100"/>
              <a:buNone/>
            </a:pPr>
            <a:r>
              <a:t/>
            </a:r>
            <a:endParaRPr sz="100"/>
          </a:p>
          <a:p>
            <a:pPr indent="-495300" lvl="1" marL="839788" rtl="1" algn="r">
              <a:lnSpc>
                <a:spcPct val="90000"/>
              </a:lnSpc>
              <a:spcBef>
                <a:spcPts val="500"/>
              </a:spcBef>
              <a:spcAft>
                <a:spcPts val="0"/>
              </a:spcAft>
              <a:buClr>
                <a:schemeClr val="dk1"/>
              </a:buClr>
              <a:buSzPts val="1800"/>
              <a:buNone/>
            </a:pPr>
            <a:r>
              <a:rPr lang="en-US" sz="1800" u="sng">
                <a:latin typeface="Comic Sans MS"/>
                <a:ea typeface="Comic Sans MS"/>
                <a:cs typeface="Comic Sans MS"/>
                <a:sym typeface="Comic Sans MS"/>
              </a:rPr>
              <a:t>חיפוש-בינארי(a,min,max,x)</a:t>
            </a:r>
            <a:endParaRPr/>
          </a:p>
          <a:p>
            <a:pPr indent="-495300" lvl="1" marL="839788" rtl="1" algn="r">
              <a:lnSpc>
                <a:spcPct val="90000"/>
              </a:lnSpc>
              <a:spcBef>
                <a:spcPts val="500"/>
              </a:spcBef>
              <a:spcAft>
                <a:spcPts val="0"/>
              </a:spcAft>
              <a:buClr>
                <a:schemeClr val="dk1"/>
              </a:buClr>
              <a:buSzPts val="1800"/>
              <a:buNone/>
            </a:pPr>
            <a:r>
              <a:rPr lang="en-US" sz="1800">
                <a:highlight>
                  <a:srgbClr val="00FF00"/>
                </a:highlight>
                <a:latin typeface="Comic Sans MS"/>
                <a:ea typeface="Comic Sans MS"/>
                <a:cs typeface="Comic Sans MS"/>
                <a:sym typeface="Comic Sans MS"/>
              </a:rPr>
              <a:t>אם max = min וגם a[min] != x אזי</a:t>
            </a:r>
            <a:endParaRPr>
              <a:highlight>
                <a:srgbClr val="00FF00"/>
              </a:highlight>
            </a:endParaRPr>
          </a:p>
          <a:p>
            <a:pPr indent="-495300" lvl="1" marL="839788" rtl="1" algn="r">
              <a:lnSpc>
                <a:spcPct val="90000"/>
              </a:lnSpc>
              <a:spcBef>
                <a:spcPts val="500"/>
              </a:spcBef>
              <a:spcAft>
                <a:spcPts val="0"/>
              </a:spcAft>
              <a:buClr>
                <a:schemeClr val="dk1"/>
              </a:buClr>
              <a:buSzPts val="1800"/>
              <a:buNone/>
            </a:pPr>
            <a:r>
              <a:rPr lang="en-US" sz="1800">
                <a:highlight>
                  <a:srgbClr val="00FF00"/>
                </a:highlight>
                <a:latin typeface="Comic Sans MS"/>
                <a:ea typeface="Comic Sans MS"/>
                <a:cs typeface="Comic Sans MS"/>
                <a:sym typeface="Comic Sans MS"/>
              </a:rPr>
              <a:t>	החזר -1</a:t>
            </a:r>
            <a:endParaRPr sz="1800">
              <a:highlight>
                <a:srgbClr val="00FF00"/>
              </a:highlight>
              <a:latin typeface="Comic Sans MS"/>
              <a:ea typeface="Comic Sans MS"/>
              <a:cs typeface="Comic Sans MS"/>
              <a:sym typeface="Comic Sans MS"/>
            </a:endParaRPr>
          </a:p>
          <a:p>
            <a:pPr indent="-495300" lvl="1" marL="839788" rtl="1" algn="r">
              <a:lnSpc>
                <a:spcPct val="90000"/>
              </a:lnSpc>
              <a:spcBef>
                <a:spcPts val="500"/>
              </a:spcBef>
              <a:spcAft>
                <a:spcPts val="0"/>
              </a:spcAft>
              <a:buClr>
                <a:schemeClr val="dk1"/>
              </a:buClr>
              <a:buSzPts val="1800"/>
              <a:buNone/>
            </a:pPr>
            <a:r>
              <a:rPr lang="en-US" sz="1800">
                <a:highlight>
                  <a:srgbClr val="00FF00"/>
                </a:highlight>
                <a:latin typeface="Comic Sans MS"/>
                <a:ea typeface="Comic Sans MS"/>
                <a:cs typeface="Comic Sans MS"/>
                <a:sym typeface="Comic Sans MS"/>
              </a:rPr>
              <a:t>אחרת:</a:t>
            </a:r>
            <a:endParaRPr>
              <a:highlight>
                <a:srgbClr val="00FF00"/>
              </a:highlight>
            </a:endParaRPr>
          </a:p>
          <a:p>
            <a:pPr indent="-495300" lvl="1" marL="839788" rtl="1" algn="r">
              <a:lnSpc>
                <a:spcPct val="90000"/>
              </a:lnSpc>
              <a:spcBef>
                <a:spcPts val="500"/>
              </a:spcBef>
              <a:spcAft>
                <a:spcPts val="0"/>
              </a:spcAft>
              <a:buClr>
                <a:schemeClr val="dk1"/>
              </a:buClr>
              <a:buSzPts val="1800"/>
              <a:buNone/>
            </a:pPr>
            <a:r>
              <a:rPr lang="en-US" sz="1800">
                <a:highlight>
                  <a:srgbClr val="00FF00"/>
                </a:highlight>
                <a:latin typeface="Comic Sans MS"/>
                <a:ea typeface="Comic Sans MS"/>
                <a:cs typeface="Comic Sans MS"/>
                <a:sym typeface="Comic Sans MS"/>
              </a:rPr>
              <a:t>	השם את  max+min)/2) ב-mid</a:t>
            </a:r>
            <a:endParaRPr sz="1800">
              <a:highlight>
                <a:srgbClr val="00FF00"/>
              </a:highlight>
              <a:latin typeface="Comic Sans MS"/>
              <a:ea typeface="Comic Sans MS"/>
              <a:cs typeface="Comic Sans MS"/>
              <a:sym typeface="Comic Sans MS"/>
            </a:endParaRPr>
          </a:p>
          <a:p>
            <a:pPr indent="-495300" lvl="1" marL="839788" rtl="1" algn="r">
              <a:lnSpc>
                <a:spcPct val="90000"/>
              </a:lnSpc>
              <a:spcBef>
                <a:spcPts val="500"/>
              </a:spcBef>
              <a:spcAft>
                <a:spcPts val="0"/>
              </a:spcAft>
              <a:buClr>
                <a:schemeClr val="dk1"/>
              </a:buClr>
              <a:buSzPts val="1800"/>
              <a:buNone/>
            </a:pPr>
            <a:r>
              <a:rPr lang="en-US" sz="1800">
                <a:highlight>
                  <a:srgbClr val="00FF00"/>
                </a:highlight>
                <a:latin typeface="Comic Sans MS"/>
                <a:ea typeface="Comic Sans MS"/>
                <a:cs typeface="Comic Sans MS"/>
                <a:sym typeface="Comic Sans MS"/>
              </a:rPr>
              <a:t>	אם a[mid] = x אזי החזר mid</a:t>
            </a:r>
            <a:endParaRPr sz="1800">
              <a:highlight>
                <a:srgbClr val="00FF00"/>
              </a:highlight>
              <a:latin typeface="Comic Sans MS"/>
              <a:ea typeface="Comic Sans MS"/>
              <a:cs typeface="Comic Sans MS"/>
              <a:sym typeface="Comic Sans MS"/>
            </a:endParaRPr>
          </a:p>
          <a:p>
            <a:pPr indent="-495300" lvl="1" marL="839788" rtl="1" algn="r">
              <a:lnSpc>
                <a:spcPct val="90000"/>
              </a:lnSpc>
              <a:spcBef>
                <a:spcPts val="500"/>
              </a:spcBef>
              <a:spcAft>
                <a:spcPts val="0"/>
              </a:spcAft>
              <a:buClr>
                <a:schemeClr val="dk1"/>
              </a:buClr>
              <a:buSzPts val="1800"/>
              <a:buNone/>
            </a:pPr>
            <a:r>
              <a:rPr lang="en-US" sz="1800">
                <a:latin typeface="Comic Sans MS"/>
                <a:ea typeface="Comic Sans MS"/>
                <a:cs typeface="Comic Sans MS"/>
                <a:sym typeface="Comic Sans MS"/>
              </a:rPr>
              <a:t>	אם a[mid] &gt; x אזי החזר </a:t>
            </a:r>
            <a:r>
              <a:rPr b="1" lang="en-US" sz="1800">
                <a:solidFill>
                  <a:srgbClr val="FF0000"/>
                </a:solidFill>
                <a:latin typeface="Comic Sans MS"/>
                <a:ea typeface="Comic Sans MS"/>
                <a:cs typeface="Comic Sans MS"/>
                <a:sym typeface="Comic Sans MS"/>
              </a:rPr>
              <a:t>חיפוש-בינארי</a:t>
            </a:r>
            <a:r>
              <a:rPr lang="en-US" sz="1800">
                <a:latin typeface="Comic Sans MS"/>
                <a:ea typeface="Comic Sans MS"/>
                <a:cs typeface="Comic Sans MS"/>
                <a:sym typeface="Comic Sans MS"/>
              </a:rPr>
              <a:t> (a,</a:t>
            </a:r>
            <a:r>
              <a:rPr lang="en-US" sz="1800">
                <a:solidFill>
                  <a:srgbClr val="0000FF"/>
                </a:solidFill>
                <a:latin typeface="Comic Sans MS"/>
                <a:ea typeface="Comic Sans MS"/>
                <a:cs typeface="Comic Sans MS"/>
                <a:sym typeface="Comic Sans MS"/>
              </a:rPr>
              <a:t>min,mid-1</a:t>
            </a:r>
            <a:r>
              <a:rPr lang="en-US" sz="1800">
                <a:latin typeface="Comic Sans MS"/>
                <a:ea typeface="Comic Sans MS"/>
                <a:cs typeface="Comic Sans MS"/>
                <a:sym typeface="Comic Sans MS"/>
              </a:rPr>
              <a:t>,x)</a:t>
            </a:r>
            <a:endParaRPr sz="1800">
              <a:latin typeface="Comic Sans MS"/>
              <a:ea typeface="Comic Sans MS"/>
              <a:cs typeface="Comic Sans MS"/>
              <a:sym typeface="Comic Sans MS"/>
            </a:endParaRPr>
          </a:p>
          <a:p>
            <a:pPr indent="-495300" lvl="1" marL="839787" rtl="1" algn="r">
              <a:lnSpc>
                <a:spcPct val="90000"/>
              </a:lnSpc>
              <a:spcBef>
                <a:spcPts val="500"/>
              </a:spcBef>
              <a:spcAft>
                <a:spcPts val="0"/>
              </a:spcAft>
              <a:buClr>
                <a:schemeClr val="dk1"/>
              </a:buClr>
              <a:buSzPts val="1800"/>
              <a:buNone/>
            </a:pPr>
            <a:r>
              <a:rPr lang="en-US" sz="1800">
                <a:latin typeface="Comic Sans MS"/>
                <a:ea typeface="Comic Sans MS"/>
                <a:cs typeface="Comic Sans MS"/>
                <a:sym typeface="Comic Sans MS"/>
              </a:rPr>
              <a:t>	אם a[mid] &lt; x אזי החזר </a:t>
            </a:r>
            <a:r>
              <a:rPr b="1" lang="en-US" sz="1800">
                <a:solidFill>
                  <a:srgbClr val="FF0000"/>
                </a:solidFill>
                <a:latin typeface="Comic Sans MS"/>
                <a:ea typeface="Comic Sans MS"/>
                <a:cs typeface="Comic Sans MS"/>
                <a:sym typeface="Comic Sans MS"/>
              </a:rPr>
              <a:t>חיפוש-בינארי</a:t>
            </a:r>
            <a:r>
              <a:rPr lang="en-US" sz="1800">
                <a:latin typeface="Comic Sans MS"/>
                <a:ea typeface="Comic Sans MS"/>
                <a:cs typeface="Comic Sans MS"/>
                <a:sym typeface="Comic Sans MS"/>
              </a:rPr>
              <a:t> (a,</a:t>
            </a:r>
            <a:r>
              <a:rPr lang="en-US" sz="1800">
                <a:solidFill>
                  <a:srgbClr val="0000FF"/>
                </a:solidFill>
                <a:latin typeface="Comic Sans MS"/>
                <a:ea typeface="Comic Sans MS"/>
                <a:cs typeface="Comic Sans MS"/>
                <a:sym typeface="Comic Sans MS"/>
              </a:rPr>
              <a:t>mid+1,max</a:t>
            </a:r>
            <a:r>
              <a:rPr lang="en-US" sz="1800">
                <a:latin typeface="Comic Sans MS"/>
                <a:ea typeface="Comic Sans MS"/>
                <a:cs typeface="Comic Sans MS"/>
                <a:sym typeface="Comic Sans MS"/>
              </a:rPr>
              <a:t>,x)</a:t>
            </a:r>
            <a:endParaRPr sz="2100">
              <a:latin typeface="Courier New"/>
              <a:ea typeface="Courier New"/>
              <a:cs typeface="Courier New"/>
              <a:sym typeface="Courier New"/>
            </a:endParaRPr>
          </a:p>
        </p:txBody>
      </p:sp>
      <p:sp>
        <p:nvSpPr>
          <p:cNvPr id="108" name="Google Shape;108;p20"/>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grpSp>
        <p:nvGrpSpPr>
          <p:cNvPr id="109" name="Google Shape;109;p20"/>
          <p:cNvGrpSpPr/>
          <p:nvPr/>
        </p:nvGrpSpPr>
        <p:grpSpPr>
          <a:xfrm rot="-1146457">
            <a:off x="536220" y="3595084"/>
            <a:ext cx="5726113" cy="2016125"/>
            <a:chOff x="1111" y="1480"/>
            <a:chExt cx="3607" cy="1270"/>
          </a:xfrm>
        </p:grpSpPr>
        <p:grpSp>
          <p:nvGrpSpPr>
            <p:cNvPr id="110" name="Google Shape;110;p20"/>
            <p:cNvGrpSpPr/>
            <p:nvPr/>
          </p:nvGrpSpPr>
          <p:grpSpPr>
            <a:xfrm>
              <a:off x="1111" y="1480"/>
              <a:ext cx="3607" cy="1270"/>
              <a:chOff x="340" y="300"/>
              <a:chExt cx="3607" cy="1270"/>
            </a:xfrm>
          </p:grpSpPr>
          <p:sp>
            <p:nvSpPr>
              <p:cNvPr id="111" name="Google Shape;111;p20"/>
              <p:cNvSpPr/>
              <p:nvPr/>
            </p:nvSpPr>
            <p:spPr>
              <a:xfrm>
                <a:off x="340" y="300"/>
                <a:ext cx="3538" cy="1270"/>
              </a:xfrm>
              <a:prstGeom prst="roundRect">
                <a:avLst>
                  <a:gd fmla="val 16667" name="adj"/>
                </a:avLst>
              </a:prstGeom>
              <a:gradFill>
                <a:gsLst>
                  <a:gs pos="0">
                    <a:srgbClr val="478C88"/>
                  </a:gs>
                  <a:gs pos="50000">
                    <a:srgbClr val="06827E"/>
                  </a:gs>
                  <a:gs pos="100000">
                    <a:srgbClr val="007773"/>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T(n) = </a:t>
                </a:r>
                <a:endParaRPr/>
              </a:p>
            </p:txBody>
          </p:sp>
          <p:sp>
            <p:nvSpPr>
              <p:cNvPr id="112" name="Google Shape;112;p20"/>
              <p:cNvSpPr txBox="1"/>
              <p:nvPr/>
            </p:nvSpPr>
            <p:spPr>
              <a:xfrm>
                <a:off x="1247" y="477"/>
                <a:ext cx="2700" cy="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Θ(1)                       , n = 1 אם</a:t>
                </a:r>
                <a:endParaRPr b="0" i="0" sz="24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  </a:t>
                </a:r>
                <a:endParaRPr/>
              </a:p>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lang="en-US" sz="2400">
                    <a:solidFill>
                      <a:srgbClr val="FF0000"/>
                    </a:solidFill>
                  </a:rPr>
                  <a:t>1</a:t>
                </a:r>
                <a:r>
                  <a:rPr b="0" i="0" lang="en-US" sz="2400" u="none" cap="none" strike="noStrike">
                    <a:solidFill>
                      <a:schemeClr val="lt1"/>
                    </a:solidFill>
                    <a:latin typeface="Arial"/>
                    <a:ea typeface="Arial"/>
                    <a:cs typeface="Arial"/>
                    <a:sym typeface="Arial"/>
                  </a:rPr>
                  <a:t>T(</a:t>
                </a:r>
                <a:r>
                  <a:rPr b="0" i="0" lang="en-US" sz="2400" u="none" cap="none" strike="noStrike">
                    <a:solidFill>
                      <a:schemeClr val="lt1"/>
                    </a:solidFill>
                    <a:highlight>
                      <a:srgbClr val="0000FF"/>
                    </a:highlight>
                    <a:latin typeface="Arial"/>
                    <a:ea typeface="Arial"/>
                    <a:cs typeface="Arial"/>
                    <a:sym typeface="Arial"/>
                  </a:rPr>
                  <a:t>n/2</a:t>
                </a:r>
                <a:r>
                  <a:rPr b="0" i="0" lang="en-US" sz="2400" u="none" cap="none" strike="noStrike">
                    <a:solidFill>
                      <a:schemeClr val="lt1"/>
                    </a:solidFill>
                    <a:latin typeface="Arial"/>
                    <a:ea typeface="Arial"/>
                    <a:cs typeface="Arial"/>
                    <a:sym typeface="Arial"/>
                  </a:rPr>
                  <a:t>) + </a:t>
                </a:r>
                <a:r>
                  <a:rPr b="0" i="0" lang="en-US" sz="2400" u="none" cap="none" strike="noStrike">
                    <a:solidFill>
                      <a:srgbClr val="00FF00"/>
                    </a:solidFill>
                    <a:latin typeface="Arial"/>
                    <a:ea typeface="Arial"/>
                    <a:cs typeface="Arial"/>
                    <a:sym typeface="Arial"/>
                  </a:rPr>
                  <a:t>Θ(1)</a:t>
                </a:r>
                <a:r>
                  <a:rPr b="0" i="0" lang="en-US" sz="2400" u="none" cap="none" strike="noStrike">
                    <a:solidFill>
                      <a:schemeClr val="lt1"/>
                    </a:solidFill>
                    <a:latin typeface="Arial"/>
                    <a:ea typeface="Arial"/>
                    <a:cs typeface="Arial"/>
                    <a:sym typeface="Arial"/>
                  </a:rPr>
                  <a:t>       , n &gt; 1 אם</a:t>
                </a:r>
                <a:endParaRPr b="0" i="0" sz="2400" u="none" cap="none" strike="noStrike">
                  <a:solidFill>
                    <a:schemeClr val="lt1"/>
                  </a:solidFill>
                  <a:latin typeface="Arial"/>
                  <a:ea typeface="Arial"/>
                  <a:cs typeface="Arial"/>
                  <a:sym typeface="Arial"/>
                </a:endParaRPr>
              </a:p>
            </p:txBody>
          </p:sp>
        </p:grpSp>
        <p:sp>
          <p:nvSpPr>
            <p:cNvPr id="113" name="Google Shape;113;p20"/>
            <p:cNvSpPr/>
            <p:nvPr/>
          </p:nvSpPr>
          <p:spPr>
            <a:xfrm>
              <a:off x="1791" y="1616"/>
              <a:ext cx="317" cy="997"/>
            </a:xfrm>
            <a:prstGeom prst="leftBrace">
              <a:avLst>
                <a:gd fmla="val 26209" name="adj1"/>
                <a:gd fmla="val 50000" name="adj2"/>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spcBef>
                  <a:spcPts val="0"/>
                </a:spcBef>
                <a:spcAft>
                  <a:spcPts val="0"/>
                </a:spcAft>
                <a:buNone/>
              </a:pPr>
              <a:r>
                <a:t/>
              </a:r>
              <a:endParaRPr b="0" baseline="30000" i="0" sz="18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5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5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5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500"/>
                                        <p:tgtEl>
                                          <p:spTgt spid="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500"/>
                                        <p:tgtEl>
                                          <p:spTgt spid="1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8" st="8"/>
                                            </p:txEl>
                                          </p:spTgt>
                                        </p:tgtEl>
                                        <p:attrNameLst>
                                          <p:attrName>style.visibility</p:attrName>
                                        </p:attrNameLst>
                                      </p:cBhvr>
                                      <p:to>
                                        <p:strVal val="visible"/>
                                      </p:to>
                                    </p:set>
                                    <p:animEffect filter="fade" transition="in">
                                      <p:cBhvr>
                                        <p:cTn dur="500"/>
                                        <p:tgtEl>
                                          <p:spTgt spid="1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9" st="9"/>
                                            </p:txEl>
                                          </p:spTgt>
                                        </p:tgtEl>
                                        <p:attrNameLst>
                                          <p:attrName>style.visibility</p:attrName>
                                        </p:attrNameLst>
                                      </p:cBhvr>
                                      <p:to>
                                        <p:strVal val="visible"/>
                                      </p:to>
                                    </p:set>
                                    <p:animEffect filter="fade" transition="in">
                                      <p:cBhvr>
                                        <p:cTn dur="500"/>
                                        <p:tgtEl>
                                          <p:spTgt spid="1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0" st="10"/>
                                            </p:txEl>
                                          </p:spTgt>
                                        </p:tgtEl>
                                        <p:attrNameLst>
                                          <p:attrName>style.visibility</p:attrName>
                                        </p:attrNameLst>
                                      </p:cBhvr>
                                      <p:to>
                                        <p:strVal val="visible"/>
                                      </p:to>
                                    </p:set>
                                    <p:animEffect filter="fade" transition="in">
                                      <p:cBhvr>
                                        <p:cTn dur="500"/>
                                        <p:tgtEl>
                                          <p:spTgt spid="10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1" st="11"/>
                                            </p:txEl>
                                          </p:spTgt>
                                        </p:tgtEl>
                                        <p:attrNameLst>
                                          <p:attrName>style.visibility</p:attrName>
                                        </p:attrNameLst>
                                      </p:cBhvr>
                                      <p:to>
                                        <p:strVal val="visible"/>
                                      </p:to>
                                    </p:set>
                                    <p:animEffect filter="fade" transition="in">
                                      <p:cBhvr>
                                        <p:cTn dur="500"/>
                                        <p:tgtEl>
                                          <p:spTgt spid="10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2" st="12"/>
                                            </p:txEl>
                                          </p:spTgt>
                                        </p:tgtEl>
                                        <p:attrNameLst>
                                          <p:attrName>style.visibility</p:attrName>
                                        </p:attrNameLst>
                                      </p:cBhvr>
                                      <p:to>
                                        <p:strVal val="visible"/>
                                      </p:to>
                                    </p:set>
                                    <p:animEffect filter="fade" transition="in">
                                      <p:cBhvr>
                                        <p:cTn dur="500"/>
                                        <p:tgtEl>
                                          <p:spTgt spid="10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3" st="13"/>
                                            </p:txEl>
                                          </p:spTgt>
                                        </p:tgtEl>
                                        <p:attrNameLst>
                                          <p:attrName>style.visibility</p:attrName>
                                        </p:attrNameLst>
                                      </p:cBhvr>
                                      <p:to>
                                        <p:strVal val="visible"/>
                                      </p:to>
                                    </p:set>
                                    <p:animEffect filter="fade" transition="in">
                                      <p:cBhvr>
                                        <p:cTn dur="500"/>
                                        <p:tgtEl>
                                          <p:spTgt spid="10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4" st="14"/>
                                            </p:txEl>
                                          </p:spTgt>
                                        </p:tgtEl>
                                        <p:attrNameLst>
                                          <p:attrName>style.visibility</p:attrName>
                                        </p:attrNameLst>
                                      </p:cBhvr>
                                      <p:to>
                                        <p:strVal val="visible"/>
                                      </p:to>
                                    </p:set>
                                    <p:animEffect filter="fade" transition="in">
                                      <p:cBhvr>
                                        <p:cTn dur="500"/>
                                        <p:tgtEl>
                                          <p:spTgt spid="10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280087" y="996778"/>
            <a:ext cx="11644011" cy="5496095"/>
          </a:xfrm>
          <a:prstGeom prst="rect">
            <a:avLst/>
          </a:prstGeom>
          <a:noFill/>
          <a:ln>
            <a:noFill/>
          </a:ln>
        </p:spPr>
        <p:txBody>
          <a:bodyPr anchorCtr="0" anchor="t" bIns="45700" lIns="91425" spcFirstLastPara="1" rIns="91425" wrap="square" tIns="45700">
            <a:normAutofit fontScale="92500" lnSpcReduction="20000"/>
          </a:bodyPr>
          <a:lstStyle/>
          <a:p>
            <a:pPr indent="-559117" lvl="0" marL="571500" rtl="1" algn="r">
              <a:lnSpc>
                <a:spcPct val="90000"/>
              </a:lnSpc>
              <a:spcBef>
                <a:spcPts val="0"/>
              </a:spcBef>
              <a:spcAft>
                <a:spcPts val="0"/>
              </a:spcAft>
              <a:buClr>
                <a:schemeClr val="dk1"/>
              </a:buClr>
              <a:buSzPct val="100000"/>
              <a:buChar char="•"/>
            </a:pPr>
            <a:r>
              <a:rPr b="1" lang="en-US" sz="2600" u="sng"/>
              <a:t>משפט 2:</a:t>
            </a:r>
            <a:r>
              <a:rPr lang="en-US" sz="2600"/>
              <a:t> נתונים a,b,c קבועים לא-שליליים, המקיימים a&gt;=1, b &gt; 1 ו-c &gt; 0. הפיתרון לנוסחת הנסיגה:</a:t>
            </a:r>
            <a:endParaRPr/>
          </a:p>
          <a:p>
            <a:pPr indent="-469900" lvl="0" marL="571500" rtl="1" algn="r">
              <a:lnSpc>
                <a:spcPct val="90000"/>
              </a:lnSpc>
              <a:spcBef>
                <a:spcPts val="1000"/>
              </a:spcBef>
              <a:spcAft>
                <a:spcPts val="0"/>
              </a:spcAft>
              <a:buClr>
                <a:schemeClr val="dk1"/>
              </a:buClr>
              <a:buSzPct val="100000"/>
              <a:buNone/>
            </a:pPr>
            <a:r>
              <a:t/>
            </a:r>
            <a:endParaRPr sz="1600"/>
          </a:p>
          <a:p>
            <a:pPr indent="-571500" lvl="0" marL="571500" rtl="0" algn="ctr">
              <a:lnSpc>
                <a:spcPct val="90000"/>
              </a:lnSpc>
              <a:spcBef>
                <a:spcPts val="1000"/>
              </a:spcBef>
              <a:spcAft>
                <a:spcPts val="0"/>
              </a:spcAft>
              <a:buClr>
                <a:schemeClr val="dk1"/>
              </a:buClr>
              <a:buSzPct val="100000"/>
              <a:buNone/>
            </a:pPr>
            <a:r>
              <a:rPr lang="en-US" sz="2600"/>
              <a:t>T(n) = a</a:t>
            </a:r>
            <a:r>
              <a:rPr lang="en-US" sz="1200"/>
              <a:t> · </a:t>
            </a:r>
            <a:r>
              <a:rPr lang="en-US" sz="2600"/>
              <a:t>T(n/b) + c</a:t>
            </a:r>
            <a:endParaRPr sz="2600"/>
          </a:p>
          <a:p>
            <a:pPr indent="-469900" lvl="0" marL="571500" rtl="1" algn="r">
              <a:lnSpc>
                <a:spcPct val="90000"/>
              </a:lnSpc>
              <a:spcBef>
                <a:spcPts val="1000"/>
              </a:spcBef>
              <a:spcAft>
                <a:spcPts val="0"/>
              </a:spcAft>
              <a:buClr>
                <a:schemeClr val="dk1"/>
              </a:buClr>
              <a:buSzPct val="100000"/>
              <a:buNone/>
            </a:pPr>
            <a:r>
              <a:t/>
            </a:r>
            <a:endParaRPr sz="1600"/>
          </a:p>
          <a:p>
            <a:pPr indent="-559117" lvl="0" marL="571500" rtl="1" algn="r">
              <a:lnSpc>
                <a:spcPct val="90000"/>
              </a:lnSpc>
              <a:spcBef>
                <a:spcPts val="1000"/>
              </a:spcBef>
              <a:spcAft>
                <a:spcPts val="0"/>
              </a:spcAft>
              <a:buClr>
                <a:schemeClr val="dk1"/>
              </a:buClr>
              <a:buSzPct val="100000"/>
              <a:buChar char="•"/>
            </a:pPr>
            <a:r>
              <a:rPr lang="en-US" sz="2600"/>
              <a:t>הוא:</a:t>
            </a:r>
            <a:endParaRPr/>
          </a:p>
          <a:p>
            <a:pPr indent="-571500" lvl="0" marL="571500" rtl="0" algn="l">
              <a:lnSpc>
                <a:spcPct val="90000"/>
              </a:lnSpc>
              <a:spcBef>
                <a:spcPts val="1000"/>
              </a:spcBef>
              <a:spcAft>
                <a:spcPts val="0"/>
              </a:spcAft>
              <a:buClr>
                <a:schemeClr val="dk1"/>
              </a:buClr>
              <a:buSzPct val="100000"/>
              <a:buNone/>
            </a:pPr>
            <a:r>
              <a:rPr lang="en-US" sz="2600"/>
              <a:t>	</a:t>
            </a:r>
            <a:r>
              <a:rPr lang="en-US" sz="4000"/>
              <a:t>T(n) = c(log</a:t>
            </a:r>
            <a:r>
              <a:rPr baseline="-25000" lang="en-US" sz="4000"/>
              <a:t>b</a:t>
            </a:r>
            <a:r>
              <a:rPr lang="en-US" sz="4000"/>
              <a:t>n + 1)	</a:t>
            </a:r>
            <a:r>
              <a:rPr lang="en-US" sz="2600"/>
              <a:t>a = 1 אם</a:t>
            </a:r>
            <a:endParaRPr sz="2600"/>
          </a:p>
          <a:p>
            <a:pPr indent="-571500" lvl="0" marL="571500" rtl="0" algn="l">
              <a:lnSpc>
                <a:spcPct val="90000"/>
              </a:lnSpc>
              <a:spcBef>
                <a:spcPts val="1000"/>
              </a:spcBef>
              <a:spcAft>
                <a:spcPts val="0"/>
              </a:spcAft>
              <a:buClr>
                <a:schemeClr val="dk1"/>
              </a:buClr>
              <a:buSzPct val="100000"/>
              <a:buNone/>
            </a:pPr>
            <a:r>
              <a:rPr lang="en-US" sz="2600"/>
              <a:t> </a:t>
            </a:r>
            <a:endParaRPr/>
          </a:p>
          <a:p>
            <a:pPr indent="-571500" lvl="0" marL="571500" rtl="0" algn="l">
              <a:lnSpc>
                <a:spcPct val="90000"/>
              </a:lnSpc>
              <a:spcBef>
                <a:spcPts val="1000"/>
              </a:spcBef>
              <a:spcAft>
                <a:spcPts val="0"/>
              </a:spcAft>
              <a:buClr>
                <a:schemeClr val="dk1"/>
              </a:buClr>
              <a:buSzPct val="100000"/>
              <a:buNone/>
            </a:pPr>
            <a:r>
              <a:t/>
            </a:r>
            <a:endParaRPr sz="2600"/>
          </a:p>
          <a:p>
            <a:pPr indent="-571500" lvl="0" marL="571500" rtl="1" algn="r">
              <a:lnSpc>
                <a:spcPct val="90000"/>
              </a:lnSpc>
              <a:spcBef>
                <a:spcPts val="1000"/>
              </a:spcBef>
              <a:spcAft>
                <a:spcPts val="0"/>
              </a:spcAft>
              <a:buClr>
                <a:schemeClr val="dk1"/>
              </a:buClr>
              <a:buSzPct val="100000"/>
              <a:buNone/>
            </a:pPr>
            <a:r>
              <a:rPr lang="en-US" sz="2600"/>
              <a:t>               אם a &gt; 1</a:t>
            </a:r>
            <a:endParaRPr sz="2600"/>
          </a:p>
          <a:p>
            <a:pPr indent="-571500" lvl="0" marL="571500" rtl="1" algn="r">
              <a:lnSpc>
                <a:spcPct val="90000"/>
              </a:lnSpc>
              <a:spcBef>
                <a:spcPts val="1000"/>
              </a:spcBef>
              <a:spcAft>
                <a:spcPts val="0"/>
              </a:spcAft>
              <a:buClr>
                <a:schemeClr val="dk1"/>
              </a:buClr>
              <a:buSzPct val="100000"/>
              <a:buNone/>
            </a:pPr>
            <a:r>
              <a:t/>
            </a:r>
            <a:endParaRPr sz="800"/>
          </a:p>
          <a:p>
            <a:pPr indent="-571500" lvl="0" marL="571500" rtl="1" algn="r">
              <a:lnSpc>
                <a:spcPct val="90000"/>
              </a:lnSpc>
              <a:spcBef>
                <a:spcPts val="1000"/>
              </a:spcBef>
              <a:spcAft>
                <a:spcPts val="0"/>
              </a:spcAft>
              <a:buClr>
                <a:schemeClr val="dk1"/>
              </a:buClr>
              <a:buSzPct val="100000"/>
              <a:buNone/>
            </a:pPr>
            <a:r>
              <a:t/>
            </a:r>
            <a:endParaRPr sz="100"/>
          </a:p>
          <a:p>
            <a:pPr indent="-571500" lvl="0" marL="571500" rtl="1" algn="r">
              <a:lnSpc>
                <a:spcPct val="90000"/>
              </a:lnSpc>
              <a:spcBef>
                <a:spcPts val="1000"/>
              </a:spcBef>
              <a:spcAft>
                <a:spcPts val="0"/>
              </a:spcAft>
              <a:buClr>
                <a:schemeClr val="dk1"/>
              </a:buClr>
              <a:buSzPct val="100000"/>
              <a:buNone/>
            </a:pPr>
            <a:r>
              <a:t/>
            </a:r>
            <a:endParaRPr sz="100"/>
          </a:p>
          <a:p>
            <a:pPr indent="-495300" lvl="1" marL="839788" rtl="1" algn="r">
              <a:lnSpc>
                <a:spcPct val="90000"/>
              </a:lnSpc>
              <a:spcBef>
                <a:spcPts val="500"/>
              </a:spcBef>
              <a:spcAft>
                <a:spcPts val="0"/>
              </a:spcAft>
              <a:buClr>
                <a:schemeClr val="dk1"/>
              </a:buClr>
              <a:buSzPct val="100000"/>
              <a:buNone/>
            </a:pPr>
            <a:r>
              <a:t/>
            </a:r>
            <a:endParaRPr sz="2800">
              <a:latin typeface="Comic Sans MS"/>
              <a:ea typeface="Comic Sans MS"/>
              <a:cs typeface="Comic Sans MS"/>
              <a:sym typeface="Comic Sans MS"/>
            </a:endParaRPr>
          </a:p>
          <a:p>
            <a:pPr indent="-406400" lvl="0" marL="571500" rtl="1" algn="r">
              <a:lnSpc>
                <a:spcPct val="90000"/>
              </a:lnSpc>
              <a:spcBef>
                <a:spcPts val="1000"/>
              </a:spcBef>
              <a:spcAft>
                <a:spcPts val="0"/>
              </a:spcAft>
              <a:buClr>
                <a:schemeClr val="dk1"/>
              </a:buClr>
              <a:buSzPct val="100000"/>
              <a:buNone/>
            </a:pPr>
            <a:r>
              <a:t/>
            </a:r>
            <a:endParaRPr sz="2600"/>
          </a:p>
          <a:p>
            <a:pPr indent="0" lvl="0" marL="0" rtl="1" algn="r">
              <a:lnSpc>
                <a:spcPct val="90000"/>
              </a:lnSpc>
              <a:spcBef>
                <a:spcPts val="1000"/>
              </a:spcBef>
              <a:spcAft>
                <a:spcPts val="0"/>
              </a:spcAft>
              <a:buClr>
                <a:schemeClr val="dk1"/>
              </a:buClr>
              <a:buSzPct val="100000"/>
              <a:buNone/>
            </a:pPr>
            <a:r>
              <a:t/>
            </a:r>
            <a:endParaRPr sz="2600">
              <a:latin typeface="Courier New"/>
              <a:ea typeface="Courier New"/>
              <a:cs typeface="Courier New"/>
              <a:sym typeface="Courier New"/>
            </a:endParaRPr>
          </a:p>
        </p:txBody>
      </p:sp>
      <p:sp>
        <p:nvSpPr>
          <p:cNvPr id="119" name="Google Shape;119;p21"/>
          <p:cNvSpPr txBox="1"/>
          <p:nvPr>
            <p:ph type="title"/>
          </p:nvPr>
        </p:nvSpPr>
        <p:spPr>
          <a:xfrm>
            <a:off x="1032000" y="-8238"/>
            <a:ext cx="11160000" cy="86497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800"/>
              <a:buFont typeface="Calibri"/>
              <a:buNone/>
            </a:pPr>
            <a:r>
              <a:rPr lang="en-US" sz="3800"/>
              <a:t>נוסחאות נסיגה</a:t>
            </a:r>
            <a:endParaRPr sz="3800"/>
          </a:p>
        </p:txBody>
      </p:sp>
      <p:pic>
        <p:nvPicPr>
          <p:cNvPr id="120" name="Google Shape;120;p21"/>
          <p:cNvPicPr preferRelativeResize="0"/>
          <p:nvPr/>
        </p:nvPicPr>
        <p:blipFill rotWithShape="1">
          <a:blip r:embed="rId3">
            <a:alphaModFix/>
          </a:blip>
          <a:srcRect b="0" l="0" r="0" t="0"/>
          <a:stretch/>
        </p:blipFill>
        <p:spPr>
          <a:xfrm>
            <a:off x="2640014" y="4397376"/>
            <a:ext cx="4537075" cy="133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5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5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5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5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5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5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5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500"/>
                                        <p:tgtEl>
                                          <p:spTgt spid="1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animEffect filter="fade" transition="in">
                                      <p:cBhvr>
                                        <p:cTn dur="500"/>
                                        <p:tgtEl>
                                          <p:spTgt spid="1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animEffect filter="fade" transition="in">
                                      <p:cBhvr>
                                        <p:cTn dur="500"/>
                                        <p:tgtEl>
                                          <p:spTgt spid="1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0" st="10"/>
                                            </p:txEl>
                                          </p:spTgt>
                                        </p:tgtEl>
                                        <p:attrNameLst>
                                          <p:attrName>style.visibility</p:attrName>
                                        </p:attrNameLst>
                                      </p:cBhvr>
                                      <p:to>
                                        <p:strVal val="visible"/>
                                      </p:to>
                                    </p:set>
                                    <p:animEffect filter="fade" transition="in">
                                      <p:cBhvr>
                                        <p:cTn dur="500"/>
                                        <p:tgtEl>
                                          <p:spTgt spid="1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1" st="11"/>
                                            </p:txEl>
                                          </p:spTgt>
                                        </p:tgtEl>
                                        <p:attrNameLst>
                                          <p:attrName>style.visibility</p:attrName>
                                        </p:attrNameLst>
                                      </p:cBhvr>
                                      <p:to>
                                        <p:strVal val="visible"/>
                                      </p:to>
                                    </p:set>
                                    <p:animEffect filter="fade" transition="in">
                                      <p:cBhvr>
                                        <p:cTn dur="500"/>
                                        <p:tgtEl>
                                          <p:spTgt spid="1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2" st="12"/>
                                            </p:txEl>
                                          </p:spTgt>
                                        </p:tgtEl>
                                        <p:attrNameLst>
                                          <p:attrName>style.visibility</p:attrName>
                                        </p:attrNameLst>
                                      </p:cBhvr>
                                      <p:to>
                                        <p:strVal val="visible"/>
                                      </p:to>
                                    </p:set>
                                    <p:animEffect filter="fade" transition="in">
                                      <p:cBhvr>
                                        <p:cTn dur="500"/>
                                        <p:tgtEl>
                                          <p:spTgt spid="1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3" st="13"/>
                                            </p:txEl>
                                          </p:spTgt>
                                        </p:tgtEl>
                                        <p:attrNameLst>
                                          <p:attrName>style.visibility</p:attrName>
                                        </p:attrNameLst>
                                      </p:cBhvr>
                                      <p:to>
                                        <p:strVal val="visible"/>
                                      </p:to>
                                    </p:set>
                                    <p:animEffect filter="fade" transition="in">
                                      <p:cBhvr>
                                        <p:cTn dur="500"/>
                                        <p:tgtEl>
                                          <p:spTgt spid="1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4" st="14"/>
                                            </p:txEl>
                                          </p:spTgt>
                                        </p:tgtEl>
                                        <p:attrNameLst>
                                          <p:attrName>style.visibility</p:attrName>
                                        </p:attrNameLst>
                                      </p:cBhvr>
                                      <p:to>
                                        <p:strVal val="visible"/>
                                      </p:to>
                                    </p:set>
                                    <p:animEffect filter="fade" transition="in">
                                      <p:cBhvr>
                                        <p:cTn dur="500"/>
                                        <p:tgtEl>
                                          <p:spTgt spid="118">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ערכת נושא Office">
  <a:themeElements>
    <a:clrScheme name="מכללה">
      <a:dk1>
        <a:srgbClr val="000000"/>
      </a:dk1>
      <a:lt1>
        <a:srgbClr val="FFFFFF"/>
      </a:lt1>
      <a:dk2>
        <a:srgbClr val="6693A6"/>
      </a:dk2>
      <a:lt2>
        <a:srgbClr val="FFFFFF"/>
      </a:lt2>
      <a:accent1>
        <a:srgbClr val="305E6B"/>
      </a:accent1>
      <a:accent2>
        <a:srgbClr val="0D7D79"/>
      </a:accent2>
      <a:accent3>
        <a:srgbClr val="6693A6"/>
      </a:accent3>
      <a:accent4>
        <a:srgbClr val="B1B1B1"/>
      </a:accent4>
      <a:accent5>
        <a:srgbClr val="D98A8F"/>
      </a:accent5>
      <a:accent6>
        <a:srgbClr val="CCE5F2"/>
      </a:accent6>
      <a:hlink>
        <a:srgbClr val="66478F"/>
      </a:hlink>
      <a:folHlink>
        <a:srgbClr val="8C70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ערכת נושא Office">
  <a:themeElements>
    <a:clrScheme name="מכללה">
      <a:dk1>
        <a:srgbClr val="000000"/>
      </a:dk1>
      <a:lt1>
        <a:srgbClr val="FFFFFF"/>
      </a:lt1>
      <a:dk2>
        <a:srgbClr val="6693A6"/>
      </a:dk2>
      <a:lt2>
        <a:srgbClr val="FFFFFF"/>
      </a:lt2>
      <a:accent1>
        <a:srgbClr val="305E6B"/>
      </a:accent1>
      <a:accent2>
        <a:srgbClr val="0D7D79"/>
      </a:accent2>
      <a:accent3>
        <a:srgbClr val="6693A6"/>
      </a:accent3>
      <a:accent4>
        <a:srgbClr val="B1B1B1"/>
      </a:accent4>
      <a:accent5>
        <a:srgbClr val="D98A8F"/>
      </a:accent5>
      <a:accent6>
        <a:srgbClr val="CCE5F2"/>
      </a:accent6>
      <a:hlink>
        <a:srgbClr val="66478F"/>
      </a:hlink>
      <a:folHlink>
        <a:srgbClr val="8C70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