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36852c41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36852c4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 type="title">
  <p:cSld name="TITLE">
    <p:bg>
      <p:bgPr>
        <a:solidFill>
          <a:schemeClr val="accent6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:\sharon\Documents\לאחר ההפרדה החל משנת 2015\פורמט למצגות\אלמנטים גרפים מחלקות\BOTTOM MAHLAKOT - NO bubot\BOTTOM - NO bubot - pos - tohna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00" y="5842760"/>
            <a:ext cx="12193200" cy="101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כותרת ותוכן">
  <p:cSld name="1_כותרת ותוכן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280087" y="996778"/>
            <a:ext cx="11644011" cy="549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0" y="6639697"/>
            <a:ext cx="27432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1" y="118935"/>
            <a:ext cx="954243" cy="627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 type="title">
  <p:cSld name="TITLE">
    <p:bg>
      <p:bgPr>
        <a:solidFill>
          <a:schemeClr val="accent6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:\sharon\Documents\לאחר ההפרדה החל משנת 2015\פורמט למצגות\אלמנטים גרפים מחלקות\BOTTOM MAHLAKOT - NO bubot\BOTTOM - NO bubot - pos - tohna.png"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00" y="5842760"/>
            <a:ext cx="12193200" cy="101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>
  <p:cSld name="כותרת ותוכן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" type="body"/>
          </p:nvPr>
        </p:nvSpPr>
        <p:spPr>
          <a:xfrm>
            <a:off x="271849" y="1825624"/>
            <a:ext cx="11644011" cy="4667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271849" y="978587"/>
            <a:ext cx="11644011" cy="66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029727" y="0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0" y="6639697"/>
            <a:ext cx="27432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1" y="118935"/>
            <a:ext cx="954243" cy="627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ני תכנים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1032000" y="0"/>
            <a:ext cx="11160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224000" y="985366"/>
            <a:ext cx="5760000" cy="5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6158572" y="985366"/>
            <a:ext cx="5760000" cy="550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0" y="6639697"/>
            <a:ext cx="27432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1" y="118935"/>
            <a:ext cx="954243" cy="627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השוואה">
  <p:cSld name="השוואה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1032000" y="0"/>
            <a:ext cx="111600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245814" y="1725200"/>
            <a:ext cx="5760000" cy="4692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6158572" y="959800"/>
            <a:ext cx="5760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572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/>
        </p:nvSpPr>
        <p:spPr>
          <a:xfrm>
            <a:off x="0" y="6639697"/>
            <a:ext cx="27432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6158572" y="1725200"/>
            <a:ext cx="5760000" cy="4766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4" type="body"/>
          </p:nvPr>
        </p:nvSpPr>
        <p:spPr>
          <a:xfrm>
            <a:off x="245813" y="959800"/>
            <a:ext cx="5760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572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5" name="Google Shape;4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081" y="118935"/>
            <a:ext cx="954243" cy="627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כותרת ותוכן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1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1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1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1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1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1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1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1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1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1999" cy="86497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" y="6647933"/>
            <a:ext cx="12191999" cy="2160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12191999" cy="86497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1" y="6647933"/>
            <a:ext cx="12191999" cy="2160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</a:pPr>
            <a:r>
              <a:rPr lang="en-US" sz="7200"/>
              <a:t>מבנה נתונים</a:t>
            </a:r>
            <a:endParaRPr sz="7200"/>
          </a:p>
        </p:txBody>
      </p:sp>
      <p:sp>
        <p:nvSpPr>
          <p:cNvPr id="57" name="Google Shape;5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משפט האב</a:t>
            </a:r>
            <a:endParaRPr sz="4400"/>
          </a:p>
        </p:txBody>
      </p:sp>
      <p:sp>
        <p:nvSpPr>
          <p:cNvPr id="58" name="Google Shape;58;p10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מבוסס על מצגות של אורי וולטמן</a:t>
            </a:r>
            <a:endParaRPr b="0" i="0" sz="1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280087" y="996778"/>
            <a:ext cx="11644011" cy="549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נתונה פונקצית זמן הריצה של אלגוריתם הפועל על קלט שגודלו n: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			</a:t>
            </a:r>
            <a:endParaRPr sz="26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מהי סיבוכיות זמן הריצה של האלגוריתם?</a:t>
            </a:r>
            <a:endParaRPr/>
          </a:p>
          <a:p>
            <a:pPr indent="-5080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419100" lvl="2" marL="1090613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rabicPeriod"/>
            </a:pPr>
            <a:r>
              <a:rPr lang="en-US" sz="2600"/>
              <a:t>(</a:t>
            </a:r>
            <a:r>
              <a:rPr lang="en-US" sz="2600"/>
              <a:t>Θ(√n · logn</a:t>
            </a:r>
            <a:endParaRPr sz="2600"/>
          </a:p>
          <a:p>
            <a:pPr indent="-419100" lvl="2" marL="1090613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rabicPeriod"/>
            </a:pPr>
            <a:r>
              <a:rPr lang="en-US" sz="2600"/>
              <a:t>(Θ(n · logn</a:t>
            </a:r>
            <a:endParaRPr sz="2600"/>
          </a:p>
          <a:p>
            <a:pPr indent="-419100" lvl="2" marL="1090613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rabicPeriod"/>
            </a:pPr>
            <a:r>
              <a:rPr lang="en-US" sz="2600"/>
              <a:t>(Θ(n</a:t>
            </a:r>
            <a:r>
              <a:rPr baseline="30000" lang="en-US" sz="2600"/>
              <a:t>5/2</a:t>
            </a:r>
            <a:r>
              <a:rPr lang="en-US" sz="2600"/>
              <a:t> · logn</a:t>
            </a:r>
            <a:endParaRPr sz="2600"/>
          </a:p>
          <a:p>
            <a:pPr indent="-419100" lvl="2" marL="1090612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rabicPeriod"/>
            </a:pPr>
            <a:r>
              <a:rPr lang="en-US" sz="2600"/>
              <a:t>(Θ(√n · log</a:t>
            </a:r>
            <a:r>
              <a:rPr baseline="30000" lang="en-US" sz="2600"/>
              <a:t>2</a:t>
            </a:r>
            <a:r>
              <a:rPr lang="en-US" sz="2600"/>
              <a:t>n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תרגיל (אביב תשס"ו)</a:t>
            </a:r>
            <a:endParaRPr sz="3800"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2951" y="1458047"/>
            <a:ext cx="3865562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280087" y="996778"/>
            <a:ext cx="11644011" cy="549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נתונה פונקצית זמן הריצה של אלגוריתם הפועל על קלט שגודלו n: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					T(n) = 2T(n/2)+n</a:t>
            </a:r>
            <a:r>
              <a:rPr baseline="30000" lang="en-US" sz="2600"/>
              <a:t>4</a:t>
            </a:r>
            <a:endParaRPr baseline="30000" sz="26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מהי סיבוכיות זמן הריצה של האלגוריתם?</a:t>
            </a:r>
            <a:endParaRPr/>
          </a:p>
          <a:p>
            <a:pPr indent="-5080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419100" lvl="2" marL="1090613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rabicPeriod"/>
            </a:pPr>
            <a:r>
              <a:rPr lang="en-US" sz="2600"/>
              <a:t>(</a:t>
            </a:r>
            <a:r>
              <a:rPr lang="en-US" sz="2600"/>
              <a:t>O(n · logn</a:t>
            </a:r>
            <a:endParaRPr sz="2600"/>
          </a:p>
          <a:p>
            <a:pPr indent="-419100" lvl="2" marL="1090613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rabicPeriod"/>
            </a:pPr>
            <a:r>
              <a:rPr lang="en-US" sz="2600"/>
              <a:t>(O(n</a:t>
            </a:r>
            <a:endParaRPr sz="2600"/>
          </a:p>
          <a:p>
            <a:pPr indent="-419100" lvl="2" marL="1090613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rabicPeriod"/>
            </a:pPr>
            <a:r>
              <a:rPr lang="en-US" sz="2600"/>
              <a:t>(O(n</a:t>
            </a:r>
            <a:r>
              <a:rPr baseline="30000" lang="en-US" sz="2600"/>
              <a:t>4</a:t>
            </a:r>
            <a:endParaRPr sz="2600"/>
          </a:p>
          <a:p>
            <a:pPr indent="-419100" lvl="2" marL="1090612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rabicPeriod"/>
            </a:pPr>
            <a:r>
              <a:rPr lang="en-US" sz="2600"/>
              <a:t>אף תשובה אינה נכונה.</a:t>
            </a:r>
            <a:endParaRPr sz="2600"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תרגיל (אביב תשס"ב)</a:t>
            </a:r>
            <a:endParaRPr sz="3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280087" y="996778"/>
            <a:ext cx="11644011" cy="549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נתונה פונקצית זמן הריצה של אלגוריתם הפועל על קלט שגודלו n: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			T(n) = 2T(n/4)+nlogn</a:t>
            </a:r>
            <a:endParaRPr baseline="30000" sz="26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מהי סיבוכיות זמן הריצה של האלגוריתם?</a:t>
            </a:r>
            <a:endParaRPr/>
          </a:p>
          <a:p>
            <a:pPr indent="-5080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419100" lvl="2" marL="1090613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rabicPeriod"/>
            </a:pPr>
            <a:r>
              <a:rPr lang="en-US" sz="2600"/>
              <a:t>(</a:t>
            </a:r>
            <a:r>
              <a:rPr lang="en-US" sz="2600"/>
              <a:t>Θ(n</a:t>
            </a:r>
            <a:endParaRPr sz="2600"/>
          </a:p>
          <a:p>
            <a:pPr indent="-419100" lvl="2" marL="1090613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rabicPeriod"/>
            </a:pPr>
            <a:r>
              <a:rPr lang="en-US" sz="2600"/>
              <a:t>(Θ(n · log</a:t>
            </a:r>
            <a:r>
              <a:rPr baseline="30000" lang="en-US" sz="2600"/>
              <a:t>2</a:t>
            </a:r>
            <a:r>
              <a:rPr lang="en-US" sz="2600"/>
              <a:t>n</a:t>
            </a:r>
            <a:endParaRPr sz="2600"/>
          </a:p>
          <a:p>
            <a:pPr indent="-419100" lvl="2" marL="1090613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rabicPeriod"/>
            </a:pPr>
            <a:r>
              <a:rPr lang="en-US" sz="2600"/>
              <a:t>(Θ(n · logn</a:t>
            </a:r>
            <a:endParaRPr sz="2600"/>
          </a:p>
          <a:p>
            <a:pPr indent="-419100" lvl="2" marL="1090612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rabicPeriod"/>
            </a:pPr>
            <a:r>
              <a:rPr lang="en-US" sz="2600"/>
              <a:t>(Θ(n · √ n · log</a:t>
            </a:r>
            <a:r>
              <a:rPr baseline="30000" lang="en-US" sz="2600"/>
              <a:t>2</a:t>
            </a:r>
            <a:r>
              <a:rPr lang="en-US" sz="2600"/>
              <a:t>n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תרגיל (אביב תשס"ג)</a:t>
            </a:r>
            <a:endParaRPr sz="3800"/>
          </a:p>
        </p:txBody>
      </p:sp>
      <p:pic>
        <p:nvPicPr>
          <p:cNvPr descr="R" id="147" name="Google Shape;147;p21"/>
          <p:cNvPicPr preferRelativeResize="0"/>
          <p:nvPr/>
        </p:nvPicPr>
        <p:blipFill rotWithShape="1">
          <a:blip r:embed="rId3">
            <a:alphaModFix/>
          </a:blip>
          <a:srcRect b="9528" l="9816" r="9816" t="11134"/>
          <a:stretch/>
        </p:blipFill>
        <p:spPr>
          <a:xfrm>
            <a:off x="1992314" y="3213100"/>
            <a:ext cx="3024187" cy="28511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280087" y="996778"/>
            <a:ext cx="11644011" cy="549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71500" lvl="0" marL="5715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מהו סדר הגודל של נוסחת הנסיגה: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			? T(n) = 16T(n/4) + n</a:t>
            </a:r>
            <a:r>
              <a:rPr baseline="30000" lang="en-US" sz="2600"/>
              <a:t>2</a:t>
            </a:r>
            <a:r>
              <a:rPr lang="en-US" sz="2600"/>
              <a:t>log</a:t>
            </a:r>
            <a:r>
              <a:rPr baseline="30000" lang="en-US" sz="2600"/>
              <a:t>2</a:t>
            </a:r>
            <a:r>
              <a:rPr lang="en-US" sz="2600"/>
              <a:t>n</a:t>
            </a:r>
            <a:endParaRPr sz="26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6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לפי משפט האב, זהו מקרה ד', ונוסחת הנסיגה היא מסדר גודל של (Θ(n</a:t>
            </a:r>
            <a:r>
              <a:rPr baseline="30000" lang="en-US" sz="2600"/>
              <a:t>2</a:t>
            </a:r>
            <a:r>
              <a:rPr lang="en-US" sz="2600"/>
              <a:t>log</a:t>
            </a:r>
            <a:r>
              <a:rPr baseline="30000" lang="en-US" sz="2600"/>
              <a:t>3</a:t>
            </a:r>
            <a:r>
              <a:rPr lang="en-US" sz="2600"/>
              <a:t>n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מהו סדר הגודל של נוסחת הנסיגה: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			? T(n) = 4T(n/8) +n</a:t>
            </a:r>
            <a:r>
              <a:rPr baseline="30000" lang="en-US" sz="2600"/>
              <a:t>2/3</a:t>
            </a:r>
            <a:endParaRPr baseline="30000" sz="26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6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לפי משפט האב, זהו מקרה ב', ונוסחת הנסיגה היא מסדר גודל של (Θ(n</a:t>
            </a:r>
            <a:r>
              <a:rPr baseline="30000" lang="en-US" sz="2600"/>
              <a:t>2/3</a:t>
            </a:r>
            <a:r>
              <a:rPr lang="en-US" sz="2600"/>
              <a:t> · logn</a:t>
            </a:r>
            <a:endParaRPr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4064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תרגיל</a:t>
            </a:r>
            <a:endParaRPr sz="3800"/>
          </a:p>
        </p:txBody>
      </p:sp>
      <p:pic>
        <p:nvPicPr>
          <p:cNvPr descr="BD14710_"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950" y="3327401"/>
            <a:ext cx="8978900" cy="1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280087" y="996778"/>
            <a:ext cx="11644011" cy="549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71500" lvl="0" marL="5715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בהינתן יחס נסיגה מהצורה:</a:t>
            </a:r>
            <a:endParaRPr/>
          </a:p>
          <a:p>
            <a:pPr indent="-4953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571500" lvl="0" marL="5715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T(n) = a · T(n/b) + f(n)</a:t>
            </a:r>
            <a:endParaRPr sz="2200"/>
          </a:p>
          <a:p>
            <a:pPr indent="-4953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	עבור a&gt;=1 ו-b &gt; 1, אפשר לחסום את (T(n כך:</a:t>
            </a:r>
            <a:endParaRPr/>
          </a:p>
          <a:p>
            <a:pPr indent="-4953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u="sng"/>
              <a:t>מקרה א':</a:t>
            </a:r>
            <a:r>
              <a:rPr lang="en-US" sz="2200"/>
              <a:t> אם קיים קבוע 0 &lt; ε כך ש-(f(n) = O(n</a:t>
            </a:r>
            <a:r>
              <a:rPr baseline="30000" lang="en-US" sz="2200"/>
              <a:t>log</a:t>
            </a:r>
            <a:r>
              <a:rPr baseline="-25000" lang="en-US" sz="2200"/>
              <a:t>b</a:t>
            </a:r>
            <a:r>
              <a:rPr baseline="30000" lang="en-US" sz="2200"/>
              <a:t>a- ε</a:t>
            </a:r>
            <a:r>
              <a:rPr lang="en-US" sz="2200"/>
              <a:t>, אזי      (T(n) = Θ(n</a:t>
            </a:r>
            <a:r>
              <a:rPr baseline="30000" lang="en-US" sz="2200"/>
              <a:t>log</a:t>
            </a:r>
            <a:r>
              <a:rPr baseline="-25000" lang="en-US" sz="2200"/>
              <a:t>b</a:t>
            </a:r>
            <a:r>
              <a:rPr baseline="30000" lang="en-US" sz="2200"/>
              <a:t>a</a:t>
            </a:r>
            <a:r>
              <a:rPr lang="en-US" sz="2200"/>
              <a:t>.</a:t>
            </a:r>
            <a:endParaRPr/>
          </a:p>
          <a:p>
            <a:pPr indent="-4953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u="sng"/>
              <a:t>מקרה ב':</a:t>
            </a:r>
            <a:r>
              <a:rPr lang="en-US" sz="2200"/>
              <a:t> אם (f(n) = Θ(n</a:t>
            </a:r>
            <a:r>
              <a:rPr baseline="30000" lang="en-US" sz="2200"/>
              <a:t>log</a:t>
            </a:r>
            <a:r>
              <a:rPr baseline="-25000" lang="en-US" sz="2200"/>
              <a:t>b</a:t>
            </a:r>
            <a:r>
              <a:rPr baseline="30000" lang="en-US" sz="2200"/>
              <a:t>a</a:t>
            </a:r>
            <a:r>
              <a:rPr lang="en-US" sz="2200"/>
              <a:t>, אזי (T(n) = Θ(n</a:t>
            </a:r>
            <a:r>
              <a:rPr baseline="30000" lang="en-US" sz="2200"/>
              <a:t>log</a:t>
            </a:r>
            <a:r>
              <a:rPr baseline="-25000" lang="en-US" sz="2200"/>
              <a:t>b</a:t>
            </a:r>
            <a:r>
              <a:rPr baseline="30000" lang="en-US" sz="2200"/>
              <a:t>a</a:t>
            </a:r>
            <a:r>
              <a:rPr lang="en-US" sz="2200"/>
              <a:t> · logn.</a:t>
            </a:r>
            <a:endParaRPr/>
          </a:p>
          <a:p>
            <a:pPr indent="-4953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u="sng"/>
              <a:t>מקרה ג':</a:t>
            </a:r>
            <a:r>
              <a:rPr lang="en-US" sz="2200"/>
              <a:t> אם קיים קבוע 0 &lt; ε כך ש- (f(n) = Ω(n</a:t>
            </a:r>
            <a:r>
              <a:rPr baseline="30000" lang="en-US" sz="2200"/>
              <a:t>log</a:t>
            </a:r>
            <a:r>
              <a:rPr baseline="-25000" lang="en-US" sz="2200"/>
              <a:t>b</a:t>
            </a:r>
            <a:r>
              <a:rPr baseline="30000" lang="en-US" sz="2200"/>
              <a:t>a+ ε</a:t>
            </a:r>
            <a:r>
              <a:rPr lang="en-US" sz="2200"/>
              <a:t> ואם קיים קבוע חיובי c &lt; 1 כך ש-(af(n/b) &lt;= cf(n בעבור ערכי n גדולים, אזי ((T(n) = Θ(f(n.</a:t>
            </a:r>
            <a:endParaRPr/>
          </a:p>
          <a:p>
            <a:pPr indent="-4953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u="sng"/>
              <a:t>מקרה ד':</a:t>
            </a:r>
            <a:r>
              <a:rPr lang="en-US" sz="2200"/>
              <a:t> אם (f(n) = Θ(n</a:t>
            </a:r>
            <a:r>
              <a:rPr baseline="30000" lang="en-US" sz="2200"/>
              <a:t>log</a:t>
            </a:r>
            <a:r>
              <a:rPr baseline="-25000" lang="en-US" sz="2200"/>
              <a:t>b</a:t>
            </a:r>
            <a:r>
              <a:rPr baseline="30000" lang="en-US" sz="2200"/>
              <a:t>a</a:t>
            </a:r>
            <a:r>
              <a:rPr lang="en-US" sz="2200"/>
              <a:t> · log</a:t>
            </a:r>
            <a:r>
              <a:rPr baseline="30000" lang="en-US" sz="2200"/>
              <a:t>k</a:t>
            </a:r>
            <a:r>
              <a:rPr lang="en-US" sz="2200"/>
              <a:t>n בעבור k&gt;=0, אזי               (T(n) = Θ(n</a:t>
            </a:r>
            <a:r>
              <a:rPr baseline="30000" lang="en-US" sz="2200"/>
              <a:t>log</a:t>
            </a:r>
            <a:r>
              <a:rPr baseline="-25000" lang="en-US" sz="2200"/>
              <a:t>b</a:t>
            </a:r>
            <a:r>
              <a:rPr baseline="30000" lang="en-US" sz="2200"/>
              <a:t>a</a:t>
            </a:r>
            <a:r>
              <a:rPr lang="en-US" sz="2200"/>
              <a:t> · log</a:t>
            </a:r>
            <a:r>
              <a:rPr baseline="30000" lang="en-US" sz="2200"/>
              <a:t>k+1</a:t>
            </a:r>
            <a:r>
              <a:rPr lang="en-US" sz="2200"/>
              <a:t>n.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" name="Google Shape;64;p11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משפט האב (Master Theorem)</a:t>
            </a:r>
            <a:endParaRPr sz="3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280087" y="996778"/>
            <a:ext cx="11643900" cy="54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בהינתן יחס נסיגה מהצורה:</a:t>
            </a:r>
            <a:endParaRPr sz="2800"/>
          </a:p>
          <a:p>
            <a:pPr indent="-571500" lvl="0" marL="5715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T(n) = a · T(n/b) + f(n)</a:t>
            </a:r>
            <a:endParaRPr sz="2800"/>
          </a:p>
          <a:p>
            <a:pPr indent="-571500" lvl="0" marL="57150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(g(n - נחשב מה הערך של 					נבדוק מה סדר הגודל של (f(n </a:t>
            </a:r>
            <a:endParaRPr sz="2800"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u="sng"/>
              <a:t>נשווה בין (a=g(n ל- (b=f(n למציאת סיבוכיות:</a:t>
            </a:r>
            <a:endParaRPr sz="2800" u="sng"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אם (g(n גדול מ- (f(n הסיבוכיות היא התוצאה של (g(n</a:t>
            </a:r>
            <a:endParaRPr sz="2800"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אם</a:t>
            </a:r>
            <a:r>
              <a:rPr lang="en-US" sz="2800"/>
              <a:t> (g(n</a:t>
            </a:r>
            <a:r>
              <a:rPr lang="en-US" sz="2800"/>
              <a:t> קטן מ- </a:t>
            </a:r>
            <a:r>
              <a:rPr lang="en-US" sz="2800"/>
              <a:t>(f(n </a:t>
            </a:r>
            <a:r>
              <a:rPr lang="en-US" sz="2800"/>
              <a:t>הסיבוכיות היא התוצאה של </a:t>
            </a:r>
            <a:r>
              <a:rPr lang="en-US" sz="2800"/>
              <a:t>(f(n</a:t>
            </a:r>
            <a:endParaRPr sz="2800"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אם </a:t>
            </a:r>
            <a:r>
              <a:rPr lang="en-US" sz="2800"/>
              <a:t>(g(n</a:t>
            </a:r>
            <a:r>
              <a:rPr lang="en-US" sz="2800"/>
              <a:t> שווה ל- </a:t>
            </a:r>
            <a:r>
              <a:rPr lang="en-US" sz="2800"/>
              <a:t>(f(n</a:t>
            </a:r>
            <a:r>
              <a:rPr lang="en-US" sz="2800"/>
              <a:t> (שאין בו logn) הסיבוכיות היא g(n)*logn</a:t>
            </a:r>
            <a:endParaRPr sz="2800"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אם (g(n כפול ב- logn שווה ל- (f(n (שיש בו logn) הסיבוכיות היא g(n)*log כשה- log </a:t>
            </a:r>
            <a:r>
              <a:rPr b="1" lang="en-US" sz="2800"/>
              <a:t>בחזקה אחת גבוהה יותר</a:t>
            </a:r>
            <a:endParaRPr b="1" sz="2800"/>
          </a:p>
        </p:txBody>
      </p:sp>
      <p:sp>
        <p:nvSpPr>
          <p:cNvPr id="70" name="Google Shape;70;p12"/>
          <p:cNvSpPr txBox="1"/>
          <p:nvPr>
            <p:ph type="title"/>
          </p:nvPr>
        </p:nvSpPr>
        <p:spPr>
          <a:xfrm>
            <a:off x="1032000" y="-8238"/>
            <a:ext cx="11160000" cy="864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משפט האב - הסבר</a:t>
            </a:r>
            <a:endParaRPr/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1475" y="2771425"/>
            <a:ext cx="285750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9600" y="2985813"/>
            <a:ext cx="40386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3676199"/>
            <a:ext cx="2662750" cy="14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3123" y="3629225"/>
            <a:ext cx="2138600" cy="15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280087" y="996778"/>
            <a:ext cx="11643900" cy="5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מהו סדר הגודל של נוסחת הנסיגה: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? T(n) = 9T(n/3) + n</a:t>
            </a:r>
            <a:endParaRPr sz="24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6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בנוסחה זו, a = 9 , b = 3, ו-f(n) = n . 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נציב את a ו-b בביטוי n</a:t>
            </a:r>
            <a:r>
              <a:rPr baseline="30000" lang="en-US" sz="2400"/>
              <a:t>log</a:t>
            </a:r>
            <a:r>
              <a:rPr baseline="-25000" lang="en-US" sz="2400"/>
              <a:t>b</a:t>
            </a:r>
            <a:r>
              <a:rPr baseline="30000" lang="en-US" sz="2400"/>
              <a:t>a</a:t>
            </a:r>
            <a:r>
              <a:rPr lang="en-US" sz="2400"/>
              <a:t>, ונקבל: n</a:t>
            </a:r>
            <a:r>
              <a:rPr baseline="30000" lang="en-US" sz="2400"/>
              <a:t>log</a:t>
            </a:r>
            <a:r>
              <a:rPr baseline="-25000" lang="en-US" sz="2400"/>
              <a:t>3</a:t>
            </a:r>
            <a:r>
              <a:rPr baseline="30000" lang="en-US" sz="2400"/>
              <a:t>9 </a:t>
            </a:r>
            <a:r>
              <a:rPr lang="en-US" sz="2400"/>
              <a:t>= n</a:t>
            </a:r>
            <a:r>
              <a:rPr baseline="30000" lang="en-US" sz="2400"/>
              <a:t>2</a:t>
            </a:r>
            <a:r>
              <a:rPr lang="en-US" sz="2400"/>
              <a:t>. 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מכיוון ש-(f(n היא פונקציה קווית (לינארית), ואילו n</a:t>
            </a:r>
            <a:r>
              <a:rPr baseline="30000" lang="en-US" sz="2400"/>
              <a:t>log</a:t>
            </a:r>
            <a:r>
              <a:rPr baseline="-25000" lang="en-US" sz="2400"/>
              <a:t>b</a:t>
            </a:r>
            <a:r>
              <a:rPr baseline="30000" lang="en-US" sz="2400"/>
              <a:t>a</a:t>
            </a:r>
            <a:r>
              <a:rPr lang="en-US" sz="2400"/>
              <a:t> היא פונקציה ריבועית, נוסחה זו מתאימה למקרה א' של משפט האב (אפשר לקחת, למשל, 0.5 = ε).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לכן, הפתרון הוא (T(n) = Θ(n</a:t>
            </a:r>
            <a:r>
              <a:rPr baseline="30000" lang="en-US" sz="2400"/>
              <a:t>2</a:t>
            </a:r>
            <a:r>
              <a:rPr lang="en-US" sz="2400"/>
              <a:t>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4191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4191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4191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3"/>
          <p:cNvSpPr txBox="1"/>
          <p:nvPr>
            <p:ph type="title"/>
          </p:nvPr>
        </p:nvSpPr>
        <p:spPr>
          <a:xfrm>
            <a:off x="1032000" y="-8238"/>
            <a:ext cx="111600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תרגיל</a:t>
            </a:r>
            <a:endParaRPr sz="3800"/>
          </a:p>
        </p:txBody>
      </p:sp>
      <p:pic>
        <p:nvPicPr>
          <p:cNvPr descr="Rubin2" id="81" name="Google Shape;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925" y="3819526"/>
            <a:ext cx="2228850" cy="2201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280087" y="996778"/>
            <a:ext cx="11644011" cy="549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מהו סדר הגודל של נוסחת הנסיגה: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? T(n) = T(2n/3) + 1</a:t>
            </a:r>
            <a:endParaRPr sz="24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6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בנוסחה זו, a = 1 , 2/b = 3, ו-f(n) = 1 . 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נציב את a ו-b בביטוי n</a:t>
            </a:r>
            <a:r>
              <a:rPr baseline="30000" lang="en-US" sz="2400"/>
              <a:t>log</a:t>
            </a:r>
            <a:r>
              <a:rPr baseline="-25000" lang="en-US" sz="2400"/>
              <a:t>b</a:t>
            </a:r>
            <a:r>
              <a:rPr baseline="30000" lang="en-US" sz="2400"/>
              <a:t>a</a:t>
            </a:r>
            <a:r>
              <a:rPr lang="en-US" sz="2400"/>
              <a:t>, ונקבל: n</a:t>
            </a:r>
            <a:r>
              <a:rPr baseline="30000" lang="en-US" sz="2400"/>
              <a:t>log</a:t>
            </a:r>
            <a:r>
              <a:rPr baseline="-25000" lang="en-US" sz="2400"/>
              <a:t>1.5</a:t>
            </a:r>
            <a:r>
              <a:rPr baseline="30000" lang="en-US" sz="2400"/>
              <a:t>1 </a:t>
            </a:r>
            <a:r>
              <a:rPr lang="en-US" sz="2400"/>
              <a:t>= n</a:t>
            </a:r>
            <a:r>
              <a:rPr baseline="30000" lang="en-US" sz="2400"/>
              <a:t>0 </a:t>
            </a:r>
            <a:r>
              <a:rPr lang="en-US" sz="2400"/>
              <a:t>= 1. 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מכיוון ש-(f(n ו- n</a:t>
            </a:r>
            <a:r>
              <a:rPr baseline="30000" lang="en-US" sz="2400"/>
              <a:t>log</a:t>
            </a:r>
            <a:r>
              <a:rPr baseline="-25000" lang="en-US" sz="2400"/>
              <a:t>b</a:t>
            </a:r>
            <a:r>
              <a:rPr baseline="30000" lang="en-US" sz="2400"/>
              <a:t>a</a:t>
            </a:r>
            <a:r>
              <a:rPr lang="en-US" sz="2400"/>
              <a:t> הן מאותו סדר גודל, הרי שנוסחה זו מתאימה למקרה ב' של משפט האב.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לכן, הפתרון הוא (T(n) = Θ(logn.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191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4191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4191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4191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תרגיל</a:t>
            </a:r>
            <a:endParaRPr sz="3800"/>
          </a:p>
        </p:txBody>
      </p:sp>
      <p:cxnSp>
        <p:nvCxnSpPr>
          <p:cNvPr id="88" name="Google Shape;88;p14"/>
          <p:cNvCxnSpPr/>
          <p:nvPr/>
        </p:nvCxnSpPr>
        <p:spPr>
          <a:xfrm>
            <a:off x="2608628" y="5583425"/>
            <a:ext cx="234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>
            <a:off x="7291850" y="5583425"/>
            <a:ext cx="2343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4"/>
          <p:cNvSpPr txBox="1"/>
          <p:nvPr/>
        </p:nvSpPr>
        <p:spPr>
          <a:xfrm>
            <a:off x="3514825" y="5089150"/>
            <a:ext cx="40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</a:t>
            </a:r>
            <a:endParaRPr sz="2000"/>
          </a:p>
        </p:txBody>
      </p:sp>
      <p:sp>
        <p:nvSpPr>
          <p:cNvPr id="91" name="Google Shape;91;p14"/>
          <p:cNvSpPr txBox="1"/>
          <p:nvPr/>
        </p:nvSpPr>
        <p:spPr>
          <a:xfrm>
            <a:off x="8262200" y="5021875"/>
            <a:ext cx="40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</a:t>
            </a:r>
            <a:endParaRPr sz="2000"/>
          </a:p>
        </p:txBody>
      </p:sp>
      <p:cxnSp>
        <p:nvCxnSpPr>
          <p:cNvPr id="92" name="Google Shape;92;p14"/>
          <p:cNvCxnSpPr/>
          <p:nvPr/>
        </p:nvCxnSpPr>
        <p:spPr>
          <a:xfrm flipH="1" rot="10800000">
            <a:off x="2599475" y="5371150"/>
            <a:ext cx="256200" cy="21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2606972" y="5585100"/>
            <a:ext cx="222900" cy="23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/>
          <p:nvPr/>
        </p:nvCxnSpPr>
        <p:spPr>
          <a:xfrm flipH="1" rot="10800000">
            <a:off x="9635150" y="5368753"/>
            <a:ext cx="256200" cy="21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/>
          <p:nvPr/>
        </p:nvCxnSpPr>
        <p:spPr>
          <a:xfrm>
            <a:off x="9642647" y="5582703"/>
            <a:ext cx="222900" cy="23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/>
          <p:nvPr/>
        </p:nvCxnSpPr>
        <p:spPr>
          <a:xfrm rot="10800000">
            <a:off x="7046456" y="5368753"/>
            <a:ext cx="256200" cy="21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7072259" y="5582703"/>
            <a:ext cx="222900" cy="23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/>
          <p:nvPr/>
        </p:nvCxnSpPr>
        <p:spPr>
          <a:xfrm rot="10800000">
            <a:off x="4736666" y="5365544"/>
            <a:ext cx="256200" cy="21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4762469" y="5579494"/>
            <a:ext cx="222900" cy="23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280087" y="996778"/>
            <a:ext cx="11644011" cy="549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מהו סדר הגודל של נוסחת הנסיגה: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? T(n) = 3T(n/4) + nlogn</a:t>
            </a:r>
            <a:endParaRPr sz="24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6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בנוסחה זו, a = 3 , 4b =, ו-f(n) = nlogn . 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נציב את a ו-b בביטוי n</a:t>
            </a:r>
            <a:r>
              <a:rPr baseline="30000" lang="en-US" sz="2400"/>
              <a:t>log</a:t>
            </a:r>
            <a:r>
              <a:rPr baseline="-25000" lang="en-US" sz="2400"/>
              <a:t>b</a:t>
            </a:r>
            <a:r>
              <a:rPr baseline="30000" lang="en-US" sz="2400"/>
              <a:t>a</a:t>
            </a:r>
            <a:r>
              <a:rPr lang="en-US" sz="2400"/>
              <a:t>, ונקבל: n</a:t>
            </a:r>
            <a:r>
              <a:rPr baseline="30000" lang="en-US" sz="2400"/>
              <a:t>log</a:t>
            </a:r>
            <a:r>
              <a:rPr baseline="-25000" lang="en-US" sz="2400"/>
              <a:t>4</a:t>
            </a:r>
            <a:r>
              <a:rPr baseline="30000" lang="en-US" sz="2400"/>
              <a:t>3 </a:t>
            </a:r>
            <a:r>
              <a:rPr lang="en-US" sz="2400"/>
              <a:t>= n</a:t>
            </a:r>
            <a:r>
              <a:rPr baseline="30000" lang="en-US" sz="2400"/>
              <a:t>0.793</a:t>
            </a:r>
            <a:r>
              <a:rPr lang="en-US" sz="2400"/>
              <a:t>. 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מאחר ש-(f(n) = Ω(n</a:t>
            </a:r>
            <a:r>
              <a:rPr baseline="30000" lang="en-US" sz="2400"/>
              <a:t>log</a:t>
            </a:r>
            <a:r>
              <a:rPr baseline="-25000" lang="en-US" sz="2400"/>
              <a:t>4</a:t>
            </a:r>
            <a:r>
              <a:rPr baseline="30000" lang="en-US" sz="2400"/>
              <a:t>3+ε</a:t>
            </a:r>
            <a:r>
              <a:rPr lang="en-US" sz="2400"/>
              <a:t>  עבור 0.2 = ε. הנוסחה תתאים למקרה ג' של משפט האב, אם נצליח למצוא קבוע חיובי c &lt; 1 כך שהתנאי (af(n/b) &lt;= cf(n יתקיים עבור ערכי n גדולים. 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נציב a = 3 , 4b =, ו-f(n) = nlogn  בביטוי (af(n/b: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af(n/b) = 3(n/4)log(n/4) &lt;= ¾ * n * logn = cf(n)</a:t>
            </a:r>
            <a:endParaRPr sz="24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במעבר האחרון לקחנו c = ¾.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לכן, הפתרון הוא (T(n) = Θ(nlogn.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תרגיל</a:t>
            </a:r>
            <a:endParaRPr sz="3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280087" y="996778"/>
            <a:ext cx="11644011" cy="549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מהו סדר הגודל של נוסחת הנסיגה: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		 	            T(n) = 2T(n/2) + nlogn</a:t>
            </a:r>
            <a:endParaRPr sz="24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6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בנוסחה זו, a = 2 , 2b = , ו-f(n) = nlogn . 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נציב את a ו-b בביטוי n</a:t>
            </a:r>
            <a:r>
              <a:rPr baseline="30000" lang="en-US" sz="2400"/>
              <a:t>log</a:t>
            </a:r>
            <a:r>
              <a:rPr baseline="-25000" lang="en-US" sz="2400"/>
              <a:t>b</a:t>
            </a:r>
            <a:r>
              <a:rPr baseline="30000" lang="en-US" sz="2400"/>
              <a:t>a</a:t>
            </a:r>
            <a:r>
              <a:rPr lang="en-US" sz="2400"/>
              <a:t>, ונקבל: n</a:t>
            </a:r>
            <a:r>
              <a:rPr baseline="30000" lang="en-US" sz="2400"/>
              <a:t>log</a:t>
            </a:r>
            <a:r>
              <a:rPr baseline="-25000" lang="en-US" sz="2400"/>
              <a:t>2</a:t>
            </a:r>
            <a:r>
              <a:rPr baseline="30000" lang="en-US" sz="2400"/>
              <a:t>2 </a:t>
            </a:r>
            <a:r>
              <a:rPr lang="en-US" sz="2400"/>
              <a:t>= n</a:t>
            </a:r>
            <a:r>
              <a:rPr baseline="30000" lang="en-US" sz="2400"/>
              <a:t>1 </a:t>
            </a:r>
            <a:r>
              <a:rPr lang="en-US" sz="2400"/>
              <a:t>= n. 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מכיוון ש-(f(n שווה ל- n</a:t>
            </a:r>
            <a:r>
              <a:rPr baseline="30000" lang="en-US" sz="2400"/>
              <a:t>log</a:t>
            </a:r>
            <a:r>
              <a:rPr baseline="-25000" lang="en-US" sz="2400"/>
              <a:t>b</a:t>
            </a:r>
            <a:r>
              <a:rPr baseline="30000" lang="en-US" sz="2400"/>
              <a:t>a</a:t>
            </a:r>
            <a:r>
              <a:rPr lang="en-US" sz="2400"/>
              <a:t> לאחר הכפלה בלוגריתם הרי שנוסחה                                       זו מתאימה למקרה ד' של משפט האב.</a:t>
            </a:r>
            <a:endParaRPr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לכן, הפתרון הוא (T(n) = Θ(nlog</a:t>
            </a:r>
            <a:r>
              <a:rPr baseline="30000" lang="en-US" sz="2400"/>
              <a:t>2</a:t>
            </a:r>
            <a:r>
              <a:rPr lang="en-US" sz="2400"/>
              <a:t>n.</a:t>
            </a:r>
            <a:endParaRPr/>
          </a:p>
          <a:p>
            <a:pPr indent="-495300" lvl="1" marL="83978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(נשים לב שסעיף ב' של משפט האב הוא מקרה                                        </a:t>
            </a:r>
            <a:endParaRPr/>
          </a:p>
          <a:p>
            <a:pPr indent="-495300" lvl="1" marL="839787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פרטי של סעיף ד', המתקבל אם ניקח k = 0)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תרגיל</a:t>
            </a:r>
            <a:endParaRPr sz="3800"/>
          </a:p>
        </p:txBody>
      </p:sp>
      <p:pic>
        <p:nvPicPr>
          <p:cNvPr descr="Belvedere"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51" y="1311273"/>
            <a:ext cx="3322638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280087" y="996778"/>
            <a:ext cx="11644011" cy="549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59117" lvl="0" marL="5715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נתונה פונקצית זמן הריצה של אלגוריתם הפועל על קלט שגודלו n: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/>
              <a:t>			</a:t>
            </a:r>
            <a:endParaRPr sz="26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0" lvl="0" marL="2286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559117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מהי סיבוכיות זמן הריצה של האלגוריתם?</a:t>
            </a:r>
            <a:endParaRPr/>
          </a:p>
          <a:p>
            <a:pPr indent="-5080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000"/>
          </a:p>
          <a:p>
            <a:pPr indent="-406717" lvl="2" marL="1090613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lang="en-US" sz="2600"/>
              <a:t>(</a:t>
            </a:r>
            <a:r>
              <a:rPr lang="en-US" sz="2600"/>
              <a:t>Θ(√n</a:t>
            </a:r>
            <a:endParaRPr sz="2600"/>
          </a:p>
          <a:p>
            <a:pPr indent="-406717" lvl="2" marL="1090613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lang="en-US" sz="2600"/>
              <a:t>(Θ(n · √n</a:t>
            </a:r>
            <a:endParaRPr sz="2600"/>
          </a:p>
          <a:p>
            <a:pPr indent="-406717" lvl="2" marL="1090612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lang="en-US" sz="2600"/>
              <a:t>(Θ(√n · logn</a:t>
            </a:r>
            <a:endParaRPr sz="2600"/>
          </a:p>
          <a:p>
            <a:pPr indent="-406717" lvl="2" marL="1090613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AutoNum type="arabicPeriod"/>
            </a:pPr>
            <a:r>
              <a:rPr lang="en-US" sz="2600"/>
              <a:t>(Θ(n</a:t>
            </a:r>
            <a:endParaRPr sz="2600"/>
          </a:p>
          <a:p>
            <a:pPr indent="-317500" lvl="1" marL="839788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4064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4064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4064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/>
          </a:p>
          <a:p>
            <a:pPr indent="-4064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תרגיל (אביב תשס"ד)</a:t>
            </a:r>
            <a:endParaRPr sz="3800"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3725" y="1433109"/>
            <a:ext cx="29527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280087" y="996778"/>
            <a:ext cx="11644011" cy="5496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71500" lvl="0" marL="5715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נתונה פונקצית זמן הריצה של אלגוריתם הפועל על קלט שגודלו n: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			</a:t>
            </a:r>
            <a:endParaRPr sz="26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5715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מהי סיבוכיות זמן הריצה של האלגוריתם?</a:t>
            </a:r>
            <a:endParaRPr/>
          </a:p>
          <a:p>
            <a:pPr indent="-508000" lvl="0" marL="57150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-419100" lvl="2" marL="1090613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rabicPeriod"/>
            </a:pPr>
            <a:r>
              <a:rPr lang="en-US" sz="2600"/>
              <a:t>(</a:t>
            </a:r>
            <a:r>
              <a:rPr lang="en-US" sz="2600"/>
              <a:t>Θ(√n · logn</a:t>
            </a:r>
            <a:endParaRPr sz="2600"/>
          </a:p>
          <a:p>
            <a:pPr indent="-419100" lvl="2" marL="1090613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rabicPeriod"/>
            </a:pPr>
            <a:r>
              <a:rPr lang="en-US" sz="2600"/>
              <a:t>(Θ(n · logn</a:t>
            </a:r>
            <a:endParaRPr sz="2600"/>
          </a:p>
          <a:p>
            <a:pPr indent="-419100" lvl="2" marL="1090613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rabicPeriod"/>
            </a:pPr>
            <a:r>
              <a:rPr lang="en-US" sz="2600"/>
              <a:t>(Θ(n</a:t>
            </a:r>
            <a:endParaRPr sz="2600"/>
          </a:p>
          <a:p>
            <a:pPr indent="-419100" lvl="2" marL="1090612" rtl="1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rabicPeriod"/>
            </a:pPr>
            <a:r>
              <a:rPr lang="en-US" sz="2600"/>
              <a:t>(Θ(√n · log</a:t>
            </a:r>
            <a:r>
              <a:rPr baseline="30000" lang="en-US" sz="2600"/>
              <a:t>2</a:t>
            </a:r>
            <a:r>
              <a:rPr lang="en-US" sz="2600"/>
              <a:t>n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1032000" y="-8238"/>
            <a:ext cx="11160000" cy="864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/>
              <a:t>תרגיל (אביב תשס"ה)</a:t>
            </a:r>
            <a:endParaRPr sz="3800"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6326" y="1449734"/>
            <a:ext cx="3865562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tical" id="127" name="Google Shape;12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0725" y="3213100"/>
            <a:ext cx="3600450" cy="290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ערכת נושא Office">
  <a:themeElements>
    <a:clrScheme name="מכללה">
      <a:dk1>
        <a:srgbClr val="000000"/>
      </a:dk1>
      <a:lt1>
        <a:srgbClr val="FFFFFF"/>
      </a:lt1>
      <a:dk2>
        <a:srgbClr val="6693A6"/>
      </a:dk2>
      <a:lt2>
        <a:srgbClr val="FFFFFF"/>
      </a:lt2>
      <a:accent1>
        <a:srgbClr val="305E6B"/>
      </a:accent1>
      <a:accent2>
        <a:srgbClr val="0D7D79"/>
      </a:accent2>
      <a:accent3>
        <a:srgbClr val="6693A6"/>
      </a:accent3>
      <a:accent4>
        <a:srgbClr val="B1B1B1"/>
      </a:accent4>
      <a:accent5>
        <a:srgbClr val="D98A8F"/>
      </a:accent5>
      <a:accent6>
        <a:srgbClr val="CCE5F2"/>
      </a:accent6>
      <a:hlink>
        <a:srgbClr val="66478F"/>
      </a:hlink>
      <a:folHlink>
        <a:srgbClr val="8C70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ערכת נושא Office">
  <a:themeElements>
    <a:clrScheme name="מכללה">
      <a:dk1>
        <a:srgbClr val="000000"/>
      </a:dk1>
      <a:lt1>
        <a:srgbClr val="FFFFFF"/>
      </a:lt1>
      <a:dk2>
        <a:srgbClr val="6693A6"/>
      </a:dk2>
      <a:lt2>
        <a:srgbClr val="FFFFFF"/>
      </a:lt2>
      <a:accent1>
        <a:srgbClr val="305E6B"/>
      </a:accent1>
      <a:accent2>
        <a:srgbClr val="0D7D79"/>
      </a:accent2>
      <a:accent3>
        <a:srgbClr val="6693A6"/>
      </a:accent3>
      <a:accent4>
        <a:srgbClr val="B1B1B1"/>
      </a:accent4>
      <a:accent5>
        <a:srgbClr val="D98A8F"/>
      </a:accent5>
      <a:accent6>
        <a:srgbClr val="CCE5F2"/>
      </a:accent6>
      <a:hlink>
        <a:srgbClr val="66478F"/>
      </a:hlink>
      <a:folHlink>
        <a:srgbClr val="8C70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