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Varela Round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VarelaRound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bfb9d0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bfb9d0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fb9d00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fb9d00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fb9d00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bfb9d00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bfb9d002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bfb9d002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שקופית_כותרת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sharon\Documents\לאחר ההפרדה החל משנת 2015\פורמט למצגות\אלמנטים גרפים מחלקות\BOTTOM MAHLAKOT - NO bubot\BOTTOM - NO bubot - pos - tohna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4382070"/>
            <a:ext cx="9144903" cy="76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השוואה">
  <p:cSld name="2_השוואה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60" name="Google Shape;6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type="title"/>
          </p:nvPr>
        </p:nvSpPr>
        <p:spPr>
          <a:xfrm>
            <a:off x="184360" y="0"/>
            <a:ext cx="8754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84360" y="1293900"/>
            <a:ext cx="4320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618929" y="719850"/>
            <a:ext cx="432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4000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184360" y="719850"/>
            <a:ext cx="432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4000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4" type="body"/>
          </p:nvPr>
        </p:nvSpPr>
        <p:spPr>
          <a:xfrm>
            <a:off x="4618929" y="1293900"/>
            <a:ext cx="4320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ת_ותוכן">
  <p:cSld name="1_כותרת_ותוכן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11" y="89201"/>
            <a:ext cx="715682" cy="47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ות_ותוכן">
  <p:cSld name="1_כותרות_ותוכן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03887" y="1369218"/>
            <a:ext cx="87330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203887" y="733940"/>
            <a:ext cx="8733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72295" y="0"/>
            <a:ext cx="8370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11" y="89201"/>
            <a:ext cx="715682" cy="47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שני_תכנים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74000" y="0"/>
            <a:ext cx="837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68000" y="739025"/>
            <a:ext cx="4320000" cy="4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18929" y="739025"/>
            <a:ext cx="43200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11" y="89201"/>
            <a:ext cx="715682" cy="47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השוואה">
  <p:cSld name="1_השוואה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74000" y="0"/>
            <a:ext cx="837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84360" y="1293900"/>
            <a:ext cx="43200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8929" y="719850"/>
            <a:ext cx="432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4000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/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4618929" y="1293900"/>
            <a:ext cx="43200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184360" y="719850"/>
            <a:ext cx="432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4000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11" y="89201"/>
            <a:ext cx="715682" cy="47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שקופית_כותרת">
  <p:cSld name="2_שקופית_כותרת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כותרת_ותוכן">
  <p:cSld name="2_כותרת_ותוכן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body"/>
          </p:nvPr>
        </p:nvSpPr>
        <p:spPr>
          <a:xfrm>
            <a:off x="210065" y="747584"/>
            <a:ext cx="87330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210065" y="-6178"/>
            <a:ext cx="8733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כותרות_ותוכן">
  <p:cSld name="2_כותרות_ותוכן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203887" y="1369218"/>
            <a:ext cx="8733000" cy="28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203887" y="733940"/>
            <a:ext cx="8733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03887" y="0"/>
            <a:ext cx="8733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שני_תכנים">
  <p:cSld name="2_שני_תכנים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type="title"/>
          </p:nvPr>
        </p:nvSpPr>
        <p:spPr>
          <a:xfrm>
            <a:off x="168000" y="0"/>
            <a:ext cx="877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68000" y="739025"/>
            <a:ext cx="43200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618929" y="739025"/>
            <a:ext cx="43200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48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" y="4985950"/>
            <a:ext cx="9144000" cy="1620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מבנה נתונים 2</a:t>
            </a:r>
            <a:endParaRPr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רקורסיה במבני נתונים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אילו מבנים יש עד כה?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iw"/>
              <a:t>מחסנית - מבנה שעובד בשיטת LIFO ומומש ע"י מערך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/>
              <a:t>תור - מבנה שעובד בשיטת FIFO ומומש ע"י מערך ושתי מחסניות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/>
              <a:t>חוליה - מבנה רקורסיבי עבור בניית רשימה מקושרת חד-כיוונית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/>
              <a:t>חוליה דו-כיוונית - </a:t>
            </a:r>
            <a:r>
              <a:rPr lang="iw"/>
              <a:t>מבנה רקורסיבי עבור בניית רשימה מקושרת דו-כיוונית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/>
              <a:t>רשימה מקושרת - מבנה הכולל חוליה ולכן ניתן להפעיל עליו שיטות רקורסיביות בקלות</a:t>
            </a:r>
            <a:endParaRPr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=&gt; נממש פונקציות רקורסיביות העובדות על מבני הנתונים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iw"/>
              <a:t>כתוב פונקציה רקורסיבית המקבלת מחסנית ומחשבת את סכום איבריה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iw"/>
              <a:t>כתוב פונקציה רקורסיבית המקבלת מחסנית ומדפיסה:</a:t>
            </a:r>
            <a:endParaRPr/>
          </a:p>
          <a:p>
            <a:pPr indent="0" lvl="0" marL="4572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א) מתחתית המחסנית אל ראש המחסנית</a:t>
            </a:r>
            <a:endParaRPr/>
          </a:p>
          <a:p>
            <a:pPr indent="0" lvl="0" marL="4572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ב) מראש המחסנית לתחתית המחסנית</a:t>
            </a:r>
            <a:endParaRPr/>
          </a:p>
          <a:p>
            <a:pPr indent="0" lvl="0" marL="4572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מחסנית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675" y="2425025"/>
            <a:ext cx="2640500" cy="1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מחסנית - שאלה אחרונה...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311" y="747575"/>
            <a:ext cx="5286915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69570" lvl="0" marL="457200" rtl="1" algn="r">
              <a:spcBef>
                <a:spcPts val="800"/>
              </a:spcBef>
              <a:spcAft>
                <a:spcPts val="0"/>
              </a:spcAft>
              <a:buSzPct val="100000"/>
              <a:buAutoNum type="arabicPeriod"/>
            </a:pPr>
            <a:r>
              <a:rPr lang="iw"/>
              <a:t>כתוב פונקציה רקורסיבית המקבלת תור ומחזירה תור חדש המכיל את האיברים בסדר הפוך</a:t>
            </a:r>
            <a:endParaRPr/>
          </a:p>
          <a:p>
            <a:pPr indent="0" lvl="0" marL="4572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לדוגמא: אם התקבל התור - 7 5 3 1 יוחזר התור - 1 3 5 7</a:t>
            </a:r>
            <a:endParaRPr/>
          </a:p>
          <a:p>
            <a:pPr indent="-369570" lvl="0" marL="457200" rtl="1" algn="r">
              <a:spcBef>
                <a:spcPts val="800"/>
              </a:spcBef>
              <a:spcAft>
                <a:spcPts val="0"/>
              </a:spcAft>
              <a:buSzPct val="100000"/>
              <a:buAutoNum type="arabicPeriod"/>
            </a:pPr>
            <a:r>
              <a:rPr lang="iw"/>
              <a:t>מה מבצעת הפונקציה הבאה: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public static int </a:t>
            </a:r>
            <a:r>
              <a:rPr b="1" lang="iw" sz="2000">
                <a:solidFill>
                  <a:srgbClr val="FFC000"/>
                </a:solidFill>
                <a:latin typeface="Varela Round"/>
                <a:ea typeface="Varela Round"/>
                <a:cs typeface="Varela Round"/>
                <a:sym typeface="Varela Round"/>
              </a:rPr>
              <a:t>sod1</a:t>
            </a: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(Queue&lt;Integer&gt; q){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 	int i = q.remove(</a:t>
            </a:r>
            <a:r>
              <a:rPr lang="iw" sz="8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); 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 	int result = i; 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 	if (! q.isEmpty()) {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 		int j = </a:t>
            </a:r>
            <a:r>
              <a:rPr b="1" lang="iw" sz="2000">
                <a:solidFill>
                  <a:srgbClr val="FFC000"/>
                </a:solidFill>
                <a:latin typeface="Varela Round"/>
                <a:ea typeface="Varela Round"/>
                <a:cs typeface="Varela Round"/>
                <a:sym typeface="Varela Round"/>
              </a:rPr>
              <a:t>sod1</a:t>
            </a:r>
            <a:r>
              <a:rPr lang="iw" sz="1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(q);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 		if (result &gt; j) result= j;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 	}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 	q.insert</a:t>
            </a:r>
            <a:r>
              <a:rPr lang="iw" sz="1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(</a:t>
            </a:r>
            <a:r>
              <a:rPr lang="iw" sz="1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i</a:t>
            </a:r>
            <a:r>
              <a:rPr lang="iw" sz="1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);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  	return result;</a:t>
            </a:r>
            <a:endParaRPr sz="2000">
              <a:solidFill>
                <a:srgbClr val="00206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02060"/>
                </a:solidFill>
                <a:latin typeface="Varela Round"/>
                <a:ea typeface="Varela Round"/>
                <a:cs typeface="Varela Round"/>
                <a:sym typeface="Varela Round"/>
              </a:rPr>
              <a:t>}</a:t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תור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מכללה">
      <a:dk1>
        <a:srgbClr val="000000"/>
      </a:dk1>
      <a:lt1>
        <a:srgbClr val="FFFFFF"/>
      </a:lt1>
      <a:dk2>
        <a:srgbClr val="6693A6"/>
      </a:dk2>
      <a:lt2>
        <a:srgbClr val="FFFFFF"/>
      </a:lt2>
      <a:accent1>
        <a:srgbClr val="305E6B"/>
      </a:accent1>
      <a:accent2>
        <a:srgbClr val="0D7D79"/>
      </a:accent2>
      <a:accent3>
        <a:srgbClr val="6693A6"/>
      </a:accent3>
      <a:accent4>
        <a:srgbClr val="B1B1B1"/>
      </a:accent4>
      <a:accent5>
        <a:srgbClr val="D98A8F"/>
      </a:accent5>
      <a:accent6>
        <a:srgbClr val="CCE5F2"/>
      </a:accent6>
      <a:hlink>
        <a:srgbClr val="66478F"/>
      </a:hlink>
      <a:folHlink>
        <a:srgbClr val="8C70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