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57" r:id="rId3"/>
    <p:sldId id="258" r:id="rId4"/>
    <p:sldId id="259" r:id="rId5"/>
    <p:sldId id="337" r:id="rId6"/>
    <p:sldId id="318" r:id="rId7"/>
    <p:sldId id="319" r:id="rId8"/>
    <p:sldId id="320" r:id="rId9"/>
    <p:sldId id="323" r:id="rId10"/>
    <p:sldId id="324" r:id="rId11"/>
    <p:sldId id="369" r:id="rId12"/>
    <p:sldId id="370" r:id="rId13"/>
    <p:sldId id="331" r:id="rId14"/>
    <p:sldId id="332" r:id="rId15"/>
    <p:sldId id="371" r:id="rId16"/>
    <p:sldId id="334" r:id="rId17"/>
    <p:sldId id="335" r:id="rId18"/>
    <p:sldId id="336" r:id="rId19"/>
    <p:sldId id="338" r:id="rId20"/>
    <p:sldId id="339" r:id="rId21"/>
    <p:sldId id="276" r:id="rId22"/>
    <p:sldId id="343" r:id="rId23"/>
    <p:sldId id="372" r:id="rId24"/>
    <p:sldId id="373" r:id="rId25"/>
    <p:sldId id="345" r:id="rId26"/>
    <p:sldId id="374" r:id="rId27"/>
    <p:sldId id="375" r:id="rId28"/>
    <p:sldId id="376" r:id="rId29"/>
    <p:sldId id="377" r:id="rId30"/>
    <p:sldId id="349" r:id="rId31"/>
    <p:sldId id="378" r:id="rId32"/>
    <p:sldId id="362" r:id="rId33"/>
    <p:sldId id="363" r:id="rId34"/>
    <p:sldId id="364" r:id="rId35"/>
    <p:sldId id="365" r:id="rId36"/>
    <p:sldId id="366" r:id="rId37"/>
    <p:sldId id="297" r:id="rId38"/>
    <p:sldId id="298" r:id="rId39"/>
    <p:sldId id="340" r:id="rId40"/>
    <p:sldId id="299" r:id="rId41"/>
    <p:sldId id="300" r:id="rId42"/>
    <p:sldId id="301" r:id="rId43"/>
    <p:sldId id="379" r:id="rId44"/>
    <p:sldId id="302" r:id="rId4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3B58E6B-D1C0-4DD5-A7FB-6D5A6E2E859C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55256D1-F418-473F-8B80-361F1E43DB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88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FF66E6A-0F32-40A4-8092-480C05A1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72CE551-97CA-4FBC-96D7-ADD266E56912}" type="slidenum">
              <a:rPr lang="en-US" altLang="he-IL" sz="1200">
                <a:latin typeface="Times New Roman" panose="02020603050405020304" pitchFamily="18" charset="0"/>
              </a:rPr>
              <a:pPr/>
              <a:t>7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06D1F77-7AF1-4278-B48B-DEFA9F29A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78AC278-22AB-449E-8546-141758A9F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F5D0D73-5645-4011-9545-1AD1DCF79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3819C114-0AC8-4D9F-AAEF-703751078ABE}" type="slidenum">
              <a:rPr lang="en-US" altLang="he-IL" sz="1200">
                <a:latin typeface="Times New Roman" panose="02020603050405020304" pitchFamily="18" charset="0"/>
              </a:rPr>
              <a:pPr/>
              <a:t>16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F4804DA-34BD-4334-B727-19AEA320E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1F6BE48-77AF-45A6-A31D-2BF1AE540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F223097-3876-4C15-AF4E-F1FD3B1D3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2BEE056-4C05-4D8C-A727-8E3F0FFD66BD}" type="slidenum">
              <a:rPr lang="en-US" altLang="he-IL" sz="1200">
                <a:latin typeface="Times New Roman" panose="02020603050405020304" pitchFamily="18" charset="0"/>
              </a:rPr>
              <a:pPr/>
              <a:t>17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816CB85-16AD-409E-BBCA-BB4DB7AE5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EEF66B4-EA50-4673-B913-ED5C88DD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34AAFB-D87C-4E60-9237-CBD8A6989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2A36C4C-B1BB-4B4C-AE2B-77FCBC2C77FE}" type="slidenum">
              <a:rPr lang="en-US" altLang="he-IL" sz="1200">
                <a:latin typeface="Times New Roman" panose="02020603050405020304" pitchFamily="18" charset="0"/>
              </a:rPr>
              <a:pPr/>
              <a:t>18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C273991-A945-4694-BB57-D0DA968C3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5A7E91E-2B89-47E5-92B7-08E598441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4E1670-7F42-477E-B5B9-9B546B21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76B9021-5BC0-4D4A-9E06-A41EF232CAED}" type="slidenum">
              <a:rPr lang="en-US" altLang="he-IL" sz="1200">
                <a:latin typeface="Times New Roman" panose="02020603050405020304" pitchFamily="18" charset="0"/>
              </a:rPr>
              <a:pPr/>
              <a:t>21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05686B6-4E95-4C8E-A524-842A564B7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890634-7D6B-46CE-85F0-AAA37E3C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4E1670-7F42-477E-B5B9-9B546B21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76B9021-5BC0-4D4A-9E06-A41EF232CAED}" type="slidenum">
              <a:rPr lang="en-US" altLang="he-IL" sz="1200">
                <a:latin typeface="Times New Roman" panose="02020603050405020304" pitchFamily="18" charset="0"/>
              </a:rPr>
              <a:pPr/>
              <a:t>24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05686B6-4E95-4C8E-A524-842A564B7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890634-7D6B-46CE-85F0-AAA37E3C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6529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4E1670-7F42-477E-B5B9-9B546B21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76B9021-5BC0-4D4A-9E06-A41EF232CAED}" type="slidenum">
              <a:rPr lang="en-US" altLang="he-IL" sz="1200">
                <a:latin typeface="Times New Roman" panose="02020603050405020304" pitchFamily="18" charset="0"/>
              </a:rPr>
              <a:pPr/>
              <a:t>29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05686B6-4E95-4C8E-A524-842A564B7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890634-7D6B-46CE-85F0-AAA37E3C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3248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4E1670-7F42-477E-B5B9-9B546B213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76B9021-5BC0-4D4A-9E06-A41EF232CAED}" type="slidenum">
              <a:rPr lang="en-US" altLang="he-IL" sz="1200">
                <a:latin typeface="Times New Roman" panose="02020603050405020304" pitchFamily="18" charset="0"/>
              </a:rPr>
              <a:pPr/>
              <a:t>31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05686B6-4E95-4C8E-A524-842A564B7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6890634-7D6B-46CE-85F0-AAA37E3C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9401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0122F86-2867-4348-83FE-6352F9744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0A21DBA-68D7-4A82-AE17-D709C0E46493}" type="slidenum">
              <a:rPr lang="en-US" altLang="he-IL" sz="1200">
                <a:latin typeface="Times New Roman" panose="02020603050405020304" pitchFamily="18" charset="0"/>
              </a:rPr>
              <a:pPr/>
              <a:t>8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CBE1155-2FB6-48AB-B604-B0F962247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E6035A8-8E2A-444F-ADB4-EF90A159F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05A899B-8C9E-4E0B-973A-4C4B7F0DE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05EC650-381B-4107-B6FF-DDE84B5D4CCD}" type="slidenum">
              <a:rPr lang="en-US" altLang="he-IL" sz="1200">
                <a:latin typeface="Times New Roman" panose="02020603050405020304" pitchFamily="18" charset="0"/>
              </a:rPr>
              <a:pPr/>
              <a:t>9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4AE5FEA-C5A7-4806-861F-86624BD5C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E9B604D-8C91-4909-8CBB-AA269E83D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E4A2186-97A1-40AF-83BE-8CF984D6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12267F1-8EE1-47AB-9801-CFAB250570E3}" type="slidenum">
              <a:rPr lang="en-US" altLang="he-IL" sz="1200">
                <a:latin typeface="Times New Roman" panose="02020603050405020304" pitchFamily="18" charset="0"/>
              </a:rPr>
              <a:pPr/>
              <a:t>10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ABD668-A43F-4EA2-A4B7-57C2D4E12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E93DD-D0ED-40C9-8D18-4C7270B0B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E4A2186-97A1-40AF-83BE-8CF984D6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12267F1-8EE1-47AB-9801-CFAB250570E3}" type="slidenum">
              <a:rPr lang="en-US" altLang="he-IL" sz="1200">
                <a:latin typeface="Times New Roman" panose="02020603050405020304" pitchFamily="18" charset="0"/>
              </a:rPr>
              <a:pPr/>
              <a:t>11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ABD668-A43F-4EA2-A4B7-57C2D4E12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E93DD-D0ED-40C9-8D18-4C7270B0B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  <p:extLst>
      <p:ext uri="{BB962C8B-B14F-4D97-AF65-F5344CB8AC3E}">
        <p14:creationId xmlns:p14="http://schemas.microsoft.com/office/powerpoint/2010/main" val="136594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E4A2186-97A1-40AF-83BE-8CF984D6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12267F1-8EE1-47AB-9801-CFAB250570E3}" type="slidenum">
              <a:rPr lang="en-US" altLang="he-IL" sz="1200">
                <a:latin typeface="Times New Roman" panose="02020603050405020304" pitchFamily="18" charset="0"/>
              </a:rPr>
              <a:pPr/>
              <a:t>12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ABD668-A43F-4EA2-A4B7-57C2D4E12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E93DD-D0ED-40C9-8D18-4C7270B0B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  <p:extLst>
      <p:ext uri="{BB962C8B-B14F-4D97-AF65-F5344CB8AC3E}">
        <p14:creationId xmlns:p14="http://schemas.microsoft.com/office/powerpoint/2010/main" val="365458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9428EB1-9925-4F41-A68A-AE6E0B8C6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549B319-0BE6-44EA-B640-8C8A6F495ED0}" type="slidenum">
              <a:rPr lang="en-US" altLang="he-IL" sz="1200">
                <a:latin typeface="Times New Roman" panose="02020603050405020304" pitchFamily="18" charset="0"/>
              </a:rPr>
              <a:pPr/>
              <a:t>13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EFAAA22-D3BF-4435-B15C-0E4E358C3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33863EA-4101-44D3-8508-C2E6D467C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7AA2BF6-A59D-4F8D-916F-CFDBDC802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61585B5-3BFD-45EE-A79F-5EE463F37006}" type="slidenum">
              <a:rPr lang="en-US" altLang="he-IL" sz="1200">
                <a:latin typeface="Times New Roman" panose="02020603050405020304" pitchFamily="18" charset="0"/>
              </a:rPr>
              <a:pPr/>
              <a:t>14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F76F83F-23C0-44F5-A901-A677457CB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230B451-3662-4A7C-8DAD-DB1CECFD4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E4A2186-97A1-40AF-83BE-8CF984D6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412267F1-8EE1-47AB-9801-CFAB250570E3}" type="slidenum">
              <a:rPr lang="en-US" altLang="he-IL" sz="1200">
                <a:latin typeface="Times New Roman" panose="02020603050405020304" pitchFamily="18" charset="0"/>
              </a:rPr>
              <a:pPr/>
              <a:t>15</a:t>
            </a:fld>
            <a:endParaRPr lang="en-US" altLang="he-IL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ABD668-A43F-4EA2-A4B7-57C2D4E12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E93DD-D0ED-40C9-8D18-4C7270B0B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e-IL"/>
          </a:p>
        </p:txBody>
      </p:sp>
    </p:spTree>
    <p:extLst>
      <p:ext uri="{BB962C8B-B14F-4D97-AF65-F5344CB8AC3E}">
        <p14:creationId xmlns:p14="http://schemas.microsoft.com/office/powerpoint/2010/main" val="178955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F784-716F-40AE-A6C7-CBDFC443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82460-2E62-44BD-88AD-C9A469364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AC40-5550-49C9-BFA8-76E84F2B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802F-E472-4DDD-85AF-7727DD7E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69B4-F726-4545-B6F4-363946E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1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2E1-23F0-45A0-A968-F4971B8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CB53-4BF8-407D-BBFD-D3D25BE2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7928-7FEC-44E3-8E6B-F501B828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59AC-0E14-4A85-9E91-C36BF12F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C949-4609-400A-9FE1-79AA7630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4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A50D2-FECC-43DF-A2A6-D0D9CEF8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2F4BB-1099-4B16-8ED6-AA190C37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A126-F264-406F-BF15-FB02FBE5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044B-2DE7-431A-92E6-4F46AD0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F5B2-2E01-4561-88EA-7CD7858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08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AA8C-14C0-4E94-BBC9-CC4492E2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48EE-0071-47AA-BAC4-9153475D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7B6C-68AD-4D7A-9CFD-4DF2BDFA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557B-A814-4963-B3D9-E0253F9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BE55-6133-438D-B74B-19F1AF07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1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CA38-9DDE-4C9E-80CC-7A0A2F8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EAF2-DBB8-4AB7-A2B9-C64687C9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4D05-D497-43FD-95EC-685441A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310D-7819-4464-B1A5-7C6F6FAC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0FE-50B2-4019-877D-EAAA6A13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7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C681-E404-48CB-8A31-C90BD8B0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4582-F007-4799-9AA2-3188242E9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C6015-FCCB-4F59-BF51-FE8B714B2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B289D-B235-4E9C-AA8D-0A488EF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09B16-EFFF-43D1-87B6-83E55685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41E7-0B79-4EFB-8F34-041B202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2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2089-29E0-468E-BD69-905B5A2E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CDB0-4226-48C6-8584-F81B66F2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29790-9D24-4EB9-A417-80590729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7630-AD46-403B-9945-93CDD7F4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2A44-6D79-465F-A3DE-8B7C2AE80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9A74E-2DB3-46FD-91DF-C00210B9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E6188-5F0C-4345-A027-A10A874C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07A0F-CB4D-4F8F-B8D4-0A44D71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4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68ED-AEBA-4143-B894-687C84B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66CC-4FF3-4512-B332-F19BF994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7C5D6-110E-4F2F-94A7-202E3CAA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365B-E8BA-4DEB-BF62-7B7619FE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974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18DCF-C8A6-4A90-91C8-B1481A29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B2EA-A94C-4EA1-BF1D-211A2825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ED4A-6B26-4C00-A8C9-1C23FE9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62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E4-77B0-4343-95B3-D4D55EB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8144-F173-47AD-BF74-338BEBD4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BEE59-6063-4C22-A8D0-CB3B6B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4AC1-7327-42E8-9D80-04C10718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1D93-F61D-4651-8ECA-152D72F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91DA-6FFB-41FB-92C5-1239F7C8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63C5-7AF7-4342-9415-0BE70D41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33B9-D0E6-4F27-B279-856E7B226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9670-C6C2-483D-A19F-A5F616E4D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6DED-77CA-41E3-8384-79BB68AF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61FE-51E1-450A-A612-C10D1EB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838A0-40CA-4A6D-BD05-A4F1426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FE97C-2611-497E-A176-DF6809E8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610C-50C7-4563-BFF6-EC37748F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A2FE-B99E-4FBF-ABBD-E6CBD442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C69F-D4E7-499F-9625-386894AD300A}" type="datetimeFigureOut">
              <a:rPr lang="he-IL" smtClean="0"/>
              <a:t>כ'/טבת/תשפ"א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22E1-8C4D-46D3-9071-200379CE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03B2-A582-4E4A-9BFB-3C2F26BD5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659-B263-43E3-A376-FF88F23043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nmsu.edu/~ogden/cs48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ie.com/articles/the3q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ie.com/articles/the3q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nd.org/dn.mss/affordances-interactions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CCC3-C440-4A0A-B892-1AE113F6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2326874"/>
          </a:xfrm>
        </p:spPr>
        <p:txBody>
          <a:bodyPr anchor="b">
            <a:normAutofit/>
          </a:bodyPr>
          <a:lstStyle/>
          <a:p>
            <a:r>
              <a:rPr lang="en-US" sz="9600" dirty="0"/>
              <a:t>UI / UX</a:t>
            </a:r>
            <a:br>
              <a:rPr lang="he-IL" sz="9600" dirty="0"/>
            </a:br>
            <a:r>
              <a:rPr lang="he-IL" sz="4400" dirty="0"/>
              <a:t>בניית ממשק משתמש המספק חווית משתמש</a:t>
            </a:r>
            <a:endParaRPr lang="he-IL" sz="1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ECB77-EE0A-461F-9823-92013495DD23}"/>
              </a:ext>
            </a:extLst>
          </p:cNvPr>
          <p:cNvSpPr txBox="1"/>
          <p:nvPr/>
        </p:nvSpPr>
        <p:spPr>
          <a:xfrm>
            <a:off x="4141130" y="5575082"/>
            <a:ext cx="39063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 מצגת של @ביל אוגדן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https://web.nmsu.edu/~ogden/cs485/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80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067169A-03BE-474E-8F63-AFAE99D4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07871"/>
            <a:ext cx="9849751" cy="905045"/>
          </a:xfrm>
        </p:spPr>
        <p:txBody>
          <a:bodyPr anchor="b">
            <a:normAutofit/>
          </a:bodyPr>
          <a:lstStyle/>
          <a:p>
            <a:r>
              <a:rPr lang="en-GB" altLang="he-IL" sz="5400"/>
              <a:t>Which kind of design?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7E435CF-DED6-4217-BF8D-C0ACC2C99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997868"/>
            <a:ext cx="9849751" cy="3937213"/>
          </a:xfrm>
        </p:spPr>
        <p:txBody>
          <a:bodyPr anchor="ctr">
            <a:normAutofit lnSpcReduction="10000"/>
          </a:bodyPr>
          <a:lstStyle/>
          <a:p>
            <a:r>
              <a:rPr lang="en-GB" altLang="he-IL" dirty="0"/>
              <a:t>Number of other terms used emphasizing what is being designed, e.g., 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user interface design, software design, user-</a:t>
            </a:r>
            <a:r>
              <a:rPr lang="en-GB" altLang="he-IL" sz="2800" dirty="0" err="1">
                <a:ea typeface="ＭＳ Ｐゴシック" panose="020B0600070205080204" pitchFamily="34" charset="-128"/>
              </a:rPr>
              <a:t>centered</a:t>
            </a:r>
            <a:r>
              <a:rPr lang="en-GB" altLang="he-IL" sz="2800" dirty="0">
                <a:ea typeface="ＭＳ Ｐゴシック" panose="020B0600070205080204" pitchFamily="34" charset="-128"/>
              </a:rPr>
              <a:t> design, product design, web design, experience design user experience(UX)</a:t>
            </a:r>
          </a:p>
          <a:p>
            <a:r>
              <a:rPr lang="en-GB" altLang="he-IL" dirty="0"/>
              <a:t>Interaction design is sometimes used as the umbrella term covering all of these aspects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fundamental to all disciplines, fields, and approaches concerned with researching and designing computer-based systems for people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067169A-03BE-474E-8F63-AFAE99D4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42161"/>
            <a:ext cx="9849751" cy="870755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HCI and interaction design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A93579C6-59DE-4DDE-821A-76730B079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79012"/>
              </p:ext>
            </p:extLst>
          </p:nvPr>
        </p:nvGraphicFramePr>
        <p:xfrm>
          <a:off x="2340428" y="1861186"/>
          <a:ext cx="6400800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672584" imgH="3066288" progId="Word.Document.8">
                  <p:embed/>
                </p:oleObj>
              </mc:Choice>
              <mc:Fallback>
                <p:oleObj name="Document" r:id="rId3" imgW="4672584" imgH="3066288" progId="Word.Document.8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C6DD4811-6ECB-4366-B4A7-73D301AD4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8" y="1861186"/>
                        <a:ext cx="6400800" cy="420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36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067169A-03BE-474E-8F63-AFAE99D4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07871"/>
            <a:ext cx="9849751" cy="905045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Working in multidisciplinary teams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7E435CF-DED6-4217-BF8D-C0ACC2C99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997868"/>
            <a:ext cx="9849751" cy="393721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he-IL" sz="2400" dirty="0"/>
              <a:t>Many people from different </a:t>
            </a:r>
            <a:br>
              <a:rPr lang="en-GB" altLang="he-IL" sz="2400" dirty="0"/>
            </a:br>
            <a:r>
              <a:rPr lang="en-GB" altLang="he-IL" sz="2400" dirty="0"/>
              <a:t>backgrounds involved</a:t>
            </a:r>
            <a:br>
              <a:rPr lang="en-GB" altLang="he-IL" sz="2400" dirty="0"/>
            </a:br>
            <a:endParaRPr lang="en-GB" altLang="he-IL" sz="2400" dirty="0"/>
          </a:p>
          <a:p>
            <a:pPr>
              <a:lnSpc>
                <a:spcPct val="90000"/>
              </a:lnSpc>
            </a:pPr>
            <a:r>
              <a:rPr lang="en-GB" altLang="he-IL" sz="2400" dirty="0"/>
              <a:t>Different perspectives </a:t>
            </a:r>
            <a:br>
              <a:rPr lang="en-GB" altLang="he-IL" sz="2400" dirty="0"/>
            </a:br>
            <a:r>
              <a:rPr lang="en-GB" altLang="he-IL" sz="2400" dirty="0"/>
              <a:t>and ways of seeing </a:t>
            </a:r>
            <a:br>
              <a:rPr lang="en-GB" altLang="he-IL" sz="2400" dirty="0"/>
            </a:br>
            <a:r>
              <a:rPr lang="en-GB" altLang="he-IL" sz="2400" dirty="0"/>
              <a:t>and talking about things</a:t>
            </a:r>
          </a:p>
          <a:p>
            <a:pPr>
              <a:lnSpc>
                <a:spcPct val="90000"/>
              </a:lnSpc>
            </a:pPr>
            <a:r>
              <a:rPr lang="en-GB" altLang="he-IL" sz="2400" dirty="0"/>
              <a:t>Benefits</a:t>
            </a:r>
          </a:p>
          <a:p>
            <a:pPr lvl="1">
              <a:lnSpc>
                <a:spcPct val="90000"/>
              </a:lnSpc>
            </a:pPr>
            <a:r>
              <a:rPr lang="en-GB" altLang="he-IL" sz="2000" dirty="0">
                <a:ea typeface="ＭＳ Ｐゴシック" panose="020B0600070205080204" pitchFamily="34" charset="-128"/>
              </a:rPr>
              <a:t>more ideas and designs </a:t>
            </a:r>
            <a:br>
              <a:rPr lang="en-GB" altLang="he-IL" sz="2000" dirty="0">
                <a:ea typeface="ＭＳ Ｐゴシック" panose="020B0600070205080204" pitchFamily="34" charset="-128"/>
              </a:rPr>
            </a:br>
            <a:r>
              <a:rPr lang="en-GB" altLang="he-IL" sz="2000" dirty="0">
                <a:ea typeface="ＭＳ Ｐゴシック" panose="020B0600070205080204" pitchFamily="34" charset="-128"/>
              </a:rPr>
              <a:t>generated</a:t>
            </a:r>
          </a:p>
          <a:p>
            <a:pPr>
              <a:lnSpc>
                <a:spcPct val="90000"/>
              </a:lnSpc>
            </a:pPr>
            <a:r>
              <a:rPr lang="en-GB" altLang="he-IL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altLang="he-IL" sz="2000" dirty="0">
                <a:ea typeface="ＭＳ Ｐゴシック" panose="020B0600070205080204" pitchFamily="34" charset="-128"/>
              </a:rPr>
              <a:t>difficult to communicate and </a:t>
            </a:r>
            <a:br>
              <a:rPr lang="en-GB" altLang="he-IL" sz="2000" dirty="0">
                <a:ea typeface="ＭＳ Ｐゴシック" panose="020B0600070205080204" pitchFamily="34" charset="-128"/>
              </a:rPr>
            </a:br>
            <a:r>
              <a:rPr lang="en-GB" altLang="he-IL" sz="2000" dirty="0">
                <a:ea typeface="ＭＳ Ｐゴシック" panose="020B0600070205080204" pitchFamily="34" charset="-128"/>
              </a:rPr>
              <a:t>progress forward the designs being create</a:t>
            </a:r>
            <a:endParaRPr lang="en-GB" altLang="he-IL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776E01FD-3E1A-46BE-A16B-E28B009D4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88802"/>
              </p:ext>
            </p:extLst>
          </p:nvPr>
        </p:nvGraphicFramePr>
        <p:xfrm>
          <a:off x="6852286" y="2424859"/>
          <a:ext cx="3800475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55464" imgH="3361944" progId="Word.Document.8">
                  <p:embed/>
                </p:oleObj>
              </mc:Choice>
              <mc:Fallback>
                <p:oleObj name="Document" r:id="rId3" imgW="4855464" imgH="3361944" progId="Word.Document.8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5C56B977-1FF3-4E38-8A52-EF76D0496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286" y="2424859"/>
                        <a:ext cx="3800475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8B2541E-8C63-4917-A8E1-2AAF26215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987069"/>
            <a:ext cx="9849751" cy="811849"/>
          </a:xfrm>
        </p:spPr>
        <p:txBody>
          <a:bodyPr anchor="b">
            <a:normAutofit/>
          </a:bodyPr>
          <a:lstStyle/>
          <a:p>
            <a:r>
              <a:rPr lang="en-GB" altLang="he-IL" sz="4200" dirty="0"/>
              <a:t>What do professionals do in the ID business?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A134F84-FEDE-4CC6-8305-2D2847A3D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984188"/>
            <a:ext cx="9849751" cy="3950893"/>
          </a:xfrm>
        </p:spPr>
        <p:txBody>
          <a:bodyPr anchor="ctr">
            <a:noAutofit/>
          </a:bodyPr>
          <a:lstStyle/>
          <a:p>
            <a:r>
              <a:rPr lang="en-US" altLang="he-IL" sz="2400" b="1" dirty="0"/>
              <a:t>interaction designers</a:t>
            </a:r>
            <a:r>
              <a:rPr lang="en-US" altLang="he-IL" sz="2400" dirty="0"/>
              <a:t> - people involved in the design of all the interactive aspects of a product</a:t>
            </a:r>
          </a:p>
          <a:p>
            <a:r>
              <a:rPr lang="en-US" altLang="he-IL" sz="2400" b="1" dirty="0"/>
              <a:t>usability engineers</a:t>
            </a:r>
            <a:r>
              <a:rPr lang="en-US" altLang="he-IL" sz="2400" dirty="0"/>
              <a:t> - people who focus on evaluating products, using usability methods and principles</a:t>
            </a:r>
          </a:p>
          <a:p>
            <a:r>
              <a:rPr lang="en-US" altLang="he-IL" sz="2400" b="1" dirty="0"/>
              <a:t>web designers</a:t>
            </a:r>
            <a:r>
              <a:rPr lang="en-US" altLang="he-IL" sz="2400" dirty="0"/>
              <a:t> - people who develop and create the visual design of websites, such as layouts</a:t>
            </a:r>
          </a:p>
          <a:p>
            <a:r>
              <a:rPr lang="en-US" altLang="he-IL" sz="2400" b="1" dirty="0"/>
              <a:t>information architects</a:t>
            </a:r>
            <a:r>
              <a:rPr lang="en-US" altLang="he-IL" sz="2400" dirty="0"/>
              <a:t> - people who come up with ideas of how to plan and structure interactive products</a:t>
            </a:r>
          </a:p>
          <a:p>
            <a:r>
              <a:rPr lang="en-US" altLang="he-IL" sz="2400" b="1" dirty="0"/>
              <a:t>user experience designers (UX)</a:t>
            </a:r>
            <a:r>
              <a:rPr lang="en-US" altLang="he-IL" sz="2400" dirty="0"/>
              <a:t> - people who do all the above but who may also carry out field studies to inform the design of products</a:t>
            </a:r>
            <a:endParaRPr lang="en-GB" altLang="he-IL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82A00A2-AEA7-44A8-8C5E-278814D69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963" y="1238080"/>
            <a:ext cx="9849751" cy="853685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The User Experience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AE9FF85-DACC-4382-87BA-F95CAE265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091765"/>
            <a:ext cx="9849751" cy="3843316"/>
          </a:xfrm>
        </p:spPr>
        <p:txBody>
          <a:bodyPr anchor="ctr">
            <a:normAutofit/>
          </a:bodyPr>
          <a:lstStyle/>
          <a:p>
            <a:r>
              <a:rPr lang="en-GB" altLang="he-IL" dirty="0"/>
              <a:t>How a product behaves and is used by people in the real world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the way people feel about it and their pleasure and satisfaction when using it, looking at it, holding it, and opening or closing it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“every product that is used by someone has a user experience: newspapers, ketchup bottles, reclining armchairs, cardigan sweaters.” (Garrett, 2003)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067169A-03BE-474E-8F63-AFAE99D4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42161"/>
            <a:ext cx="9849751" cy="870755"/>
          </a:xfrm>
        </p:spPr>
        <p:txBody>
          <a:bodyPr anchor="b">
            <a:normAutofit fontScale="90000"/>
          </a:bodyPr>
          <a:lstStyle/>
          <a:p>
            <a:r>
              <a:rPr lang="en-GB" altLang="he-IL" sz="5400" dirty="0"/>
              <a:t>Why was the iPod user experience such a success?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4FFC479E-1940-4CA4-925E-472E7CEF8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98739"/>
          <a:ext cx="77724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2033016" progId="Word.Document.8">
                  <p:embed/>
                </p:oleObj>
              </mc:Choice>
              <mc:Fallback>
                <p:oleObj name="Document" r:id="rId3" imgW="5486400" imgH="2033016" progId="Word.Document.8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D8622578-7D81-43B7-80C1-F61C5C492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8739"/>
                        <a:ext cx="7772400" cy="287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042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4ABAEFC-E502-4FD2-8642-E9A451436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99304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altLang="he-IL" sz="4200" dirty="0"/>
              <a:t>What is involved in the process of interaction design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D2AB5E4-0FD3-47F4-9465-21DF6BD7C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522071"/>
            <a:ext cx="9849751" cy="3413010"/>
          </a:xfrm>
        </p:spPr>
        <p:txBody>
          <a:bodyPr anchor="ctr">
            <a:normAutofit lnSpcReduction="10000"/>
          </a:bodyPr>
          <a:lstStyle/>
          <a:p>
            <a:pPr lvl="1">
              <a:buFontTx/>
              <a:buNone/>
            </a:pPr>
            <a:endParaRPr lang="en-GB" altLang="he-IL" sz="2800" dirty="0">
              <a:ea typeface="ＭＳ Ｐゴシック" panose="020B0600070205080204" pitchFamily="34" charset="-128"/>
            </a:endParaRPr>
          </a:p>
          <a:p>
            <a:r>
              <a:rPr lang="en-GB" altLang="he-IL" dirty="0"/>
              <a:t>Identifying needs and establishing requirements for the user experience</a:t>
            </a:r>
          </a:p>
          <a:p>
            <a:r>
              <a:rPr lang="en-GB" altLang="he-IL" dirty="0"/>
              <a:t>Developing alternative designs to meet these</a:t>
            </a:r>
          </a:p>
          <a:p>
            <a:r>
              <a:rPr lang="en-GB" altLang="he-IL" dirty="0"/>
              <a:t>Building interactive prototypes that can be communicated and assessed</a:t>
            </a:r>
          </a:p>
          <a:p>
            <a:r>
              <a:rPr lang="en-GB" altLang="he-IL" dirty="0"/>
              <a:t>Evaluating what is being built throughout the process and the user experience it offers</a:t>
            </a:r>
          </a:p>
          <a:p>
            <a:endParaRPr lang="en-GB" altLang="he-IL" b="1" dirty="0">
              <a:latin typeface="Palati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A7DDBBE-52E1-4CE1-B324-6D901DAF4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0516" y="922919"/>
            <a:ext cx="9849751" cy="876477"/>
          </a:xfrm>
        </p:spPr>
        <p:txBody>
          <a:bodyPr anchor="b">
            <a:normAutofit/>
          </a:bodyPr>
          <a:lstStyle/>
          <a:p>
            <a:r>
              <a:rPr lang="en-GB" altLang="he-IL" sz="4600" dirty="0"/>
              <a:t>Core characteristics of interaction design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2E0197D-7E9F-489F-A7AE-6CE2380D2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948329"/>
            <a:ext cx="9849751" cy="2829411"/>
          </a:xfrm>
        </p:spPr>
        <p:txBody>
          <a:bodyPr anchor="ctr">
            <a:normAutofit/>
          </a:bodyPr>
          <a:lstStyle/>
          <a:p>
            <a:r>
              <a:rPr lang="en-US" altLang="he-IL" dirty="0"/>
              <a:t>Users should be involved through the development of the project</a:t>
            </a:r>
          </a:p>
          <a:p>
            <a:r>
              <a:rPr lang="en-US" altLang="he-IL" dirty="0"/>
              <a:t>Specific usability and user experience goals  need to be identified, clearly documented and agreed at the beginning of the project</a:t>
            </a:r>
          </a:p>
          <a:p>
            <a:r>
              <a:rPr lang="en-US" altLang="he-IL" dirty="0"/>
              <a:t>Iteration is needed through the core activities</a:t>
            </a:r>
            <a:endParaRPr lang="en-GB" alt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45AEDFC-61FC-4DE6-B0B7-14432FFC0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652386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Why go to this length?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C7CA022-3EC7-4627-92A1-8660B17EF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115671"/>
            <a:ext cx="9849751" cy="3819410"/>
          </a:xfrm>
        </p:spPr>
        <p:txBody>
          <a:bodyPr anchor="ctr">
            <a:normAutofit lnSpcReduction="10000"/>
          </a:bodyPr>
          <a:lstStyle/>
          <a:p>
            <a:r>
              <a:rPr lang="en-GB" altLang="he-IL" dirty="0"/>
              <a:t>Help designers: 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understand how to design interactive products that fit with what people want, need and may desire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appreciate that one size does not fit all</a:t>
            </a:r>
          </a:p>
          <a:p>
            <a:pPr lvl="2">
              <a:buFontTx/>
              <a:buNone/>
            </a:pPr>
            <a:r>
              <a:rPr lang="en-GB" altLang="he-IL" sz="2800" dirty="0">
                <a:ea typeface="ＭＳ Ｐゴシック" panose="020B0600070205080204" pitchFamily="34" charset="-128"/>
              </a:rPr>
              <a:t>e.g., teenagers are very different to grown-ups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identify any incorrect assumptions they may have about particular user groups</a:t>
            </a:r>
          </a:p>
          <a:p>
            <a:pPr lvl="2">
              <a:buFontTx/>
              <a:buNone/>
            </a:pPr>
            <a:r>
              <a:rPr lang="en-GB" altLang="he-IL" sz="2800" dirty="0">
                <a:ea typeface="ＭＳ Ｐゴシック" panose="020B0600070205080204" pitchFamily="34" charset="-128"/>
              </a:rPr>
              <a:t>e.g., not all old people want or need big fonts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be aware of both people’s sensitivities and their capabilities</a:t>
            </a:r>
          </a:p>
          <a:p>
            <a:pPr lvl="1"/>
            <a:endParaRPr lang="en-GB" altLang="he-IL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CB83D568-777E-4C3A-8CA5-3B22BCE9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922919"/>
            <a:ext cx="9849751" cy="764038"/>
          </a:xfrm>
        </p:spPr>
        <p:txBody>
          <a:bodyPr anchor="b">
            <a:normAutofit fontScale="90000"/>
          </a:bodyPr>
          <a:lstStyle/>
          <a:p>
            <a:r>
              <a:rPr lang="en-US" altLang="he-IL" sz="5000" b="1" dirty="0"/>
              <a:t>The 3 Q's for Great Experience Design</a:t>
            </a:r>
            <a:r>
              <a:rPr lang="en-US" altLang="he-IL" sz="5000" dirty="0"/>
              <a:t> 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C0F9DD52-7BAA-419F-8E50-643985D7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686957"/>
            <a:ext cx="9849751" cy="4248124"/>
          </a:xfrm>
        </p:spPr>
        <p:txBody>
          <a:bodyPr anchor="ctr">
            <a:normAutofit lnSpcReduction="10000"/>
          </a:bodyPr>
          <a:lstStyle/>
          <a:p>
            <a:r>
              <a:rPr lang="en-US" altLang="he-IL" sz="2400" b="1" dirty="0"/>
              <a:t>Factor #1: Understanding the purpose of vision</a:t>
            </a:r>
            <a:br>
              <a:rPr lang="en-US" altLang="he-IL" sz="2400" b="1" dirty="0"/>
            </a:br>
            <a:r>
              <a:rPr lang="en-US" altLang="he-IL" sz="2400" i="1" dirty="0"/>
              <a:t>"Does everyone on your team know what the experience will be like interacting with your offerings five years from now?"</a:t>
            </a:r>
            <a:r>
              <a:rPr lang="en-US" altLang="he-IL" sz="2400" dirty="0"/>
              <a:t> </a:t>
            </a:r>
          </a:p>
          <a:p>
            <a:r>
              <a:rPr lang="en-US" altLang="he-IL" sz="2400" b="1" dirty="0"/>
              <a:t>Factor #2: Having a solid feedback mechanism</a:t>
            </a:r>
            <a:br>
              <a:rPr lang="en-US" altLang="he-IL" sz="2400" b="1" dirty="0"/>
            </a:br>
            <a:r>
              <a:rPr lang="en-US" altLang="he-IL" sz="2400" i="1" dirty="0"/>
              <a:t>"In the last six weeks, have your team members spent at least two hours watching people experience your product or service?“</a:t>
            </a:r>
          </a:p>
          <a:p>
            <a:r>
              <a:rPr lang="en-US" altLang="he-IL" sz="2400" b="1" dirty="0"/>
              <a:t>Factor #3: Living a culture that relishes "failure“</a:t>
            </a:r>
            <a:br>
              <a:rPr lang="en-US" altLang="he-IL" sz="2400" b="1" dirty="0"/>
            </a:br>
            <a:r>
              <a:rPr lang="en-US" altLang="he-IL" sz="2400" i="1" dirty="0"/>
              <a:t>"In the last six weeks, has your senior management held a celebration of a recently introduced design problem?“</a:t>
            </a:r>
            <a:br>
              <a:rPr lang="en-US" altLang="he-IL" sz="2400" i="1" dirty="0"/>
            </a:br>
            <a:endParaRPr lang="en-US" altLang="he-IL" sz="2400" dirty="0"/>
          </a:p>
          <a:p>
            <a:r>
              <a:rPr lang="en-US" altLang="he-IL" sz="2400" dirty="0"/>
              <a:t>By Jared Spool - User Interface Engineering: a leading research, training, and consulting firm specializing in web site and product usability.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6E5D1EE-8D1F-41AE-A314-FE87D226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65" y="6437394"/>
            <a:ext cx="3309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he-IL" sz="1400">
                <a:hlinkClick r:id="rId2"/>
              </a:rPr>
              <a:t>http://www.uie.com/articles/the3qs/</a:t>
            </a:r>
            <a:endParaRPr lang="en-US" altLang="he-IL" sz="1400"/>
          </a:p>
          <a:p>
            <a:endParaRPr lang="en-US" altLang="he-IL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6690-6DBE-4119-A653-9D9319D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sz="5400" dirty="0" err="1"/>
              <a:t>מה</a:t>
            </a:r>
            <a:r>
              <a:rPr lang="en-US" sz="5400" dirty="0"/>
              <a:t> </a:t>
            </a:r>
            <a:r>
              <a:rPr lang="en-US" sz="5400" dirty="0" err="1"/>
              <a:t>שהמשתמש</a:t>
            </a:r>
            <a:r>
              <a:rPr lang="en-US" sz="5400" dirty="0"/>
              <a:t> </a:t>
            </a:r>
            <a:r>
              <a:rPr lang="en-US" sz="5400" dirty="0" err="1"/>
              <a:t>רואה</a:t>
            </a:r>
            <a:endParaRPr lang="en-US" sz="5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lecture2">
            <a:extLst>
              <a:ext uri="{FF2B5EF4-FFF2-40B4-BE49-F238E27FC236}">
                <a16:creationId xmlns:a16="http://schemas.microsoft.com/office/drawing/2014/main" id="{6CD24E67-AF53-4BA1-9882-882594D7B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r="19924" b="-1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62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B210E8BF-82E1-4E8A-95E7-EBEE5838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993045"/>
            <a:ext cx="9849751" cy="722202"/>
          </a:xfrm>
        </p:spPr>
        <p:txBody>
          <a:bodyPr anchor="b">
            <a:normAutofit fontScale="90000"/>
          </a:bodyPr>
          <a:lstStyle/>
          <a:p>
            <a:r>
              <a:rPr lang="en-US" altLang="he-IL" sz="5000" b="1"/>
              <a:t>Understanding the purpose of vision</a:t>
            </a:r>
            <a:endParaRPr lang="en-US" altLang="he-IL" sz="500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E9D823AF-AC54-4E60-B0EB-AE3C4B6B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785373"/>
            <a:ext cx="9849751" cy="453175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he-IL" dirty="0"/>
              <a:t>When the answer is affirmative, any team member can describe what the user's experience will be like in five years. They'll tell us a story, like this real one from a century-old insurance company: </a:t>
            </a:r>
          </a:p>
          <a:p>
            <a:r>
              <a:rPr lang="en-US" altLang="he-IL" i="1" dirty="0"/>
              <a:t>"An insured home and car owner, having just had a tree fall on their garage, will log into the site, explain the damage, upload pictures, and get initial claim approval to start temporary repairs and get a rental car—all within a few minutes. Within the next 24 hours, inspection appointments and a detailed damage assessment are scheduled and reviewed, and the repairs are underway within 48 hours. All the payments are handled electronically from the insurance company, with a single NET-60 bill sent to the policy holder for the deductibles.“</a:t>
            </a:r>
          </a:p>
          <a:p>
            <a:endParaRPr lang="en-US" altLang="he-IL" dirty="0"/>
          </a:p>
          <a:p>
            <a:r>
              <a:rPr lang="en-US" altLang="he-IL" dirty="0">
                <a:hlinkClick r:id="rId2"/>
              </a:rPr>
              <a:t>http://www.uie.com/articles/the3qs/</a:t>
            </a:r>
            <a:endParaRPr lang="en-US" altLang="he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C6C026D-ED89-41A8-9F66-B64E0312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60299"/>
            <a:ext cx="9849751" cy="991144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Vocabulary of Design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1F8A188-B996-47C8-84AC-2C214893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126033"/>
            <a:ext cx="9849751" cy="380904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he-IL" b="1" dirty="0"/>
              <a:t>Visibility</a:t>
            </a:r>
            <a:r>
              <a:rPr lang="en-US" altLang="he-IL" dirty="0"/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easily a user can see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 can be done and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how </a:t>
            </a:r>
            <a:r>
              <a:rPr lang="en-US" altLang="he-IL" sz="2600" dirty="0">
                <a:ea typeface="ＭＳ Ｐゴシック" panose="020B0600070205080204" pitchFamily="34" charset="-128"/>
              </a:rPr>
              <a:t>to do it</a:t>
            </a:r>
          </a:p>
          <a:p>
            <a:r>
              <a:rPr lang="en-US" altLang="he-IL" b="1" dirty="0">
                <a:ea typeface="ＭＳ Ｐゴシック" panose="020B0600070205080204" pitchFamily="34" charset="-128"/>
              </a:rPr>
              <a:t>Mappings</a:t>
            </a:r>
            <a:r>
              <a:rPr lang="en-US" altLang="he-IL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a control and object are related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more functions than controls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Feedback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shows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has been done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delayed or not meaningful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Cues and affordances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he-IL" sz="2600" i="1" dirty="0">
                <a:ea typeface="ＭＳ Ｐゴシック" panose="020B0600070205080204" pitchFamily="34" charset="-128"/>
              </a:rPr>
              <a:t>learned</a:t>
            </a:r>
            <a:r>
              <a:rPr lang="en-US" altLang="he-IL" sz="2600" dirty="0">
                <a:ea typeface="ＭＳ Ｐゴシック" panose="020B0600070205080204" pitchFamily="34" charset="-128"/>
              </a:rPr>
              <a:t> expectations about visual forms</a:t>
            </a:r>
          </a:p>
          <a:p>
            <a:pPr lvl="2">
              <a:buFontTx/>
              <a:buNone/>
            </a:pPr>
            <a:endParaRPr lang="en-US" altLang="he-IL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007B34-63D2-4520-B4AE-98A017F1FEE3}"/>
              </a:ext>
            </a:extLst>
          </p:cNvPr>
          <p:cNvSpPr/>
          <p:nvPr/>
        </p:nvSpPr>
        <p:spPr>
          <a:xfrm>
            <a:off x="1343025" y="2000250"/>
            <a:ext cx="9178290" cy="748665"/>
          </a:xfrm>
          <a:prstGeom prst="roundRect">
            <a:avLst/>
          </a:prstGeom>
          <a:solidFill>
            <a:srgbClr val="8064A2">
              <a:alpha val="21961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BF57226-07C7-4380-86B8-A04A4306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356" y="747059"/>
            <a:ext cx="9984615" cy="926353"/>
          </a:xfrm>
        </p:spPr>
        <p:txBody>
          <a:bodyPr>
            <a:normAutofit/>
          </a:bodyPr>
          <a:lstStyle/>
          <a:p>
            <a:r>
              <a:rPr lang="en-GB" altLang="he-IL" sz="6000"/>
              <a:t>Visibility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295688EE-ED60-4675-BC4B-44EF9F0B0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4" r="-1" b="6420"/>
          <a:stretch/>
        </p:blipFill>
        <p:spPr bwMode="auto">
          <a:xfrm>
            <a:off x="1123357" y="2291415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>
            <a:extLst>
              <a:ext uri="{FF2B5EF4-FFF2-40B4-BE49-F238E27FC236}">
                <a16:creationId xmlns:a16="http://schemas.microsoft.com/office/drawing/2014/main" id="{22984011-434B-40DD-B8F1-A2A8AF7FB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5259" y="1589741"/>
            <a:ext cx="5902811" cy="41367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he-IL"/>
              <a:t>• This is a control panel for an elevator.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he-IL"/>
              <a:t>• How does it work?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he-IL"/>
              <a:t>• Push a button for the floor you want?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GB" altLang="he-IL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he-IL"/>
              <a:t>• Nothing happens. Push any other button? Still nothing. What do you need to do?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GB" altLang="he-IL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he-IL"/>
              <a:t>It is not visible as to what to do!</a:t>
            </a:r>
            <a:endParaRPr lang="en-GB" altLang="he-IL">
              <a:latin typeface="Times" panose="02020603050405020304" pitchFamily="18" charset="0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FD99EB9B-21CA-4E07-A348-695E2FCA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57" y="5019613"/>
            <a:ext cx="3533985" cy="2728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altLang="he-IL" sz="1300">
                <a:solidFill>
                  <a:srgbClr val="FFFFFF"/>
                </a:solidFill>
                <a:latin typeface="+mn-lt"/>
                <a:ea typeface="+mn-ea"/>
              </a:rPr>
              <a:t>From: www.baddesigns.com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BF57226-07C7-4380-86B8-A04A4306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356" y="747059"/>
            <a:ext cx="9984615" cy="926353"/>
          </a:xfrm>
        </p:spPr>
        <p:txBody>
          <a:bodyPr>
            <a:normAutofit/>
          </a:bodyPr>
          <a:lstStyle/>
          <a:p>
            <a:r>
              <a:rPr lang="en-GB" altLang="he-IL" sz="6000"/>
              <a:t>Visibility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2984011-434B-40DD-B8F1-A2A8AF7FB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9030" y="1589741"/>
            <a:ext cx="7303771" cy="4140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altLang="he-IL" dirty="0">
                <a:ea typeface="ＭＳ Ｐゴシック" panose="020B0600070205080204" pitchFamily="34" charset="-128"/>
              </a:rPr>
              <a:t>…you need to insert your room card in the slot by the buttons to get the elevator to work!</a:t>
            </a:r>
          </a:p>
          <a:p>
            <a:pPr lvl="3">
              <a:buNone/>
            </a:pPr>
            <a:r>
              <a:rPr lang="en-GB" altLang="he-IL" sz="2400" dirty="0">
                <a:ea typeface="ＭＳ Ｐゴシック" panose="020B0600070205080204" pitchFamily="34" charset="-128"/>
              </a:rPr>
              <a:t> </a:t>
            </a:r>
          </a:p>
          <a:p>
            <a:pPr>
              <a:buNone/>
            </a:pPr>
            <a:r>
              <a:rPr lang="en-GB" altLang="he-IL" dirty="0">
                <a:ea typeface="ＭＳ Ｐゴシック" panose="020B0600070205080204" pitchFamily="34" charset="-128"/>
              </a:rPr>
              <a:t>How would you make this action more </a:t>
            </a:r>
            <a:r>
              <a:rPr lang="en-GB" altLang="he-IL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visible?</a:t>
            </a:r>
            <a:endParaRPr lang="en-GB" altLang="he-IL" sz="2400" dirty="0">
              <a:ea typeface="ＭＳ Ｐゴシック" panose="020B0600070205080204" pitchFamily="34" charset="-128"/>
            </a:endParaRPr>
          </a:p>
          <a:p>
            <a:pPr lvl="1">
              <a:buNone/>
            </a:pPr>
            <a:r>
              <a:rPr lang="en-GB" altLang="he-IL" sz="3000" dirty="0">
                <a:ea typeface="ＭＳ Ｐゴシック" panose="020B0600070205080204" pitchFamily="34" charset="-128"/>
              </a:rPr>
              <a:t>• </a:t>
            </a:r>
            <a:r>
              <a:rPr lang="en-GB" altLang="he-IL" dirty="0">
                <a:ea typeface="ＭＳ Ｐゴシック" panose="020B0600070205080204" pitchFamily="34" charset="-128"/>
              </a:rPr>
              <a:t>make the card reader more obvious</a:t>
            </a:r>
          </a:p>
          <a:p>
            <a:pPr lvl="1">
              <a:buNone/>
            </a:pPr>
            <a:r>
              <a:rPr lang="en-GB" altLang="he-IL" dirty="0">
                <a:ea typeface="ＭＳ Ｐゴシック" panose="020B0600070205080204" pitchFamily="34" charset="-128"/>
              </a:rPr>
              <a:t>• provide an auditory message, that says what to do (which language?)</a:t>
            </a:r>
          </a:p>
          <a:p>
            <a:pPr lvl="1">
              <a:buNone/>
            </a:pPr>
            <a:r>
              <a:rPr lang="en-GB" altLang="he-IL" dirty="0">
                <a:ea typeface="ＭＳ Ｐゴシック" panose="020B0600070205080204" pitchFamily="34" charset="-128"/>
              </a:rPr>
              <a:t>• provide a big label next to the card reader that flashes when someone enters</a:t>
            </a:r>
            <a:endParaRPr lang="en-GB" altLang="he-IL" sz="3400" dirty="0">
              <a:ea typeface="ＭＳ Ｐゴシック" panose="020B0600070205080204" pitchFamily="34" charset="-128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468ED88-351C-4152-85FE-1086BD77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903506"/>
            <a:ext cx="2253129" cy="301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DD10DED1-0B1D-404D-85D1-323EB9D60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003" y="2411730"/>
            <a:ext cx="1322691" cy="47434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38395-A225-4172-A615-F47EA1598853}"/>
              </a:ext>
            </a:extLst>
          </p:cNvPr>
          <p:cNvSpPr txBox="1"/>
          <p:nvPr/>
        </p:nvSpPr>
        <p:spPr>
          <a:xfrm>
            <a:off x="708825" y="5334118"/>
            <a:ext cx="6095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None/>
            </a:pPr>
            <a:r>
              <a:rPr lang="en-GB" altLang="he-IL" sz="2800" dirty="0">
                <a:ea typeface="ＭＳ Ｐゴシック" panose="020B0600070205080204" pitchFamily="34" charset="-128"/>
              </a:rPr>
              <a:t>• make relevant parts visible</a:t>
            </a:r>
          </a:p>
          <a:p>
            <a:pPr marL="742950" lvl="1" indent="-285750">
              <a:buNone/>
            </a:pPr>
            <a:r>
              <a:rPr lang="en-GB" altLang="he-IL" sz="2800" dirty="0">
                <a:ea typeface="ＭＳ Ｐゴシック" panose="020B0600070205080204" pitchFamily="34" charset="-128"/>
              </a:rPr>
              <a:t>• make what has to be done obvious</a:t>
            </a:r>
          </a:p>
        </p:txBody>
      </p:sp>
    </p:spTree>
    <p:extLst>
      <p:ext uri="{BB962C8B-B14F-4D97-AF65-F5344CB8AC3E}">
        <p14:creationId xmlns:p14="http://schemas.microsoft.com/office/powerpoint/2010/main" val="125235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C6C026D-ED89-41A8-9F66-B64E0312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60299"/>
            <a:ext cx="9849751" cy="991144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Vocabulary of Design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1F8A188-B996-47C8-84AC-2C214893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126033"/>
            <a:ext cx="9849751" cy="380904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he-IL" b="1" dirty="0"/>
              <a:t>Visibility</a:t>
            </a:r>
            <a:r>
              <a:rPr lang="en-US" altLang="he-IL" dirty="0"/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easily a user can see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 can be done and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how </a:t>
            </a:r>
            <a:r>
              <a:rPr lang="en-US" altLang="he-IL" sz="2600" dirty="0">
                <a:ea typeface="ＭＳ Ｐゴシック" panose="020B0600070205080204" pitchFamily="34" charset="-128"/>
              </a:rPr>
              <a:t>to do it</a:t>
            </a:r>
          </a:p>
          <a:p>
            <a:r>
              <a:rPr lang="en-US" altLang="he-IL" b="1" dirty="0">
                <a:ea typeface="ＭＳ Ｐゴシック" panose="020B0600070205080204" pitchFamily="34" charset="-128"/>
              </a:rPr>
              <a:t>Mappings</a:t>
            </a:r>
            <a:r>
              <a:rPr lang="en-US" altLang="he-IL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a control and object are related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more functions than controls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Feedback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shows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has been done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delayed or not meaningful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Cues and affordances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he-IL" sz="2600" i="1" dirty="0">
                <a:ea typeface="ＭＳ Ｐゴシック" panose="020B0600070205080204" pitchFamily="34" charset="-128"/>
              </a:rPr>
              <a:t>learned</a:t>
            </a:r>
            <a:r>
              <a:rPr lang="en-US" altLang="he-IL" sz="2600" dirty="0">
                <a:ea typeface="ＭＳ Ｐゴシック" panose="020B0600070205080204" pitchFamily="34" charset="-128"/>
              </a:rPr>
              <a:t> expectations about visual forms</a:t>
            </a:r>
          </a:p>
          <a:p>
            <a:pPr lvl="2">
              <a:buFontTx/>
              <a:buNone/>
            </a:pPr>
            <a:endParaRPr lang="en-US" altLang="he-IL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007B34-63D2-4520-B4AE-98A017F1FEE3}"/>
              </a:ext>
            </a:extLst>
          </p:cNvPr>
          <p:cNvSpPr/>
          <p:nvPr/>
        </p:nvSpPr>
        <p:spPr>
          <a:xfrm>
            <a:off x="1288983" y="2726055"/>
            <a:ext cx="9178290" cy="1102995"/>
          </a:xfrm>
          <a:prstGeom prst="roundRect">
            <a:avLst/>
          </a:prstGeom>
          <a:solidFill>
            <a:srgbClr val="8064A2">
              <a:alpha val="21961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C85E1A8-EEDA-478D-AAEA-6CF9C7D80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altLang="he-IL" sz="7200"/>
              <a:t>Mapping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F1467DB-3722-424C-BC21-6FF4BA56D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altLang="he-IL" dirty="0"/>
              <a:t>Relationship between controls and their movements and the results  in the world</a:t>
            </a:r>
          </a:p>
          <a:p>
            <a:r>
              <a:rPr lang="en-GB" altLang="he-IL" dirty="0"/>
              <a:t>Why is this a poor mapping of control buttons?</a:t>
            </a:r>
          </a:p>
        </p:txBody>
      </p:sp>
      <p:sp>
        <p:nvSpPr>
          <p:cNvPr id="6246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6D149BE-B198-48FD-A6E8-73467E20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3000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6246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996B39-07C6-434D-85C2-8D4E93B4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62470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0988B69-2B84-41A1-BCED-FC4B0A11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62471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C8AE69F-5F15-4D84-9696-CF2CBC33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53000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C85E1A8-EEDA-478D-AAEA-6CF9C7D80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altLang="he-IL" sz="7200"/>
              <a:t>Mapping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F1467DB-3722-424C-BC21-6FF4BA56D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5240" y="2754631"/>
            <a:ext cx="8693150" cy="301523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he-IL" sz="2800" dirty="0"/>
              <a:t>Why is this a better mapping?</a:t>
            </a:r>
          </a:p>
          <a:p>
            <a:pPr>
              <a:lnSpc>
                <a:spcPct val="90000"/>
              </a:lnSpc>
            </a:pPr>
            <a:endParaRPr lang="en-GB" altLang="he-IL" dirty="0"/>
          </a:p>
          <a:p>
            <a:pPr>
              <a:lnSpc>
                <a:spcPct val="90000"/>
              </a:lnSpc>
            </a:pPr>
            <a:endParaRPr lang="en-GB" altLang="he-IL" sz="2800" dirty="0"/>
          </a:p>
          <a:p>
            <a:pPr>
              <a:lnSpc>
                <a:spcPct val="90000"/>
              </a:lnSpc>
            </a:pPr>
            <a:endParaRPr lang="en-GB" altLang="he-IL" sz="2800" dirty="0"/>
          </a:p>
          <a:p>
            <a:pPr>
              <a:lnSpc>
                <a:spcPct val="90000"/>
              </a:lnSpc>
            </a:pPr>
            <a:r>
              <a:rPr lang="en-GB" altLang="he-IL" sz="2800" dirty="0"/>
              <a:t>The control buttons are mapped better onto the sequence of actions of fast rewind, rewind, play and fast forward</a:t>
            </a:r>
          </a:p>
        </p:txBody>
      </p:sp>
      <p:sp>
        <p:nvSpPr>
          <p:cNvPr id="11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C445C9B-2C62-40C7-97FF-88D45FBE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87090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1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4EDE998-311A-43FF-AEFA-DB3B70C2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87090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13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8554889-299D-49F7-8902-CC9B9FE02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87090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sp>
        <p:nvSpPr>
          <p:cNvPr id="14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3D4EC7-04D4-44CC-A4BC-94FC4475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87090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678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BF57226-07C7-4380-86B8-A04A4306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356" y="747059"/>
            <a:ext cx="9984615" cy="926353"/>
          </a:xfrm>
        </p:spPr>
        <p:txBody>
          <a:bodyPr>
            <a:normAutofit/>
          </a:bodyPr>
          <a:lstStyle/>
          <a:p>
            <a:r>
              <a:rPr lang="en-GB" altLang="he-IL" sz="6000" dirty="0"/>
              <a:t>Activity on mappings 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2984011-434B-40DD-B8F1-A2A8AF7FB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5481" y="2712505"/>
            <a:ext cx="6497320" cy="301723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GB" altLang="he-IL" sz="3200" dirty="0">
                <a:ea typeface="ＭＳ Ｐゴシック" panose="020B0600070205080204" pitchFamily="34" charset="-128"/>
              </a:rPr>
              <a:t>Which controls go with which rings (burners)?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C19A01A-011D-4D07-8EB1-EACC10BB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2045067"/>
            <a:ext cx="3098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5">
            <a:extLst>
              <a:ext uri="{FF2B5EF4-FFF2-40B4-BE49-F238E27FC236}">
                <a16:creationId xmlns:a16="http://schemas.microsoft.com/office/drawing/2014/main" id="{48FF7067-ED0A-49F3-A5B6-F12DAB46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0" y="463586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he-IL" sz="2400">
              <a:latin typeface="Times" panose="02020603050405020304" pitchFamily="18" charset="0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F72F3ABA-93CB-4532-A15F-6DFA7872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230" y="463586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he-IL" sz="2400">
              <a:latin typeface="Times" panose="02020603050405020304" pitchFamily="18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C4816F4B-7B5F-4089-99F8-DC7232D5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230" y="463586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he-IL" sz="2400">
              <a:latin typeface="Times" panose="02020603050405020304" pitchFamily="18" charset="0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B201FD79-B7F7-4066-AA24-B0DE8D4B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030" y="4635867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he-IL" sz="2400">
              <a:latin typeface="Times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77214919-2498-48BB-9FC7-83F0307F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831" y="5016867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he-IL" sz="240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499218C-5AE4-416F-AD17-3B883FF2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030" y="501686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he-IL" sz="240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77C36E83-55B5-428B-A077-0EA1DA72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30" y="5016867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he-IL" sz="240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00A1555-17D8-410D-8AD4-0A977A07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31" y="5016867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he-IL" sz="2400">
                <a:latin typeface="Times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128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BF57226-07C7-4380-86B8-A04A43067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356" y="747059"/>
            <a:ext cx="9984615" cy="926353"/>
          </a:xfrm>
        </p:spPr>
        <p:txBody>
          <a:bodyPr>
            <a:normAutofit/>
          </a:bodyPr>
          <a:lstStyle/>
          <a:p>
            <a:r>
              <a:rPr lang="en-GB" altLang="he-IL" sz="6000" dirty="0"/>
              <a:t>Why is this a better design?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07FDE364-8EE3-4296-BC4B-FE5959C0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09889"/>
            <a:ext cx="670560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81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C6C026D-ED89-41A8-9F66-B64E0312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60299"/>
            <a:ext cx="9849751" cy="991144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Vocabulary of Design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1F8A188-B996-47C8-84AC-2C214893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126033"/>
            <a:ext cx="9849751" cy="380904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he-IL" b="1" dirty="0"/>
              <a:t>Visibility</a:t>
            </a:r>
            <a:r>
              <a:rPr lang="en-US" altLang="he-IL" dirty="0"/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easily a user can see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 can be done and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how </a:t>
            </a:r>
            <a:r>
              <a:rPr lang="en-US" altLang="he-IL" sz="2600" dirty="0">
                <a:ea typeface="ＭＳ Ｐゴシック" panose="020B0600070205080204" pitchFamily="34" charset="-128"/>
              </a:rPr>
              <a:t>to do it</a:t>
            </a:r>
          </a:p>
          <a:p>
            <a:r>
              <a:rPr lang="en-US" altLang="he-IL" b="1" dirty="0">
                <a:ea typeface="ＭＳ Ｐゴシック" panose="020B0600070205080204" pitchFamily="34" charset="-128"/>
              </a:rPr>
              <a:t>Mappings</a:t>
            </a:r>
            <a:r>
              <a:rPr lang="en-US" altLang="he-IL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a control and object are related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more functions than controls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Feedback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shows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has been done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delayed or not meaningful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Cues and affordances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he-IL" sz="2600" i="1" dirty="0">
                <a:ea typeface="ＭＳ Ｐゴシック" panose="020B0600070205080204" pitchFamily="34" charset="-128"/>
              </a:rPr>
              <a:t>learned</a:t>
            </a:r>
            <a:r>
              <a:rPr lang="en-US" altLang="he-IL" sz="2600" dirty="0">
                <a:ea typeface="ＭＳ Ｐゴシック" panose="020B0600070205080204" pitchFamily="34" charset="-128"/>
              </a:rPr>
              <a:t> expectations about visual forms</a:t>
            </a:r>
          </a:p>
          <a:p>
            <a:pPr lvl="2">
              <a:buFontTx/>
              <a:buNone/>
            </a:pPr>
            <a:endParaRPr lang="en-US" altLang="he-IL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007B34-63D2-4520-B4AE-98A017F1FEE3}"/>
              </a:ext>
            </a:extLst>
          </p:cNvPr>
          <p:cNvSpPr/>
          <p:nvPr/>
        </p:nvSpPr>
        <p:spPr>
          <a:xfrm>
            <a:off x="1288983" y="3754755"/>
            <a:ext cx="9178290" cy="1102995"/>
          </a:xfrm>
          <a:prstGeom prst="roundRect">
            <a:avLst/>
          </a:prstGeom>
          <a:solidFill>
            <a:srgbClr val="8064A2">
              <a:alpha val="21961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390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8BA87-39D1-4083-A872-500F711A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sz="5400" dirty="0" err="1"/>
              <a:t>מה</a:t>
            </a:r>
            <a:r>
              <a:rPr lang="en-US" sz="5400" dirty="0"/>
              <a:t> </a:t>
            </a:r>
            <a:r>
              <a:rPr lang="en-US" sz="5400" dirty="0" err="1"/>
              <a:t>אתה</a:t>
            </a:r>
            <a:r>
              <a:rPr lang="en-US" sz="5400" dirty="0"/>
              <a:t> </a:t>
            </a:r>
            <a:r>
              <a:rPr lang="en-US" sz="5400" dirty="0" err="1"/>
              <a:t>בתור</a:t>
            </a:r>
            <a:r>
              <a:rPr lang="en-US" sz="5400" dirty="0"/>
              <a:t> </a:t>
            </a:r>
            <a:r>
              <a:rPr lang="en-US" sz="5400" dirty="0" err="1"/>
              <a:t>המעצב</a:t>
            </a:r>
            <a:r>
              <a:rPr lang="en-US" sz="5400" dirty="0"/>
              <a:t> </a:t>
            </a:r>
            <a:r>
              <a:rPr lang="en-US" sz="5400" dirty="0" err="1"/>
              <a:t>רואה</a:t>
            </a:r>
            <a:endParaRPr lang="en-US" sz="5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lecture22">
            <a:extLst>
              <a:ext uri="{FF2B5EF4-FFF2-40B4-BE49-F238E27FC236}">
                <a16:creationId xmlns:a16="http://schemas.microsoft.com/office/drawing/2014/main" id="{02A2FBB1-D43E-4B07-89A6-1ED12BDFEE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19951" b="-1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66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DDD86E82-AFD7-4B8F-B2BB-582391A35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963608"/>
            <a:ext cx="9849751" cy="949308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Feedback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FB7147C-6365-482C-A01F-9473EEDB9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846729"/>
            <a:ext cx="9849751" cy="3098356"/>
          </a:xfrm>
        </p:spPr>
        <p:txBody>
          <a:bodyPr anchor="ctr">
            <a:normAutofit/>
          </a:bodyPr>
          <a:lstStyle/>
          <a:p>
            <a:r>
              <a:rPr lang="en-GB" altLang="he-IL" dirty="0"/>
              <a:t>Sending information back to the user about what has been done</a:t>
            </a:r>
          </a:p>
          <a:p>
            <a:r>
              <a:rPr lang="en-GB" altLang="he-IL" dirty="0"/>
              <a:t>Includes sound, highlighting, animation and combinations of these</a:t>
            </a:r>
          </a:p>
          <a:p>
            <a:endParaRPr lang="en-GB" altLang="he-IL" dirty="0"/>
          </a:p>
          <a:p>
            <a:pPr marL="742950" lvl="1" indent="-285750"/>
            <a:r>
              <a:rPr lang="en-GB" altLang="he-IL" sz="2800" dirty="0">
                <a:ea typeface="ＭＳ Ｐゴシック" panose="020B0600070205080204" pitchFamily="34" charset="-128"/>
              </a:rPr>
              <a:t>e.g. when screen button clicked on provides sound or red highlight feedback: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467508-3CDB-47DA-912B-1F3EB1E9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5630281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E1FCF81A-F6FF-4B5E-B0AC-14153B69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630281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062241BC-B14C-4EEE-A725-443A378F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630281"/>
            <a:ext cx="762000" cy="304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20D40F30-EA48-4BCB-B192-FCC4BC91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5096881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8">
            <a:extLst>
              <a:ext uri="{FF2B5EF4-FFF2-40B4-BE49-F238E27FC236}">
                <a16:creationId xmlns:a16="http://schemas.microsoft.com/office/drawing/2014/main" id="{7810676B-8E03-4480-98D5-F146BE1A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5020682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he-IL" sz="1800">
                <a:latin typeface="Geneva" charset="0"/>
              </a:rPr>
              <a:t>“ccclichhk”</a:t>
            </a: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73340936-28A7-4B0F-8541-A609EC4D3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524928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13E6D020-5A17-46A4-9826-F70F26341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600" y="570648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C6C026D-ED89-41A8-9F66-B64E0312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60299"/>
            <a:ext cx="9849751" cy="991144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Vocabulary of Design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1F8A188-B996-47C8-84AC-2C214893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126033"/>
            <a:ext cx="9849751" cy="380904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he-IL" b="1" dirty="0"/>
              <a:t>Visibility</a:t>
            </a:r>
            <a:r>
              <a:rPr lang="en-US" altLang="he-IL" dirty="0"/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easily a user can see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 can be done and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how </a:t>
            </a:r>
            <a:r>
              <a:rPr lang="en-US" altLang="he-IL" sz="2600" dirty="0">
                <a:ea typeface="ＭＳ Ｐゴシック" panose="020B0600070205080204" pitchFamily="34" charset="-128"/>
              </a:rPr>
              <a:t>to do it</a:t>
            </a:r>
          </a:p>
          <a:p>
            <a:r>
              <a:rPr lang="en-US" altLang="he-IL" b="1" dirty="0">
                <a:ea typeface="ＭＳ Ｐゴシック" panose="020B0600070205080204" pitchFamily="34" charset="-128"/>
              </a:rPr>
              <a:t>Mappings</a:t>
            </a:r>
            <a:r>
              <a:rPr lang="en-US" altLang="he-IL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how a control and object are related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more functions than controls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Feedback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shows </a:t>
            </a:r>
            <a:r>
              <a:rPr lang="en-US" altLang="he-IL" sz="2600" i="1" dirty="0">
                <a:ea typeface="ＭＳ Ｐゴシック" panose="020B0600070205080204" pitchFamily="34" charset="-128"/>
              </a:rPr>
              <a:t>what </a:t>
            </a:r>
            <a:r>
              <a:rPr lang="en-US" altLang="he-IL" sz="2600" dirty="0">
                <a:ea typeface="ＭＳ Ｐゴシック" panose="020B0600070205080204" pitchFamily="34" charset="-128"/>
              </a:rPr>
              <a:t>has been done</a:t>
            </a:r>
          </a:p>
          <a:p>
            <a:pPr lvl="1"/>
            <a:r>
              <a:rPr lang="en-US" altLang="he-IL" sz="2600" dirty="0">
                <a:ea typeface="ＭＳ Ｐゴシック" panose="020B0600070205080204" pitchFamily="34" charset="-128"/>
              </a:rPr>
              <a:t>suffers when delayed or not meaningful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he-IL" sz="2800" b="1" dirty="0">
                <a:ea typeface="ＭＳ Ｐゴシック" panose="020B0600070205080204" pitchFamily="34" charset="-128"/>
              </a:rPr>
              <a:t>Cues and affordances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he-IL" sz="2600" i="1" dirty="0">
                <a:ea typeface="ＭＳ Ｐゴシック" panose="020B0600070205080204" pitchFamily="34" charset="-128"/>
              </a:rPr>
              <a:t>learned</a:t>
            </a:r>
            <a:r>
              <a:rPr lang="en-US" altLang="he-IL" sz="2600" dirty="0">
                <a:ea typeface="ＭＳ Ｐゴシック" panose="020B0600070205080204" pitchFamily="34" charset="-128"/>
              </a:rPr>
              <a:t> expectations about visual forms</a:t>
            </a:r>
          </a:p>
          <a:p>
            <a:pPr lvl="2">
              <a:buFontTx/>
              <a:buNone/>
            </a:pPr>
            <a:endParaRPr lang="en-US" altLang="he-IL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007B34-63D2-4520-B4AE-98A017F1FEE3}"/>
              </a:ext>
            </a:extLst>
          </p:cNvPr>
          <p:cNvSpPr/>
          <p:nvPr/>
        </p:nvSpPr>
        <p:spPr>
          <a:xfrm>
            <a:off x="1289303" y="4832086"/>
            <a:ext cx="9178290" cy="1102995"/>
          </a:xfrm>
          <a:prstGeom prst="roundRect">
            <a:avLst/>
          </a:prstGeom>
          <a:solidFill>
            <a:srgbClr val="8064A2">
              <a:alpha val="21961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276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D20D987-6A5F-4E99-AF30-1A22155C9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30081"/>
            <a:ext cx="9849751" cy="1074814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Affordances: to give a clue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DEBF1E1-76D2-4483-9B3D-345DC3994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804895"/>
            <a:ext cx="9849751" cy="4130186"/>
          </a:xfrm>
        </p:spPr>
        <p:txBody>
          <a:bodyPr anchor="ctr">
            <a:normAutofit fontScale="92500" lnSpcReduction="20000"/>
          </a:bodyPr>
          <a:lstStyle/>
          <a:p>
            <a:r>
              <a:rPr lang="en-GB" altLang="he-IL" dirty="0"/>
              <a:t>Refers to an attribute of an object that allows people to know how to use it</a:t>
            </a:r>
          </a:p>
          <a:p>
            <a:pPr marL="742950" lvl="1" indent="-285750"/>
            <a:r>
              <a:rPr lang="en-GB" altLang="he-IL" sz="2800" dirty="0">
                <a:ea typeface="ＭＳ Ｐゴシック" panose="020B0600070205080204" pitchFamily="34" charset="-128"/>
              </a:rPr>
              <a:t>e.g. a mouse button invites pushing, a door handle affords pulling</a:t>
            </a:r>
          </a:p>
          <a:p>
            <a:pPr marL="742950" lvl="1" indent="-285750"/>
            <a:endParaRPr lang="en-GB" altLang="he-IL" sz="2800" dirty="0">
              <a:ea typeface="ＭＳ Ｐゴシック" panose="020B0600070205080204" pitchFamily="34" charset="-128"/>
            </a:endParaRPr>
          </a:p>
          <a:p>
            <a:r>
              <a:rPr lang="en-GB" altLang="he-IL" dirty="0"/>
              <a:t>Norman (1988) used the term to discuss the design of everyday objects</a:t>
            </a:r>
          </a:p>
          <a:p>
            <a:endParaRPr lang="en-GB" altLang="he-IL" dirty="0"/>
          </a:p>
          <a:p>
            <a:r>
              <a:rPr lang="en-GB" altLang="he-IL" dirty="0"/>
              <a:t>Since has been much popularised in interaction design to discuss how to design interface objects</a:t>
            </a:r>
          </a:p>
          <a:p>
            <a:pPr marL="742950" lvl="1" indent="-285750"/>
            <a:r>
              <a:rPr lang="en-GB" altLang="he-IL" sz="2800" dirty="0">
                <a:ea typeface="ＭＳ Ｐゴシック" panose="020B0600070205080204" pitchFamily="34" charset="-128"/>
              </a:rPr>
              <a:t>e.g. scrollbars to afford moving up and down, icons to afford clicking on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841CE28-03F3-4620-9592-D3012C056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15967"/>
            <a:ext cx="9849751" cy="823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he-IL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Affordances 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D572323A-021C-4C1D-A3E1-ECD171EC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304" y="2073835"/>
            <a:ext cx="9849751" cy="2689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he-IL" dirty="0">
                <a:latin typeface="+mn-lt"/>
                <a:ea typeface="+mn-ea"/>
              </a:rPr>
              <a:t>When you first see something you have never seen before, how do you know what to do? The answer, I decided, was that the required information was in the world: the appearance of the device could provide the critical clues required for its proper operation.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he-IL" dirty="0">
              <a:latin typeface="+mn-lt"/>
              <a:ea typeface="+mn-ea"/>
            </a:endParaRP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7808E97C-C571-4E9A-90D3-8229F9A7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552" y="4763247"/>
            <a:ext cx="715542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he-IL" sz="2400" b="1" dirty="0">
                <a:latin typeface="Arial" panose="020B0604020202020204" pitchFamily="34" charset="0"/>
              </a:rPr>
              <a:t>Affordance, Conventions and Design</a:t>
            </a:r>
          </a:p>
          <a:p>
            <a:pPr>
              <a:spcAft>
                <a:spcPts val="600"/>
              </a:spcAft>
            </a:pPr>
            <a:r>
              <a:rPr lang="en-US" altLang="he-IL" sz="2400" dirty="0">
                <a:latin typeface="Times" panose="02020603050405020304" pitchFamily="18" charset="0"/>
              </a:rPr>
              <a:t>By Donald Norman</a:t>
            </a:r>
          </a:p>
          <a:p>
            <a:pPr>
              <a:spcAft>
                <a:spcPts val="600"/>
              </a:spcAft>
            </a:pPr>
            <a:r>
              <a:rPr lang="en-US" altLang="he-IL" sz="2400" dirty="0">
                <a:latin typeface="Times" panose="02020603050405020304" pitchFamily="18" charset="0"/>
                <a:hlinkClick r:id="rId2"/>
              </a:rPr>
              <a:t>http://www.jnd.org/dn.mss/affordances-interactions.html</a:t>
            </a:r>
            <a:endParaRPr lang="en-US" altLang="he-IL" sz="24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255FE940-3094-4D00-831D-72D23C2D6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730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altLang="he-IL" sz="4200" dirty="0"/>
              <a:t>What does ‘affordance’ have to offer interaction design?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3604627-1EEA-4D34-8B5C-1BDB967D8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272590"/>
            <a:ext cx="9849751" cy="3662491"/>
          </a:xfrm>
        </p:spPr>
        <p:txBody>
          <a:bodyPr anchor="ctr">
            <a:normAutofit fontScale="92500" lnSpcReduction="10000"/>
          </a:bodyPr>
          <a:lstStyle/>
          <a:p>
            <a:r>
              <a:rPr lang="en-GB" altLang="he-IL" dirty="0"/>
              <a:t>Interfaces are virtual and do not have affordances like physical objects</a:t>
            </a:r>
          </a:p>
          <a:p>
            <a:endParaRPr lang="en-GB" altLang="he-IL" dirty="0"/>
          </a:p>
          <a:p>
            <a:r>
              <a:rPr lang="en-GB" altLang="he-IL" dirty="0"/>
              <a:t>Norman argues it does not make sense to talk about interfaces in terms of ‘real’ affordances </a:t>
            </a:r>
          </a:p>
          <a:p>
            <a:endParaRPr lang="en-GB" altLang="he-IL" dirty="0"/>
          </a:p>
          <a:p>
            <a:r>
              <a:rPr lang="en-GB" altLang="he-IL" dirty="0"/>
              <a:t>Instead interfaces are better conceptualised as ‘perceived’ affordances</a:t>
            </a:r>
          </a:p>
          <a:p>
            <a:pPr marL="742950" lvl="1" indent="-285750"/>
            <a:r>
              <a:rPr lang="en-GB" altLang="he-IL" sz="2800" dirty="0">
                <a:ea typeface="ＭＳ Ｐゴシック" panose="020B0600070205080204" pitchFamily="34" charset="-128"/>
              </a:rPr>
              <a:t>Learned conventions of arbitrary mappings between action and effect at the interface</a:t>
            </a:r>
          </a:p>
          <a:p>
            <a:pPr marL="742950" lvl="1" indent="-285750"/>
            <a:r>
              <a:rPr lang="en-GB" altLang="he-IL" sz="2800" dirty="0">
                <a:ea typeface="ＭＳ Ｐゴシック" panose="020B0600070205080204" pitchFamily="34" charset="-128"/>
              </a:rPr>
              <a:t>Some mappings are better than others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CD3182F-921D-453F-83F9-36CE18523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altLang="he-IL" sz="4000"/>
              <a:t>Physical affordances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014123-9460-4126-8201-3208B7FD7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lvl="1">
              <a:buFontTx/>
              <a:buNone/>
            </a:pPr>
            <a:r>
              <a:rPr lang="en-GB" altLang="he-IL" sz="2800" dirty="0">
                <a:ea typeface="ＭＳ Ｐゴシック" panose="020B0600070205080204" pitchFamily="34" charset="-128"/>
              </a:rPr>
              <a:t> </a:t>
            </a:r>
          </a:p>
          <a:p>
            <a:pPr>
              <a:buNone/>
            </a:pPr>
            <a:r>
              <a:rPr lang="en-GB" altLang="he-IL" sz="3600" dirty="0">
                <a:ea typeface="ＭＳ Ｐゴシック" panose="020B0600070205080204" pitchFamily="34" charset="-128"/>
              </a:rPr>
              <a:t>  How do the following physical objects afford? Are they obvious?</a:t>
            </a:r>
          </a:p>
          <a:p>
            <a:pPr lvl="1"/>
            <a:endParaRPr lang="en-GB" altLang="he-IL" sz="2800" dirty="0">
              <a:ea typeface="ＭＳ Ｐゴシック" panose="020B0600070205080204" pitchFamily="34" charset="-128"/>
            </a:endParaRPr>
          </a:p>
          <a:p>
            <a:pPr lvl="3"/>
            <a:endParaRPr lang="en-GB" altLang="he-IL" sz="2800" dirty="0">
              <a:ea typeface="ＭＳ Ｐゴシック" panose="020B0600070205080204" pitchFamily="34" charset="-128"/>
            </a:endParaRPr>
          </a:p>
        </p:txBody>
      </p:sp>
      <p:pic>
        <p:nvPicPr>
          <p:cNvPr id="72709" name="Picture 5">
            <a:extLst>
              <a:ext uri="{FF2B5EF4-FFF2-40B4-BE49-F238E27FC236}">
                <a16:creationId xmlns:a16="http://schemas.microsoft.com/office/drawing/2014/main" id="{B2458EBC-374B-46DC-81C1-6C768969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5886" y="1129110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>
            <a:extLst>
              <a:ext uri="{FF2B5EF4-FFF2-40B4-BE49-F238E27FC236}">
                <a16:creationId xmlns:a16="http://schemas.microsoft.com/office/drawing/2014/main" id="{37BC8009-5D34-4C0D-B5A5-EB7E8081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3240" y="1046224"/>
            <a:ext cx="823550" cy="16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7">
            <a:extLst>
              <a:ext uri="{FF2B5EF4-FFF2-40B4-BE49-F238E27FC236}">
                <a16:creationId xmlns:a16="http://schemas.microsoft.com/office/drawing/2014/main" id="{4C19D488-02A7-4D64-8B5F-388766BB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816" y="1129110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>
            <a:extLst>
              <a:ext uri="{FF2B5EF4-FFF2-40B4-BE49-F238E27FC236}">
                <a16:creationId xmlns:a16="http://schemas.microsoft.com/office/drawing/2014/main" id="{F8ED5743-E9B0-4426-85C8-FCAA9248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5887" y="2809702"/>
            <a:ext cx="4739900" cy="31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A33481F-6C22-4CB0-8E92-231835922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altLang="he-IL" sz="4000"/>
              <a:t>Virtual affordances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E6BEBCE-72A4-4B7E-A703-5D6B69C27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GB" altLang="he-IL" dirty="0">
                <a:ea typeface="ＭＳ Ｐゴシック" panose="020B0600070205080204" pitchFamily="34" charset="-128"/>
              </a:rPr>
              <a:t>How do the following screen objects afford?</a:t>
            </a:r>
          </a:p>
          <a:p>
            <a:r>
              <a:rPr lang="en-GB" altLang="he-IL" dirty="0">
                <a:ea typeface="ＭＳ Ｐゴシック" panose="020B0600070205080204" pitchFamily="34" charset="-128"/>
              </a:rPr>
              <a:t>What if you were a novice user?</a:t>
            </a:r>
          </a:p>
          <a:p>
            <a:r>
              <a:rPr lang="en-GB" altLang="he-IL" dirty="0">
                <a:ea typeface="ＭＳ Ｐゴシック" panose="020B0600070205080204" pitchFamily="34" charset="-128"/>
              </a:rPr>
              <a:t>Would you know what to do with them? </a:t>
            </a:r>
          </a:p>
          <a:p>
            <a:pPr marL="457200" lvl="1" indent="0">
              <a:buNone/>
            </a:pPr>
            <a:endParaRPr lang="en-GB" altLang="he-IL" dirty="0">
              <a:ea typeface="ＭＳ Ｐゴシック" panose="020B0600070205080204" pitchFamily="34" charset="-128"/>
            </a:endParaRP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5D909D47-2B95-493A-8209-943361DB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934" y="1249536"/>
            <a:ext cx="996762" cy="13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>
            <a:extLst>
              <a:ext uri="{FF2B5EF4-FFF2-40B4-BE49-F238E27FC236}">
                <a16:creationId xmlns:a16="http://schemas.microsoft.com/office/drawing/2014/main" id="{6FB2F84F-2EA8-4BED-AEAF-284A77AD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3725" y="3090259"/>
            <a:ext cx="1408537" cy="28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7">
            <a:extLst>
              <a:ext uri="{FF2B5EF4-FFF2-40B4-BE49-F238E27FC236}">
                <a16:creationId xmlns:a16="http://schemas.microsoft.com/office/drawing/2014/main" id="{25CE6050-68A1-449C-952D-CAE4E240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2816" y="1129110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8">
            <a:extLst>
              <a:ext uri="{FF2B5EF4-FFF2-40B4-BE49-F238E27FC236}">
                <a16:creationId xmlns:a16="http://schemas.microsoft.com/office/drawing/2014/main" id="{12522B32-9DF6-45A0-B41E-7B501397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7039" y="3093495"/>
            <a:ext cx="2799310" cy="27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3358E42-9C95-4FF6-8AB2-D9CDACFE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262" y="1363677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he-IL" altLang="he-I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802" name="Picture 2" descr="toaster">
            <a:extLst>
              <a:ext uri="{FF2B5EF4-FFF2-40B4-BE49-F238E27FC236}">
                <a16:creationId xmlns:a16="http://schemas.microsoft.com/office/drawing/2014/main" id="{64CF8D98-64A6-46FF-BAE3-167A9756B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 bwMode="auto">
          <a:xfrm>
            <a:off x="1469919" y="918546"/>
            <a:ext cx="6731197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828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29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830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826" name="Picture 2" descr="wall-switch">
            <a:extLst>
              <a:ext uri="{FF2B5EF4-FFF2-40B4-BE49-F238E27FC236}">
                <a16:creationId xmlns:a16="http://schemas.microsoft.com/office/drawing/2014/main" id="{D6EEAF9E-7D89-4BC1-9AA2-96B286E6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961" y="918546"/>
            <a:ext cx="663911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850" name="Picture 1" descr="switch_labels.jpg">
            <a:extLst>
              <a:ext uri="{FF2B5EF4-FFF2-40B4-BE49-F238E27FC236}">
                <a16:creationId xmlns:a16="http://schemas.microsoft.com/office/drawing/2014/main" id="{FC37CA80-C6E4-4AB4-927A-C3A5AE06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961" y="918546"/>
            <a:ext cx="663911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CCC3-C440-4A0A-B892-1AE113F6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he-IL" sz="11500"/>
              <a:t>למה המשתמש לא רואה את הפרה?</a:t>
            </a:r>
          </a:p>
        </p:txBody>
      </p:sp>
    </p:spTree>
    <p:extLst>
      <p:ext uri="{BB962C8B-B14F-4D97-AF65-F5344CB8AC3E}">
        <p14:creationId xmlns:p14="http://schemas.microsoft.com/office/powerpoint/2010/main" val="460800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874" name="Picture 2" descr="wall-witch-layout">
            <a:extLst>
              <a:ext uri="{FF2B5EF4-FFF2-40B4-BE49-F238E27FC236}">
                <a16:creationId xmlns:a16="http://schemas.microsoft.com/office/drawing/2014/main" id="{B2ACF7C6-E819-465C-8084-C88604FC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961" y="918546"/>
            <a:ext cx="663911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898" name="Picture 2" descr="microwave">
            <a:extLst>
              <a:ext uri="{FF2B5EF4-FFF2-40B4-BE49-F238E27FC236}">
                <a16:creationId xmlns:a16="http://schemas.microsoft.com/office/drawing/2014/main" id="{3885F55E-AC28-4550-89AC-ED92FA3D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8267" y="918546"/>
            <a:ext cx="3734500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22" name="Picture 2" descr="car-radio">
            <a:extLst>
              <a:ext uri="{FF2B5EF4-FFF2-40B4-BE49-F238E27FC236}">
                <a16:creationId xmlns:a16="http://schemas.microsoft.com/office/drawing/2014/main" id="{9DFF40B8-FFF9-43B0-9393-26104F43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961" y="918546"/>
            <a:ext cx="663911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pump1">
            <a:extLst>
              <a:ext uri="{FF2B5EF4-FFF2-40B4-BE49-F238E27FC236}">
                <a16:creationId xmlns:a16="http://schemas.microsoft.com/office/drawing/2014/main" id="{FA80D43F-8689-4FAA-9950-277C90E2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2311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pump2">
            <a:extLst>
              <a:ext uri="{FF2B5EF4-FFF2-40B4-BE49-F238E27FC236}">
                <a16:creationId xmlns:a16="http://schemas.microsoft.com/office/drawing/2014/main" id="{F281CDBA-2E9E-41EB-928A-6873F2B6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0"/>
            <a:ext cx="2311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pump_animation">
            <a:extLst>
              <a:ext uri="{FF2B5EF4-FFF2-40B4-BE49-F238E27FC236}">
                <a16:creationId xmlns:a16="http://schemas.microsoft.com/office/drawing/2014/main" id="{84E2BFFF-E4CF-4DF8-A37B-8E292837AB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14800"/>
            <a:ext cx="211455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2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970" name="Picture 2" descr="badword">
            <a:extLst>
              <a:ext uri="{FF2B5EF4-FFF2-40B4-BE49-F238E27FC236}">
                <a16:creationId xmlns:a16="http://schemas.microsoft.com/office/drawing/2014/main" id="{1BAA624A-76C9-4C14-A9D9-769E16F0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935859"/>
            <a:ext cx="7746709" cy="49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65" name="Rectangle 20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66" name="Group 20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667" name="Rectangle 20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68" name="Rectangle 20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A2A11B3-E973-45EF-AF6E-39958405E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922919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What is a good interface?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DF0FA8-D071-4F6B-8C8E-7A467EB8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468282"/>
            <a:ext cx="9849751" cy="3466799"/>
          </a:xfrm>
        </p:spPr>
        <p:txBody>
          <a:bodyPr anchor="ctr">
            <a:noAutofit/>
          </a:bodyPr>
          <a:lstStyle/>
          <a:p>
            <a:r>
              <a:rPr lang="en-US" altLang="he-IL" dirty="0"/>
              <a:t>There is no such thing (tradeoffs in design)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cf. Good furniture arrangement</a:t>
            </a:r>
          </a:p>
          <a:p>
            <a:r>
              <a:rPr lang="en-US" altLang="he-IL" dirty="0"/>
              <a:t>The test of quality depends on it’s context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How will the software be used? Who will use it? How long?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How important is: Learnability? Portability? ...</a:t>
            </a:r>
          </a:p>
          <a:p>
            <a:r>
              <a:rPr lang="en-US" altLang="he-IL" dirty="0"/>
              <a:t>The answers vary for each application</a:t>
            </a:r>
          </a:p>
          <a:p>
            <a:r>
              <a:rPr lang="en-US" altLang="he-IL" dirty="0"/>
              <a:t>Finding the answers is the first step in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77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78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679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80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81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A595C40-3228-480A-B776-7079CC272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4" y="1013586"/>
            <a:ext cx="9849751" cy="899330"/>
          </a:xfrm>
        </p:spPr>
        <p:txBody>
          <a:bodyPr anchor="b">
            <a:normAutofit/>
          </a:bodyPr>
          <a:lstStyle/>
          <a:p>
            <a:r>
              <a:rPr lang="en-US" altLang="he-IL" sz="5400" dirty="0"/>
              <a:t>What is the user interface?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25ADF29-1AD4-4072-90A0-D0FFA4F62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9304" y="1912916"/>
            <a:ext cx="9849751" cy="4022165"/>
          </a:xfrm>
        </p:spPr>
        <p:txBody>
          <a:bodyPr anchor="ctr">
            <a:normAutofit lnSpcReduction="10000"/>
          </a:bodyPr>
          <a:lstStyle/>
          <a:p>
            <a:r>
              <a:rPr lang="en-US" altLang="he-IL" dirty="0"/>
              <a:t>The User Interface consists of all aspects of the design object that the user interacts with physically, perceptually, or conceptually.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Controls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Labels and signs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Displays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Help and documentation</a:t>
            </a:r>
          </a:p>
          <a:p>
            <a:pPr lvl="1"/>
            <a:r>
              <a:rPr lang="en-US" altLang="he-IL" sz="2800" dirty="0">
                <a:ea typeface="ＭＳ Ｐゴシック" panose="020B0600070205080204" pitchFamily="34" charset="-128"/>
              </a:rPr>
              <a:t>Etc.</a:t>
            </a:r>
          </a:p>
          <a:p>
            <a:r>
              <a:rPr lang="en-US" altLang="he-IL" dirty="0"/>
              <a:t>The User Interface is the “bridge” between the Designer and the User.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7B84F61-719F-417F-B467-94F0D7876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998051"/>
            <a:ext cx="9849751" cy="853610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What to design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1E650AE-FCCF-48CE-A85E-222F016A3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005965"/>
            <a:ext cx="9849751" cy="3929116"/>
          </a:xfrm>
        </p:spPr>
        <p:txBody>
          <a:bodyPr anchor="ctr">
            <a:normAutofit/>
          </a:bodyPr>
          <a:lstStyle/>
          <a:p>
            <a:r>
              <a:rPr lang="en-GB" altLang="he-IL" sz="2000" dirty="0"/>
              <a:t>Need to take into account:</a:t>
            </a:r>
          </a:p>
          <a:p>
            <a:pPr lvl="1"/>
            <a:r>
              <a:rPr lang="en-GB" altLang="he-IL" sz="2000" dirty="0">
                <a:ea typeface="ＭＳ Ｐゴシック" panose="020B0600070205080204" pitchFamily="34" charset="-128"/>
              </a:rPr>
              <a:t>Who the users are</a:t>
            </a:r>
          </a:p>
          <a:p>
            <a:pPr lvl="2"/>
            <a:r>
              <a:rPr lang="en-GB" altLang="he-IL" dirty="0">
                <a:ea typeface="ＭＳ Ｐゴシック" panose="020B0600070205080204" pitchFamily="34" charset="-128"/>
              </a:rPr>
              <a:t>experience</a:t>
            </a:r>
          </a:p>
          <a:p>
            <a:pPr lvl="1"/>
            <a:r>
              <a:rPr lang="en-GB" altLang="he-IL" sz="2000" dirty="0">
                <a:ea typeface="ＭＳ Ｐゴシック" panose="020B0600070205080204" pitchFamily="34" charset="-128"/>
              </a:rPr>
              <a:t>What activities are being carried out</a:t>
            </a:r>
          </a:p>
          <a:p>
            <a:pPr lvl="2"/>
            <a:r>
              <a:rPr lang="en-GB" altLang="he-IL" dirty="0">
                <a:ea typeface="ＭＳ Ｐゴシック" panose="020B0600070205080204" pitchFamily="34" charset="-128"/>
              </a:rPr>
              <a:t>Task and goals</a:t>
            </a:r>
          </a:p>
          <a:p>
            <a:pPr lvl="1"/>
            <a:r>
              <a:rPr lang="en-GB" altLang="he-IL" sz="2000" dirty="0">
                <a:ea typeface="ＭＳ Ｐゴシック" panose="020B0600070205080204" pitchFamily="34" charset="-128"/>
              </a:rPr>
              <a:t>Where the interaction is taking place</a:t>
            </a:r>
          </a:p>
          <a:p>
            <a:pPr lvl="2"/>
            <a:r>
              <a:rPr lang="en-GB" altLang="he-IL" dirty="0">
                <a:ea typeface="ＭＳ Ｐゴシック" panose="020B0600070205080204" pitchFamily="34" charset="-128"/>
              </a:rPr>
              <a:t>context</a:t>
            </a:r>
          </a:p>
          <a:p>
            <a:endParaRPr lang="en-GB" altLang="he-IL" sz="2000" dirty="0"/>
          </a:p>
          <a:p>
            <a:r>
              <a:rPr lang="en-GB" altLang="he-IL" sz="2000" dirty="0"/>
              <a:t>Need to optimize the interactions users have with a product</a:t>
            </a:r>
          </a:p>
          <a:p>
            <a:pPr lvl="1"/>
            <a:r>
              <a:rPr lang="en-GB" altLang="he-IL" sz="2000" dirty="0">
                <a:ea typeface="ＭＳ Ｐゴシック" panose="020B0600070205080204" pitchFamily="34" charset="-128"/>
              </a:rPr>
              <a:t>So that they match the users’ activities and needs</a:t>
            </a:r>
          </a:p>
          <a:p>
            <a:pPr lvl="1"/>
            <a:r>
              <a:rPr lang="en-GB" altLang="he-IL" sz="2000" dirty="0">
                <a:ea typeface="ＭＳ Ｐゴシック" panose="020B0600070205080204" pitchFamily="34" charset="-128"/>
              </a:rPr>
              <a:t>Usability / Habitability concerns us the most</a:t>
            </a:r>
          </a:p>
          <a:p>
            <a:pPr lvl="1"/>
            <a:endParaRPr lang="en-GB" altLang="he-IL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0354169-C973-476D-B388-345FE0E11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9303" y="1023879"/>
            <a:ext cx="9849751" cy="945050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Understanding users’ needs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091C5CA-8E0A-46B7-A0A6-9EB81347B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1968929"/>
            <a:ext cx="9849751" cy="4300426"/>
          </a:xfrm>
        </p:spPr>
        <p:txBody>
          <a:bodyPr anchor="ctr">
            <a:normAutofit lnSpcReduction="10000"/>
          </a:bodyPr>
          <a:lstStyle/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Need to take into account what people are good and bad at</a:t>
            </a:r>
          </a:p>
          <a:p>
            <a:pPr marL="457200" lvl="1" indent="0">
              <a:buNone/>
            </a:pPr>
            <a:endParaRPr lang="en-GB" altLang="he-IL" sz="28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Consider what might help people in the way they currently do things</a:t>
            </a:r>
          </a:p>
          <a:p>
            <a:pPr lvl="1">
              <a:buFontTx/>
              <a:buNone/>
            </a:pPr>
            <a:endParaRPr lang="en-GB" altLang="he-IL" sz="28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Think through what might provide quality user experiences</a:t>
            </a:r>
          </a:p>
          <a:p>
            <a:pPr lvl="1"/>
            <a:endParaRPr lang="en-GB" altLang="he-IL" sz="28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Listen to what people want and get them involved</a:t>
            </a:r>
          </a:p>
          <a:p>
            <a:pPr lvl="1"/>
            <a:endParaRPr lang="en-GB" altLang="he-IL" sz="2800" dirty="0">
              <a:ea typeface="ＭＳ Ｐゴシック" panose="020B0600070205080204" pitchFamily="34" charset="-128"/>
            </a:endParaRP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Use tried and tested user-</a:t>
            </a:r>
            <a:r>
              <a:rPr lang="en-GB" altLang="he-IL" sz="2800" dirty="0" err="1">
                <a:ea typeface="ＭＳ Ｐゴシック" panose="020B0600070205080204" pitchFamily="34" charset="-128"/>
              </a:rPr>
              <a:t>centered</a:t>
            </a:r>
            <a:r>
              <a:rPr lang="en-GB" altLang="he-IL" sz="2800" dirty="0">
                <a:ea typeface="ＭＳ Ｐゴシック" panose="020B0600070205080204" pitchFamily="34" charset="-128"/>
              </a:rPr>
              <a:t>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CE956D1-9EF5-4BDE-A730-8D212D00E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963" y="1066630"/>
            <a:ext cx="9849751" cy="973625"/>
          </a:xfrm>
        </p:spPr>
        <p:txBody>
          <a:bodyPr anchor="b">
            <a:normAutofit/>
          </a:bodyPr>
          <a:lstStyle/>
          <a:p>
            <a:r>
              <a:rPr lang="en-GB" altLang="he-IL" sz="5400" dirty="0"/>
              <a:t>Goals of UI design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C4A0B9-662E-45D4-A7C5-5441FCA3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304" y="2040255"/>
            <a:ext cx="9849751" cy="2463165"/>
          </a:xfrm>
        </p:spPr>
        <p:txBody>
          <a:bodyPr anchor="ctr">
            <a:normAutofit/>
          </a:bodyPr>
          <a:lstStyle/>
          <a:p>
            <a:r>
              <a:rPr lang="en-GB" altLang="he-IL" dirty="0"/>
              <a:t>Develop usable products</a:t>
            </a:r>
          </a:p>
          <a:p>
            <a:pPr lvl="1"/>
            <a:r>
              <a:rPr lang="en-GB" altLang="he-IL" sz="2800" dirty="0">
                <a:ea typeface="ＭＳ Ｐゴシック" panose="020B0600070205080204" pitchFamily="34" charset="-128"/>
              </a:rPr>
              <a:t>Usability means easy to learn, effective to use and provide an enjoyable experience</a:t>
            </a:r>
          </a:p>
          <a:p>
            <a:r>
              <a:rPr lang="en-GB" altLang="he-IL" dirty="0"/>
              <a:t>Involve users in the design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Microsoft Office PowerPoint</Application>
  <PresentationFormat>Widescreen</PresentationFormat>
  <Paragraphs>229</Paragraphs>
  <Slides>44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Comic Sans MS</vt:lpstr>
      <vt:lpstr>Geneva</vt:lpstr>
      <vt:lpstr>Palatino</vt:lpstr>
      <vt:lpstr>Times</vt:lpstr>
      <vt:lpstr>Times New Roman</vt:lpstr>
      <vt:lpstr>Office Theme</vt:lpstr>
      <vt:lpstr>Document</vt:lpstr>
      <vt:lpstr>UI / UX בניית ממשק משתמש המספק חווית משתמש</vt:lpstr>
      <vt:lpstr>מה שהמשתמש רואה</vt:lpstr>
      <vt:lpstr>מה אתה בתור המעצב רואה</vt:lpstr>
      <vt:lpstr>למה המשתמש לא רואה את הפרה?</vt:lpstr>
      <vt:lpstr>What is a good interface?</vt:lpstr>
      <vt:lpstr>What is the user interface?</vt:lpstr>
      <vt:lpstr>What to design</vt:lpstr>
      <vt:lpstr>Understanding users’ needs</vt:lpstr>
      <vt:lpstr>Goals of UI design</vt:lpstr>
      <vt:lpstr>Which kind of design?</vt:lpstr>
      <vt:lpstr>HCI and interaction design</vt:lpstr>
      <vt:lpstr>Working in multidisciplinary teams</vt:lpstr>
      <vt:lpstr>What do professionals do in the ID business?</vt:lpstr>
      <vt:lpstr>The User Experience</vt:lpstr>
      <vt:lpstr>Why was the iPod user experience such a success?</vt:lpstr>
      <vt:lpstr>What is involved in the process of interaction design </vt:lpstr>
      <vt:lpstr>Core characteristics of interaction design</vt:lpstr>
      <vt:lpstr>Why go to this length?</vt:lpstr>
      <vt:lpstr>The 3 Q's for Great Experience Design </vt:lpstr>
      <vt:lpstr>Understanding the purpose of vision</vt:lpstr>
      <vt:lpstr>Vocabulary of Design</vt:lpstr>
      <vt:lpstr>Visibility</vt:lpstr>
      <vt:lpstr>Visibility</vt:lpstr>
      <vt:lpstr>Vocabulary of Design</vt:lpstr>
      <vt:lpstr>Mapping</vt:lpstr>
      <vt:lpstr>Mapping</vt:lpstr>
      <vt:lpstr>Activity on mappings </vt:lpstr>
      <vt:lpstr>Why is this a better design?</vt:lpstr>
      <vt:lpstr>Vocabulary of Design</vt:lpstr>
      <vt:lpstr>Feedback</vt:lpstr>
      <vt:lpstr>Vocabulary of Design</vt:lpstr>
      <vt:lpstr>Affordances: to give a clue</vt:lpstr>
      <vt:lpstr>Affordances </vt:lpstr>
      <vt:lpstr>What does ‘affordance’ have to offer interaction design?</vt:lpstr>
      <vt:lpstr>Physical affordances</vt:lpstr>
      <vt:lpstr>Virtual affordances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/ UX בניית ממשק משתמש המספק חווית משתמש</dc:title>
  <dc:creator>Moran</dc:creator>
  <cp:lastModifiedBy>Moran</cp:lastModifiedBy>
  <cp:revision>1</cp:revision>
  <dcterms:created xsi:type="dcterms:W3CDTF">2021-01-04T12:53:37Z</dcterms:created>
  <dcterms:modified xsi:type="dcterms:W3CDTF">2021-01-04T12:53:44Z</dcterms:modified>
</cp:coreProperties>
</file>