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12192000"/>
  <p:notesSz cx="6858000" cy="9144000"/>
  <p:embeddedFontLst>
    <p:embeddedFont>
      <p:font typeface="Assistant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1" roundtripDataSignature="AMtx7miC61rLR4zTCaQ8ZsHtebmunpHT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84B18C-F703-4521-AF12-CFE48493792C}">
  <a:tblStyle styleId="{F384B18C-F703-4521-AF12-CFE48493792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customschemas.google.com/relationships/presentationmetadata" Target="metadata"/><Relationship Id="rId70" Type="http://schemas.openxmlformats.org/officeDocument/2006/relationships/font" Target="fonts/Assistant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Assistant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7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efactoring.guru/design-patterns/catalo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524000" y="124858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</a:pPr>
            <a:r>
              <a:rPr lang="en-US" sz="6400"/>
              <a:t>תבניות עיצוב</a:t>
            </a:r>
            <a:br>
              <a:rPr lang="en-US" sz="6400"/>
            </a:br>
            <a:r>
              <a:rPr lang="en-US" sz="6400"/>
              <a:t>Design Pattern</a:t>
            </a:r>
            <a:endParaRPr sz="6400"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24000" y="3820338"/>
            <a:ext cx="9144000" cy="1563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הסברים ודוגמאות</a:t>
            </a:r>
            <a:endParaRPr/>
          </a:p>
        </p:txBody>
      </p:sp>
      <p:cxnSp>
        <p:nvCxnSpPr>
          <p:cNvPr id="89" name="Google Shape;89;p1"/>
          <p:cNvCxnSpPr/>
          <p:nvPr/>
        </p:nvCxnSpPr>
        <p:spPr>
          <a:xfrm rot="10800000">
            <a:off x="596464" y="6329769"/>
            <a:ext cx="11000232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2085975" y="5065958"/>
            <a:ext cx="82338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https://refactoring.guru/design-patterns/catalog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 - Maim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838200" y="147129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static void main(String[] args){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YellowPage y1 = YellowPage.getInstance();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YellowPage y2 = YellowPage.getInstance();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YellowPage y3 = YellowPage.getInstance();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הפלט יהיה: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retrieving the Yellow Page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creating the Yellow Page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retrieving the Yellow Page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retrieving the Yellow Page</a:t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838200" y="4274820"/>
            <a:ext cx="3714750" cy="43434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0"/>
          <p:cNvCxnSpPr>
            <a:stCxn id="167" idx="3"/>
          </p:cNvCxnSpPr>
          <p:nvPr/>
        </p:nvCxnSpPr>
        <p:spPr>
          <a:xfrm>
            <a:off x="4552950" y="4491990"/>
            <a:ext cx="8058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10"/>
          <p:cNvSpPr txBox="1"/>
          <p:nvPr/>
        </p:nvSpPr>
        <p:spPr>
          <a:xfrm>
            <a:off x="5366562" y="4274820"/>
            <a:ext cx="1654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פעם אחת בלבד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1914525" y="6081067"/>
            <a:ext cx="8566785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Notice that y1 &amp; y2 references to the same object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10075423" y="3462338"/>
            <a:ext cx="1845945" cy="4810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instance: YellowPage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8723884" y="3462338"/>
            <a:ext cx="4860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y1</a:t>
            </a:r>
            <a:endParaRPr b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0"/>
          <p:cNvCxnSpPr>
            <a:stCxn id="172" idx="3"/>
            <a:endCxn id="171" idx="1"/>
          </p:cNvCxnSpPr>
          <p:nvPr/>
        </p:nvCxnSpPr>
        <p:spPr>
          <a:xfrm>
            <a:off x="9209914" y="3693171"/>
            <a:ext cx="865500" cy="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10"/>
          <p:cNvSpPr txBox="1"/>
          <p:nvPr/>
        </p:nvSpPr>
        <p:spPr>
          <a:xfrm>
            <a:off x="8813419" y="4154836"/>
            <a:ext cx="4860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y2</a:t>
            </a:r>
            <a:endParaRPr b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0"/>
          <p:cNvCxnSpPr>
            <a:stCxn id="174" idx="3"/>
          </p:cNvCxnSpPr>
          <p:nvPr/>
        </p:nvCxnSpPr>
        <p:spPr>
          <a:xfrm flipH="1" rot="10800000">
            <a:off x="9299449" y="3874769"/>
            <a:ext cx="776100" cy="510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10"/>
          <p:cNvSpPr txBox="1"/>
          <p:nvPr/>
        </p:nvSpPr>
        <p:spPr>
          <a:xfrm>
            <a:off x="8813419" y="4754403"/>
            <a:ext cx="4860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y3</a:t>
            </a:r>
            <a:endParaRPr b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0"/>
          <p:cNvCxnSpPr>
            <a:endCxn id="178" idx="1"/>
          </p:cNvCxnSpPr>
          <p:nvPr/>
        </p:nvCxnSpPr>
        <p:spPr>
          <a:xfrm flipH="1" rot="10800000">
            <a:off x="9368022" y="4183856"/>
            <a:ext cx="707400" cy="776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10"/>
          <p:cNvSpPr/>
          <p:nvPr/>
        </p:nvSpPr>
        <p:spPr>
          <a:xfrm>
            <a:off x="10075422" y="3943350"/>
            <a:ext cx="1845945" cy="4810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18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90</a:t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7887423" y="2049155"/>
            <a:ext cx="42114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נניח ויש משתנה x במחלקה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מה יקרה אם y1 ישנה ערך ל- 88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מה יקרה אם y2 ישנה ערך ל- 90?</a:t>
            </a:r>
            <a:endParaRPr b="0" sz="24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/>
          <p:nvPr>
            <p:ph type="ctrTitle"/>
          </p:nvPr>
        </p:nvSpPr>
        <p:spPr>
          <a:xfrm>
            <a:off x="1524000" y="1376363"/>
            <a:ext cx="9144000" cy="2521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7000"/>
              <a:t>Abstract Factory</a:t>
            </a:r>
            <a:endParaRPr sz="7000"/>
          </a:p>
        </p:txBody>
      </p:sp>
      <p:sp>
        <p:nvSpPr>
          <p:cNvPr id="188" name="Google Shape;188;p11"/>
          <p:cNvSpPr txBox="1"/>
          <p:nvPr>
            <p:ph idx="1" type="subTitle"/>
          </p:nvPr>
        </p:nvSpPr>
        <p:spPr>
          <a:xfrm>
            <a:off x="1524000" y="4617728"/>
            <a:ext cx="9144000" cy="9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הסבר ודוגמא</a:t>
            </a:r>
            <a:endParaRPr/>
          </a:p>
        </p:txBody>
      </p:sp>
      <p:cxnSp>
        <p:nvCxnSpPr>
          <p:cNvPr id="189" name="Google Shape;189;p11"/>
          <p:cNvCxnSpPr/>
          <p:nvPr/>
        </p:nvCxnSpPr>
        <p:spPr>
          <a:xfrm>
            <a:off x="3352800" y="4479276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5124"/>
            <a:ext cx="12192000" cy="51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/>
        </p:nvSpPr>
        <p:spPr>
          <a:xfrm>
            <a:off x="1417320" y="348615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מפעל נעליים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1417320" y="954404"/>
            <a:ext cx="2125980" cy="9886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ייצור_נעלי_הליכה()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ייצור_נעלי_ריצה()</a:t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289560" y="3364230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מפעל נעליים אדידס</a:t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3265170" y="3364230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מפעל נעליים נייק</a:t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2203132" y="1943099"/>
            <a:ext cx="554355" cy="422911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13"/>
          <p:cNvCxnSpPr>
            <a:stCxn id="203" idx="3"/>
            <a:endCxn id="201" idx="0"/>
          </p:cNvCxnSpPr>
          <p:nvPr/>
        </p:nvCxnSpPr>
        <p:spPr>
          <a:xfrm rot="5400000">
            <a:off x="1417410" y="2301210"/>
            <a:ext cx="998100" cy="1127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13"/>
          <p:cNvSpPr/>
          <p:nvPr/>
        </p:nvSpPr>
        <p:spPr>
          <a:xfrm>
            <a:off x="289560" y="3962400"/>
            <a:ext cx="2125980" cy="9886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 ייצור_נעלי_הליכה()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 ייצור_נעלי_ריצה()</a:t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3265170" y="3962399"/>
            <a:ext cx="2125980" cy="9886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 ייצור_נעלי_הליכה()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 ייצור_נעלי_ריצה()</a:t>
            </a:r>
            <a:endParaRPr/>
          </a:p>
        </p:txBody>
      </p:sp>
      <p:cxnSp>
        <p:nvCxnSpPr>
          <p:cNvPr id="207" name="Google Shape;207;p13"/>
          <p:cNvCxnSpPr>
            <a:stCxn id="203" idx="3"/>
            <a:endCxn id="202" idx="0"/>
          </p:cNvCxnSpPr>
          <p:nvPr/>
        </p:nvCxnSpPr>
        <p:spPr>
          <a:xfrm flipH="1" rot="-5400000">
            <a:off x="2905260" y="1941060"/>
            <a:ext cx="998100" cy="1848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13"/>
          <p:cNvSpPr/>
          <p:nvPr/>
        </p:nvSpPr>
        <p:spPr>
          <a:xfrm>
            <a:off x="7799069" y="714849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נעלי הליכה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8862059" y="4011928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נעלי ריצה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8844913" y="2498406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נעלי הליכה נייק</a:t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5863590" y="2498406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נעלי הליכה אדידס</a:t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8584881" y="1340161"/>
            <a:ext cx="554355" cy="422911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3"/>
          <p:cNvCxnSpPr>
            <a:stCxn id="212" idx="3"/>
            <a:endCxn id="210" idx="0"/>
          </p:cNvCxnSpPr>
          <p:nvPr/>
        </p:nvCxnSpPr>
        <p:spPr>
          <a:xfrm flipH="1" rot="-5400000">
            <a:off x="9017309" y="1607822"/>
            <a:ext cx="735300" cy="10458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13"/>
          <p:cNvCxnSpPr>
            <a:stCxn id="212" idx="3"/>
            <a:endCxn id="211" idx="0"/>
          </p:cNvCxnSpPr>
          <p:nvPr/>
        </p:nvCxnSpPr>
        <p:spPr>
          <a:xfrm rot="5400000">
            <a:off x="7526609" y="1162922"/>
            <a:ext cx="735300" cy="1935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13"/>
          <p:cNvSpPr/>
          <p:nvPr/>
        </p:nvSpPr>
        <p:spPr>
          <a:xfrm>
            <a:off x="9578340" y="6037895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נעלי ריצה נייק</a:t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6221730" y="6037895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נעלי ריצה אדידס</a:t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9572625" y="4635815"/>
            <a:ext cx="554355" cy="422911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3"/>
          <p:cNvCxnSpPr>
            <a:stCxn id="217" idx="3"/>
            <a:endCxn id="215" idx="0"/>
          </p:cNvCxnSpPr>
          <p:nvPr/>
        </p:nvCxnSpPr>
        <p:spPr>
          <a:xfrm flipH="1" rot="-5400000">
            <a:off x="9755903" y="5152626"/>
            <a:ext cx="979200" cy="7914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13"/>
          <p:cNvCxnSpPr>
            <a:stCxn id="217" idx="3"/>
            <a:endCxn id="216" idx="0"/>
          </p:cNvCxnSpPr>
          <p:nvPr/>
        </p:nvCxnSpPr>
        <p:spPr>
          <a:xfrm rot="5400000">
            <a:off x="8077703" y="4265826"/>
            <a:ext cx="979200" cy="25650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13"/>
          <p:cNvCxnSpPr>
            <a:stCxn id="202" idx="3"/>
            <a:endCxn id="210" idx="2"/>
          </p:cNvCxnSpPr>
          <p:nvPr/>
        </p:nvCxnSpPr>
        <p:spPr>
          <a:xfrm flipH="1" rot="10800000">
            <a:off x="5391150" y="3104325"/>
            <a:ext cx="4516800" cy="5628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13"/>
          <p:cNvCxnSpPr>
            <a:stCxn id="201" idx="3"/>
            <a:endCxn id="211" idx="1"/>
          </p:cNvCxnSpPr>
          <p:nvPr/>
        </p:nvCxnSpPr>
        <p:spPr>
          <a:xfrm flipH="1" rot="10800000">
            <a:off x="2415540" y="2801325"/>
            <a:ext cx="3448200" cy="865800"/>
          </a:xfrm>
          <a:prstGeom prst="bentConnector3">
            <a:avLst>
              <a:gd fmla="val 16850" name="adj1"/>
            </a:avLst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13"/>
          <p:cNvCxnSpPr>
            <a:stCxn id="206" idx="3"/>
            <a:endCxn id="215" idx="1"/>
          </p:cNvCxnSpPr>
          <p:nvPr/>
        </p:nvCxnSpPr>
        <p:spPr>
          <a:xfrm>
            <a:off x="5391150" y="4456747"/>
            <a:ext cx="4187100" cy="1884000"/>
          </a:xfrm>
          <a:prstGeom prst="bentConnector3">
            <a:avLst>
              <a:gd fmla="val 77300" name="adj1"/>
            </a:avLst>
          </a:prstGeom>
          <a:noFill/>
          <a:ln cap="flat" cmpd="sng" w="19050">
            <a:solidFill>
              <a:schemeClr val="accent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13"/>
          <p:cNvCxnSpPr>
            <a:stCxn id="205" idx="2"/>
            <a:endCxn id="216" idx="1"/>
          </p:cNvCxnSpPr>
          <p:nvPr/>
        </p:nvCxnSpPr>
        <p:spPr>
          <a:xfrm flipH="1" rot="-5400000">
            <a:off x="3092400" y="3211245"/>
            <a:ext cx="1389600" cy="48693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13"/>
          <p:cNvSpPr/>
          <p:nvPr/>
        </p:nvSpPr>
        <p:spPr>
          <a:xfrm>
            <a:off x="10521315" y="142873"/>
            <a:ext cx="1529714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נעליים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&lt;abstract&gt;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11069002" y="748663"/>
            <a:ext cx="554355" cy="422911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3"/>
          <p:cNvCxnSpPr>
            <a:stCxn id="225" idx="3"/>
            <a:endCxn id="208" idx="3"/>
          </p:cNvCxnSpPr>
          <p:nvPr/>
        </p:nvCxnSpPr>
        <p:spPr>
          <a:xfrm flipH="1" rot="5400000">
            <a:off x="10558680" y="384074"/>
            <a:ext cx="153900" cy="1421100"/>
          </a:xfrm>
          <a:prstGeom prst="bentConnector4">
            <a:avLst>
              <a:gd fmla="val -148539" name="adj1"/>
              <a:gd fmla="val 5975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13"/>
          <p:cNvCxnSpPr>
            <a:stCxn id="225" idx="3"/>
            <a:endCxn id="209" idx="3"/>
          </p:cNvCxnSpPr>
          <p:nvPr/>
        </p:nvCxnSpPr>
        <p:spPr>
          <a:xfrm rot="5400000">
            <a:off x="9595530" y="2564024"/>
            <a:ext cx="3143100" cy="358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13"/>
          <p:cNvSpPr/>
          <p:nvPr/>
        </p:nvSpPr>
        <p:spPr>
          <a:xfrm>
            <a:off x="5104182" y="617333"/>
            <a:ext cx="1790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דוגמא</a:t>
            </a:r>
            <a:endParaRPr b="0" sz="54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3543300" y="375641"/>
            <a:ext cx="645620" cy="354329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3"/>
          <p:cNvCxnSpPr>
            <a:stCxn id="229" idx="3"/>
            <a:endCxn id="224" idx="1"/>
          </p:cNvCxnSpPr>
          <p:nvPr/>
        </p:nvCxnSpPr>
        <p:spPr>
          <a:xfrm flipH="1" rot="10800000">
            <a:off x="4188920" y="445706"/>
            <a:ext cx="6332400" cy="107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13"/>
          <p:cNvSpPr txBox="1"/>
          <p:nvPr/>
        </p:nvSpPr>
        <p:spPr>
          <a:xfrm>
            <a:off x="10245566" y="183474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בקוד</a:t>
            </a:r>
            <a:endParaRPr/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775335" y="85661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public abstract class Shoe{..}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public abstract class WalkingShoe extends Shoe{..}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public abstract class RunningShoe extends Shoe{..}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public class AdidasRunningShoe extends RunningShoe{..}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public class NikeRunningShoe extends RunningShoe{..}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public class AdidasWalkingShoe extends WalkingShoe{..}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public class NikeWalkingShoe extends WalkingShoe{..}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public abstract class shoeFactory{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public abstract Shoe createWalkingShoe();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public abstract Shoe createRunningShoe();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 - המשך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449580" y="476885"/>
            <a:ext cx="10515600" cy="622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class AdidasFactory extends shoeFactory{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Shoe createWalkingShoe(){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return new AdidasWalkingShoe();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Shoe createRunningShoe(){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return new AdidasRunningShoe();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class NikeFactory extends shoeFactory{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Shoe createWalkingShoe(){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return new NikeWalkingShoe();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Shoe createRunningShoe(){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return new NikeRunningShoe();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 - Maim</a:t>
            </a:r>
            <a:endParaRPr/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198120" y="610553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static void main(String[] args){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List&lt;Shoe&gt; shoes = new ArrayList&lt;&gt;();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ShoeFactory[] factories = {new AdidasFactory(), new NikeFactory()};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for(int i=0; i&lt; factories.length; i++){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for(int j=0; j&lt;2; j++)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shoes.add(factories[i].createWalkingShoe());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shoes.add(factories[i].createRunningShoe());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System.out.println(shoes);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</p:txBody>
      </p:sp>
      <p:pic>
        <p:nvPicPr>
          <p:cNvPr id="250" name="Google Shape;2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070" y="4677288"/>
            <a:ext cx="5709285" cy="20606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6"/>
          <p:cNvSpPr txBox="1"/>
          <p:nvPr/>
        </p:nvSpPr>
        <p:spPr>
          <a:xfrm>
            <a:off x="8504526" y="622748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 txBox="1"/>
          <p:nvPr>
            <p:ph type="ctrTitle"/>
          </p:nvPr>
        </p:nvSpPr>
        <p:spPr>
          <a:xfrm>
            <a:off x="1524000" y="1376363"/>
            <a:ext cx="9144000" cy="2521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7000"/>
              <a:t>Prototype</a:t>
            </a:r>
            <a:endParaRPr sz="7000"/>
          </a:p>
        </p:txBody>
      </p:sp>
      <p:sp>
        <p:nvSpPr>
          <p:cNvPr id="260" name="Google Shape;260;p17"/>
          <p:cNvSpPr txBox="1"/>
          <p:nvPr>
            <p:ph idx="1" type="subTitle"/>
          </p:nvPr>
        </p:nvSpPr>
        <p:spPr>
          <a:xfrm>
            <a:off x="1524000" y="4617728"/>
            <a:ext cx="9144000" cy="9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הסבר ודוגמא</a:t>
            </a:r>
            <a:endParaRPr/>
          </a:p>
        </p:txBody>
      </p:sp>
      <p:cxnSp>
        <p:nvCxnSpPr>
          <p:cNvPr id="261" name="Google Shape;261;p17"/>
          <p:cNvCxnSpPr/>
          <p:nvPr/>
        </p:nvCxnSpPr>
        <p:spPr>
          <a:xfrm>
            <a:off x="3352800" y="4479276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" y="308394"/>
            <a:ext cx="11803529" cy="624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המחלקה Object והשיטה clone()</a:t>
            </a:r>
            <a:endParaRPr/>
          </a:p>
        </p:txBody>
      </p:sp>
      <p:sp>
        <p:nvSpPr>
          <p:cNvPr id="272" name="Google Shape;272;p19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בשפת ג'אווה תבנית העיצוב Prototype מסופקת ע"י השיטה clone של Object. אין צורך לבצע דריסה של השיטה אלא להשתמש בגרסת הבסיס. 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כל מחלקה שרוצה לממש את התבנית נדרשת להצהיר שהיא מממשת את ממשק Cloneable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שהוא למעשה ממשק ללא שיטות (marking interface)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יש לשנות את השיטה clone המוגדרת ב- Object כ- protected ולשנות את הרשאת השיטה להיות public ולשנות את הטיפוס המוחזר (לא לשכוח לבצע המרה)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7747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747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747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747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מימוש ברירת המחדל של clone הוא לבצע העתקה רדודה של שדות האובייקט וכן לבדוק שהקריאה נעשתה תוך מימוש הממשק Cloneable, אחרת תזרק חריגה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73" name="Google Shape;2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833" y="4297679"/>
            <a:ext cx="8753101" cy="1320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/>
          <p:nvPr/>
        </p:nvSpPr>
        <p:spPr>
          <a:xfrm>
            <a:off x="3120390" y="4618988"/>
            <a:ext cx="1097280" cy="256701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3733800" y="4933314"/>
            <a:ext cx="1306830" cy="32004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1170147" y="3931839"/>
            <a:ext cx="6095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Cloneable{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829049" y="3976685"/>
            <a:ext cx="2588895" cy="320994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1170147" y="3977639"/>
            <a:ext cx="882546" cy="32004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1435" y="0"/>
            <a:ext cx="12192000" cy="656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המחלקה - Point</a:t>
            </a:r>
            <a:endParaRPr/>
          </a:p>
        </p:txBody>
      </p:sp>
      <p:pic>
        <p:nvPicPr>
          <p:cNvPr id="284" name="Google Shape;2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05" y="1467607"/>
            <a:ext cx="8347023" cy="49530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85" name="Google Shape;285;p20"/>
          <p:cNvSpPr/>
          <p:nvPr/>
        </p:nvSpPr>
        <p:spPr>
          <a:xfrm>
            <a:off x="8079104" y="2915407"/>
            <a:ext cx="838200" cy="8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3430904" y="1467607"/>
            <a:ext cx="2743200" cy="304800"/>
          </a:xfrm>
          <a:prstGeom prst="rect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504" y="2839207"/>
            <a:ext cx="6934200" cy="108400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/>
          <p:nvPr/>
        </p:nvSpPr>
        <p:spPr>
          <a:xfrm>
            <a:off x="4785016" y="3601207"/>
            <a:ext cx="5791200" cy="609600"/>
          </a:xfrm>
          <a:prstGeom prst="wedgeRectCallout">
            <a:avLst>
              <a:gd fmla="val -57311" name="adj1"/>
              <a:gd fmla="val -49712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קריאה למימוש ברירת המחדל מהאב שמממש העתקה רדודה של השדות ובודק שאכן מוגדר מימוש לממשק Cloneable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3964304" y="3067807"/>
            <a:ext cx="4038600" cy="304800"/>
          </a:xfrm>
          <a:prstGeom prst="rect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1373504" y="3067807"/>
            <a:ext cx="2514600" cy="304800"/>
          </a:xfrm>
          <a:prstGeom prst="rect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 - Main</a:t>
            </a:r>
            <a:endParaRPr/>
          </a:p>
        </p:txBody>
      </p:sp>
      <p:pic>
        <p:nvPicPr>
          <p:cNvPr id="296" name="Google Shape;2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640205"/>
            <a:ext cx="8466667" cy="26670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המחלקה Circle</a:t>
            </a:r>
            <a:endParaRPr/>
          </a:p>
        </p:txBody>
      </p:sp>
      <p:pic>
        <p:nvPicPr>
          <p:cNvPr id="302" name="Google Shape;3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900" y="766013"/>
            <a:ext cx="5943600" cy="5738648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3" name="Google Shape;303;p22"/>
          <p:cNvSpPr/>
          <p:nvPr/>
        </p:nvSpPr>
        <p:spPr>
          <a:xfrm>
            <a:off x="3793300" y="2199361"/>
            <a:ext cx="5257800" cy="685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מימוש ברירת המחדל של Clone עושה העתקה רדודה, ובמקרה של שדה שהוא אובייקט תיווצר הפניה כפולה.</a:t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897700" y="3799561"/>
            <a:ext cx="5638800" cy="838200"/>
          </a:xfrm>
          <a:prstGeom prst="rect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897700" y="1132561"/>
            <a:ext cx="2209800" cy="228600"/>
          </a:xfrm>
          <a:prstGeom prst="rect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897700" y="5475961"/>
            <a:ext cx="4343400" cy="762000"/>
          </a:xfrm>
          <a:prstGeom prst="rect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9484996" y="3537547"/>
            <a:ext cx="2327465" cy="68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: Point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9484995" y="4185247"/>
            <a:ext cx="2327465" cy="68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9484995" y="1513561"/>
            <a:ext cx="2327465" cy="68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: Circle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9484995" y="2161261"/>
            <a:ext cx="2327465" cy="68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22"/>
          <p:cNvCxnSpPr/>
          <p:nvPr/>
        </p:nvCxnSpPr>
        <p:spPr>
          <a:xfrm>
            <a:off x="10195560" y="2377402"/>
            <a:ext cx="6172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22"/>
          <p:cNvCxnSpPr/>
          <p:nvPr/>
        </p:nvCxnSpPr>
        <p:spPr>
          <a:xfrm>
            <a:off x="10812780" y="2377402"/>
            <a:ext cx="0" cy="116014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3" name="Google Shape;313;p22"/>
          <p:cNvSpPr/>
          <p:nvPr/>
        </p:nvSpPr>
        <p:spPr>
          <a:xfrm>
            <a:off x="7579995" y="5277841"/>
            <a:ext cx="2327465" cy="68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: Circle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7579995" y="5925541"/>
            <a:ext cx="2327465" cy="68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 =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22"/>
          <p:cNvCxnSpPr/>
          <p:nvPr/>
        </p:nvCxnSpPr>
        <p:spPr>
          <a:xfrm>
            <a:off x="8290560" y="6141682"/>
            <a:ext cx="6172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22"/>
          <p:cNvCxnSpPr/>
          <p:nvPr/>
        </p:nvCxnSpPr>
        <p:spPr>
          <a:xfrm flipH="1" rot="10800000">
            <a:off x="8907780" y="4871047"/>
            <a:ext cx="887730" cy="127063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7" name="Google Shape;317;p22"/>
          <p:cNvSpPr/>
          <p:nvPr/>
        </p:nvSpPr>
        <p:spPr>
          <a:xfrm>
            <a:off x="6841300" y="3570961"/>
            <a:ext cx="2327465" cy="68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: Point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6841299" y="4218661"/>
            <a:ext cx="2327465" cy="68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type="title"/>
          </p:nvPr>
        </p:nvSpPr>
        <p:spPr>
          <a:xfrm>
            <a:off x="1586865" y="582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משמעות של שכפול רדוד</a:t>
            </a:r>
            <a:endParaRPr/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23" y="1160955"/>
            <a:ext cx="7086600" cy="4316413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  <p:graphicFrame>
        <p:nvGraphicFramePr>
          <p:cNvPr id="325" name="Google Shape;325;p23"/>
          <p:cNvGraphicFramePr/>
          <p:nvPr/>
        </p:nvGraphicFramePr>
        <p:xfrm>
          <a:off x="7547923" y="1999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x=4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y=3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23"/>
          <p:cNvSpPr/>
          <p:nvPr/>
        </p:nvSpPr>
        <p:spPr>
          <a:xfrm>
            <a:off x="6557323" y="2870692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23"/>
          <p:cNvGraphicFramePr/>
          <p:nvPr/>
        </p:nvGraphicFramePr>
        <p:xfrm>
          <a:off x="8005123" y="32183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x=4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y=3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328" name="Google Shape;328;p23"/>
          <p:cNvSpPr txBox="1"/>
          <p:nvPr/>
        </p:nvSpPr>
        <p:spPr>
          <a:xfrm>
            <a:off x="6481123" y="2837355"/>
            <a:ext cx="1219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radius=5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point=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23"/>
          <p:cNvCxnSpPr/>
          <p:nvPr/>
        </p:nvCxnSpPr>
        <p:spPr>
          <a:xfrm>
            <a:off x="5261923" y="2761154"/>
            <a:ext cx="1295400" cy="7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30" name="Google Shape;330;p23"/>
          <p:cNvSpPr/>
          <p:nvPr/>
        </p:nvSpPr>
        <p:spPr>
          <a:xfrm>
            <a:off x="1375723" y="2837354"/>
            <a:ext cx="1828800" cy="304800"/>
          </a:xfrm>
          <a:prstGeom prst="rect">
            <a:avLst/>
          </a:prstGeom>
          <a:solidFill>
            <a:schemeClr val="accent1">
              <a:alpha val="21960"/>
            </a:schemeClr>
          </a:solidFill>
          <a:ln cap="flat" cmpd="sng" w="12700">
            <a:solidFill>
              <a:srgbClr val="31538F">
                <a:alpha val="9294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1" name="Google Shape;331;p23"/>
          <p:cNvGraphicFramePr/>
          <p:nvPr/>
        </p:nvGraphicFramePr>
        <p:xfrm>
          <a:off x="7547923" y="1999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y=2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cxnSp>
        <p:nvCxnSpPr>
          <p:cNvPr id="332" name="Google Shape;332;p23"/>
          <p:cNvCxnSpPr/>
          <p:nvPr/>
        </p:nvCxnSpPr>
        <p:spPr>
          <a:xfrm flipH="1" rot="10800000">
            <a:off x="4957123" y="2075354"/>
            <a:ext cx="26670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33" name="Google Shape;333;p23"/>
          <p:cNvSpPr/>
          <p:nvPr/>
        </p:nvSpPr>
        <p:spPr>
          <a:xfrm>
            <a:off x="1375723" y="3751754"/>
            <a:ext cx="3200400" cy="304800"/>
          </a:xfrm>
          <a:prstGeom prst="rect">
            <a:avLst/>
          </a:prstGeom>
          <a:solidFill>
            <a:schemeClr val="accent1">
              <a:alpha val="21960"/>
            </a:schemeClr>
          </a:solidFill>
          <a:ln cap="flat" cmpd="sng" w="12700">
            <a:solidFill>
              <a:srgbClr val="31538F">
                <a:alpha val="9294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6709723" y="4166092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6633523" y="4132755"/>
            <a:ext cx="1219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radius=5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point=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23"/>
          <p:cNvCxnSpPr>
            <a:stCxn id="333" idx="3"/>
          </p:cNvCxnSpPr>
          <p:nvPr/>
        </p:nvCxnSpPr>
        <p:spPr>
          <a:xfrm>
            <a:off x="4576123" y="3904154"/>
            <a:ext cx="2133600" cy="228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37" name="Google Shape;337;p23"/>
          <p:cNvSpPr/>
          <p:nvPr/>
        </p:nvSpPr>
        <p:spPr>
          <a:xfrm>
            <a:off x="1375723" y="4048934"/>
            <a:ext cx="3581400" cy="304800"/>
          </a:xfrm>
          <a:prstGeom prst="rect">
            <a:avLst/>
          </a:prstGeom>
          <a:solidFill>
            <a:schemeClr val="accent1">
              <a:alpha val="21960"/>
            </a:schemeClr>
          </a:solidFill>
          <a:ln cap="flat" cmpd="sng" w="12700">
            <a:solidFill>
              <a:srgbClr val="31538F">
                <a:alpha val="9294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8" name="Google Shape;338;p23"/>
          <p:cNvGraphicFramePr/>
          <p:nvPr/>
        </p:nvGraphicFramePr>
        <p:xfrm>
          <a:off x="8005123" y="32183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x=6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y=7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cxnSp>
        <p:nvCxnSpPr>
          <p:cNvPr id="339" name="Google Shape;339;p23"/>
          <p:cNvCxnSpPr/>
          <p:nvPr/>
        </p:nvCxnSpPr>
        <p:spPr>
          <a:xfrm flipH="1" rot="10800000">
            <a:off x="7319323" y="3218354"/>
            <a:ext cx="762000" cy="7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40" name="Google Shape;340;p23"/>
          <p:cNvCxnSpPr/>
          <p:nvPr/>
        </p:nvCxnSpPr>
        <p:spPr>
          <a:xfrm rot="-5400000">
            <a:off x="7090723" y="3675554"/>
            <a:ext cx="1295400" cy="533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341" name="Google Shape;3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23" y="5680568"/>
            <a:ext cx="6248400" cy="1119187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תיקון – שכפול עמוק</a:t>
            </a:r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13" y="179959"/>
            <a:ext cx="6781800" cy="64008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48" name="Google Shape;348;p24"/>
          <p:cNvSpPr/>
          <p:nvPr/>
        </p:nvSpPr>
        <p:spPr>
          <a:xfrm>
            <a:off x="2309513" y="121221"/>
            <a:ext cx="2133600" cy="228600"/>
          </a:xfrm>
          <a:prstGeom prst="rect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937913" y="5988621"/>
            <a:ext cx="3200400" cy="228600"/>
          </a:xfrm>
          <a:prstGeom prst="rect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5509913" y="5150421"/>
            <a:ext cx="3276600" cy="533400"/>
          </a:xfrm>
          <a:prstGeom prst="wedgeRectCallout">
            <a:avLst>
              <a:gd fmla="val -91362" name="adj1"/>
              <a:gd fmla="val 11977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ב- set דואגים שהנקודה תהיה יחודית למעגל, ולכן יוצרים העתק </a:t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937913" y="3474021"/>
            <a:ext cx="3200400" cy="228600"/>
          </a:xfrm>
          <a:prstGeom prst="rect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4900313" y="3626421"/>
            <a:ext cx="3886200" cy="609600"/>
          </a:xfrm>
          <a:prstGeom prst="wedgeRectCallout">
            <a:avLst>
              <a:gd fmla="val -70642" name="adj1"/>
              <a:gd fmla="val -66044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ב- clone דורסים את המימוש המעתיק את ההפניות שהתקבל כברירת המחדל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031" y="3016821"/>
            <a:ext cx="1014683" cy="23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קוד- Main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97" y="627448"/>
            <a:ext cx="7086600" cy="4316413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60" name="Google Shape;3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898" y="5047047"/>
            <a:ext cx="6742113" cy="12192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pic>
      <p:graphicFrame>
        <p:nvGraphicFramePr>
          <p:cNvPr id="361" name="Google Shape;361;p25"/>
          <p:cNvGraphicFramePr/>
          <p:nvPr/>
        </p:nvGraphicFramePr>
        <p:xfrm>
          <a:off x="7496097" y="14656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x=4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y=3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362" name="Google Shape;362;p25"/>
          <p:cNvSpPr/>
          <p:nvPr/>
        </p:nvSpPr>
        <p:spPr>
          <a:xfrm>
            <a:off x="6505497" y="2337185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3" name="Google Shape;363;p25"/>
          <p:cNvGraphicFramePr/>
          <p:nvPr/>
        </p:nvGraphicFramePr>
        <p:xfrm>
          <a:off x="7953297" y="2684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x=4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y=3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364" name="Google Shape;364;p25"/>
          <p:cNvSpPr txBox="1"/>
          <p:nvPr/>
        </p:nvSpPr>
        <p:spPr>
          <a:xfrm>
            <a:off x="6429297" y="2303848"/>
            <a:ext cx="1219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radius=5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point=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25"/>
          <p:cNvCxnSpPr/>
          <p:nvPr/>
        </p:nvCxnSpPr>
        <p:spPr>
          <a:xfrm>
            <a:off x="5210097" y="2227647"/>
            <a:ext cx="1295400" cy="7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66" name="Google Shape;366;p25"/>
          <p:cNvSpPr/>
          <p:nvPr/>
        </p:nvSpPr>
        <p:spPr>
          <a:xfrm>
            <a:off x="1323897" y="2303847"/>
            <a:ext cx="1828800" cy="304800"/>
          </a:xfrm>
          <a:prstGeom prst="rect">
            <a:avLst/>
          </a:prstGeom>
          <a:solidFill>
            <a:schemeClr val="accent1">
              <a:alpha val="21960"/>
            </a:schemeClr>
          </a:solidFill>
          <a:ln cap="flat" cmpd="sng" w="12700">
            <a:solidFill>
              <a:srgbClr val="31538F">
                <a:alpha val="9294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7" name="Google Shape;367;p25"/>
          <p:cNvGraphicFramePr/>
          <p:nvPr/>
        </p:nvGraphicFramePr>
        <p:xfrm>
          <a:off x="7496097" y="14656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y=2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cxnSp>
        <p:nvCxnSpPr>
          <p:cNvPr id="368" name="Google Shape;368;p25"/>
          <p:cNvCxnSpPr/>
          <p:nvPr/>
        </p:nvCxnSpPr>
        <p:spPr>
          <a:xfrm flipH="1" rot="10800000">
            <a:off x="4905297" y="1541847"/>
            <a:ext cx="26670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69" name="Google Shape;369;p25"/>
          <p:cNvSpPr/>
          <p:nvPr/>
        </p:nvSpPr>
        <p:spPr>
          <a:xfrm>
            <a:off x="1323897" y="3218247"/>
            <a:ext cx="3200400" cy="304800"/>
          </a:xfrm>
          <a:prstGeom prst="rect">
            <a:avLst/>
          </a:prstGeom>
          <a:solidFill>
            <a:schemeClr val="accent1">
              <a:alpha val="21960"/>
            </a:schemeClr>
          </a:solidFill>
          <a:ln cap="flat" cmpd="sng" w="12700">
            <a:solidFill>
              <a:srgbClr val="31538F">
                <a:alpha val="9294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6657897" y="3632585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1" name="Google Shape;371;p25"/>
          <p:cNvGraphicFramePr/>
          <p:nvPr/>
        </p:nvGraphicFramePr>
        <p:xfrm>
          <a:off x="8105697" y="4056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x=4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y=3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372" name="Google Shape;372;p25"/>
          <p:cNvSpPr txBox="1"/>
          <p:nvPr/>
        </p:nvSpPr>
        <p:spPr>
          <a:xfrm>
            <a:off x="6581697" y="3599248"/>
            <a:ext cx="1219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radius=5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point=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25"/>
          <p:cNvCxnSpPr>
            <a:stCxn id="369" idx="3"/>
          </p:cNvCxnSpPr>
          <p:nvPr/>
        </p:nvCxnSpPr>
        <p:spPr>
          <a:xfrm>
            <a:off x="4524297" y="3370647"/>
            <a:ext cx="2057400" cy="228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74" name="Google Shape;374;p25"/>
          <p:cNvSpPr/>
          <p:nvPr/>
        </p:nvSpPr>
        <p:spPr>
          <a:xfrm>
            <a:off x="1323897" y="3498440"/>
            <a:ext cx="3581400" cy="304800"/>
          </a:xfrm>
          <a:prstGeom prst="rect">
            <a:avLst/>
          </a:prstGeom>
          <a:solidFill>
            <a:schemeClr val="accent1">
              <a:alpha val="21960"/>
            </a:schemeClr>
          </a:solidFill>
          <a:ln cap="flat" cmpd="sng" w="12700">
            <a:solidFill>
              <a:srgbClr val="31538F">
                <a:alpha val="9294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5" name="Google Shape;375;p25"/>
          <p:cNvGraphicFramePr/>
          <p:nvPr/>
        </p:nvGraphicFramePr>
        <p:xfrm>
          <a:off x="7953297" y="2684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x=6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y=7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cxnSp>
        <p:nvCxnSpPr>
          <p:cNvPr id="376" name="Google Shape;376;p25"/>
          <p:cNvCxnSpPr/>
          <p:nvPr/>
        </p:nvCxnSpPr>
        <p:spPr>
          <a:xfrm flipH="1" rot="10800000">
            <a:off x="7267497" y="2684847"/>
            <a:ext cx="762000" cy="7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77" name="Google Shape;377;p25"/>
          <p:cNvCxnSpPr/>
          <p:nvPr/>
        </p:nvCxnSpPr>
        <p:spPr>
          <a:xfrm>
            <a:off x="7419897" y="4056447"/>
            <a:ext cx="762000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6"/>
          <p:cNvSpPr txBox="1"/>
          <p:nvPr>
            <p:ph type="title"/>
          </p:nvPr>
        </p:nvSpPr>
        <p:spPr>
          <a:xfrm>
            <a:off x="645065" y="1463040"/>
            <a:ext cx="3796306" cy="269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Structural Pattern</a:t>
            </a:r>
            <a:endParaRPr sz="4800"/>
          </a:p>
        </p:txBody>
      </p:sp>
      <p:grpSp>
        <p:nvGrpSpPr>
          <p:cNvPr id="384" name="Google Shape;384;p26"/>
          <p:cNvGrpSpPr/>
          <p:nvPr/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85" name="Google Shape;385;p26"/>
            <p:cNvSpPr/>
            <p:nvPr/>
          </p:nvSpPr>
          <p:spPr>
            <a:xfrm rot="10800000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" name="Google Shape;386;p26"/>
            <p:cNvCxnSpPr/>
            <p:nvPr/>
          </p:nvCxnSpPr>
          <p:spPr>
            <a:xfrm flipH="1">
              <a:off x="143163" y="5763486"/>
              <a:ext cx="1" cy="73955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7" name="Google Shape;387;p26"/>
          <p:cNvSpPr/>
          <p:nvPr/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26"/>
          <p:cNvGrpSpPr/>
          <p:nvPr/>
        </p:nvGrpSpPr>
        <p:grpSpPr>
          <a:xfrm>
            <a:off x="5407705" y="1086977"/>
            <a:ext cx="5962720" cy="4833675"/>
            <a:chOff x="0" y="72823"/>
            <a:chExt cx="5962720" cy="4833675"/>
          </a:xfrm>
        </p:grpSpPr>
        <p:sp>
          <p:nvSpPr>
            <p:cNvPr id="389" name="Google Shape;389;p26"/>
            <p:cNvSpPr/>
            <p:nvPr/>
          </p:nvSpPr>
          <p:spPr>
            <a:xfrm>
              <a:off x="0" y="72823"/>
              <a:ext cx="5962720" cy="79150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 txBox="1"/>
            <p:nvPr/>
          </p:nvSpPr>
          <p:spPr>
            <a:xfrm>
              <a:off x="38638" y="111461"/>
              <a:ext cx="588544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Proxy</a:t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0" y="864328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0" y="864328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189300" spcFirstLastPara="1" rIns="234675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Define a class that represent a substitute</a:t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0" y="1684048"/>
              <a:ext cx="5962720" cy="791505"/>
            </a:xfrm>
            <a:prstGeom prst="roundRect">
              <a:avLst>
                <a:gd fmla="val 16667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38638" y="1722686"/>
              <a:ext cx="588544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Bridge</a:t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0" y="2475553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 txBox="1"/>
            <p:nvPr/>
          </p:nvSpPr>
          <p:spPr>
            <a:xfrm>
              <a:off x="0" y="2475553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189300" spcFirstLastPara="1" rIns="234675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Define How to create Implementation of abstraction as independent</a:t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0" y="3295273"/>
              <a:ext cx="5962720" cy="791505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 txBox="1"/>
            <p:nvPr/>
          </p:nvSpPr>
          <p:spPr>
            <a:xfrm>
              <a:off x="38638" y="3333911"/>
              <a:ext cx="588544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Façade</a:t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0" y="4086778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 txBox="1"/>
            <p:nvPr/>
          </p:nvSpPr>
          <p:spPr>
            <a:xfrm>
              <a:off x="0" y="4086778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189300" spcFirstLastPara="1" rIns="234675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Define simpler interface by masking a more complex underlying system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7"/>
          <p:cNvSpPr txBox="1"/>
          <p:nvPr>
            <p:ph type="ctrTitle"/>
          </p:nvPr>
        </p:nvSpPr>
        <p:spPr>
          <a:xfrm>
            <a:off x="1524000" y="1376363"/>
            <a:ext cx="9144000" cy="2521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7000"/>
              <a:t>Proxy</a:t>
            </a:r>
            <a:endParaRPr sz="7000"/>
          </a:p>
        </p:txBody>
      </p:sp>
      <p:sp>
        <p:nvSpPr>
          <p:cNvPr id="409" name="Google Shape;409;p27"/>
          <p:cNvSpPr txBox="1"/>
          <p:nvPr>
            <p:ph idx="1" type="subTitle"/>
          </p:nvPr>
        </p:nvSpPr>
        <p:spPr>
          <a:xfrm>
            <a:off x="1524000" y="4617728"/>
            <a:ext cx="9144000" cy="9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הסבר ודוגמא</a:t>
            </a:r>
            <a:endParaRPr/>
          </a:p>
        </p:txBody>
      </p:sp>
      <p:cxnSp>
        <p:nvCxnSpPr>
          <p:cNvPr id="410" name="Google Shape;410;p27"/>
          <p:cNvCxnSpPr/>
          <p:nvPr/>
        </p:nvCxnSpPr>
        <p:spPr>
          <a:xfrm>
            <a:off x="3352800" y="4479276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334"/>
            <a:ext cx="12192000" cy="6585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/>
          <p:nvPr/>
        </p:nvSpPr>
        <p:spPr>
          <a:xfrm>
            <a:off x="2857500" y="3474720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חשבון בנק</a:t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2857500" y="4080510"/>
            <a:ext cx="2125980" cy="7372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מספר</a:t>
            </a:r>
            <a:endParaRPr/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יתרה</a:t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2857500" y="4817746"/>
            <a:ext cx="2125980" cy="5486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משיכת_כסף(סכום)</a:t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6701790" y="3474720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כרטיס אשראי</a:t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6701790" y="4080510"/>
            <a:ext cx="2125980" cy="7372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קוד</a:t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6701790" y="4817746"/>
            <a:ext cx="2125980" cy="5486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אימות (קוד)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משיכת_כסף(סכום)</a:t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4884420" y="1072515"/>
            <a:ext cx="212598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חשבון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4884420" y="1644016"/>
            <a:ext cx="2125980" cy="5486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משיכת_כסף(סכום)</a:t>
            </a:r>
            <a:endParaRPr/>
          </a:p>
        </p:txBody>
      </p:sp>
      <p:cxnSp>
        <p:nvCxnSpPr>
          <p:cNvPr id="428" name="Google Shape;428;p29"/>
          <p:cNvCxnSpPr>
            <a:stCxn id="424" idx="1"/>
            <a:endCxn id="421" idx="3"/>
          </p:cNvCxnSpPr>
          <p:nvPr/>
        </p:nvCxnSpPr>
        <p:spPr>
          <a:xfrm rot="10800000">
            <a:off x="4983390" y="4449128"/>
            <a:ext cx="1718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29"/>
          <p:cNvSpPr txBox="1"/>
          <p:nvPr/>
        </p:nvSpPr>
        <p:spPr>
          <a:xfrm>
            <a:off x="4983480" y="412623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5657850" y="2192656"/>
            <a:ext cx="400050" cy="32289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p29"/>
          <p:cNvCxnSpPr>
            <a:stCxn id="430" idx="3"/>
            <a:endCxn id="420" idx="0"/>
          </p:cNvCxnSpPr>
          <p:nvPr/>
        </p:nvCxnSpPr>
        <p:spPr>
          <a:xfrm rot="5400000">
            <a:off x="4409625" y="2026402"/>
            <a:ext cx="959100" cy="1937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32" name="Google Shape;432;p29"/>
          <p:cNvCxnSpPr>
            <a:stCxn id="430" idx="3"/>
            <a:endCxn id="423" idx="0"/>
          </p:cNvCxnSpPr>
          <p:nvPr/>
        </p:nvCxnSpPr>
        <p:spPr>
          <a:xfrm flipH="1" rot="-5400000">
            <a:off x="6331725" y="2041702"/>
            <a:ext cx="959100" cy="1906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33" name="Google Shape;433;p29"/>
          <p:cNvCxnSpPr/>
          <p:nvPr/>
        </p:nvCxnSpPr>
        <p:spPr>
          <a:xfrm flipH="1">
            <a:off x="8652510" y="2108835"/>
            <a:ext cx="868680" cy="126873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4" name="Google Shape;434;p29"/>
          <p:cNvSpPr txBox="1"/>
          <p:nvPr/>
        </p:nvSpPr>
        <p:spPr>
          <a:xfrm>
            <a:off x="7611949" y="1690926"/>
            <a:ext cx="38184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כרטיס אשראי מהווה Proxy לחשבון הבנק</a:t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10264053" y="43399"/>
            <a:ext cx="1790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דוגמא</a:t>
            </a:r>
            <a:endParaRPr b="0" sz="54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9"/>
          <p:cNvSpPr/>
          <p:nvPr/>
        </p:nvSpPr>
        <p:spPr>
          <a:xfrm>
            <a:off x="1387174" y="2832466"/>
            <a:ext cx="24720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 Subject</a:t>
            </a:r>
            <a:endParaRPr b="0" sz="36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9"/>
          <p:cNvSpPr/>
          <p:nvPr/>
        </p:nvSpPr>
        <p:spPr>
          <a:xfrm>
            <a:off x="8390913" y="5288011"/>
            <a:ext cx="1219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 b="0" sz="36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592"/>
            <a:ext cx="12192000" cy="6528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ps with solid fill"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91355">
            <a:off x="8286377" y="22731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</a:t>
            </a:r>
            <a:endParaRPr/>
          </a:p>
        </p:txBody>
      </p:sp>
      <p:sp>
        <p:nvSpPr>
          <p:cNvPr id="443" name="Google Shape;443;p30"/>
          <p:cNvSpPr txBox="1"/>
          <p:nvPr>
            <p:ph idx="1" type="body"/>
          </p:nvPr>
        </p:nvSpPr>
        <p:spPr>
          <a:xfrm>
            <a:off x="792480" y="674370"/>
            <a:ext cx="10515600" cy="6024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Interface Account{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void withdraw(int sum);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class BankAccount implements Account{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private double balance;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void withdraw(int sum) { balance -= sum;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double getBalance() {return balance;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class CreditCard implements Account{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private int code;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private  BankAccount  account;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CreditCard(BankAccount  account){ this.account=account; this.code=1234;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boolean isCorrect(int code){ return this.code==code;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void withdraw(int sum){  account.withdraw(sum);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	public String printRecipt() { return "your new balance is: " + account.getBalance();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שימוש</a:t>
            </a:r>
            <a:endParaRPr/>
          </a:p>
        </p:txBody>
      </p:sp>
      <p:sp>
        <p:nvSpPr>
          <p:cNvPr id="449" name="Google Shape;449;p31"/>
          <p:cNvSpPr txBox="1"/>
          <p:nvPr/>
        </p:nvSpPr>
        <p:spPr>
          <a:xfrm>
            <a:off x="457200" y="889844"/>
            <a:ext cx="979551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BankAccount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BankAccount(100);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//a.withdraw(20);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//System.out.println(a.getBalance());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Scanner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Scanner(System.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"insert card"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CreditCard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CreditCard(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"card dected"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"insert code: 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.nextInt();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.isCorrect(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.withdraw(20);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.printRecipt());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	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"error"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input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2"/>
          <p:cNvSpPr txBox="1"/>
          <p:nvPr>
            <p:ph type="ctrTitle"/>
          </p:nvPr>
        </p:nvSpPr>
        <p:spPr>
          <a:xfrm>
            <a:off x="1524000" y="1376363"/>
            <a:ext cx="9144000" cy="2521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7000"/>
              <a:t>Bridge</a:t>
            </a:r>
            <a:endParaRPr sz="7000"/>
          </a:p>
        </p:txBody>
      </p:sp>
      <p:sp>
        <p:nvSpPr>
          <p:cNvPr id="458" name="Google Shape;458;p32"/>
          <p:cNvSpPr txBox="1"/>
          <p:nvPr>
            <p:ph idx="1" type="subTitle"/>
          </p:nvPr>
        </p:nvSpPr>
        <p:spPr>
          <a:xfrm>
            <a:off x="1524000" y="4617728"/>
            <a:ext cx="9144000" cy="9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הסבר ודוגמא</a:t>
            </a:r>
            <a:endParaRPr/>
          </a:p>
        </p:txBody>
      </p:sp>
      <p:cxnSp>
        <p:nvCxnSpPr>
          <p:cNvPr id="459" name="Google Shape;459;p32"/>
          <p:cNvCxnSpPr/>
          <p:nvPr/>
        </p:nvCxnSpPr>
        <p:spPr>
          <a:xfrm>
            <a:off x="3352800" y="4479276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Bridge </a:t>
            </a:r>
            <a:endParaRPr/>
          </a:p>
        </p:txBody>
      </p:sp>
      <p:sp>
        <p:nvSpPr>
          <p:cNvPr id="465" name="Google Shape;465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Char char="•"/>
            </a:pPr>
            <a:r>
              <a:rPr b="0" i="0" lang="en-US">
                <a:solidFill>
                  <a:srgbClr val="5E5E5E"/>
                </a:solidFill>
                <a:latin typeface="Assistant"/>
                <a:ea typeface="Assistant"/>
                <a:cs typeface="Assistant"/>
                <a:sym typeface="Assistant"/>
              </a:rPr>
              <a:t>באמצעות Bridge  ניתן לנטרל את התלות אשר קיימת בין classes  ששייכות להיררכיה מסוימת לבין ה-interfaces  שהם מיישמים, וששייכים להיררכיה אחרת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E5E5E"/>
              </a:buClr>
              <a:buSzPts val="2800"/>
              <a:buChar char="•"/>
            </a:pPr>
            <a:r>
              <a:rPr lang="en-US">
                <a:solidFill>
                  <a:srgbClr val="5E5E5E"/>
                </a:solidFill>
                <a:latin typeface="Assistant"/>
                <a:ea typeface="Assistant"/>
                <a:cs typeface="Assistant"/>
                <a:sym typeface="Assistant"/>
              </a:rPr>
              <a:t>מבצעים זאת ע"י כך שרק ראש ההירכיה של המחלקות מתממשק לממשק שבראש ההיררכיה של הממשקים </a:t>
            </a:r>
            <a:endParaRPr/>
          </a:p>
        </p:txBody>
      </p:sp>
      <p:pic>
        <p:nvPicPr>
          <p:cNvPr id="466" name="Google Shape;4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073" y="4145280"/>
            <a:ext cx="8564124" cy="271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/>
          <p:nvPr/>
        </p:nvSpPr>
        <p:spPr>
          <a:xfrm>
            <a:off x="1794510" y="1274445"/>
            <a:ext cx="2040255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&lt;&lt;interdace&gt;&gt;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1794510" y="1943100"/>
            <a:ext cx="2040255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fill() : String</a:t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>
            <a:off x="666750" y="3621405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666750" y="4290060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fill() : String</a:t>
            </a:r>
            <a:endParaRPr/>
          </a:p>
        </p:txBody>
      </p:sp>
      <p:sp>
        <p:nvSpPr>
          <p:cNvPr id="475" name="Google Shape;475;p34"/>
          <p:cNvSpPr/>
          <p:nvPr/>
        </p:nvSpPr>
        <p:spPr>
          <a:xfrm>
            <a:off x="2623185" y="2611755"/>
            <a:ext cx="502920" cy="34099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34"/>
          <p:cNvCxnSpPr>
            <a:stCxn id="475" idx="3"/>
            <a:endCxn id="473" idx="0"/>
          </p:cNvCxnSpPr>
          <p:nvPr/>
        </p:nvCxnSpPr>
        <p:spPr>
          <a:xfrm rot="5400000">
            <a:off x="2115495" y="2862300"/>
            <a:ext cx="668700" cy="8496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77" name="Google Shape;477;p34"/>
          <p:cNvSpPr/>
          <p:nvPr/>
        </p:nvSpPr>
        <p:spPr>
          <a:xfrm>
            <a:off x="3721417" y="3621405"/>
            <a:ext cx="2040255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/>
          </a:p>
        </p:txBody>
      </p:sp>
      <p:sp>
        <p:nvSpPr>
          <p:cNvPr id="478" name="Google Shape;478;p34"/>
          <p:cNvSpPr/>
          <p:nvPr/>
        </p:nvSpPr>
        <p:spPr>
          <a:xfrm>
            <a:off x="3721417" y="4290060"/>
            <a:ext cx="2040255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fill() : String</a:t>
            </a:r>
            <a:endParaRPr/>
          </a:p>
        </p:txBody>
      </p:sp>
      <p:cxnSp>
        <p:nvCxnSpPr>
          <p:cNvPr id="479" name="Google Shape;479;p34"/>
          <p:cNvCxnSpPr>
            <a:stCxn id="475" idx="3"/>
            <a:endCxn id="477" idx="0"/>
          </p:cNvCxnSpPr>
          <p:nvPr/>
        </p:nvCxnSpPr>
        <p:spPr>
          <a:xfrm flipH="1" rot="-5400000">
            <a:off x="3473745" y="2353650"/>
            <a:ext cx="668700" cy="18669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80" name="Google Shape;480;p34"/>
          <p:cNvSpPr/>
          <p:nvPr/>
        </p:nvSpPr>
        <p:spPr>
          <a:xfrm>
            <a:off x="7894321" y="842009"/>
            <a:ext cx="2040255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&lt;&lt;abstract&gt;&gt;</a:t>
            </a: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7894321" y="1510665"/>
            <a:ext cx="2040255" cy="4324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4"/>
          <p:cNvSpPr/>
          <p:nvPr/>
        </p:nvSpPr>
        <p:spPr>
          <a:xfrm>
            <a:off x="6717984" y="3621405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/>
          </a:p>
        </p:txBody>
      </p:sp>
      <p:sp>
        <p:nvSpPr>
          <p:cNvPr id="483" name="Google Shape;483;p34"/>
          <p:cNvSpPr/>
          <p:nvPr/>
        </p:nvSpPr>
        <p:spPr>
          <a:xfrm>
            <a:off x="6717984" y="4290060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draw() : String</a:t>
            </a:r>
            <a:endParaRPr/>
          </a:p>
        </p:txBody>
      </p:sp>
      <p:sp>
        <p:nvSpPr>
          <p:cNvPr id="484" name="Google Shape;484;p34"/>
          <p:cNvSpPr/>
          <p:nvPr/>
        </p:nvSpPr>
        <p:spPr>
          <a:xfrm>
            <a:off x="8674419" y="2611755"/>
            <a:ext cx="502920" cy="34099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p34"/>
          <p:cNvCxnSpPr>
            <a:stCxn id="484" idx="3"/>
            <a:endCxn id="482" idx="0"/>
          </p:cNvCxnSpPr>
          <p:nvPr/>
        </p:nvCxnSpPr>
        <p:spPr>
          <a:xfrm rot="5400000">
            <a:off x="8166729" y="2862300"/>
            <a:ext cx="668700" cy="8496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" name="Google Shape;486;p34"/>
          <p:cNvSpPr/>
          <p:nvPr/>
        </p:nvSpPr>
        <p:spPr>
          <a:xfrm>
            <a:off x="9772651" y="3621405"/>
            <a:ext cx="2040255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Triangle</a:t>
            </a:r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9772651" y="4290060"/>
            <a:ext cx="2040255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draw() : String</a:t>
            </a:r>
            <a:endParaRPr/>
          </a:p>
        </p:txBody>
      </p:sp>
      <p:cxnSp>
        <p:nvCxnSpPr>
          <p:cNvPr id="488" name="Google Shape;488;p34"/>
          <p:cNvCxnSpPr>
            <a:stCxn id="484" idx="3"/>
            <a:endCxn id="486" idx="0"/>
          </p:cNvCxnSpPr>
          <p:nvPr/>
        </p:nvCxnSpPr>
        <p:spPr>
          <a:xfrm flipH="1" rot="-5400000">
            <a:off x="9524979" y="2353650"/>
            <a:ext cx="668700" cy="18669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9" name="Google Shape;489;p34"/>
          <p:cNvSpPr/>
          <p:nvPr/>
        </p:nvSpPr>
        <p:spPr>
          <a:xfrm>
            <a:off x="7894320" y="1943100"/>
            <a:ext cx="2040255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Shape(Color)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draw() : String</a:t>
            </a:r>
            <a:endParaRPr/>
          </a:p>
        </p:txBody>
      </p:sp>
      <p:cxnSp>
        <p:nvCxnSpPr>
          <p:cNvPr id="490" name="Google Shape;490;p34"/>
          <p:cNvCxnSpPr>
            <a:stCxn id="471" idx="3"/>
            <a:endCxn id="481" idx="1"/>
          </p:cNvCxnSpPr>
          <p:nvPr/>
        </p:nvCxnSpPr>
        <p:spPr>
          <a:xfrm>
            <a:off x="3834765" y="1608772"/>
            <a:ext cx="4059600" cy="11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1" name="Google Shape;491;p34"/>
          <p:cNvSpPr txBox="1"/>
          <p:nvPr/>
        </p:nvSpPr>
        <p:spPr>
          <a:xfrm>
            <a:off x="3834765" y="128170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4"/>
          <p:cNvSpPr txBox="1"/>
          <p:nvPr/>
        </p:nvSpPr>
        <p:spPr>
          <a:xfrm>
            <a:off x="5629275" y="1176336"/>
            <a:ext cx="783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4"/>
          <p:cNvSpPr/>
          <p:nvPr/>
        </p:nvSpPr>
        <p:spPr>
          <a:xfrm>
            <a:off x="10264053" y="43399"/>
            <a:ext cx="1790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דוגמא</a:t>
            </a:r>
            <a:endParaRPr b="0" sz="54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4"/>
          <p:cNvSpPr txBox="1"/>
          <p:nvPr/>
        </p:nvSpPr>
        <p:spPr>
          <a:xfrm>
            <a:off x="3158974" y="2924412"/>
            <a:ext cx="12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4"/>
          <p:cNvSpPr txBox="1"/>
          <p:nvPr/>
        </p:nvSpPr>
        <p:spPr>
          <a:xfrm>
            <a:off x="9356408" y="2924412"/>
            <a:ext cx="919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</a:t>
            </a:r>
            <a:endParaRPr/>
          </a:p>
        </p:txBody>
      </p:sp>
      <p:sp>
        <p:nvSpPr>
          <p:cNvPr id="501" name="Google Shape;501;p35"/>
          <p:cNvSpPr txBox="1"/>
          <p:nvPr>
            <p:ph idx="1" type="body"/>
          </p:nvPr>
        </p:nvSpPr>
        <p:spPr>
          <a:xfrm>
            <a:off x="838200" y="1108710"/>
            <a:ext cx="10515600" cy="5068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100000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Color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0055"/>
              </a:buClr>
              <a:buSzPct val="100000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fill();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0055"/>
              </a:buClr>
              <a:buSzPct val="100000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Color{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6464"/>
              </a:buClr>
              <a:buSzPct val="100000"/>
              <a:buNone/>
            </a:pPr>
            <a:r>
              <a:rPr lang="en-US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0055"/>
              </a:buClr>
              <a:buSzPct val="100000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fill()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0055"/>
              </a:buClr>
              <a:buSzPct val="100000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"filled with red color"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0055"/>
              </a:buClr>
              <a:buSzPct val="100000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Blue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Color{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6464"/>
              </a:buClr>
              <a:buSzPct val="100000"/>
              <a:buNone/>
            </a:pPr>
            <a:r>
              <a:rPr lang="en-US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0055"/>
              </a:buClr>
              <a:buSzPct val="100000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fill()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0055"/>
              </a:buClr>
              <a:buSzPct val="100000"/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"filled with blue color"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המשך</a:t>
            </a:r>
            <a:endParaRPr/>
          </a:p>
        </p:txBody>
      </p:sp>
      <p:sp>
        <p:nvSpPr>
          <p:cNvPr id="507" name="Google Shape;507;p36"/>
          <p:cNvSpPr txBox="1"/>
          <p:nvPr/>
        </p:nvSpPr>
        <p:spPr>
          <a:xfrm>
            <a:off x="395763" y="365125"/>
            <a:ext cx="105156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Color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Shape(Color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draw();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Shape{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Square()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super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Red());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draw() {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"draw square 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.fill();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Triangle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Shape{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Triangle()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super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Blue());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draw() {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"draw triangle 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.fill();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שימוש</a:t>
            </a:r>
            <a:endParaRPr/>
          </a:p>
        </p:txBody>
      </p:sp>
      <p:sp>
        <p:nvSpPr>
          <p:cNvPr id="513" name="Google Shape;513;p37"/>
          <p:cNvSpPr txBox="1"/>
          <p:nvPr/>
        </p:nvSpPr>
        <p:spPr>
          <a:xfrm>
            <a:off x="838199" y="631953"/>
            <a:ext cx="848296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MainForShapes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Shape[]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shapes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Shape[3];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shapes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Square();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shapes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[1]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Square();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shapes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Triangle();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for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shapes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shapes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].draw());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94" y="4035423"/>
            <a:ext cx="6608841" cy="131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8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8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8"/>
          <p:cNvSpPr txBox="1"/>
          <p:nvPr>
            <p:ph type="ctrTitle"/>
          </p:nvPr>
        </p:nvSpPr>
        <p:spPr>
          <a:xfrm>
            <a:off x="1524000" y="1376363"/>
            <a:ext cx="9144000" cy="2521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7000"/>
              <a:t>Facade</a:t>
            </a:r>
            <a:endParaRPr sz="7000"/>
          </a:p>
        </p:txBody>
      </p:sp>
      <p:sp>
        <p:nvSpPr>
          <p:cNvPr id="523" name="Google Shape;523;p38"/>
          <p:cNvSpPr txBox="1"/>
          <p:nvPr>
            <p:ph idx="1" type="subTitle"/>
          </p:nvPr>
        </p:nvSpPr>
        <p:spPr>
          <a:xfrm>
            <a:off x="1524000" y="4617728"/>
            <a:ext cx="9144000" cy="9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הסבר ודוגמא</a:t>
            </a:r>
            <a:endParaRPr/>
          </a:p>
        </p:txBody>
      </p:sp>
      <p:cxnSp>
        <p:nvCxnSpPr>
          <p:cNvPr id="524" name="Google Shape;524;p38"/>
          <p:cNvCxnSpPr/>
          <p:nvPr/>
        </p:nvCxnSpPr>
        <p:spPr>
          <a:xfrm>
            <a:off x="3352800" y="4479276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Facade </a:t>
            </a:r>
            <a:endParaRPr/>
          </a:p>
        </p:txBody>
      </p:sp>
      <p:sp>
        <p:nvSpPr>
          <p:cNvPr id="530" name="Google Shape;530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מתן ממשק אחיד לאוסף ממשקים בתוך תת מערכת. 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יוצר ממשק ברמת הרכיב ומפשט את השימוש בתת המערכת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לדוגמא: compiler</a:t>
            </a:r>
            <a:endParaRPr/>
          </a:p>
        </p:txBody>
      </p:sp>
      <p:pic>
        <p:nvPicPr>
          <p:cNvPr id="531" name="Google Shape;5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077" y="2960369"/>
            <a:ext cx="5328848" cy="377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0109"/>
            <a:ext cx="12192000" cy="6317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/>
          <p:nvPr/>
        </p:nvSpPr>
        <p:spPr>
          <a:xfrm>
            <a:off x="10264053" y="43399"/>
            <a:ext cx="1790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דוגמא</a:t>
            </a:r>
            <a:endParaRPr b="0" sz="54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0"/>
          <p:cNvSpPr/>
          <p:nvPr/>
        </p:nvSpPr>
        <p:spPr>
          <a:xfrm>
            <a:off x="1483995" y="1129665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SmartHouse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0"/>
          <p:cNvSpPr/>
          <p:nvPr/>
        </p:nvSpPr>
        <p:spPr>
          <a:xfrm>
            <a:off x="1483995" y="1798320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0"/>
          <p:cNvSpPr/>
          <p:nvPr/>
        </p:nvSpPr>
        <p:spPr>
          <a:xfrm>
            <a:off x="1483995" y="2466975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playMovie() : void</a:t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5968365" y="692409"/>
            <a:ext cx="3467098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</a:t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5968364" y="1361064"/>
            <a:ext cx="3467099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 : int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: int</a:t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>
            <a:off x="5968365" y="2029719"/>
            <a:ext cx="346710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changeChannel(num):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setVol(vol): void</a:t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>
            <a:off x="5968365" y="4332805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AirConditioner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0"/>
          <p:cNvSpPr/>
          <p:nvPr/>
        </p:nvSpPr>
        <p:spPr>
          <a:xfrm>
            <a:off x="5968365" y="5001460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: int</a:t>
            </a:r>
            <a:endParaRPr/>
          </a:p>
        </p:txBody>
      </p:sp>
      <p:sp>
        <p:nvSpPr>
          <p:cNvPr id="545" name="Google Shape;545;p40"/>
          <p:cNvSpPr/>
          <p:nvPr/>
        </p:nvSpPr>
        <p:spPr>
          <a:xfrm>
            <a:off x="5968365" y="5670115"/>
            <a:ext cx="2716530" cy="4801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setTemp(temp) : void</a:t>
            </a:r>
            <a:endParaRPr/>
          </a:p>
        </p:txBody>
      </p:sp>
      <p:cxnSp>
        <p:nvCxnSpPr>
          <p:cNvPr id="546" name="Google Shape;546;p40"/>
          <p:cNvCxnSpPr>
            <a:stCxn id="538" idx="3"/>
            <a:endCxn id="540" idx="1"/>
          </p:cNvCxnSpPr>
          <p:nvPr/>
        </p:nvCxnSpPr>
        <p:spPr>
          <a:xfrm flipH="1" rot="10800000">
            <a:off x="4200525" y="1026847"/>
            <a:ext cx="1767900" cy="110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547" name="Google Shape;547;p40"/>
          <p:cNvSpPr/>
          <p:nvPr/>
        </p:nvSpPr>
        <p:spPr>
          <a:xfrm>
            <a:off x="1430655" y="4013776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SmartThing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1430655" y="4682431"/>
            <a:ext cx="2716530" cy="66865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: boolean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1430655" y="5351086"/>
            <a:ext cx="2716530" cy="8781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on() 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off() 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isOn(): boolean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0"/>
          <p:cNvSpPr/>
          <p:nvPr/>
        </p:nvSpPr>
        <p:spPr>
          <a:xfrm rot="-5400000">
            <a:off x="4105275" y="4206240"/>
            <a:ext cx="600075" cy="476191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p40"/>
          <p:cNvCxnSpPr>
            <a:stCxn id="550" idx="3"/>
            <a:endCxn id="541" idx="1"/>
          </p:cNvCxnSpPr>
          <p:nvPr/>
        </p:nvCxnSpPr>
        <p:spPr>
          <a:xfrm flipH="1" rot="10800000">
            <a:off x="4643408" y="1695436"/>
            <a:ext cx="1325100" cy="274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2" name="Google Shape;552;p40"/>
          <p:cNvCxnSpPr>
            <a:stCxn id="550" idx="3"/>
            <a:endCxn id="544" idx="1"/>
          </p:cNvCxnSpPr>
          <p:nvPr/>
        </p:nvCxnSpPr>
        <p:spPr>
          <a:xfrm>
            <a:off x="4643408" y="4444336"/>
            <a:ext cx="1325100" cy="891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3" name="Google Shape;553;p40"/>
          <p:cNvCxnSpPr>
            <a:stCxn id="538" idx="3"/>
            <a:endCxn id="543" idx="1"/>
          </p:cNvCxnSpPr>
          <p:nvPr/>
        </p:nvCxnSpPr>
        <p:spPr>
          <a:xfrm>
            <a:off x="4200525" y="2132648"/>
            <a:ext cx="1767900" cy="253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/>
          <p:nvPr>
            <p:ph type="title"/>
          </p:nvPr>
        </p:nvSpPr>
        <p:spPr>
          <a:xfrm>
            <a:off x="1626870" y="0"/>
            <a:ext cx="10515600" cy="89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</a:t>
            </a:r>
            <a:endParaRPr/>
          </a:p>
        </p:txBody>
      </p:sp>
      <p:sp>
        <p:nvSpPr>
          <p:cNvPr id="559" name="Google Shape;559;p41"/>
          <p:cNvSpPr txBox="1"/>
          <p:nvPr/>
        </p:nvSpPr>
        <p:spPr>
          <a:xfrm>
            <a:off x="458629" y="314950"/>
            <a:ext cx="5204936" cy="34163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SmartThing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off()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isOn()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1"/>
          <p:cNvSpPr txBox="1"/>
          <p:nvPr/>
        </p:nvSpPr>
        <p:spPr>
          <a:xfrm>
            <a:off x="5991225" y="794227"/>
            <a:ext cx="6123146" cy="56323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TV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SmartThing{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 u="sng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vol</a:t>
            </a:r>
            <a:r>
              <a:rPr b="1" lang="en-US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 u="sng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channel</a:t>
            </a:r>
            <a:r>
              <a:rPr b="1" lang="en-US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lastChannel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=25, 			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movieChannel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=10,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highestVol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TV()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vol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channel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changeChannel(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&gt;0 &amp;&amp;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lastChannel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	channel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getMovieChannel()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movieChannel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setVolume(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&gt;=0 &amp;&amp;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highestVol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vol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1"/>
          <p:cNvSpPr txBox="1"/>
          <p:nvPr/>
        </p:nvSpPr>
        <p:spPr>
          <a:xfrm>
            <a:off x="165735" y="4120515"/>
            <a:ext cx="6189345" cy="25853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AirConditioner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SmartThing{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 u="sng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b="1" lang="en-US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AirConditioner()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setTemp(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"/>
          <p:cNvSpPr txBox="1"/>
          <p:nvPr/>
        </p:nvSpPr>
        <p:spPr>
          <a:xfrm>
            <a:off x="66675" y="78046"/>
            <a:ext cx="10388442" cy="56323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SmartHouse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TV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tv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AirConditioner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av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SmartHouse() {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tv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TV();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av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AirConditioner();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playMovie()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"check if air contiontioner is open"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av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.isOn()) {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"starting air contiontioner"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		av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"adjust temp to 23"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av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.setTemp(23);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"check if tv is on"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tv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.isOn()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"starting tv"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tv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.on();}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"open movie channel"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tv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.changeChannel(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tv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.getMovieChannel());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"set volume to 10"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tv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.setVolume(10);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"ENJOY"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2"/>
          <p:cNvSpPr txBox="1"/>
          <p:nvPr/>
        </p:nvSpPr>
        <p:spPr>
          <a:xfrm>
            <a:off x="5482590" y="5025628"/>
            <a:ext cx="6642735" cy="17543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MainForSmartHouse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SmartHouse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house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SmartHouse();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house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.playMovie();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2"/>
          <p:cNvSpPr txBox="1"/>
          <p:nvPr>
            <p:ph type="title"/>
          </p:nvPr>
        </p:nvSpPr>
        <p:spPr>
          <a:xfrm>
            <a:off x="1609725" y="0"/>
            <a:ext cx="105156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 - המשך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3"/>
          <p:cNvSpPr txBox="1"/>
          <p:nvPr>
            <p:ph type="title"/>
          </p:nvPr>
        </p:nvSpPr>
        <p:spPr>
          <a:xfrm>
            <a:off x="645065" y="1463040"/>
            <a:ext cx="3796306" cy="269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Behavioral Pattern</a:t>
            </a:r>
            <a:endParaRPr sz="4800"/>
          </a:p>
        </p:txBody>
      </p:sp>
      <p:grpSp>
        <p:nvGrpSpPr>
          <p:cNvPr id="575" name="Google Shape;575;p43"/>
          <p:cNvGrpSpPr/>
          <p:nvPr/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576" name="Google Shape;576;p43"/>
            <p:cNvSpPr/>
            <p:nvPr/>
          </p:nvSpPr>
          <p:spPr>
            <a:xfrm rot="10800000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7" name="Google Shape;577;p43"/>
            <p:cNvCxnSpPr/>
            <p:nvPr/>
          </p:nvCxnSpPr>
          <p:spPr>
            <a:xfrm flipH="1">
              <a:off x="143163" y="5763486"/>
              <a:ext cx="1" cy="73955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78" name="Google Shape;578;p43"/>
          <p:cNvSpPr/>
          <p:nvPr/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579;p43"/>
          <p:cNvGrpSpPr/>
          <p:nvPr/>
        </p:nvGrpSpPr>
        <p:grpSpPr>
          <a:xfrm>
            <a:off x="5407705" y="1086977"/>
            <a:ext cx="5962720" cy="4833675"/>
            <a:chOff x="0" y="72823"/>
            <a:chExt cx="5962720" cy="4833675"/>
          </a:xfrm>
        </p:grpSpPr>
        <p:sp>
          <p:nvSpPr>
            <p:cNvPr id="580" name="Google Shape;580;p43"/>
            <p:cNvSpPr/>
            <p:nvPr/>
          </p:nvSpPr>
          <p:spPr>
            <a:xfrm>
              <a:off x="0" y="72823"/>
              <a:ext cx="5962720" cy="791505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3"/>
            <p:cNvSpPr txBox="1"/>
            <p:nvPr/>
          </p:nvSpPr>
          <p:spPr>
            <a:xfrm>
              <a:off x="38638" y="111461"/>
              <a:ext cx="588544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Memento</a:t>
              </a: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0" y="864328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 txBox="1"/>
            <p:nvPr/>
          </p:nvSpPr>
          <p:spPr>
            <a:xfrm>
              <a:off x="0" y="864328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189300" spcFirstLastPara="1" rIns="234675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Enables returning to previous state of an object</a:t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0" y="1684048"/>
              <a:ext cx="5962720" cy="791505"/>
            </a:xfrm>
            <a:prstGeom prst="roundRect">
              <a:avLst>
                <a:gd fmla="val 16667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3"/>
            <p:cNvSpPr txBox="1"/>
            <p:nvPr/>
          </p:nvSpPr>
          <p:spPr>
            <a:xfrm>
              <a:off x="38638" y="1722686"/>
              <a:ext cx="588544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Mediator</a:t>
              </a: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0" y="2475553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3"/>
            <p:cNvSpPr txBox="1"/>
            <p:nvPr/>
          </p:nvSpPr>
          <p:spPr>
            <a:xfrm>
              <a:off x="0" y="2475553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189300" spcFirstLastPara="1" rIns="234675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Enables to encapsulate communication between objects</a:t>
              </a: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0" y="3295273"/>
              <a:ext cx="5962720" cy="791505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3"/>
            <p:cNvSpPr txBox="1"/>
            <p:nvPr/>
          </p:nvSpPr>
          <p:spPr>
            <a:xfrm>
              <a:off x="38638" y="3333911"/>
              <a:ext cx="588544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Interpreter</a:t>
              </a: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0" y="4086778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3"/>
            <p:cNvSpPr txBox="1"/>
            <p:nvPr/>
          </p:nvSpPr>
          <p:spPr>
            <a:xfrm>
              <a:off x="0" y="4086778"/>
              <a:ext cx="5962720" cy="81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189300" spcFirstLastPara="1" rIns="234675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Enable to interpret expression in sentence</a:t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4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4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4"/>
          <p:cNvSpPr txBox="1"/>
          <p:nvPr>
            <p:ph type="ctrTitle"/>
          </p:nvPr>
        </p:nvSpPr>
        <p:spPr>
          <a:xfrm>
            <a:off x="1524000" y="1376363"/>
            <a:ext cx="9144000" cy="2521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7000"/>
              <a:t>Memento</a:t>
            </a:r>
            <a:endParaRPr sz="7000"/>
          </a:p>
        </p:txBody>
      </p:sp>
      <p:sp>
        <p:nvSpPr>
          <p:cNvPr id="600" name="Google Shape;600;p44"/>
          <p:cNvSpPr txBox="1"/>
          <p:nvPr>
            <p:ph idx="1" type="subTitle"/>
          </p:nvPr>
        </p:nvSpPr>
        <p:spPr>
          <a:xfrm>
            <a:off x="1524000" y="4617728"/>
            <a:ext cx="9144000" cy="9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הסבר ודוגמא</a:t>
            </a:r>
            <a:endParaRPr/>
          </a:p>
        </p:txBody>
      </p:sp>
      <p:cxnSp>
        <p:nvCxnSpPr>
          <p:cNvPr id="601" name="Google Shape;601;p44"/>
          <p:cNvCxnSpPr/>
          <p:nvPr/>
        </p:nvCxnSpPr>
        <p:spPr>
          <a:xfrm>
            <a:off x="3352800" y="4479276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Memento </a:t>
            </a:r>
            <a:endParaRPr/>
          </a:p>
        </p:txBody>
      </p:sp>
      <p:sp>
        <p:nvSpPr>
          <p:cNvPr id="607" name="Google Shape;607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מאפשר לעצם לייצא את המצב שלו לצורך שימוש עתידי ללא פגיעה בעקרון ההכמסה </a:t>
            </a:r>
            <a:endParaRPr/>
          </a:p>
          <a:p>
            <a:pPr indent="-228600" lvl="1" marL="685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לדוגמא: פעולת UNDO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האובייקט שצריך לשמור את המצב שלו נקרא Originator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האובייקט שמפעיל את ביצוע השמירה והשחזור של האובייקט נקרא Caretaker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המצב שיש לשחזר נקרא Memento</a:t>
            </a:r>
            <a:endParaRPr/>
          </a:p>
        </p:txBody>
      </p:sp>
      <p:pic>
        <p:nvPicPr>
          <p:cNvPr id="608" name="Google Shape;6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777" y="5050117"/>
            <a:ext cx="9613259" cy="159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/>
          <p:nvPr/>
        </p:nvSpPr>
        <p:spPr>
          <a:xfrm>
            <a:off x="10264053" y="43399"/>
            <a:ext cx="1790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דוגמא</a:t>
            </a:r>
            <a:endParaRPr b="0" sz="54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6"/>
          <p:cNvSpPr/>
          <p:nvPr/>
        </p:nvSpPr>
        <p:spPr>
          <a:xfrm>
            <a:off x="1411605" y="626686"/>
            <a:ext cx="2268855" cy="6800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TextEditor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6"/>
          <p:cNvSpPr/>
          <p:nvPr/>
        </p:nvSpPr>
        <p:spPr>
          <a:xfrm>
            <a:off x="6547485" y="760095"/>
            <a:ext cx="2773680" cy="6800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TextWindow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6"/>
          <p:cNvSpPr/>
          <p:nvPr/>
        </p:nvSpPr>
        <p:spPr>
          <a:xfrm>
            <a:off x="6547485" y="1405891"/>
            <a:ext cx="2773680" cy="5581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currentText : StringBuilder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6"/>
          <p:cNvSpPr/>
          <p:nvPr/>
        </p:nvSpPr>
        <p:spPr>
          <a:xfrm>
            <a:off x="6547485" y="1963996"/>
            <a:ext cx="2773680" cy="9849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addText(text) 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save() : TextWindowState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restore(save) : void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6"/>
          <p:cNvSpPr/>
          <p:nvPr/>
        </p:nvSpPr>
        <p:spPr>
          <a:xfrm>
            <a:off x="1411605" y="1283911"/>
            <a:ext cx="2268855" cy="6800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6"/>
          <p:cNvSpPr/>
          <p:nvPr/>
        </p:nvSpPr>
        <p:spPr>
          <a:xfrm>
            <a:off x="3899535" y="3249930"/>
            <a:ext cx="2268855" cy="6800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TextWindowState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6"/>
          <p:cNvSpPr/>
          <p:nvPr/>
        </p:nvSpPr>
        <p:spPr>
          <a:xfrm>
            <a:off x="3899534" y="3930015"/>
            <a:ext cx="2268855" cy="6800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text: String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46"/>
          <p:cNvSpPr/>
          <p:nvPr/>
        </p:nvSpPr>
        <p:spPr>
          <a:xfrm>
            <a:off x="3899534" y="4610100"/>
            <a:ext cx="2268855" cy="6800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getText() : String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2" name="Google Shape;622;p46"/>
          <p:cNvCxnSpPr>
            <a:stCxn id="618" idx="3"/>
            <a:endCxn id="616" idx="1"/>
          </p:cNvCxnSpPr>
          <p:nvPr/>
        </p:nvCxnSpPr>
        <p:spPr>
          <a:xfrm>
            <a:off x="3680460" y="1623954"/>
            <a:ext cx="2867100" cy="60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3" name="Google Shape;623;p46"/>
          <p:cNvSpPr/>
          <p:nvPr/>
        </p:nvSpPr>
        <p:spPr>
          <a:xfrm>
            <a:off x="6666634" y="113496"/>
            <a:ext cx="20305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originator</a:t>
            </a:r>
            <a:endParaRPr/>
          </a:p>
        </p:txBody>
      </p:sp>
      <p:sp>
        <p:nvSpPr>
          <p:cNvPr id="624" name="Google Shape;624;p46"/>
          <p:cNvSpPr/>
          <p:nvPr/>
        </p:nvSpPr>
        <p:spPr>
          <a:xfrm>
            <a:off x="3971152" y="2671911"/>
            <a:ext cx="20113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memento</a:t>
            </a:r>
            <a:endParaRPr/>
          </a:p>
        </p:txBody>
      </p:sp>
      <p:sp>
        <p:nvSpPr>
          <p:cNvPr id="625" name="Google Shape;625;p46"/>
          <p:cNvSpPr/>
          <p:nvPr/>
        </p:nvSpPr>
        <p:spPr>
          <a:xfrm>
            <a:off x="1411604" y="1941136"/>
            <a:ext cx="2268855" cy="6800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hitSave() 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hitUndo() : void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6" name="Google Shape;626;p46"/>
          <p:cNvCxnSpPr>
            <a:stCxn id="625" idx="2"/>
            <a:endCxn id="620" idx="1"/>
          </p:cNvCxnSpPr>
          <p:nvPr/>
        </p:nvCxnSpPr>
        <p:spPr>
          <a:xfrm>
            <a:off x="2546031" y="2621221"/>
            <a:ext cx="1353600" cy="1648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7" name="Google Shape;627;p46"/>
          <p:cNvSpPr/>
          <p:nvPr/>
        </p:nvSpPr>
        <p:spPr>
          <a:xfrm>
            <a:off x="1579709" y="-4729"/>
            <a:ext cx="19326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caretaker</a:t>
            </a:r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5265802" y="5257174"/>
            <a:ext cx="686277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מה אם היינו רוצים לשמור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סדרה של ביצועי undo? מחסנית</a:t>
            </a:r>
            <a:endParaRPr b="1" sz="4000" cap="non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9" name="Google Shape;629;p46"/>
          <p:cNvCxnSpPr>
            <a:stCxn id="617" idx="2"/>
            <a:endCxn id="620" idx="3"/>
          </p:cNvCxnSpPr>
          <p:nvPr/>
        </p:nvCxnSpPr>
        <p:spPr>
          <a:xfrm flipH="1">
            <a:off x="6168525" y="2948939"/>
            <a:ext cx="1765800" cy="132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7"/>
          <p:cNvSpPr txBox="1"/>
          <p:nvPr>
            <p:ph type="title"/>
          </p:nvPr>
        </p:nvSpPr>
        <p:spPr>
          <a:xfrm>
            <a:off x="1179195" y="627797"/>
            <a:ext cx="2495550" cy="100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</a:t>
            </a:r>
            <a:endParaRPr/>
          </a:p>
        </p:txBody>
      </p:sp>
      <p:sp>
        <p:nvSpPr>
          <p:cNvPr id="635" name="Google Shape;635;p47"/>
          <p:cNvSpPr txBox="1"/>
          <p:nvPr/>
        </p:nvSpPr>
        <p:spPr>
          <a:xfrm>
            <a:off x="280035" y="2199839"/>
            <a:ext cx="10681335" cy="45243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TextWindow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StringBuilder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currentText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TextWindow()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currentText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StringBuilder();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addText(String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currentText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.append(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TextWindowState save()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TextWindowState(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currentText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.toString());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restore(TextWindowState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currentText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.replace(0,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currentText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.length(),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.getText());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getCurrentText() {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currentText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.toString();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7"/>
          <p:cNvSpPr txBox="1"/>
          <p:nvPr/>
        </p:nvSpPr>
        <p:spPr>
          <a:xfrm>
            <a:off x="5949315" y="335896"/>
            <a:ext cx="5962650" cy="25853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TextWindowState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TextWindowState(String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getText()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</a:t>
            </a:r>
            <a:endParaRPr/>
          </a:p>
        </p:txBody>
      </p:sp>
      <p:sp>
        <p:nvSpPr>
          <p:cNvPr id="642" name="Google Shape;642;p48"/>
          <p:cNvSpPr txBox="1"/>
          <p:nvPr/>
        </p:nvSpPr>
        <p:spPr>
          <a:xfrm>
            <a:off x="0" y="0"/>
            <a:ext cx="6520815" cy="56323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TextEditor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TextWindow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originator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TextWindowState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memento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TextEditor()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originator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TextWindow();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hitSave()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memento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originator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.save();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hitUndo()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memento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	originator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.restore(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memento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originator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.addText(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show()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originator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.getCurrentText();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8"/>
          <p:cNvSpPr txBox="1"/>
          <p:nvPr/>
        </p:nvSpPr>
        <p:spPr>
          <a:xfrm>
            <a:off x="6386989" y="3944868"/>
            <a:ext cx="5805011" cy="28623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TextEditor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editor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TextEditor();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editor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editor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"world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editor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.hitSave(); </a:t>
            </a: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//hello world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editor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"lala"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editor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.show());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editor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.hitUndo();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editor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.show());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49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9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49"/>
          <p:cNvSpPr txBox="1"/>
          <p:nvPr>
            <p:ph type="ctrTitle"/>
          </p:nvPr>
        </p:nvSpPr>
        <p:spPr>
          <a:xfrm>
            <a:off x="1524000" y="1376363"/>
            <a:ext cx="9144000" cy="2521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7000"/>
              <a:t>Mediator</a:t>
            </a:r>
            <a:endParaRPr sz="7000"/>
          </a:p>
        </p:txBody>
      </p:sp>
      <p:sp>
        <p:nvSpPr>
          <p:cNvPr id="652" name="Google Shape;652;p49"/>
          <p:cNvSpPr txBox="1"/>
          <p:nvPr>
            <p:ph idx="1" type="subTitle"/>
          </p:nvPr>
        </p:nvSpPr>
        <p:spPr>
          <a:xfrm>
            <a:off x="1524000" y="4617728"/>
            <a:ext cx="9144000" cy="9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הסבר ודוגמא</a:t>
            </a:r>
            <a:endParaRPr/>
          </a:p>
        </p:txBody>
      </p:sp>
      <p:cxnSp>
        <p:nvCxnSpPr>
          <p:cNvPr id="653" name="Google Shape;653;p49"/>
          <p:cNvCxnSpPr/>
          <p:nvPr/>
        </p:nvCxnSpPr>
        <p:spPr>
          <a:xfrm>
            <a:off x="3352800" y="4479276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250"/>
            <a:ext cx="12192000" cy="651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Mediator </a:t>
            </a:r>
            <a:endParaRPr/>
          </a:p>
        </p:txBody>
      </p:sp>
      <p:sp>
        <p:nvSpPr>
          <p:cNvPr id="659" name="Google Shape;659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הגדרת עצם המכמיס את הצורה שבה עצמים מתקשרים. 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המתווך מקטין את התלות בין העצמים ע"י מניעת תקשורת מפורשת בינהם</a:t>
            </a:r>
            <a:endParaRPr/>
          </a:p>
        </p:txBody>
      </p:sp>
      <p:pic>
        <p:nvPicPr>
          <p:cNvPr id="660" name="Google Shape;66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482" y="3106098"/>
            <a:ext cx="7309224" cy="3751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1"/>
          <p:cNvSpPr/>
          <p:nvPr/>
        </p:nvSpPr>
        <p:spPr>
          <a:xfrm>
            <a:off x="10264053" y="43399"/>
            <a:ext cx="1790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דוגמא</a:t>
            </a:r>
            <a:endParaRPr b="0" sz="54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1"/>
          <p:cNvSpPr/>
          <p:nvPr/>
        </p:nvSpPr>
        <p:spPr>
          <a:xfrm>
            <a:off x="1097280" y="577215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IChatRoom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51"/>
          <p:cNvSpPr/>
          <p:nvPr/>
        </p:nvSpPr>
        <p:spPr>
          <a:xfrm>
            <a:off x="1097280" y="1130139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sendMsg(msg,user)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addUser(user)</a:t>
            </a:r>
            <a:endParaRPr/>
          </a:p>
        </p:txBody>
      </p:sp>
      <p:sp>
        <p:nvSpPr>
          <p:cNvPr id="668" name="Google Shape;668;p51"/>
          <p:cNvSpPr/>
          <p:nvPr/>
        </p:nvSpPr>
        <p:spPr>
          <a:xfrm>
            <a:off x="941070" y="3126105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ChatRoom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1"/>
          <p:cNvSpPr/>
          <p:nvPr/>
        </p:nvSpPr>
        <p:spPr>
          <a:xfrm>
            <a:off x="941070" y="4273389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sendMsg(msg,user)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addUser(user)</a:t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>
            <a:off x="7071360" y="1130139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&lt;&lt;abstract&gt;&gt;</a:t>
            </a:r>
            <a:endParaRPr/>
          </a:p>
        </p:txBody>
      </p:sp>
      <p:cxnSp>
        <p:nvCxnSpPr>
          <p:cNvPr id="671" name="Google Shape;671;p51"/>
          <p:cNvCxnSpPr>
            <a:stCxn id="666" idx="3"/>
            <a:endCxn id="670" idx="1"/>
          </p:cNvCxnSpPr>
          <p:nvPr/>
        </p:nvCxnSpPr>
        <p:spPr>
          <a:xfrm>
            <a:off x="3931920" y="880110"/>
            <a:ext cx="3139500" cy="55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2" name="Google Shape;672;p51"/>
          <p:cNvSpPr/>
          <p:nvPr/>
        </p:nvSpPr>
        <p:spPr>
          <a:xfrm>
            <a:off x="7071360" y="1735929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String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String</a:t>
            </a:r>
            <a:endParaRPr/>
          </a:p>
        </p:txBody>
      </p:sp>
      <p:sp>
        <p:nvSpPr>
          <p:cNvPr id="673" name="Google Shape;673;p51"/>
          <p:cNvSpPr/>
          <p:nvPr/>
        </p:nvSpPr>
        <p:spPr>
          <a:xfrm>
            <a:off x="2125980" y="1735929"/>
            <a:ext cx="501015" cy="321471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p51"/>
          <p:cNvCxnSpPr>
            <a:stCxn id="673" idx="3"/>
            <a:endCxn id="668" idx="0"/>
          </p:cNvCxnSpPr>
          <p:nvPr/>
        </p:nvCxnSpPr>
        <p:spPr>
          <a:xfrm flipH="1">
            <a:off x="2358488" y="2057400"/>
            <a:ext cx="18000" cy="106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75" name="Google Shape;675;p51"/>
          <p:cNvSpPr txBox="1"/>
          <p:nvPr/>
        </p:nvSpPr>
        <p:spPr>
          <a:xfrm>
            <a:off x="3931920" y="5664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1"/>
          <p:cNvSpPr/>
          <p:nvPr/>
        </p:nvSpPr>
        <p:spPr>
          <a:xfrm>
            <a:off x="7071360" y="2341719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send(msg, id) 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receive(msg) : void</a:t>
            </a:r>
            <a:endParaRPr/>
          </a:p>
        </p:txBody>
      </p:sp>
      <p:sp>
        <p:nvSpPr>
          <p:cNvPr id="677" name="Google Shape;677;p51"/>
          <p:cNvSpPr/>
          <p:nvPr/>
        </p:nvSpPr>
        <p:spPr>
          <a:xfrm>
            <a:off x="7053261" y="3910492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1"/>
          <p:cNvSpPr/>
          <p:nvPr/>
        </p:nvSpPr>
        <p:spPr>
          <a:xfrm>
            <a:off x="8220074" y="2947508"/>
            <a:ext cx="501015" cy="321471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51"/>
          <p:cNvCxnSpPr>
            <a:stCxn id="678" idx="3"/>
            <a:endCxn id="677" idx="0"/>
          </p:cNvCxnSpPr>
          <p:nvPr/>
        </p:nvCxnSpPr>
        <p:spPr>
          <a:xfrm>
            <a:off x="8470582" y="3268979"/>
            <a:ext cx="0" cy="6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0" name="Google Shape;680;p51"/>
          <p:cNvSpPr/>
          <p:nvPr/>
        </p:nvSpPr>
        <p:spPr>
          <a:xfrm>
            <a:off x="7053261" y="4516282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send(msg, id) :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receive(msg) : void</a:t>
            </a:r>
            <a:endParaRPr/>
          </a:p>
        </p:txBody>
      </p:sp>
      <p:sp>
        <p:nvSpPr>
          <p:cNvPr id="681" name="Google Shape;681;p51"/>
          <p:cNvSpPr/>
          <p:nvPr/>
        </p:nvSpPr>
        <p:spPr>
          <a:xfrm>
            <a:off x="941070" y="3733327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users : Map&lt;String, User&gt;</a:t>
            </a:r>
            <a:endParaRPr/>
          </a:p>
        </p:txBody>
      </p:sp>
      <p:cxnSp>
        <p:nvCxnSpPr>
          <p:cNvPr id="682" name="Google Shape;682;p51"/>
          <p:cNvCxnSpPr>
            <a:stCxn id="681" idx="3"/>
            <a:endCxn id="680" idx="1"/>
          </p:cNvCxnSpPr>
          <p:nvPr/>
        </p:nvCxnSpPr>
        <p:spPr>
          <a:xfrm>
            <a:off x="3775710" y="4036222"/>
            <a:ext cx="3277500" cy="7830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2"/>
          <p:cNvSpPr txBox="1"/>
          <p:nvPr>
            <p:ph type="title"/>
          </p:nvPr>
        </p:nvSpPr>
        <p:spPr>
          <a:xfrm>
            <a:off x="9955530" y="365125"/>
            <a:ext cx="1398270" cy="92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</a:t>
            </a:r>
            <a:endParaRPr/>
          </a:p>
        </p:txBody>
      </p:sp>
      <p:sp>
        <p:nvSpPr>
          <p:cNvPr id="688" name="Google Shape;688;p52"/>
          <p:cNvSpPr txBox="1"/>
          <p:nvPr/>
        </p:nvSpPr>
        <p:spPr>
          <a:xfrm>
            <a:off x="321468" y="228192"/>
            <a:ext cx="8199597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IChatRoom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sendMsg(String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,User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User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addUser(User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52"/>
          <p:cNvSpPr txBox="1"/>
          <p:nvPr/>
        </p:nvSpPr>
        <p:spPr>
          <a:xfrm>
            <a:off x="447198" y="1849964"/>
            <a:ext cx="11302842" cy="39703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protected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//שם משתמש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protected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IChatRoom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chatRoom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//לאיזה חדר הוא שייך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join(IChatRoom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chatRoom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chatRoom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chatRoom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//מגדירה את החדר אצל המשתמש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chatRoom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.addUser(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//מוסיפה את המשתמש לחדר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getId() {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send(String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 שליחת הודעה למשתמש מסוים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recieve(String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User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//קבלת הודעה ממשתמש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3"/>
          <p:cNvSpPr txBox="1"/>
          <p:nvPr/>
        </p:nvSpPr>
        <p:spPr>
          <a:xfrm>
            <a:off x="154305" y="1034058"/>
            <a:ext cx="11532870" cy="36933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ChatUser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ChatUser(String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super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send(String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send 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to user 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toId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chatRoom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.sendMsg(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ChatUser(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//בקשה מהחדר לבצע שליחה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recieve(String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User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//הדפסה את ההודעה שהתקבלה וממי היא התקבלה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 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recieved 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from "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3"/>
          <p:cNvSpPr txBox="1"/>
          <p:nvPr>
            <p:ph type="title"/>
          </p:nvPr>
        </p:nvSpPr>
        <p:spPr>
          <a:xfrm>
            <a:off x="11052809" y="136526"/>
            <a:ext cx="981075" cy="669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קוד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4"/>
          <p:cNvSpPr txBox="1"/>
          <p:nvPr>
            <p:ph type="title"/>
          </p:nvPr>
        </p:nvSpPr>
        <p:spPr>
          <a:xfrm>
            <a:off x="10521314" y="142240"/>
            <a:ext cx="1449705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קוד</a:t>
            </a:r>
            <a:endParaRPr/>
          </a:p>
        </p:txBody>
      </p:sp>
      <p:sp>
        <p:nvSpPr>
          <p:cNvPr id="701" name="Google Shape;701;p54"/>
          <p:cNvSpPr txBox="1"/>
          <p:nvPr/>
        </p:nvSpPr>
        <p:spPr>
          <a:xfrm>
            <a:off x="360045" y="697230"/>
            <a:ext cx="10835640" cy="45243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ChatRoom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IChatRoom{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Map&lt;String, User&gt;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//id -&gt; user(profile)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ChatRoom()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users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HashMap&lt;&gt;();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addUser(User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//הוספה לאוסף של המתמש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users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.put(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.getId(),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sendMsg(String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User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User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//כאשר שולחים הודעה מופעלת שיטת הקבלה אצל המשתמש שצריך לקבל אותה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users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.getId()).recieve(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5"/>
          <p:cNvSpPr txBox="1"/>
          <p:nvPr>
            <p:ph type="title"/>
          </p:nvPr>
        </p:nvSpPr>
        <p:spPr>
          <a:xfrm>
            <a:off x="6040754" y="365125"/>
            <a:ext cx="5313045" cy="766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 - Main</a:t>
            </a:r>
            <a:endParaRPr/>
          </a:p>
        </p:txBody>
      </p:sp>
      <p:sp>
        <p:nvSpPr>
          <p:cNvPr id="707" name="Google Shape;707;p55"/>
          <p:cNvSpPr txBox="1"/>
          <p:nvPr/>
        </p:nvSpPr>
        <p:spPr>
          <a:xfrm>
            <a:off x="960120" y="1474471"/>
            <a:ext cx="8182450" cy="4247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IChatRoom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ChatRoom(); //יצירת חדר חדש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//יצירת שלושה משתמשים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User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u1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ChatUser(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"moran"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User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u2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ChatUser(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"liad"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User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u3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ChatUser(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"shaul"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//צירוף משתמשים לחדר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u1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.join(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u2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.join(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u3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.join(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u1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.send(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"liad"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//מורן שולחת הודעה לליעד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u2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.send(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"moran"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//ליעד שולחת הודעה למורן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u3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.send(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"what about me"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"liad"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//שאול שולח הודעה לליעד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u3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.send(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"what about me"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"moran"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//שאול שולח הודעה למורן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6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6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6"/>
          <p:cNvSpPr txBox="1"/>
          <p:nvPr>
            <p:ph type="ctrTitle"/>
          </p:nvPr>
        </p:nvSpPr>
        <p:spPr>
          <a:xfrm>
            <a:off x="1524000" y="1376363"/>
            <a:ext cx="9144000" cy="2521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7000"/>
              <a:t>Interpreter</a:t>
            </a:r>
            <a:endParaRPr sz="7000"/>
          </a:p>
        </p:txBody>
      </p:sp>
      <p:sp>
        <p:nvSpPr>
          <p:cNvPr id="716" name="Google Shape;716;p56"/>
          <p:cNvSpPr txBox="1"/>
          <p:nvPr>
            <p:ph idx="1" type="subTitle"/>
          </p:nvPr>
        </p:nvSpPr>
        <p:spPr>
          <a:xfrm>
            <a:off x="1524000" y="4617728"/>
            <a:ext cx="9144000" cy="9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הסבר ודוגמא</a:t>
            </a:r>
            <a:endParaRPr/>
          </a:p>
        </p:txBody>
      </p:sp>
      <p:cxnSp>
        <p:nvCxnSpPr>
          <p:cNvPr id="717" name="Google Shape;717;p56"/>
          <p:cNvCxnSpPr/>
          <p:nvPr/>
        </p:nvCxnSpPr>
        <p:spPr>
          <a:xfrm>
            <a:off x="3352800" y="4479276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Interpreter </a:t>
            </a:r>
            <a:endParaRPr/>
          </a:p>
        </p:txBody>
      </p:sp>
      <p:sp>
        <p:nvSpPr>
          <p:cNvPr id="723" name="Google Shape;723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בהינתן שפה נגדיר ייצוג של הדקדוק שלה בד בבד עם מפרש השפה</a:t>
            </a:r>
            <a:endParaRPr/>
          </a:p>
          <a:p>
            <a:pPr indent="-228600" lvl="1" marL="685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לדוגמא: שפת ביטויים רגולרים</a:t>
            </a:r>
            <a:endParaRPr/>
          </a:p>
        </p:txBody>
      </p:sp>
      <p:pic>
        <p:nvPicPr>
          <p:cNvPr id="724" name="Google Shape;72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809" y="2788665"/>
            <a:ext cx="6876381" cy="406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8"/>
          <p:cNvSpPr/>
          <p:nvPr/>
        </p:nvSpPr>
        <p:spPr>
          <a:xfrm>
            <a:off x="10264053" y="43399"/>
            <a:ext cx="17908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דוגמא</a:t>
            </a:r>
            <a:endParaRPr b="0" sz="540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8"/>
          <p:cNvSpPr/>
          <p:nvPr/>
        </p:nvSpPr>
        <p:spPr>
          <a:xfrm>
            <a:off x="1005840" y="817244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8"/>
          <p:cNvSpPr/>
          <p:nvPr/>
        </p:nvSpPr>
        <p:spPr>
          <a:xfrm>
            <a:off x="1005840" y="1370168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interpret(Database ctx) : List&lt;String&gt;</a:t>
            </a:r>
            <a:endParaRPr/>
          </a:p>
        </p:txBody>
      </p:sp>
      <p:sp>
        <p:nvSpPr>
          <p:cNvPr id="732" name="Google Shape;732;p58"/>
          <p:cNvSpPr/>
          <p:nvPr/>
        </p:nvSpPr>
        <p:spPr>
          <a:xfrm>
            <a:off x="1005840" y="3063239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8"/>
          <p:cNvSpPr/>
          <p:nvPr/>
        </p:nvSpPr>
        <p:spPr>
          <a:xfrm>
            <a:off x="2172652" y="1975958"/>
            <a:ext cx="501015" cy="321471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4" name="Google Shape;734;p58"/>
          <p:cNvCxnSpPr>
            <a:stCxn id="733" idx="3"/>
            <a:endCxn id="732" idx="0"/>
          </p:cNvCxnSpPr>
          <p:nvPr/>
        </p:nvCxnSpPr>
        <p:spPr>
          <a:xfrm>
            <a:off x="2423160" y="2297429"/>
            <a:ext cx="0" cy="76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35" name="Google Shape;735;p58"/>
          <p:cNvSpPr/>
          <p:nvPr/>
        </p:nvSpPr>
        <p:spPr>
          <a:xfrm>
            <a:off x="1005840" y="3669029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column : String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8"/>
          <p:cNvSpPr/>
          <p:nvPr/>
        </p:nvSpPr>
        <p:spPr>
          <a:xfrm>
            <a:off x="5873115" y="3063239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8"/>
          <p:cNvSpPr/>
          <p:nvPr/>
        </p:nvSpPr>
        <p:spPr>
          <a:xfrm>
            <a:off x="5873115" y="3669029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table : String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8" name="Google Shape;738;p58"/>
          <p:cNvCxnSpPr>
            <a:stCxn id="735" idx="3"/>
            <a:endCxn id="737" idx="1"/>
          </p:cNvCxnSpPr>
          <p:nvPr/>
        </p:nvCxnSpPr>
        <p:spPr>
          <a:xfrm>
            <a:off x="3840480" y="3971924"/>
            <a:ext cx="2032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9" name="Google Shape;739;p58"/>
          <p:cNvSpPr txBox="1"/>
          <p:nvPr/>
        </p:nvSpPr>
        <p:spPr>
          <a:xfrm>
            <a:off x="5621655" y="360259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8"/>
          <p:cNvSpPr/>
          <p:nvPr/>
        </p:nvSpPr>
        <p:spPr>
          <a:xfrm>
            <a:off x="1005839" y="4262673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interpret(Database ctx) : List&lt;String&gt;</a:t>
            </a:r>
            <a:endParaRPr/>
          </a:p>
        </p:txBody>
      </p:sp>
      <p:sp>
        <p:nvSpPr>
          <p:cNvPr id="741" name="Google Shape;741;p58"/>
          <p:cNvSpPr/>
          <p:nvPr/>
        </p:nvSpPr>
        <p:spPr>
          <a:xfrm>
            <a:off x="5873115" y="4274819"/>
            <a:ext cx="2834640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interpret(Database ctx) : List&lt;String&gt;</a:t>
            </a:r>
            <a:endParaRPr/>
          </a:p>
        </p:txBody>
      </p:sp>
      <p:cxnSp>
        <p:nvCxnSpPr>
          <p:cNvPr id="742" name="Google Shape;742;p58"/>
          <p:cNvCxnSpPr>
            <a:stCxn id="733" idx="3"/>
            <a:endCxn id="736" idx="0"/>
          </p:cNvCxnSpPr>
          <p:nvPr/>
        </p:nvCxnSpPr>
        <p:spPr>
          <a:xfrm flipH="1" rot="-5400000">
            <a:off x="4473810" y="246779"/>
            <a:ext cx="765900" cy="486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43" name="Google Shape;743;p58"/>
          <p:cNvSpPr/>
          <p:nvPr/>
        </p:nvSpPr>
        <p:spPr>
          <a:xfrm>
            <a:off x="6364350" y="268605"/>
            <a:ext cx="3563558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8"/>
          <p:cNvSpPr/>
          <p:nvPr/>
        </p:nvSpPr>
        <p:spPr>
          <a:xfrm>
            <a:off x="6364349" y="841176"/>
            <a:ext cx="3563559" cy="8847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tables: Map&lt;String, List&lt;Row&gt;&gt;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column: String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: String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8"/>
          <p:cNvSpPr/>
          <p:nvPr/>
        </p:nvSpPr>
        <p:spPr>
          <a:xfrm>
            <a:off x="6364349" y="1725929"/>
            <a:ext cx="3563559" cy="6057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search() : List&lt;String&gt;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58"/>
          <p:cNvCxnSpPr>
            <a:stCxn id="730" idx="3"/>
            <a:endCxn id="744" idx="1"/>
          </p:cNvCxnSpPr>
          <p:nvPr/>
        </p:nvCxnSpPr>
        <p:spPr>
          <a:xfrm>
            <a:off x="3840480" y="1120139"/>
            <a:ext cx="2523900" cy="163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747" name="Google Shape;747;p58"/>
          <p:cNvGraphicFramePr/>
          <p:nvPr/>
        </p:nvGraphicFramePr>
        <p:xfrm>
          <a:off x="700403" y="5454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1570050"/>
                <a:gridCol w="1570050"/>
              </a:tblGrid>
              <a:tr h="3906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06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Dana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06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Liad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8" name="Google Shape;748;p58"/>
          <p:cNvSpPr txBox="1"/>
          <p:nvPr/>
        </p:nvSpPr>
        <p:spPr>
          <a:xfrm>
            <a:off x="1918806" y="5085434"/>
            <a:ext cx="703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9" name="Google Shape;749;p58"/>
          <p:cNvGraphicFramePr/>
          <p:nvPr/>
        </p:nvGraphicFramePr>
        <p:xfrm>
          <a:off x="5504813" y="52594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{F384B18C-F703-4521-AF12-CFE48493792C}</a:tableStyleId>
              </a:tblPr>
              <a:tblGrid>
                <a:gridCol w="661025"/>
                <a:gridCol w="1432350"/>
                <a:gridCol w="1046700"/>
              </a:tblGrid>
              <a:tr h="3906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06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1/1/2020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06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1/1/2020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0650"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4/1/2020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0" name="Google Shape;750;p58"/>
          <p:cNvSpPr txBox="1"/>
          <p:nvPr/>
        </p:nvSpPr>
        <p:spPr>
          <a:xfrm>
            <a:off x="6666277" y="4914854"/>
            <a:ext cx="817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8"/>
          <p:cNvSpPr/>
          <p:nvPr/>
        </p:nvSpPr>
        <p:spPr>
          <a:xfrm>
            <a:off x="9176385" y="5317481"/>
            <a:ext cx="278204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Users</a:t>
            </a:r>
            <a:endParaRPr b="0" sz="4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סדר הרצת שאילתה</a:t>
            </a:r>
            <a:endParaRPr/>
          </a:p>
        </p:txBody>
      </p:sp>
      <p:sp>
        <p:nvSpPr>
          <p:cNvPr id="757" name="Google Shape;757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SELECT 		(5)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			(1)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WHERE		(2)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GROUP BY	(3)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HAVING		(4)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ORDER BY	(6)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>
            <p:ph type="title"/>
          </p:nvPr>
        </p:nvSpPr>
        <p:spPr>
          <a:xfrm>
            <a:off x="645065" y="1463040"/>
            <a:ext cx="3796306" cy="269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CREATIONAL PATTERN</a:t>
            </a:r>
            <a:endParaRPr sz="4800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9" name="Google Shape;119;p6"/>
            <p:cNvSpPr/>
            <p:nvPr/>
          </p:nvSpPr>
          <p:spPr>
            <a:xfrm rot="10800000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6"/>
            <p:cNvCxnSpPr/>
            <p:nvPr/>
          </p:nvCxnSpPr>
          <p:spPr>
            <a:xfrm flipH="1">
              <a:off x="143163" y="5763486"/>
              <a:ext cx="1" cy="73955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1" name="Google Shape;121;p6"/>
          <p:cNvSpPr/>
          <p:nvPr/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6"/>
          <p:cNvGrpSpPr/>
          <p:nvPr/>
        </p:nvGrpSpPr>
        <p:grpSpPr>
          <a:xfrm>
            <a:off x="5407705" y="1034934"/>
            <a:ext cx="5962720" cy="4937761"/>
            <a:chOff x="0" y="20780"/>
            <a:chExt cx="5962720" cy="4937761"/>
          </a:xfrm>
        </p:grpSpPr>
        <p:sp>
          <p:nvSpPr>
            <p:cNvPr id="123" name="Google Shape;123;p6"/>
            <p:cNvSpPr/>
            <p:nvPr/>
          </p:nvSpPr>
          <p:spPr>
            <a:xfrm>
              <a:off x="0" y="20780"/>
              <a:ext cx="5962720" cy="86346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 txBox="1"/>
            <p:nvPr/>
          </p:nvSpPr>
          <p:spPr>
            <a:xfrm>
              <a:off x="42151" y="62931"/>
              <a:ext cx="5878418" cy="77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Singleton</a:t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0" y="884240"/>
              <a:ext cx="5962720" cy="59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 txBox="1"/>
            <p:nvPr/>
          </p:nvSpPr>
          <p:spPr>
            <a:xfrm>
              <a:off x="0" y="884240"/>
              <a:ext cx="5962720" cy="59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89300" spcFirstLastPara="1" rIns="256025" wrap="square" tIns="457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only one instance of class</a:t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0" y="1480400"/>
              <a:ext cx="5962720" cy="863460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 txBox="1"/>
            <p:nvPr/>
          </p:nvSpPr>
          <p:spPr>
            <a:xfrm>
              <a:off x="42151" y="1522551"/>
              <a:ext cx="5878418" cy="77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Abstract Factory</a:t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0" y="2343860"/>
              <a:ext cx="5962720" cy="87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 txBox="1"/>
            <p:nvPr/>
          </p:nvSpPr>
          <p:spPr>
            <a:xfrm>
              <a:off x="0" y="2343860"/>
              <a:ext cx="5962720" cy="87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89300" spcFirstLastPara="1" rIns="256025" wrap="square" tIns="457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instance in factory based on request</a:t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0" y="3219471"/>
              <a:ext cx="5962720" cy="86346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42151" y="3261622"/>
              <a:ext cx="5878418" cy="77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Prototype</a:t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4082931"/>
              <a:ext cx="5962720" cy="87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0" y="4082931"/>
              <a:ext cx="5962720" cy="87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89300" spcFirstLastPara="1" rIns="256025" wrap="square" tIns="457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instance based on other instance (copy-paste)</a:t>
              </a:r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0"/>
          <p:cNvSpPr txBox="1"/>
          <p:nvPr/>
        </p:nvSpPr>
        <p:spPr>
          <a:xfrm>
            <a:off x="201454" y="885824"/>
            <a:ext cx="10748486" cy="53553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Database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//tableName --&gt; (fieldName --&gt; &lt;values&gt;)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Map&lt;String, Map&lt;String,List&lt;String&gt;&gt;&gt; 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tables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//column in query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//table in query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setTable(String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setColumn(String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Database()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HashMap&lt;&gt;();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//users- id: 1,2 ; name: </a:t>
            </a:r>
            <a:r>
              <a:rPr lang="en-US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Dana, Liad</a:t>
            </a:r>
            <a:endParaRPr sz="1800" u="sng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.put(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HashMap&lt;&gt;());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//add columns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).put(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ArrayList&lt;&gt;());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).put(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ArrayList&lt;&gt;());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//add rows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"Dana"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"Liad"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763" name="Google Shape;76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1"/>
          <p:cNvSpPr txBox="1"/>
          <p:nvPr/>
        </p:nvSpPr>
        <p:spPr>
          <a:xfrm>
            <a:off x="160020" y="739289"/>
            <a:ext cx="9542621" cy="59093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//orders- </a:t>
            </a:r>
            <a:r>
              <a:rPr lang="en-US" sz="1800" u="sng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num: 1,2,3 ; date: 1/1, 1/1, 2/1 ; id:1, 2,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.put(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HashMap&lt;&gt;());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//add columns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).put(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"num"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ArrayList&lt;&gt;());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).put(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"date"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ArrayList&lt;&gt;());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).put(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ArrayList&lt;&gt;());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//add rows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"num"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"date"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"1/1/2020"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"num"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"date"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"1/1/2020"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"num"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"date"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"4/1/2020"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		tables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"orders"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).add(</a:t>
            </a:r>
            <a:r>
              <a:rPr i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List&lt;String&gt; search(){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tables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1"/>
          <p:cNvSpPr txBox="1"/>
          <p:nvPr>
            <p:ph type="title"/>
          </p:nvPr>
        </p:nvSpPr>
        <p:spPr>
          <a:xfrm>
            <a:off x="1604010" y="1250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 - המשך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קוד</a:t>
            </a:r>
            <a:endParaRPr/>
          </a:p>
        </p:txBody>
      </p:sp>
      <p:sp>
        <p:nvSpPr>
          <p:cNvPr id="775" name="Google Shape;775;p62"/>
          <p:cNvSpPr txBox="1"/>
          <p:nvPr/>
        </p:nvSpPr>
        <p:spPr>
          <a:xfrm>
            <a:off x="150019" y="64115"/>
            <a:ext cx="6095046" cy="923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SQLExpression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List&lt;String&gt; run(Database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62"/>
          <p:cNvSpPr txBox="1"/>
          <p:nvPr/>
        </p:nvSpPr>
        <p:spPr>
          <a:xfrm>
            <a:off x="190024" y="1090851"/>
            <a:ext cx="7199472" cy="36933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Select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SQLExpression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Select(String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From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//איזה עמודה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//כיצד נראת פסוקית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List&lt;String&gt; run(Database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db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.setColumn(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62"/>
          <p:cNvSpPr txBox="1"/>
          <p:nvPr/>
        </p:nvSpPr>
        <p:spPr>
          <a:xfrm>
            <a:off x="5895500" y="3654564"/>
            <a:ext cx="6095046" cy="313932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SQLExpression{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From(String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List&lt;String&gt; run(Database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db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.setTable(</a:t>
            </a:r>
            <a:r>
              <a:rPr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.search();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ה- main</a:t>
            </a:r>
            <a:endParaRPr/>
          </a:p>
        </p:txBody>
      </p:sp>
      <p:sp>
        <p:nvSpPr>
          <p:cNvPr id="783" name="Google Shape;783;p63"/>
          <p:cNvSpPr txBox="1"/>
          <p:nvPr/>
        </p:nvSpPr>
        <p:spPr>
          <a:xfrm>
            <a:off x="661035" y="1674674"/>
            <a:ext cx="9986010" cy="17543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MainForInterp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Select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Select(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From(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"users"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</a:t>
            </a:r>
            <a:r>
              <a:rPr b="1" i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Database()));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4" name="Google Shape;78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35" y="4290874"/>
            <a:ext cx="34290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46745" y="640080"/>
            <a:ext cx="10920415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>
            <p:ph type="ctrTitle"/>
          </p:nvPr>
        </p:nvSpPr>
        <p:spPr>
          <a:xfrm>
            <a:off x="1524000" y="1376363"/>
            <a:ext cx="9144000" cy="25215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lang="en-US" sz="7000"/>
              <a:t>Singleton</a:t>
            </a:r>
            <a:endParaRPr sz="7000"/>
          </a:p>
        </p:txBody>
      </p:sp>
      <p:sp>
        <p:nvSpPr>
          <p:cNvPr id="143" name="Google Shape;143;p7"/>
          <p:cNvSpPr txBox="1"/>
          <p:nvPr>
            <p:ph idx="1" type="subTitle"/>
          </p:nvPr>
        </p:nvSpPr>
        <p:spPr>
          <a:xfrm>
            <a:off x="1524000" y="4617728"/>
            <a:ext cx="9144000" cy="94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הסבר ודוגמא</a:t>
            </a:r>
            <a:endParaRPr/>
          </a:p>
        </p:txBody>
      </p:sp>
      <p:cxnSp>
        <p:nvCxnSpPr>
          <p:cNvPr id="144" name="Google Shape;144;p7"/>
          <p:cNvCxnSpPr/>
          <p:nvPr/>
        </p:nvCxnSpPr>
        <p:spPr>
          <a:xfrm>
            <a:off x="3352800" y="4479276"/>
            <a:ext cx="5486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Singleton – מה זה?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838200" y="4583430"/>
            <a:ext cx="10515600" cy="1909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המחלקה מכילה אובייקט סטטי מהסוג שלה שמאותחל ל- null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הבנאי הוא בגישת private כלומר, אי אפשר לגשת לבנאי מבחוץ -&gt; אי אפשר לבנות אובייקטים למחלקה מבחוץ</a:t>
            </a:r>
            <a:endParaRPr/>
          </a:p>
          <a:p>
            <a:pPr indent="-22860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יש שיטה סטטית שאם האובייקט הסטטי null היא יוצרת אותו ומחזירה אותו אם הוא לא null היא רק מחזירה אותו</a:t>
            </a:r>
            <a:endParaRPr/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427722"/>
            <a:ext cx="8343900" cy="3066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/>
          <p:nvPr/>
        </p:nvSpPr>
        <p:spPr>
          <a:xfrm>
            <a:off x="6543674" y="2274570"/>
            <a:ext cx="5465445" cy="15696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ניתן ליצור מהמחלקה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רק אובייקט אחד</a:t>
            </a:r>
            <a:endParaRPr b="0" i="0" sz="4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0" y="-254"/>
            <a:ext cx="90653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אם השיטה לא היתה סטטית אז לא היה ניתן לגשת אליה ולכן לא היה ניתן ליצור אובייקט</a:t>
            </a:r>
            <a:endParaRPr/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Char char="-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אם המשתנה לא היה סטטי אז לא היה ניתן לגשת אליו מהשיטה הסטטית  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3413741" y="707632"/>
            <a:ext cx="19736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תבנית</a:t>
            </a:r>
            <a:endParaRPr b="1" i="0" sz="5400" u="none" cap="none" strike="noStrik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המחלקה – דפי זהב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public class YellowPage{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private static YellowPage instance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private YellowPage(){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System.out.println(“creating the Yellow Page”);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public static YellowPage getInstance(){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System.out.println(“retrieving the Yellow Page”);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if(instance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instance = new YellowPage();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return instance;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2020-12-28T05:52:16Z</dcterms:created>
  <dc:creator>Moran Kupfer</dc:creator>
</cp:coreProperties>
</file>