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ssistant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ssistant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Assistan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003fe10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003fe10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003fe1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003fe1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003fe10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003fe10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d003fe10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d003fe10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003fe10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003fe10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003fe10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003fe10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d003fe10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d003fe10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0bfd19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0bfd19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0bfd195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0bfd195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003fe10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003fe10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d003fe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fd003fe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d003fe10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d003fe10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003fe10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d003fe10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d003fe10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d003fe10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12ac17dc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12ac17dc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003fe10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003fe10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d003fe1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d003fe1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2ac17dc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2ac17dc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604ffe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604ffe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d003fe10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d003fe10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d003fe10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d003fe10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d003fe1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fd003fe1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d003fe10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d003fe10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d003fe10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d003fe10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47d3c9f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b47d3c9f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d003fe10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d003fe10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d35378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1d35378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d35378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1d35378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1d35378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1d35378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d003fe1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fd003fe1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d003fe1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d003fe1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d003fe10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d003fe10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d003fe1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d003fe1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d003fe10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d003fe1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003fe10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003fe10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>
  <p:cSld name="כותרת ותוכן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619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3A6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6693A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ת ותוכן">
  <p:cSld name="1_כותרת ותוכן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0" y="826078"/>
            <a:ext cx="44292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619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3A6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6693A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3" type="body"/>
          </p:nvPr>
        </p:nvSpPr>
        <p:spPr>
          <a:xfrm>
            <a:off x="163294" y="826078"/>
            <a:ext cx="42630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619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250723" y="841772"/>
            <a:ext cx="8642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ssistant"/>
              <a:buNone/>
              <a:defRPr b="1" i="0" sz="5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154800"/>
          </a:xfrm>
          <a:prstGeom prst="rect">
            <a:avLst/>
          </a:prstGeom>
          <a:solidFill>
            <a:srgbClr val="CCE5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5080819"/>
            <a:ext cx="9144000" cy="62700"/>
          </a:xfrm>
          <a:prstGeom prst="rect">
            <a:avLst/>
          </a:prstGeom>
          <a:solidFill>
            <a:srgbClr val="CCE5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:\sharon\Documents\לאחר ההפרדה החל משנת 2015\פורמט למצגות\אלמנטים גרפים מחלקות\BOTTOM MAHLAKOT - NO bubot\BOTTOM - NO bubot - pos - tohna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900" y="4319389"/>
            <a:ext cx="9144898" cy="7614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250723" y="841772"/>
            <a:ext cx="8642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ניתוח מערכות ב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ארכיטקטורה לוגית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900"/>
              <a:t>רבדים פונקציונאליים ניתן להקצות בצורות שונות לצמתים פיזיים</a:t>
            </a:r>
            <a:endParaRPr sz="290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00" y="877801"/>
            <a:ext cx="5823400" cy="3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רכיב פונקציונאלי (רכיב לוגי, רכיב תוכנה) יכול להיות כל ישות אשר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יכולה לבצע פונקציה אחת או יותר [לספק שירותים]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יש לה ממשק אחד או יותר דרכם יכולים רכיבים אחרים, או ישויות חיצוניות, ליזום את ביצוע הפונקציות [את קבלת השירותים], עם או בלי העברת מידע אל ומאת הרכיב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יכולה ליזום ביצוע פונקציות [לקבל שירותים] מרכיבים אחרים או מישויות חיצוניות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איננה תלוית מימוש (כלומר, ניתן לממש את הרכיב באופנים שונים)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רכיב הינו "קופסה שחורה" מבחינה פונקציונאלית במובנים הבאים: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ניתן לבחון את נכונותו הפונקציונאלית רק באמצעות הקלט והפלט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ניתן למדוד את ביצועיו (כגון מהירות תגובה) רק במדידה מבחוץ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ניתן להחליפו ברכיבים הזהים אליו מבחינה פונקציונאלית, ללא שינוי בממשקיו   </a:t>
            </a:r>
            <a:endParaRPr sz="2100"/>
          </a:p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רכיבים פונקציונאליים (Components Functional)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רכיב יבצע את המשימות המוטלות עליו ביעילות ככל שהוא יהיה יותר יותר מקצועי ויותר עצמאי</a:t>
            </a:r>
            <a:endParaRPr sz="2800"/>
          </a:p>
          <a:p>
            <a:pPr indent="-406400" lvl="0" marL="457200" rtl="1" algn="r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המקצועיות והעצמאות של רכיב מבוטאת במושגים הבאים:</a:t>
            </a:r>
            <a:endParaRPr sz="2800"/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לכידות הדוקה (</a:t>
            </a:r>
            <a:r>
              <a:rPr lang="iw" sz="2400"/>
              <a:t>tight </a:t>
            </a:r>
            <a:r>
              <a:rPr lang="iw" sz="2400"/>
              <a:t>cohesion)</a:t>
            </a:r>
            <a:endParaRPr sz="2400"/>
          </a:p>
          <a:p>
            <a:pPr indent="-368300" lvl="2" marL="13716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לכידות מאפיינת את המשותף בין כל הפונקציות שהוקצו לרכיב</a:t>
            </a:r>
            <a:endParaRPr sz="2200"/>
          </a:p>
          <a:p>
            <a:pPr indent="-349250" lvl="3" marL="18288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אותו סוג של פונקציונאליות, למשל פונקציות שונות המתייחסות לתצוגה</a:t>
            </a:r>
            <a:endParaRPr sz="1900"/>
          </a:p>
          <a:p>
            <a:pPr indent="-349250" lvl="3" marL="18288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טיפול באותו סוג של מידע, למשל פונקציות שונות המתייחסות לעיבוד תמונה</a:t>
            </a:r>
            <a:endParaRPr sz="1900"/>
          </a:p>
          <a:p>
            <a:pPr indent="-349250" lvl="3" marL="18288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פונקציות הבקרה של רכיב חומרה (דרייבר)</a:t>
            </a:r>
            <a:endParaRPr sz="1900"/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צימוד רופף (</a:t>
            </a:r>
            <a:r>
              <a:rPr lang="iw" sz="2400"/>
              <a:t>loose </a:t>
            </a:r>
            <a:r>
              <a:rPr lang="iw" sz="2400"/>
              <a:t>coupling)</a:t>
            </a:r>
            <a:endParaRPr sz="2400"/>
          </a:p>
          <a:p>
            <a:pPr indent="-368300" lvl="2" marL="13716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צימוד מאפיין את מידת התלות הקיימת בין רכיבים</a:t>
            </a:r>
            <a:endParaRPr sz="2200"/>
          </a:p>
          <a:p>
            <a:pPr indent="-349250" lvl="3" marL="18288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שינוי בפונקציות של רכיב אחד דורש בהכרח שינוי ברכיבים אחרים  </a:t>
            </a:r>
            <a:endParaRPr sz="1900"/>
          </a:p>
        </p:txBody>
      </p:sp>
      <p:sp>
        <p:nvSpPr>
          <p:cNvPr id="101" name="Google Shape;101;p16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עקרונות ההקצאה של פונקציות לרכיבים 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פריטי תוכנה (</a:t>
            </a:r>
            <a:r>
              <a:rPr lang="iw" sz="2400"/>
              <a:t>software </a:t>
            </a:r>
            <a:r>
              <a:rPr lang="iw" sz="2400"/>
              <a:t>artifacts)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פריטים המותקנים בסביבת הריצה ונחוצים לפעולה תקינה של המערכת</a:t>
            </a:r>
            <a:endParaRPr sz="21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רכיבי תוכנה (</a:t>
            </a:r>
            <a:r>
              <a:rPr lang="iw" sz="2400"/>
              <a:t>software components</a:t>
            </a:r>
            <a:r>
              <a:rPr lang="iw" sz="2400"/>
              <a:t>)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המרכיבים מהם יוצרים את התוכנה בסביבת הפיתוח</a:t>
            </a:r>
            <a:endParaRPr sz="2100"/>
          </a:p>
          <a:p>
            <a:pPr indent="-342900" lvl="2" marL="1371600" rtl="1" algn="r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w" sz="1800"/>
              <a:t>חלקי קוד</a:t>
            </a:r>
            <a:endParaRPr sz="1800"/>
          </a:p>
          <a:p>
            <a:pPr indent="-342900" lvl="2" marL="1371600" rtl="1" algn="r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w" sz="1800"/>
              <a:t>ספריות ותוכנות מדף</a:t>
            </a:r>
            <a:endParaRPr sz="18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פריטי תוכנה משקפים רכיבי תוכנה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בשלב אינטגרציית התוכנה (שילוב </a:t>
            </a:r>
            <a:endParaRPr sz="2100"/>
          </a:p>
          <a:p>
            <a:pPr indent="0" lvl="0" marL="9144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100"/>
              <a:t>רכיבים ובדיקת פריטים) מרכיבים </a:t>
            </a:r>
            <a:endParaRPr sz="2100"/>
          </a:p>
          <a:p>
            <a:pPr indent="0" lvl="0" marL="9144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100"/>
              <a:t>את פריטי התוכנה מהרכיבים</a:t>
            </a:r>
            <a:endParaRPr sz="2100"/>
          </a:p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500"/>
              <a:t>הקשר בין פריט תוכנה (המותקן בצומת) לבין רכיבי התוכנה מהם הוא נבנה </a:t>
            </a:r>
            <a:endParaRPr sz="2500"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2390" l="0" r="0" t="5298"/>
          <a:stretch/>
        </p:blipFill>
        <p:spPr>
          <a:xfrm>
            <a:off x="321025" y="2495550"/>
            <a:ext cx="4437376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חלוקה אפשרית לרכיבים של תוכנת הבקרה של מעלית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600" y="826075"/>
            <a:ext cx="5059325" cy="4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חלוקה אפשרית לרכיבים של תוכנת השרת המרכזי 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200" y="967385"/>
            <a:ext cx="4986044" cy="408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F9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מטלה: פירוק לרכיבים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6075"/>
            <a:ext cx="9143998" cy="42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487300" y="826075"/>
            <a:ext cx="4513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משתמש </a:t>
            </a:r>
            <a:r>
              <a:rPr lang="iw" sz="2600"/>
              <a:t>מ</a:t>
            </a:r>
            <a:r>
              <a:rPr lang="iw" sz="2600"/>
              <a:t>עביר כרטיס, מערכת קוראת כרטיס ומבקשת הכנסת קוד, לקוח מזין קוד מערכת בודקת שהקוד תקין.</a:t>
            </a:r>
            <a:endParaRPr sz="26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כן, מערכת מבקשת סכום, משתמש מזין סכום והמערכת בודקת מול הבנק שהנתונים תקינים (מסגרת).</a:t>
            </a:r>
            <a:endParaRPr sz="26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כן, מערכת מוציאה כסף ופתקית</a:t>
            </a:r>
            <a:endParaRPr sz="26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אם נתונים לא תקינים, מערכת מציגה הודעת שגיאה מתאימה</a:t>
            </a:r>
            <a:endParaRPr sz="2600"/>
          </a:p>
        </p:txBody>
      </p:sp>
      <p:sp>
        <p:nvSpPr>
          <p:cNvPr id="137" name="Google Shape;137;p21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כספומט - אנליזה פונקציונלית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0" y="826076"/>
            <a:ext cx="4178966" cy="3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</a:rPr>
              <a:t>כספומט - חלוקה אפשרית לרכיבים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00" y="871827"/>
            <a:ext cx="7870049" cy="34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הרכיבים הפונקציונאליים שזיהינו הם "צוות המשימה" לביצוע תהליכי המערכת</a:t>
            </a:r>
            <a:endParaRPr sz="28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תהליכי המערכת = Cases Use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לכל רכיב הוקצתה פונקציונאליות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כעת נותר להגדיר את האינטראקציה שתביא למימוש תהליכי המערכת</a:t>
            </a:r>
            <a:endParaRPr sz="2500"/>
          </a:p>
          <a:p>
            <a:pPr indent="-368300" lvl="2" marL="13716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אינטראקציה בין הרכיבים לבין עצמם</a:t>
            </a:r>
            <a:endParaRPr sz="2200"/>
          </a:p>
          <a:p>
            <a:pPr indent="-368300" lvl="2" marL="13716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אינטראקציה בין הרכיבים לסביבה החיצונית של המערכת </a:t>
            </a:r>
            <a:endParaRPr sz="2200"/>
          </a:p>
        </p:txBody>
      </p:sp>
      <p:sp>
        <p:nvSpPr>
          <p:cNvPr id="150" name="Google Shape;150;p23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מימוש תהליכי המערכת באמצעות רכיבי התוכנה 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אנליזה </a:t>
            </a:r>
            <a:r>
              <a:rPr lang="iw"/>
              <a:t>פונקציונלית</a:t>
            </a:r>
            <a:r>
              <a:rPr lang="iw"/>
              <a:t> והגדרת תהליכי תוכנה</a:t>
            </a:r>
            <a:endParaRPr/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596" r="0" t="2837"/>
          <a:stretch/>
        </p:blipFill>
        <p:spPr>
          <a:xfrm>
            <a:off x="0" y="874000"/>
            <a:ext cx="9103600" cy="41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1" algn="r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תיאור תהליכים כרצף של פעילויות, המתבצעות תוך אינטראקציה בין ישויות פונקציונאליות, ובינן לבין הסביבה</a:t>
            </a:r>
            <a:endParaRPr sz="22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בהקשר הנוכחי (תהליכי תוכנה):</a:t>
            </a:r>
            <a:endParaRPr sz="1900"/>
          </a:p>
          <a:p>
            <a:pPr indent="-330200" lvl="2" marL="1371600" rtl="1" algn="r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iw" sz="1600"/>
              <a:t>ישויות פונקציונליות = רכיבי תוכנה</a:t>
            </a:r>
            <a:endParaRPr sz="1600"/>
          </a:p>
          <a:p>
            <a:pPr indent="-330200" lvl="2" marL="1371600" rtl="1" algn="r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iw" sz="1600"/>
              <a:t>הסביבה (שחקנים) = רכיבי חומרה אוטונומיים או מופעלי-אנוש</a:t>
            </a:r>
            <a:endParaRPr sz="1600"/>
          </a:p>
          <a:p>
            <a:pPr indent="-330200" lvl="2" marL="1371600" rtl="1" algn="r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iw" sz="1600"/>
              <a:t>אינטראקציה = העברת "הודעות" (הודעה = קריאה לפונקציה/שירות של ישות אחרת) </a:t>
            </a:r>
            <a:endParaRPr sz="1600"/>
          </a:p>
        </p:txBody>
      </p:sp>
      <p:sp>
        <p:nvSpPr>
          <p:cNvPr id="157" name="Google Shape;157;p24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תרשים רצף – Diagram Sequence 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49" y="2571750"/>
            <a:ext cx="5734713" cy="24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1" algn="r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קטעים (fragments) תחומים בתוך תרשים רצף, המציינים קינון (nesting), מבני בקרה (</a:t>
            </a:r>
            <a:r>
              <a:rPr lang="iw" sz="2200"/>
              <a:t>control </a:t>
            </a:r>
            <a:r>
              <a:rPr lang="iw" sz="2200"/>
              <a:t>blocks) וכדומה</a:t>
            </a:r>
            <a:endParaRPr sz="2200"/>
          </a:p>
          <a:p>
            <a:pPr indent="-368300" lvl="0" marL="4572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סוגי מסגרות (אופרטורים)</a:t>
            </a:r>
            <a:endParaRPr sz="22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 seq: מסגרת המגדירה חלק מתרשים אותו ניתן לבצע כתהליך עצמאי (מזכיר &lt;&lt;include&gt;&gt;)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ref :הפניה לתרשים אחר המתואר בנפרד 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par :קטעים המתבצעים במקביל 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loop :לולאה, בציון תנאי הלולאה 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alt :קטעים חלופיים, בציון התנאים לביצוע כל חלופה (if..else, switch) 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opt :קטע אופציונלי, בציון התנאי (if)</a:t>
            </a:r>
            <a:endParaRPr sz="1900"/>
          </a:p>
        </p:txBody>
      </p:sp>
      <p:sp>
        <p:nvSpPr>
          <p:cNvPr id="165" name="Google Shape;165;p25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מסגרות אינטראקציה (</a:t>
            </a:r>
            <a:r>
              <a:rPr lang="iw">
                <a:solidFill>
                  <a:schemeClr val="accent3"/>
                </a:solidFill>
              </a:rPr>
              <a:t>Interaction </a:t>
            </a:r>
            <a:r>
              <a:rPr lang="iw"/>
              <a:t>Frames)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38" y="3522713"/>
            <a:ext cx="30384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הזמנת מעלית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50" y="778125"/>
            <a:ext cx="6154750" cy="3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פתרון כיתה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199750"/>
            <a:ext cx="5760574" cy="47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sequence diagram : מימוש הזמנת מעלית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50" y="914225"/>
            <a:ext cx="60102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נסיעה במעלית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975" y="833450"/>
            <a:ext cx="4726699" cy="28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75" y="3037275"/>
            <a:ext cx="4519550" cy="1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פתרון כיתה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5" y="147625"/>
            <a:ext cx="61341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</a:rPr>
              <a:t>פתרון כיתה - כולל המקביליות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50" y="854485"/>
            <a:ext cx="5192841" cy="408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accent3"/>
                </a:solidFill>
              </a:rPr>
              <a:t>sequence diagram : מימוש נסיעה במעלית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50" y="826075"/>
            <a:ext cx="6767894" cy="426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</a:rPr>
              <a:t>sequence diagram : פעילות שוטפת של המעלית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75" y="871135"/>
            <a:ext cx="6524434" cy="408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60650" y="826075"/>
            <a:ext cx="88404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מטרת הפעילות 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הגדרת קבוצה של רכיבי תוכנה למימוש המערכת, הקצאת תפקידים לרכיבים אלה והגדרת האינטראקציה ביניהם לצורך מימוש תהליכי המערכת</a:t>
            </a:r>
            <a:endParaRPr sz="21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6" name="Google Shape;36;p7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פעילות האנליזה הפונקציונלית והגדרת תהליכי התוכנה </a:t>
            </a:r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9925"/>
            <a:ext cx="3576301" cy="22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288775" y="1812950"/>
            <a:ext cx="57531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קלט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הדרישות הפונקציונליות מטבלת הדרישות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הארכיטקטורה הפיזית (Diagram Deployment) 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תהליכי המערכת (Cases Use)</a:t>
            </a:r>
            <a:endParaRPr sz="21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תוצרים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פירוט של רכיבי תוכנה מהם תורכב תוכנת המערכת 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הגדרת תהליכי תוכנה (Sequence Diagrams)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חילוץ נוסע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50" y="830200"/>
            <a:ext cx="6778026" cy="36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</a:rPr>
              <a:t>sequence diagram : חילוץ נוסע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750" y="917935"/>
            <a:ext cx="544830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פתרון כיתה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5935"/>
            <a:ext cx="8839199" cy="384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F99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150" y="826075"/>
            <a:ext cx="9144000" cy="3615900"/>
          </a:xfrm>
          <a:prstGeom prst="rect">
            <a:avLst/>
          </a:prstGeom>
          <a:solidFill>
            <a:srgbClr val="CCFF99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19100" lvl="0" marL="457200" rtl="1" algn="r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iw"/>
              <a:t>יש לערוך תרשים רצף (Diagram Sequence) למימוש אחד או יותר מה- Cases Use של "כספומט"</a:t>
            </a:r>
            <a:endParaRPr/>
          </a:p>
          <a:p>
            <a:pPr indent="-400050" lvl="1" marL="914400" rtl="1" algn="r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iw"/>
              <a:t>יש להשתמש ברכיבים שנקבעו במטלה הקודמת </a:t>
            </a:r>
            <a:endParaRPr/>
          </a:p>
        </p:txBody>
      </p:sp>
      <p:sp>
        <p:nvSpPr>
          <p:cNvPr id="246" name="Google Shape;246;p37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מטלה: מימוש UC באמצעות Diagrams Sequence 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" y="3127525"/>
            <a:ext cx="2190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4489900" y="826075"/>
            <a:ext cx="4513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משתמש </a:t>
            </a:r>
            <a:r>
              <a:rPr lang="iw" sz="2600"/>
              <a:t>מעביר כרטיס, מערכת קוראת כרטיס ומבקשת הכנסת קוד, לקוח מזין קוד מערכת בודקת שהקוד תקין.</a:t>
            </a:r>
            <a:endParaRPr sz="26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כן, מערכת מבקשת סכום, משתמש מזין סכום והמערכת בודקת מול הבנק שהנתונים תקינים (מסגרת).</a:t>
            </a:r>
            <a:endParaRPr sz="26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כן, מערכת מוציאה כסף ופתקית</a:t>
            </a:r>
            <a:endParaRPr sz="26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600"/>
              <a:t>אם נתונים לא תקינים, מערכת מציגה הודעת שגיאה מתאימה</a:t>
            </a:r>
            <a:endParaRPr sz="26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53" name="Google Shape;253;p38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כספומט - אנליזה פונקציונלית</a:t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0" y="826076"/>
            <a:ext cx="4178966" cy="3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</a:rPr>
              <a:t>כספומט - חלוקה אפשרית לרכיבים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00" y="871827"/>
            <a:ext cx="7870049" cy="34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פתרון תרגיל כיתה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425" y="826075"/>
            <a:ext cx="5078199" cy="41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8950"/>
            <a:ext cx="2652525" cy="13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1" algn="r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בארכיטקטורה הפיזית זיהינו את פריטי התוכנה (Artifacts Software) המותקנים בצמתים השונים</a:t>
            </a:r>
            <a:endParaRPr sz="2200"/>
          </a:p>
          <a:p>
            <a:pPr indent="-355600" lvl="1" marL="914400" rtl="1" algn="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w" sz="2000"/>
              <a:t>כל פריט מהווה תוכנה הנבנית מאוסף של רכיבים</a:t>
            </a:r>
            <a:endParaRPr sz="2000"/>
          </a:p>
          <a:p>
            <a:pPr indent="-368300" lvl="0" marL="4572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בניית הארכיטקטורה הלוגית כוללת פירוק של כל פריט תוכנה לרכיבי תוכנה (רכיבים פונקציונאליים), תוך כדי</a:t>
            </a:r>
            <a:endParaRPr sz="2200"/>
          </a:p>
          <a:p>
            <a:pPr indent="-355600" lvl="1" marL="914400" rtl="1" algn="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w" sz="2000"/>
              <a:t>זיהוי פונקציות וחלוקתן בין הרכיבים - אנליזה פונקציונאלית</a:t>
            </a:r>
            <a:endParaRPr sz="2000"/>
          </a:p>
          <a:p>
            <a:pPr indent="-355600" lvl="1" marL="914400" rtl="1" algn="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w" sz="2000"/>
              <a:t>הגדרת הממשקים הלוגיים</a:t>
            </a:r>
            <a:endParaRPr sz="2000"/>
          </a:p>
          <a:p>
            <a:pPr indent="-342900" lvl="2" marL="1371600" rtl="1" algn="r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w" sz="1800"/>
              <a:t>ממשקים פנימיים בין רכיבים השייכים לאותו פריט</a:t>
            </a:r>
            <a:endParaRPr sz="1800"/>
          </a:p>
          <a:p>
            <a:pPr indent="-342900" lvl="2" marL="1371600" rtl="1" algn="r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w" sz="1800"/>
              <a:t>ממשקים חיצוניים בין רכיבים בפריט אחד לרכיבים בפריט אחר </a:t>
            </a:r>
            <a:endParaRPr sz="1800"/>
          </a:p>
          <a:p>
            <a:pPr indent="-342900" lvl="2" marL="1371600" rtl="1" algn="r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w" sz="1800"/>
              <a:t>ממשקים חיצוניים בין רכיבים לבין הסביבה החיצונית</a:t>
            </a:r>
            <a:endParaRPr sz="1800"/>
          </a:p>
          <a:p>
            <a:pPr indent="-368300" lvl="0" marL="4572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למעשה, אנחנו יורדים רמה אחת בפירוק המערכתי ההיררכי</a:t>
            </a:r>
            <a:endParaRPr sz="2200"/>
          </a:p>
          <a:p>
            <a:pPr indent="-355600" lvl="1" marL="914400" rtl="1" algn="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w" sz="2000"/>
              <a:t>מרמת המערכת לרמת הפריטים </a:t>
            </a:r>
            <a:endParaRPr sz="2000"/>
          </a:p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בניית ארכיטקטורה לוגית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1" algn="r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על מנת למלא את המשימות המערכתיות (Cases Use) עלינו "לגייס צוות עובדים" (רכיבים פונקציונאליים) ולחלק את העבודה ביניהם ע"י הקצאת תפקידים מוגדרים (פונקציות)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לפיכך נדרש לבצע את הפעילויות הבאות</a:t>
            </a:r>
            <a:endParaRPr sz="21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זיהוי הפונקציונליות המערכתית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חלוקת הפונקציות לקבוצות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בחירת רכיבים והקצאה פונקציונאלית</a:t>
            </a:r>
            <a:endParaRPr sz="19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הגדרת הממשקים של כל רכיב לצורך תמיכה בפונקציונאליות שלו</a:t>
            </a:r>
            <a:endParaRPr sz="19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היכן נמצאת הפונקציונליות?</a:t>
            </a:r>
            <a:endParaRPr sz="2100"/>
          </a:p>
          <a:p>
            <a:pPr indent="-349250" lvl="1" marL="9144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בתוצרי העבודה הקודמים </a:t>
            </a:r>
            <a:endParaRPr sz="1900"/>
          </a:p>
          <a:p>
            <a:pPr indent="-336550" lvl="2" marL="1371600" rtl="1" algn="r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iw" sz="1700"/>
              <a:t>בטבלת הדרישות</a:t>
            </a:r>
            <a:endParaRPr sz="1700"/>
          </a:p>
          <a:p>
            <a:pPr indent="-336550" lvl="2" marL="1371600" rtl="1" algn="r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iw" sz="1700"/>
              <a:t>בתרחישי Use Case</a:t>
            </a:r>
            <a:endParaRPr sz="1700"/>
          </a:p>
          <a:p>
            <a:pPr indent="-336550" lvl="2" marL="1371600" rtl="1" algn="r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iw" sz="1700"/>
              <a:t>בתרשימי פעילות המתארים תהליכים </a:t>
            </a:r>
            <a:endParaRPr sz="1700"/>
          </a:p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אנליזה פונקציונלית (Analysis Functional)</a:t>
            </a: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9425"/>
            <a:ext cx="2223525" cy="28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מיצוי פונקציונאליות מהדרישות התפעוליות </a:t>
            </a: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59" y="868850"/>
            <a:ext cx="5438667" cy="36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מיצוי פונקציונאליות מתרחישי UC</a:t>
            </a:r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850" y="826075"/>
            <a:ext cx="5708199" cy="36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מיצוי פונקציונאליות מתרשימי פעילות (Activity) 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825" y="1371425"/>
            <a:ext cx="4249350" cy="36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00" y="917868"/>
            <a:ext cx="8510801" cy="3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1" algn="r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את אוסף הפונקציות שזיהינו כדאי לחלק לקבוצות בעלות מאפיינים דומים למשל:</a:t>
            </a:r>
            <a:endParaRPr sz="25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הצומת הפיזי בו הן אמורות להתבצע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סוגי פעולות (תצוגה, ניהול מידע, בקרה על חומרה וכו')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סוגי המידע המטופל (מידע קולי, תמונות וכו')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רמת הטיפול במידע (איסוף מידע גולמי, ריכוז וסיווג, ניתוח והיסק וכו')</a:t>
            </a:r>
            <a:endParaRPr sz="2200"/>
          </a:p>
          <a:p>
            <a:pPr indent="-387350" lvl="0" marL="4572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חלוקה מקובלת בתוכנה: חלוקה לרבדים (tiers)</a:t>
            </a:r>
            <a:endParaRPr sz="25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רובד המידע - פונקציות הקשורות באיחסון ואיחזור הנתונים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רובד היישומים - פונקציות העיבוד השונות של המערכת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רובד התצוגה - פונקציות הקשורות לקלט/פלט ואינטראקציה עם משתמשים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רובד הבקרה - פונקציות הקשורות לבקרה על התקנים חיצוניים ("דרייברים")</a:t>
            </a:r>
            <a:endParaRPr sz="2200"/>
          </a:p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הקבצה פונקציונאלית </a:t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4_Office Theme">
  <a:themeElements>
    <a:clrScheme name="ORT BRAUDA HANDESIEM">
      <a:dk1>
        <a:srgbClr val="000000"/>
      </a:dk1>
      <a:lt1>
        <a:srgbClr val="FFFFFF"/>
      </a:lt1>
      <a:dk2>
        <a:srgbClr val="66478F"/>
      </a:dk2>
      <a:lt2>
        <a:srgbClr val="8C7096"/>
      </a:lt2>
      <a:accent1>
        <a:srgbClr val="305E6B"/>
      </a:accent1>
      <a:accent2>
        <a:srgbClr val="0D7D79"/>
      </a:accent2>
      <a:accent3>
        <a:srgbClr val="6693A6"/>
      </a:accent3>
      <a:accent4>
        <a:srgbClr val="BA4766"/>
      </a:accent4>
      <a:accent5>
        <a:srgbClr val="D98A8F"/>
      </a:accent5>
      <a:accent6>
        <a:srgbClr val="3C3C3C"/>
      </a:accent6>
      <a:hlink>
        <a:srgbClr val="004785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