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ssistan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ssistant-bold.fntdata"/><Relationship Id="rId10" Type="http://schemas.openxmlformats.org/officeDocument/2006/relationships/slide" Target="slides/slide5.xml"/><Relationship Id="rId32" Type="http://schemas.openxmlformats.org/officeDocument/2006/relationships/font" Target="fonts/Assistan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915eff1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a915eff1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915eff1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915eff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915eff1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a915eff1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915eff1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915eff1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cf8e2f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cf8e2f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915eff1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915eff1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915eff1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915eff1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d003fe10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d003fe10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915eff1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a915eff1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a915eff1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a915eff1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d003fe1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fd003fe1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915eff1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915eff1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915eff1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a915eff1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a915eff1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a915eff1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a915eff1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a915eff1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a915eff1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a915eff1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a915eff1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a915eff1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a915eff1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a915eff1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fd003fe1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fd003fe1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a915eff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fa915eff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a915eff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fa915eff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a915eff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a915eff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a915eff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a915eff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915eff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915eff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915eff1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915eff1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>
  <p:cSld name="כותרת ותוכן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619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3A6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6693A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 ותוכן">
  <p:cSld name="1_כותרת ותוכן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0" y="826078"/>
            <a:ext cx="44292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619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93A6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6693A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body"/>
          </p:nvPr>
        </p:nvSpPr>
        <p:spPr>
          <a:xfrm>
            <a:off x="163294" y="826078"/>
            <a:ext cx="42630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00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19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619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250723" y="841772"/>
            <a:ext cx="8642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ssistant"/>
              <a:buNone/>
              <a:defRPr b="1" i="0" sz="5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154800"/>
          </a:xfrm>
          <a:prstGeom prst="rect">
            <a:avLst/>
          </a:prstGeom>
          <a:solidFill>
            <a:srgbClr val="CCE5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5080819"/>
            <a:ext cx="9144000" cy="62700"/>
          </a:xfrm>
          <a:prstGeom prst="rect">
            <a:avLst/>
          </a:prstGeom>
          <a:solidFill>
            <a:srgbClr val="CCE5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U:\sharon\Documents\לאחר ההפרדה החל משנת 2015\פורמט למצגות\אלמנטים גרפים מחלקות\BOTTOM MAHLAKOT - NO bubot\BOTTOM - NO bubot - pos - tohna.pn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900" y="4319389"/>
            <a:ext cx="9144898" cy="7614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250723" y="841772"/>
            <a:ext cx="8642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ניתוח מערכות ב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ארכיטקטורת מערכת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554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400"/>
              <a:t>שירותים (פונקציות)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ניהול הנסיעה השוטפת בין הקומות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עצירת חירום </a:t>
            </a:r>
            <a:endParaRPr sz="22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ממשקים מסופקים 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בקשת עצירת חירום (מרכיב ניהול הבקשות)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בקשת סטטוס (מהשרת ומהטכנאי)</a:t>
            </a:r>
            <a:endParaRPr sz="22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ממשקים נדרשים 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קבלת יעד העצירה הבא (ממנהל הבקשות)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דיווח על הגעה לקומה (למנהל הבקשות ולשרת)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פיקוד על המנוע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פיקוד על הדלת  </a:t>
            </a:r>
            <a:endParaRPr sz="2200"/>
          </a:p>
        </p:txBody>
      </p:sp>
      <p:sp>
        <p:nvSpPr>
          <p:cNvPr id="96" name="Google Shape;96;p14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תוכנת מעלית – מנהל הפעילות השוטפת </a:t>
            </a:r>
            <a:endParaRPr sz="30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210950"/>
            <a:ext cx="2825000" cy="14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2449575" y="237950"/>
            <a:ext cx="819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50" y="2861800"/>
            <a:ext cx="3281025" cy="16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2746875" y="2440000"/>
            <a:ext cx="819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55443" y="9022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400"/>
              <a:t>שירותים (פונקציות)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זיהוי וניתוב בקשות מקומות </a:t>
            </a:r>
            <a:r>
              <a:rPr lang="iw" sz="2200"/>
              <a:t>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הקצאת מעליות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ניהול פעולות חילוץ</a:t>
            </a:r>
            <a:r>
              <a:rPr lang="iw" sz="2200"/>
              <a:t> </a:t>
            </a:r>
            <a:endParaRPr sz="22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ממשקים מסופקים 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לחיצות על כפתורי קומות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הזמנות ישירות לקומות מטכנאי/מחלץ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 פיקוד חילוץ ותחזוקה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בקשות חילוץ (שהגיעו ממעליות)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קליטת דיווחי הגעה של מעליות לקומות (על מנת לכבות את כפתורי הקומות)</a:t>
            </a:r>
            <a:r>
              <a:rPr lang="iw" sz="2200"/>
              <a:t> </a:t>
            </a:r>
            <a:endParaRPr sz="2200"/>
          </a:p>
        </p:txBody>
      </p:sp>
      <p:sp>
        <p:nvSpPr>
          <p:cNvPr id="107" name="Google Shape;107;p15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תוכנת השרת – מנהל הפעילות</a:t>
            </a:r>
            <a:endParaRPr sz="30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2746875" y="2440000"/>
            <a:ext cx="819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164525"/>
            <a:ext cx="3246100" cy="13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2333550" y="210950"/>
            <a:ext cx="12012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55443" y="7498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400"/>
              <a:t>ממשקים נדרשים 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הדלקה/כיבוי של כפתורי קומות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בירור סטטוס של מעליות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הקצאת נסיעות למעליות </a:t>
            </a:r>
            <a:endParaRPr sz="22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7" name="Google Shape;117;p1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תוכנת השרת – מנהל הפעילות</a:t>
            </a:r>
            <a:endParaRPr sz="30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2746875" y="2440000"/>
            <a:ext cx="819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164525"/>
            <a:ext cx="3246100" cy="13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2333550" y="210950"/>
            <a:ext cx="12012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2597" y="2439997"/>
            <a:ext cx="3134050" cy="2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2554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400"/>
              <a:t>שירותים (פונקציות)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זיהוי וניתוב פקודות טכנאי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ניהול בדיקה ותיקון של המערכת</a:t>
            </a:r>
            <a:endParaRPr sz="22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ממשקים מסופקים 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פקודות טכנאי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קליטת דיווח על הגעת מעלית לקומה</a:t>
            </a:r>
            <a:endParaRPr sz="22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ממשקים נדרשים </a:t>
            </a:r>
            <a:endParaRPr sz="24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בקשות נסיעה ישירות למעליות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בקשות הזמנה ישירות להגעת מעליות לקומות 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בירור סטטוס של מעלית</a:t>
            </a:r>
            <a:endParaRPr sz="22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200"/>
              <a:t> </a:t>
            </a:r>
            <a:endParaRPr sz="2200"/>
          </a:p>
        </p:txBody>
      </p:sp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תוכנת השרת המעליות – מנהל הבדיקות</a:t>
            </a:r>
            <a:endParaRPr sz="30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2746875" y="2440000"/>
            <a:ext cx="819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5" y="210950"/>
            <a:ext cx="3281025" cy="158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2670675" y="210950"/>
            <a:ext cx="819900" cy="46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75" y="2152334"/>
            <a:ext cx="2953600" cy="22301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3155650" y="2402125"/>
            <a:ext cx="819900" cy="46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פתרון כיתה - מעלית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825" y="883110"/>
            <a:ext cx="6848268" cy="40865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/>
          <p:nvPr/>
        </p:nvCxnSpPr>
        <p:spPr>
          <a:xfrm rot="10800000">
            <a:off x="1065925" y="2441850"/>
            <a:ext cx="75972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450675" y="1287650"/>
            <a:ext cx="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Server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02925" y="3203050"/>
            <a:ext cx="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Client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טבלת רכיבים וממשקי תוכנה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1750"/>
            <a:ext cx="9143999" cy="43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F9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יש לבנות ארכיטקטורת תוכנה עבור כל אחד מפריטי התוכנה של "כספומט"</a:t>
            </a:r>
            <a:endParaRPr/>
          </a:p>
          <a:p>
            <a:pPr indent="-419100" lvl="0" marL="457200" rtl="1" algn="r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iw"/>
              <a:t>פיתחו Component Diagram חדש </a:t>
            </a:r>
            <a:endParaRPr/>
          </a:p>
          <a:p>
            <a:pPr indent="-419100" lvl="0" marL="457200" rtl="1" algn="r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iw"/>
              <a:t>הגדירו ממשקים מסופקים ונדרשים לכל רכיב</a:t>
            </a:r>
            <a:endParaRPr/>
          </a:p>
          <a:p>
            <a:pPr indent="-419100" lvl="0" marL="457200" rtl="1" algn="r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iw"/>
              <a:t> קשרו את הממשקים המתאימים באמצעות Assembly Connectors</a:t>
            </a:r>
            <a:endParaRPr/>
          </a:p>
          <a:p>
            <a:pPr indent="-419100" lvl="0" marL="457200" rtl="1" algn="r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iw"/>
              <a:t>חברו את הממשקים מתאימים בין הפריטים באמצעות קשרי תלות </a:t>
            </a:r>
            <a:endParaRPr/>
          </a:p>
        </p:txBody>
      </p:sp>
      <p:sp>
        <p:nvSpPr>
          <p:cNvPr id="160" name="Google Shape;160;p21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מטלה: ארכיטקטורת תוכנה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3200"/>
              <a:t>הממשקים הפונקציונאליים עוברים דרך הממשקים הפיזיים </a:t>
            </a:r>
            <a:endParaRPr sz="32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5" y="826075"/>
            <a:ext cx="5528875" cy="39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79243" y="7498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1" algn="r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במבנה המערכתי החיבור בין הסביבה או ישות חיצונית לבין ישות או מרכיב פנימי נעשה באמצעות ישות ביניים</a:t>
            </a:r>
            <a:endParaRPr sz="25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לדוגמה, לקוח נותן הוראה לפקיד הבנק באמצעות מערכת הטלפון </a:t>
            </a:r>
            <a:endParaRPr sz="2100"/>
          </a:p>
          <a:p>
            <a:pPr indent="0" lvl="0" marL="9144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87350" lvl="0" marL="457200" rtl="1" algn="r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יציאה (Port)</a:t>
            </a:r>
            <a:endParaRPr sz="25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נקודת חיבור בין ישות לסביבתה</a:t>
            </a:r>
            <a:endParaRPr sz="2100"/>
          </a:p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חיבור האצלה (delegation connector)</a:t>
            </a:r>
            <a:endParaRPr sz="25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חיבור בין יציאה חיצונית לבין מרכיב פנימי 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חיבור יוצא: המרכיב הפנימי משתמש ביציאה לצורך קבלת שירות מהסביבה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חיבור נכנס: המרכיב הפנימי מממש את השרות הניתן דרך היציאה</a:t>
            </a:r>
            <a:endParaRPr sz="2100"/>
          </a:p>
        </p:txBody>
      </p:sp>
      <p:sp>
        <p:nvSpPr>
          <p:cNvPr id="173" name="Google Shape;173;p2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האצלה (delegation) של ממשקים בישויות מורכבות 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76" y="2127026"/>
            <a:ext cx="2158025" cy="13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60650" y="826075"/>
            <a:ext cx="88404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מטרת הפעילות 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הגדרת המבנה (ארגון וממשקים) של רכיבי התוכנה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הגדרת התאימות בין ממשקי התוכנה (הלוגיים) לממשקי החומרה (הפיזיים)</a:t>
            </a:r>
            <a:endParaRPr sz="2100"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accent3"/>
                </a:solidFill>
              </a:rPr>
              <a:t>פעילות תיכון ארכיטקטורת התוכנה </a:t>
            </a:r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9925"/>
            <a:ext cx="3576301" cy="22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288775" y="1736750"/>
            <a:ext cx="5753100" cy="29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קלט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קבוצת רכיבי התוכנה ותהליכי התוכנה (Sequence Diagrams)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 הארכיטקטורה הפיזית (Deployment Diagram)</a:t>
            </a:r>
            <a:endParaRPr sz="21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 sz="2400"/>
              <a:t>תוצרים</a:t>
            </a:r>
            <a:endParaRPr sz="24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ארכיטקטורת תוכנה (Component Diagram)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ארכיטקטורת מערכת משולבת (Composite Diagram) 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1" algn="r">
              <a:spcBef>
                <a:spcPts val="80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תוכנה תמיד "עטופה" בחומרה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פריט תוכנה תמיד מותקן בפריט חומרה (צומת)</a:t>
            </a:r>
            <a:endParaRPr sz="23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ממשק בין פריט/רכיב תוכנה לסביבה החיצונית עובר תמיד דרך יציאה/מחבר של חומרה </a:t>
            </a:r>
            <a:endParaRPr sz="2300"/>
          </a:p>
          <a:p>
            <a:pPr indent="0" lvl="0" marL="9144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93700" lvl="0" marL="457200" rtl="1" algn="r">
              <a:spcBef>
                <a:spcPts val="80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רכיבי תוכנה משתמשים ביציאות (ports) לצורך קשר עם סביבתם 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חיבורי התקנים חיצוניים למחשב</a:t>
            </a:r>
            <a:endParaRPr sz="23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חיבורים דרך מערכת ההפעלה / התקשורת</a:t>
            </a:r>
            <a:endParaRPr sz="23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חיבורים דרך אמצעים אחרים (לדוגמא דרייברים)</a:t>
            </a:r>
            <a:endParaRPr sz="2300"/>
          </a:p>
        </p:txBody>
      </p:sp>
      <p:sp>
        <p:nvSpPr>
          <p:cNvPr id="181" name="Google Shape;181;p24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מימוש ממשקי התוכנה באמצעות חיבורי החומרה 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1" algn="r">
              <a:spcBef>
                <a:spcPts val="80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האצלת ממשק מסופק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הרכיב מממש את השרות הניתן לסביבה החיצונית דרך היציאה </a:t>
            </a:r>
            <a:endParaRPr sz="2300"/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האצלת ממשק נדרש 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הרכיב מקבל את השרות מהסביבה החיצונית דרך היציאה </a:t>
            </a:r>
            <a:endParaRPr sz="2300"/>
          </a:p>
        </p:txBody>
      </p:sp>
      <p:sp>
        <p:nvSpPr>
          <p:cNvPr id="188" name="Google Shape;188;p25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מימוש ממשקי התוכנה באמצעות חיבורי החומרה 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625" y="2640300"/>
            <a:ext cx="40767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/>
              <a:t>מערכת המעליות – שילוב הארכיטקטורה הלוגית עם הארכיטקטורה הפיזית</a:t>
            </a:r>
            <a:endParaRPr sz="28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00" y="790825"/>
            <a:ext cx="6184674" cy="39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3000"/>
              <a:t>מערכת המעליות – ארכיטקטורת מערכת כוללת – שרת מרכזי </a:t>
            </a:r>
            <a:endParaRPr sz="3000"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25" y="827210"/>
            <a:ext cx="7378034" cy="408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3000"/>
              <a:t>מערכת המעליות – ארכיטקטורת מערכת כוללת – בקר מעלית</a:t>
            </a:r>
            <a:endParaRPr sz="3000"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904560"/>
            <a:ext cx="8553449" cy="338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79243" y="7498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1" algn="r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iw" sz="2100"/>
              <a:t>לכל ממשק חיצוני של ארכיטקטורת התוכנה יש port המייצג אותו (delegate)</a:t>
            </a:r>
            <a:endParaRPr sz="2100"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 sz="2100"/>
              <a:t>כל port בתרשים ארכיטקטורת התוכנה מזוהה עם קשר פיזי בתרשים הפריסה של ארכיטקטורת המערכת</a:t>
            </a:r>
            <a:endParaRPr sz="2100"/>
          </a:p>
        </p:txBody>
      </p:sp>
      <p:sp>
        <p:nvSpPr>
          <p:cNvPr id="217" name="Google Shape;217;p29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900"/>
              <a:t>שמירת עקביות בין ארכיטקטורת התוכנה לארכיטקטורת החומרה </a:t>
            </a:r>
            <a:endParaRPr sz="2900"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400" y="1802150"/>
            <a:ext cx="6187651" cy="32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/>
          <p:nvPr/>
        </p:nvSpPr>
        <p:spPr>
          <a:xfrm>
            <a:off x="5220850" y="1802150"/>
            <a:ext cx="1693800" cy="20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FF9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/>
              <a:t>יש לבנות ארכיטקטורת תוכנה עבור כל אחד מפריטי התוכנה של "כספומט"</a:t>
            </a:r>
            <a:endParaRPr sz="2800"/>
          </a:p>
          <a:p>
            <a:pPr indent="-406400" lvl="0" marL="457200" rtl="1" algn="r">
              <a:spcBef>
                <a:spcPts val="80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פיתחו Composite Diagram חדש </a:t>
            </a:r>
            <a:endParaRPr sz="2800"/>
          </a:p>
          <a:p>
            <a:pPr indent="-406400" lvl="0" marL="457200" rtl="1" algn="r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הגדירו כל אחד מפריטי התוכנה כ- part</a:t>
            </a:r>
            <a:endParaRPr sz="2800"/>
          </a:p>
          <a:p>
            <a:pPr indent="-406400" lvl="0" marL="457200" rtl="1" algn="r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לכל part הגדירו ports המתאימים לממשקים הפיזיים שלו </a:t>
            </a:r>
            <a:endParaRPr sz="2800"/>
          </a:p>
          <a:p>
            <a:pPr indent="-406400" lvl="0" marL="457200" rtl="1" algn="r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העתיקו והדביקו את ארכיטקטורת התוכנה של כל פריט אל תוך ה-part שיצרתם</a:t>
            </a:r>
            <a:endParaRPr sz="2800"/>
          </a:p>
          <a:p>
            <a:pPr indent="-406400" lvl="0" marL="457200" rtl="1" algn="r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w" sz="2800"/>
              <a:t>קשרו את הממשקים החשופים ל-ports המתאימים באמצעות קשרי delegate</a:t>
            </a:r>
            <a:endParaRPr sz="2800"/>
          </a:p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מטלה: ארכיטקטורת תוכנה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1" algn="r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בארכיטקטורה הפיזית קבענו את הקשרים הפיזיים בין צמתי החומרה וציינו את פריטי התוכנה המותקנים בהם</a:t>
            </a:r>
            <a:endParaRPr sz="2200"/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באנליזה הפונקציונאלית פירקנו את פריטי התוכנה </a:t>
            </a:r>
            <a:endParaRPr sz="2200"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200"/>
              <a:t>לרכיבים והקצינו להם פונקציות ולאחר מכן קבענו </a:t>
            </a:r>
            <a:endParaRPr sz="2200"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200"/>
              <a:t>את האינטראקציה בין הרכיבים הנדרשת למימוש </a:t>
            </a:r>
            <a:endParaRPr sz="2200"/>
          </a:p>
          <a:p>
            <a:pPr indent="0" lvl="0" marL="4572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200"/>
              <a:t>ה-Cases Use </a:t>
            </a:r>
            <a:endParaRPr sz="2200"/>
          </a:p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תמונת המצב עד כה </a:t>
            </a:r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2050"/>
            <a:ext cx="6365576" cy="16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00" y="1321150"/>
            <a:ext cx="2559275" cy="15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1" algn="r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ארכיטקטורת המערכת הממוחשבת הגדירה פירוק למרכיבים</a:t>
            </a:r>
            <a:endParaRPr sz="25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פריטי חומרה: </a:t>
            </a:r>
            <a:r>
              <a:rPr lang="iw" sz="2200"/>
              <a:t>HWCI – HardWare Configuration Items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פריטי תוכנה: CSCI – Computer Software Configuration Items </a:t>
            </a:r>
            <a:endParaRPr sz="2200"/>
          </a:p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פריט חומרה הוא מרכיב עצמאי</a:t>
            </a:r>
            <a:endParaRPr sz="25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יכול להתחבר ישירות לפריט חומרה באמצעות ממשק פיזי (ממשק חומרה-חומרה)</a:t>
            </a:r>
            <a:endParaRPr sz="2200"/>
          </a:p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פריט תוכנה תמיד מותקן על גבי פריט חומרה</a:t>
            </a:r>
            <a:endParaRPr sz="25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יכול להתחבר ישירות לפריט תוכנה (ממשק תוכנה-תוכנה) רק כאשר שני הפריטים נמצאים באותה חומרה</a:t>
            </a:r>
            <a:endParaRPr sz="2200"/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/>
              <a:t>יכול להתחבר לפריטי תוכנה אחרים רק באמצעות הממשקים הפיזיים של החומרה (ממשק חומרה-תוכנה)</a:t>
            </a:r>
            <a:endParaRPr sz="2200"/>
          </a:p>
        </p:txBody>
      </p:sp>
      <p:sp>
        <p:nvSpPr>
          <p:cNvPr id="46" name="Google Shape;46;p8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המעבר מארכיטקטורת מערכת (פיזית) לארכיטקטורת תוכנה (לוגית)</a:t>
            </a:r>
            <a:endParaRPr sz="3000"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1" algn="r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רכיב מקיים אינטראקציה עם סביבתו (רכיבים אחרים או ישויות חיצוניות) באמצעות שתי קבוצות של ממשקים: מסופקים או נדרשים</a:t>
            </a:r>
            <a:endParaRPr sz="2500"/>
          </a:p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ממשקים מסופקים (Provided Interfaces)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ממשקים לשירותים המסופקים ע"י הרכיב - האמצעים שחושף הרכיב לרשות סביבתו לצורך ביצוע הפונקציות שבאחריותו</a:t>
            </a:r>
            <a:endParaRPr sz="2500"/>
          </a:p>
          <a:p>
            <a:pPr indent="-387350" lvl="0" marL="4572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ממשקים נדרשים (Required Interfaces)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/>
              <a:t>ממשקים לשירותים הנדרשים ע"י הרכיב - פניות של הרכיב לרכיבים אחרים דרך הממשקים המסופקים שלהם</a:t>
            </a:r>
            <a:endParaRPr sz="2500"/>
          </a:p>
        </p:txBody>
      </p:sp>
      <p:sp>
        <p:nvSpPr>
          <p:cNvPr id="53" name="Google Shape;53;p9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ממשקים פונקציונאליים (ממשקי תוכנה)</a:t>
            </a:r>
            <a:endParaRPr sz="3000"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47" y="173147"/>
            <a:ext cx="1220875" cy="7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400" y="3797671"/>
            <a:ext cx="2179725" cy="12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>
            <a:off x="1925900" y="3588850"/>
            <a:ext cx="1083000" cy="587700"/>
          </a:xfrm>
          <a:prstGeom prst="cloudCallout">
            <a:avLst>
              <a:gd fmla="val 61270" name="adj1"/>
              <a:gd fmla="val 7499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דורש שירות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5589800" y="3797675"/>
            <a:ext cx="1083000" cy="587700"/>
          </a:xfrm>
          <a:prstGeom prst="cloudCallout">
            <a:avLst>
              <a:gd fmla="val -77641" name="adj1"/>
              <a:gd fmla="val 3554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2"/>
                </a:solidFill>
              </a:rPr>
              <a:t>מספק</a:t>
            </a:r>
            <a:r>
              <a:rPr lang="iw">
                <a:solidFill>
                  <a:schemeClr val="dk2"/>
                </a:solidFill>
              </a:rPr>
              <a:t>שירות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1" algn="r">
              <a:spcBef>
                <a:spcPts val="80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כאשר הרכיבים הם מודולים באותה תוכנה (כלומר קומפילציה / קישור משותפים)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קריאה ישירה דרך API של מתודות (למשל שימוש בספריה סטטית)</a:t>
            </a:r>
            <a:endParaRPr sz="2300"/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כאשר הרכיבים נפגשים בזמן ריצה בתוך אותה סביבה (מחשב+מעה"פ)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קריאה דרך ממשק מוסכם (למשל שימוש בספריה דינמית DDL)</a:t>
            </a:r>
            <a:endParaRPr sz="2300"/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iw" sz="2600"/>
              <a:t>כאשר הרכיבים נמצאים בסביבות שונות</a:t>
            </a:r>
            <a:endParaRPr sz="26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העברת הודעות דרך ממשק חומרה (למשל גלישה באתר ברשת באמצעות פרוטוקול HTTP באינטרנט)</a:t>
            </a:r>
            <a:endParaRPr sz="2300"/>
          </a:p>
        </p:txBody>
      </p:sp>
      <p:sp>
        <p:nvSpPr>
          <p:cNvPr id="64" name="Google Shape;64;p10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כיצד ממומשים הממשקים? </a:t>
            </a:r>
            <a:endParaRPr sz="3000"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רכיבים וממשקים ב-UML </a:t>
            </a:r>
            <a:endParaRPr sz="3000"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525" y="752150"/>
            <a:ext cx="6332326" cy="39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rtl="1" algn="r">
              <a:spcBef>
                <a:spcPts val="800"/>
              </a:spcBef>
              <a:spcAft>
                <a:spcPts val="0"/>
              </a:spcAft>
              <a:buSzPts val="2600"/>
              <a:buChar char="•"/>
            </a:pPr>
            <a:r>
              <a:rPr lang="iw" sz="2300"/>
              <a:t>שירותים (פונקציות)</a:t>
            </a:r>
            <a:endParaRPr sz="23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זיהוי וטיפול/ניתוב בבקשות נסיעה, עצירה, חילוץ</a:t>
            </a:r>
            <a:endParaRPr sz="21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ניהול רשימת המשימות של המעלית</a:t>
            </a:r>
            <a:endParaRPr sz="2100"/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ממשקים מסופקים</a:t>
            </a:r>
            <a:endParaRPr sz="23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100"/>
              <a:t>בקשות מכפתורים בתוך המעלית (Requests Button. Elev)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ממשק לקליטת בקשות נסיעה, עצירת חירום והזמנת חילוץ המגיעות מכפתורי המעלית</a:t>
            </a:r>
            <a:endParaRPr sz="19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בקשות ישירות (Direct Requests)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ממשק לקליטת בקשות נסיעה באופן ישיר – מהטכנאי ומהפיקוד המרכזי</a:t>
            </a:r>
            <a:endParaRPr sz="19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דיווח הגעה (Arrival Reports)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ממשק לקבלת הודעה שהמעלית הגיעה לקומה נתונה כדי למחוק את בקשת העצירה</a:t>
            </a:r>
            <a:endParaRPr sz="19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 שאילתות לגבי העצירה הבאה (Next Stop Queries)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ממשק לשליפת העצירה המיועדת הבאה, עבור רכיב התפעול השוטף</a:t>
            </a:r>
            <a:endParaRPr sz="1900"/>
          </a:p>
        </p:txBody>
      </p:sp>
      <p:sp>
        <p:nvSpPr>
          <p:cNvPr id="78" name="Google Shape;78;p12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תוכנת מעלית – מנהל הבקשות </a:t>
            </a:r>
            <a:endParaRPr sz="3000"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0" y="210950"/>
            <a:ext cx="3148725" cy="14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79243" y="826078"/>
            <a:ext cx="8821800" cy="361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457200" rtl="1" algn="r"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iw" sz="2300"/>
              <a:t>ממשקים </a:t>
            </a:r>
            <a:r>
              <a:rPr lang="iw" sz="2300"/>
              <a:t>נדרשים</a:t>
            </a:r>
            <a:endParaRPr sz="2300"/>
          </a:p>
          <a:p>
            <a:pPr indent="-374650" lvl="1" marL="914400" rtl="1" algn="r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iw" sz="2100"/>
              <a:t> בקשת עצירת חירום (Emergency Stop Request)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פניה לבקשת עצירת חירום (מרכיב התפעול השוטף)</a:t>
            </a:r>
            <a:endParaRPr sz="19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בקשת חילוץ (Rescue Request)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פניה לבקשת חילוץ (מהפיקוד המרכזי)</a:t>
            </a:r>
            <a:endParaRPr sz="1900"/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 sz="2100"/>
              <a:t>הדלקה/כיבוי כפתור</a:t>
            </a:r>
            <a:endParaRPr sz="2100"/>
          </a:p>
          <a:p>
            <a:pPr indent="-349250" lvl="2" marL="1371600" rtl="1" algn="r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iw" sz="1900"/>
              <a:t>ממשק לפאנל הנוסע</a:t>
            </a:r>
            <a:endParaRPr sz="1900"/>
          </a:p>
        </p:txBody>
      </p:sp>
      <p:sp>
        <p:nvSpPr>
          <p:cNvPr id="86" name="Google Shape;86;p13"/>
          <p:cNvSpPr txBox="1"/>
          <p:nvPr>
            <p:ph idx="2" type="subTitle"/>
          </p:nvPr>
        </p:nvSpPr>
        <p:spPr>
          <a:xfrm>
            <a:off x="163294" y="210960"/>
            <a:ext cx="8840400" cy="54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accent3"/>
                </a:solidFill>
              </a:rPr>
              <a:t>תוכנת מעלית – מנהל הבקשות </a:t>
            </a:r>
            <a:endParaRPr sz="3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1710"/>
            <a:ext cx="285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" y="134750"/>
            <a:ext cx="2737875" cy="12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373" y="2799925"/>
            <a:ext cx="3722325" cy="19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4826375" y="2799925"/>
            <a:ext cx="819900" cy="4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4_Office Theme">
  <a:themeElements>
    <a:clrScheme name="ORT BRAUDA HANDESIEM">
      <a:dk1>
        <a:srgbClr val="000000"/>
      </a:dk1>
      <a:lt1>
        <a:srgbClr val="FFFFFF"/>
      </a:lt1>
      <a:dk2>
        <a:srgbClr val="66478F"/>
      </a:dk2>
      <a:lt2>
        <a:srgbClr val="8C7096"/>
      </a:lt2>
      <a:accent1>
        <a:srgbClr val="305E6B"/>
      </a:accent1>
      <a:accent2>
        <a:srgbClr val="0D7D79"/>
      </a:accent2>
      <a:accent3>
        <a:srgbClr val="6693A6"/>
      </a:accent3>
      <a:accent4>
        <a:srgbClr val="BA4766"/>
      </a:accent4>
      <a:accent5>
        <a:srgbClr val="D98A8F"/>
      </a:accent5>
      <a:accent6>
        <a:srgbClr val="3C3C3C"/>
      </a:accent6>
      <a:hlink>
        <a:srgbClr val="004785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