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9"/>
  </p:notesMasterIdLst>
  <p:sldIdLst>
    <p:sldId id="266" r:id="rId2"/>
    <p:sldId id="267" r:id="rId3"/>
    <p:sldId id="26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57" r:id="rId15"/>
    <p:sldId id="358" r:id="rId16"/>
    <p:sldId id="312" r:id="rId17"/>
    <p:sldId id="313" r:id="rId18"/>
    <p:sldId id="315" r:id="rId19"/>
    <p:sldId id="316" r:id="rId20"/>
    <p:sldId id="318" r:id="rId21"/>
    <p:sldId id="333" r:id="rId22"/>
    <p:sldId id="276" r:id="rId23"/>
    <p:sldId id="278" r:id="rId24"/>
    <p:sldId id="279" r:id="rId25"/>
    <p:sldId id="320" r:id="rId26"/>
    <p:sldId id="280" r:id="rId27"/>
    <p:sldId id="301" r:id="rId28"/>
    <p:sldId id="281" r:id="rId29"/>
    <p:sldId id="330" r:id="rId30"/>
    <p:sldId id="282" r:id="rId31"/>
    <p:sldId id="331" r:id="rId32"/>
    <p:sldId id="321" r:id="rId33"/>
    <p:sldId id="322" r:id="rId34"/>
    <p:sldId id="323" r:id="rId35"/>
    <p:sldId id="288" r:id="rId36"/>
    <p:sldId id="324" r:id="rId37"/>
    <p:sldId id="325" r:id="rId38"/>
    <p:sldId id="289" r:id="rId39"/>
    <p:sldId id="290" r:id="rId40"/>
    <p:sldId id="327" r:id="rId41"/>
    <p:sldId id="326" r:id="rId42"/>
    <p:sldId id="328" r:id="rId43"/>
    <p:sldId id="334" r:id="rId44"/>
    <p:sldId id="336" r:id="rId45"/>
    <p:sldId id="337" r:id="rId46"/>
    <p:sldId id="338" r:id="rId47"/>
    <p:sldId id="343" r:id="rId48"/>
    <p:sldId id="341" r:id="rId49"/>
    <p:sldId id="339" r:id="rId50"/>
    <p:sldId id="344" r:id="rId51"/>
    <p:sldId id="342" r:id="rId52"/>
    <p:sldId id="345" r:id="rId53"/>
    <p:sldId id="347" r:id="rId54"/>
    <p:sldId id="346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297" r:id="rId65"/>
    <p:sldId id="298" r:id="rId66"/>
    <p:sldId id="292" r:id="rId67"/>
    <p:sldId id="29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FB3B7-2370-4491-A5B8-CEFDD1ACAEBC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BB864-B2FF-4693-AD69-5F36E9FAB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BB864-B2FF-4693-AD69-5F36E9FABD6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BB864-B2FF-4693-AD69-5F36E9FABD6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BB864-B2FF-4693-AD69-5F36E9FABD6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שולש ישר-זווית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צורה חופשית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צורה חופשית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צורה חופשית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מחבר ישר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C2F035-0A09-4579-B2B6-372B63727530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7F16-B178-44FF-92A3-DE5073C3ABBA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5A0-4A77-406F-B2FB-EDC5EE4D7BD1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2987-8B7D-4982-901A-366AE77190A1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588-BC7F-43D3-B722-4F1BB22114C1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סוגר זוויתי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סוגר זוויתי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3F72-57E7-4503-9BC5-8B779D20D6E8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F5D-BC2F-4432-BE9A-885BB41A771C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8EF5-BE70-470B-8089-E29B3E123904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C471-A4C8-4C2F-B8B7-4F3E50E4C4AF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E552D82-33F8-4F5F-A6C6-726A0FF95224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C9082B-1978-4F60-B15A-EC007E8B117E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שולש ישר-זווית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מחבר ישר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סוגר זוויתי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סוגר זוויתי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צורה חופשית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צורה חופשית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משולש ישר-זווית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מחבר ישר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9D59E1-CDD6-43DC-99F2-A66BDE420D71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547751-A9E5-4724-A758-1237FD360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7985" y="2944053"/>
            <a:ext cx="9144000" cy="2511895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פקודות</a:t>
            </a:r>
            <a:br>
              <a:rPr lang="he-IL" dirty="0"/>
            </a:b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9074" y="1124744"/>
            <a:ext cx="9144000" cy="2057400"/>
          </a:xfrm>
        </p:spPr>
        <p:txBody>
          <a:bodyPr>
            <a:normAutofit/>
          </a:bodyPr>
          <a:lstStyle/>
          <a:p>
            <a:pPr algn="ctr" rtl="1"/>
            <a:r>
              <a:rPr lang="en-US" sz="4400" b="1" dirty="0">
                <a:latin typeface="Arial" pitchFamily="34" charset="0"/>
                <a:cs typeface="Arial" pitchFamily="34" charset="0"/>
              </a:rPr>
              <a:t>Linux</a:t>
            </a:r>
          </a:p>
          <a:p>
            <a:pPr algn="ctr" rtl="1"/>
            <a:r>
              <a:rPr lang="he-IL" sz="4400" dirty="0">
                <a:latin typeface="Arial" pitchFamily="34" charset="0"/>
                <a:cs typeface="Arial" pitchFamily="34" charset="0"/>
              </a:rPr>
              <a:t>הרצאה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/>
              <a:t> מידע לגבי הקובץ נקרא</a:t>
            </a:r>
            <a:r>
              <a:rPr lang="en-US" dirty="0"/>
              <a:t>meta-data </a:t>
            </a:r>
            <a:r>
              <a:rPr lang="he-IL" dirty="0"/>
              <a:t> נשמר גם הוא בדיסק.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דוגמאות לתכונות </a:t>
            </a:r>
            <a:r>
              <a:rPr lang="en-US" dirty="0"/>
              <a:t>attributes)</a:t>
            </a:r>
            <a:r>
              <a:rPr lang="he-IL" dirty="0"/>
              <a:t>) ב-</a:t>
            </a:r>
            <a:r>
              <a:rPr lang="en-US" dirty="0"/>
              <a:t> meta-data</a:t>
            </a:r>
          </a:p>
          <a:p>
            <a:pPr algn="r" rtl="1"/>
            <a:r>
              <a:rPr lang="he-IL" dirty="0"/>
              <a:t>סוג הקובץ </a:t>
            </a:r>
            <a:r>
              <a:rPr lang="en-US" dirty="0"/>
              <a:t>text, binary, archive -</a:t>
            </a:r>
            <a:r>
              <a:rPr lang="he-IL" dirty="0"/>
              <a:t>, וכו'.</a:t>
            </a:r>
          </a:p>
          <a:p>
            <a:pPr algn="r" rtl="1"/>
            <a:r>
              <a:rPr lang="he-IL" dirty="0"/>
              <a:t>מיקום - שם ההתקן</a:t>
            </a:r>
            <a:r>
              <a:rPr lang="en-US" dirty="0"/>
              <a:t> (device ) 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ומיקום ה-</a:t>
            </a:r>
            <a:r>
              <a:rPr lang="en-US" dirty="0"/>
              <a:t> data</a:t>
            </a:r>
            <a:r>
              <a:rPr lang="he-IL" dirty="0"/>
              <a:t> על ההתקן (כתובות בלוקים).</a:t>
            </a:r>
          </a:p>
          <a:p>
            <a:pPr algn="r" rtl="1"/>
            <a:r>
              <a:rPr lang="he-IL" dirty="0"/>
              <a:t>גודל .</a:t>
            </a:r>
          </a:p>
          <a:p>
            <a:pPr algn="r" rtl="1"/>
            <a:r>
              <a:rPr lang="en-US" dirty="0"/>
              <a:t>Owner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הרשאות</a:t>
            </a:r>
            <a:r>
              <a:rPr lang="en-US" dirty="0"/>
              <a:t>permissions) </a:t>
            </a:r>
            <a:r>
              <a:rPr lang="he-IL" dirty="0"/>
              <a:t>) לצורך הגנה - למי מותר לקרוא, לכתוב, להריץ.</a:t>
            </a:r>
          </a:p>
          <a:p>
            <a:pPr algn="r" rtl="1"/>
            <a:r>
              <a:rPr lang="he-IL" dirty="0"/>
              <a:t>זמני יצירה, גישה, שינוי אחרון.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קבצים </a:t>
            </a:r>
            <a:r>
              <a:rPr lang="en-US" dirty="0"/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 למערכת קבצים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6744"/>
            <a:ext cx="8229600" cy="41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 rtl="1">
              <a:buNone/>
            </a:pPr>
            <a:r>
              <a:rPr lang="he-IL" dirty="0"/>
              <a:t>לכל משתמש מוגדר ספרייה ראשית</a:t>
            </a:r>
            <a:r>
              <a:rPr lang="en-US" dirty="0"/>
              <a:t>(home directory) </a:t>
            </a:r>
            <a:r>
              <a:rPr lang="he-IL" dirty="0"/>
              <a:t> כך שבה הוא נמצא מיד לאחר ההתחברות למערכת.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/>
            <a:r>
              <a:rPr lang="en-US" dirty="0"/>
              <a:t> </a:t>
            </a:r>
            <a:r>
              <a:rPr lang="he-IL" dirty="0"/>
              <a:t>כאשר משתמש בשם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he-IL" dirty="0"/>
              <a:t> מבצע </a:t>
            </a:r>
            <a:r>
              <a:rPr lang="en-US" dirty="0"/>
              <a:t>login </a:t>
            </a:r>
            <a:r>
              <a:rPr lang="he-IL" dirty="0"/>
              <a:t> המערכת מכניסה אותו לספרייה הראשית שלו, שהיא לצורך הדוגמה</a:t>
            </a:r>
            <a:r>
              <a:rPr lang="en-US" dirty="0"/>
              <a:t>/u/y2001/</a:t>
            </a:r>
            <a:r>
              <a:rPr lang="en-US" dirty="0" err="1"/>
              <a:t>sam</a:t>
            </a:r>
            <a:r>
              <a:rPr lang="en-US" dirty="0"/>
              <a:t>/ </a:t>
            </a:r>
          </a:p>
          <a:p>
            <a:pPr marL="0" indent="0" algn="r" rtl="1"/>
            <a:r>
              <a:rPr lang="he-IL" dirty="0"/>
              <a:t> ה- / מפריד בין הרמות בעץ וגם מסמן את ספריית השורש.</a:t>
            </a:r>
          </a:p>
          <a:p>
            <a:pPr marL="0" indent="0" algn="r" rtl="1">
              <a:buNone/>
            </a:pPr>
            <a:r>
              <a:rPr lang="he-IL" dirty="0"/>
              <a:t>על מנת להציג את התוכן בקובץ </a:t>
            </a:r>
            <a:r>
              <a:rPr lang="en-US" dirty="0"/>
              <a:t> f1 </a:t>
            </a:r>
            <a:r>
              <a:rPr lang="he-IL" dirty="0"/>
              <a:t>עליו להקיש:</a:t>
            </a:r>
          </a:p>
          <a:p>
            <a:pPr marL="0" indent="0" algn="l">
              <a:buNone/>
            </a:pPr>
            <a:r>
              <a:rPr lang="en-US" dirty="0"/>
              <a:t>$cat f1</a:t>
            </a:r>
          </a:p>
          <a:p>
            <a:pPr marL="0" indent="0" algn="r" rtl="1">
              <a:buNone/>
            </a:pPr>
            <a:r>
              <a:rPr lang="he-IL" dirty="0"/>
              <a:t>אך כדי להציג את התוכן בקובץ </a:t>
            </a:r>
            <a:r>
              <a:rPr lang="en-US" dirty="0"/>
              <a:t>junk1 </a:t>
            </a:r>
            <a:r>
              <a:rPr lang="he-IL" dirty="0"/>
              <a:t> עליו להקיש:</a:t>
            </a:r>
          </a:p>
          <a:p>
            <a:pPr marL="0" indent="0" algn="l">
              <a:buNone/>
            </a:pPr>
            <a:r>
              <a:rPr lang="en-US" dirty="0"/>
              <a:t>$cat junk/junk1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למעשה השם המלא של </a:t>
            </a:r>
            <a:r>
              <a:rPr lang="en-US" dirty="0"/>
              <a:t> junk1 </a:t>
            </a:r>
            <a:r>
              <a:rPr lang="he-IL" dirty="0"/>
              <a:t>הוא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he-IL" dirty="0"/>
              <a:t> /</a:t>
            </a:r>
            <a:r>
              <a:rPr lang="he-IL" dirty="0" err="1"/>
              <a:t>u</a:t>
            </a:r>
            <a:r>
              <a:rPr lang="en-US" dirty="0"/>
              <a:t>/y2001/</a:t>
            </a:r>
            <a:r>
              <a:rPr lang="en-US" dirty="0" err="1"/>
              <a:t>sam</a:t>
            </a:r>
            <a:r>
              <a:rPr lang="en-US" dirty="0"/>
              <a:t>/junk/junk1/ </a:t>
            </a: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אבל כיוון שהספרית הבית של המשתמש הנוכחי הוא </a:t>
            </a:r>
            <a:r>
              <a:rPr lang="en-US" dirty="0"/>
              <a:t>u/y2001/</a:t>
            </a:r>
            <a:r>
              <a:rPr lang="en-US" dirty="0" err="1"/>
              <a:t>sam</a:t>
            </a:r>
            <a:r>
              <a:rPr lang="en-US" dirty="0"/>
              <a:t>/ </a:t>
            </a:r>
            <a:r>
              <a:rPr lang="he-IL" dirty="0"/>
              <a:t>/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ניתן להסתפק במסלול היחסי של הקובץ מהמקום הנוכחי שלנו.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ספריית הבית </a:t>
            </a:r>
            <a:r>
              <a:rPr lang="en-US" dirty="0"/>
              <a:t>home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1774"/>
            <a:ext cx="8229600" cy="5102034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1600" dirty="0"/>
              <a:t>סימנים מוסכמים</a:t>
            </a:r>
          </a:p>
          <a:p>
            <a:pPr marL="0" indent="0" algn="r" rtl="1">
              <a:buNone/>
            </a:pPr>
            <a:r>
              <a:rPr lang="he-IL" sz="1600" dirty="0"/>
              <a:t>.	המקום הנוכחי בהיררכיית מערכת הקבצים</a:t>
            </a:r>
          </a:p>
          <a:p>
            <a:pPr marL="0" indent="0" algn="r" rtl="1">
              <a:buNone/>
            </a:pPr>
            <a:r>
              <a:rPr lang="he-IL" sz="1600" dirty="0"/>
              <a:t>..	ה"אב" של הספרייה הנוכחי</a:t>
            </a:r>
          </a:p>
          <a:p>
            <a:pPr marL="0" indent="0" algn="r" rtl="1">
              <a:buNone/>
            </a:pPr>
            <a:r>
              <a:rPr lang="he-IL" sz="1600" dirty="0"/>
              <a:t>~	הספרייה הראשית (ספריית הבית) של המשתמש.</a:t>
            </a:r>
          </a:p>
          <a:p>
            <a:pPr marL="0" indent="0" algn="r" rtl="1">
              <a:buNone/>
            </a:pPr>
            <a:r>
              <a:rPr lang="he-IL" sz="1600" dirty="0"/>
              <a:t>/	שורש העץ בהיררכיית מערכת הקבצים</a:t>
            </a:r>
          </a:p>
          <a:p>
            <a:pPr marL="0" indent="0" algn="r" rtl="1">
              <a:buNone/>
            </a:pPr>
            <a:endParaRPr lang="he-IL" sz="1600" u="sng" dirty="0"/>
          </a:p>
          <a:p>
            <a:pPr marL="0" indent="0" algn="r" rtl="1">
              <a:buNone/>
            </a:pPr>
            <a:r>
              <a:rPr lang="he-IL" sz="1600" u="sng" dirty="0"/>
              <a:t>דוגמאות</a:t>
            </a:r>
            <a:r>
              <a:rPr lang="he-IL" sz="1600" dirty="0"/>
              <a:t>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/>
              <a:t>המשתמש </a:t>
            </a:r>
            <a:r>
              <a:rPr lang="en-US" sz="1600" dirty="0" err="1"/>
              <a:t>sam</a:t>
            </a:r>
            <a:r>
              <a:rPr lang="en-US" sz="1600" dirty="0"/>
              <a:t> </a:t>
            </a:r>
            <a:r>
              <a:rPr lang="he-IL" sz="1600" dirty="0"/>
              <a:t> העובד בספריית הבית שלו יכול להציג תוכן הקובץ </a:t>
            </a:r>
            <a:r>
              <a:rPr lang="en-US" sz="1600" dirty="0"/>
              <a:t>junk </a:t>
            </a:r>
            <a:r>
              <a:rPr lang="he-IL" sz="1600" dirty="0"/>
              <a:t> של המשתמש </a:t>
            </a:r>
            <a:r>
              <a:rPr lang="en-US" sz="1600" dirty="0"/>
              <a:t>john </a:t>
            </a:r>
            <a:r>
              <a:rPr lang="he-IL" sz="1600" dirty="0"/>
              <a:t> ע"י:</a:t>
            </a:r>
          </a:p>
          <a:p>
            <a:pPr marL="0" indent="0" algn="l">
              <a:buNone/>
            </a:pPr>
            <a:r>
              <a:rPr lang="en-US" sz="1600" dirty="0"/>
              <a:t>cat ../john/junk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/>
              <a:t>אם </a:t>
            </a:r>
            <a:r>
              <a:rPr lang="en-US" sz="1600" dirty="0" err="1"/>
              <a:t>sam</a:t>
            </a:r>
            <a:r>
              <a:rPr lang="en-US" sz="1600" dirty="0"/>
              <a:t> </a:t>
            </a:r>
            <a:r>
              <a:rPr lang="he-IL" sz="1600" dirty="0"/>
              <a:t> שינה את המיקום הנוכחי שלו ל - </a:t>
            </a:r>
            <a:r>
              <a:rPr lang="en-US" sz="1600" dirty="0"/>
              <a:t>u/y2001/</a:t>
            </a:r>
            <a:r>
              <a:rPr lang="en-US" sz="1600" dirty="0" err="1"/>
              <a:t>sam</a:t>
            </a:r>
            <a:r>
              <a:rPr lang="en-US" sz="1600" dirty="0"/>
              <a:t>/junk/ </a:t>
            </a:r>
            <a:r>
              <a:rPr lang="he-IL" sz="1600" dirty="0"/>
              <a:t>/ הוא יוכל להציג את תוכן הקובץ </a:t>
            </a:r>
            <a:r>
              <a:rPr lang="en-US" sz="1600" dirty="0"/>
              <a:t>f1 </a:t>
            </a:r>
            <a:r>
              <a:rPr lang="he-IL" sz="1600" dirty="0"/>
              <a:t> ע"י:</a:t>
            </a:r>
          </a:p>
          <a:p>
            <a:pPr marL="0" indent="0" algn="l">
              <a:buNone/>
            </a:pPr>
            <a:r>
              <a:rPr lang="en-US" sz="1600" dirty="0"/>
              <a:t>cat ~/f1</a:t>
            </a:r>
            <a:r>
              <a:rPr lang="he-IL" sz="1600" dirty="0"/>
              <a:t> 	</a:t>
            </a:r>
          </a:p>
          <a:p>
            <a:pPr marL="0" indent="0" algn="l">
              <a:buNone/>
            </a:pPr>
            <a:r>
              <a:rPr lang="en-US" sz="1600" dirty="0"/>
              <a:t>O</a:t>
            </a:r>
            <a:r>
              <a:rPr lang="he-IL" sz="1600" dirty="0" err="1"/>
              <a:t>r</a:t>
            </a:r>
            <a:r>
              <a:rPr lang="he-IL" sz="1600" dirty="0"/>
              <a:t> </a:t>
            </a:r>
          </a:p>
          <a:p>
            <a:pPr marL="0" indent="0" algn="l">
              <a:buNone/>
            </a:pPr>
            <a:r>
              <a:rPr lang="he-IL" sz="1600" dirty="0" err="1"/>
              <a:t>cat</a:t>
            </a:r>
            <a:r>
              <a:rPr lang="he-IL" sz="1600" dirty="0"/>
              <a:t> ../f1</a:t>
            </a:r>
          </a:p>
          <a:p>
            <a:pPr marL="0" indent="0" algn="l">
              <a:buNone/>
            </a:pPr>
            <a:endParaRPr lang="en-US" sz="1600" dirty="0"/>
          </a:p>
          <a:p>
            <a:pPr marL="0" indent="0" algn="r" rtl="1">
              <a:buNone/>
            </a:pPr>
            <a:endParaRPr lang="he-I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ספריית הבית </a:t>
            </a:r>
            <a:r>
              <a:rPr lang="en-US" dirty="0"/>
              <a:t>home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9D2E8-9584-1CA0-BFC5-B0A50D55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dirty="0"/>
              <a:t>כל תיקייה נקראת</a:t>
            </a:r>
            <a:r>
              <a:rPr lang="en-US" dirty="0"/>
              <a:t>directory </a:t>
            </a:r>
            <a:r>
              <a:rPr lang="he-IL" dirty="0"/>
              <a:t> , ובתוך התיקיות ניתן למצוא תיקיות משנה מה שיוצר היררכיה (עץ) של תיקיות. שמם של התיקיות נגזר ממיקומם בהיררכיה.</a:t>
            </a:r>
          </a:p>
          <a:p>
            <a: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he-IL" dirty="0"/>
          </a:p>
          <a:p>
            <a: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dirty="0"/>
              <a:t>כל מערכת הקבצים קיימת בתוך תיקייה אחת מיוחדת ששמה </a:t>
            </a:r>
            <a:r>
              <a:rPr lang="en-US" dirty="0"/>
              <a:t>root - </a:t>
            </a:r>
            <a:r>
              <a:rPr lang="he-IL" dirty="0"/>
              <a:t> תיקיית השורש אליה ננווט על ידי הקלדה בטרמינל של הפקודה</a:t>
            </a:r>
            <a:r>
              <a:rPr lang="en-US" dirty="0"/>
              <a:t>cd (change directory) </a:t>
            </a:r>
            <a:r>
              <a:rPr lang="he-IL" dirty="0"/>
              <a:t> ואחריה קו נטוי /.</a:t>
            </a:r>
          </a:p>
          <a:p>
            <a:pPr marL="109728" indent="0" algn="l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None/>
            </a:pPr>
            <a:r>
              <a:rPr lang="en-US" dirty="0"/>
              <a:t>$ cd /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2F3FD-635F-C190-E24C-9CEC5DCB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F4E3A-D2D7-BC95-5310-F61311E1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93231-531F-6AA1-485F-432B179A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 eaLnBrk="1" latinLnBrk="0" hangingPunct="1">
              <a:spcBef>
                <a:spcPct val="0"/>
              </a:spcBef>
              <a:buNone/>
            </a:pPr>
            <a:r>
              <a:rPr lang="he-IL" dirty="0" err="1"/>
              <a:t>Linux</a:t>
            </a:r>
            <a:r>
              <a:rPr lang="he-IL" dirty="0"/>
              <a:t> </a:t>
            </a:r>
            <a:r>
              <a:rPr lang="he-IL" dirty="0" err="1"/>
              <a:t>File</a:t>
            </a:r>
            <a:r>
              <a:rPr lang="he-IL" dirty="0"/>
              <a:t> </a:t>
            </a:r>
            <a:r>
              <a:rPr lang="he-IL" dirty="0" err="1"/>
              <a:t>System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07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DD8F5F-E6E2-2BDD-908F-FD9DF264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6891"/>
            <a:ext cx="8229600" cy="4525963"/>
          </a:xfrm>
        </p:spPr>
        <p:txBody>
          <a:bodyPr/>
          <a:lstStyle/>
          <a:p>
            <a: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he-IL" dirty="0"/>
              <a:t>בתוך תיקיית השורש קיימות כמה תיקיות</a:t>
            </a:r>
            <a:r>
              <a:rPr lang="en-US" dirty="0"/>
              <a:t>top level</a:t>
            </a:r>
            <a:endParaRPr lang="he-IL" dirty="0"/>
          </a:p>
          <a:p>
            <a:pPr lvl="1" indent="-256032" algn="r" rtl="1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he-IL" dirty="0"/>
              <a:t>דוגמת: </a:t>
            </a:r>
            <a:r>
              <a:rPr lang="en-US" dirty="0"/>
              <a:t>home, boot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ו-</a:t>
            </a:r>
            <a:r>
              <a:rPr lang="en-US" dirty="0" err="1"/>
              <a:t>usr</a:t>
            </a:r>
            <a:r>
              <a:rPr lang="he-IL" dirty="0"/>
              <a:t>.</a:t>
            </a:r>
          </a:p>
          <a:p>
            <a:pPr lvl="1" indent="-256032" algn="r" rtl="1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he-IL" dirty="0"/>
              <a:t>לינוקס משתמש בתיקיות אלה בתהליך האתחול.</a:t>
            </a:r>
          </a:p>
          <a:p>
            <a: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he-IL" dirty="0"/>
          </a:p>
          <a:p>
            <a:pPr marL="109728" indent="0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None/>
            </a:pP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75376-CA22-D92D-C284-C08FFDC3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25601-2D8C-1F88-99D1-BA18839D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46DB-98AA-F6C0-5C9A-CC16B6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pPr algn="ctr" rtl="1" eaLnBrk="1" latinLnBrk="0" hangingPunct="1">
              <a:spcBef>
                <a:spcPct val="0"/>
              </a:spcBef>
              <a:buNone/>
            </a:pPr>
            <a:r>
              <a:rPr lang="he-IL" dirty="0"/>
              <a:t>תיקיות שנמצאות ישירות מתחת ל- </a:t>
            </a:r>
            <a:r>
              <a:rPr lang="en-US" dirty="0"/>
              <a:t>root (top level directories)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1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ההיררכיה כולה יכולה למעשה לכלול כונני דיסק רבים.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מערכת קבצים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86058"/>
            <a:ext cx="6500858" cy="275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/>
              <a:t>/bin</a:t>
            </a:r>
            <a:r>
              <a:rPr lang="he-IL" dirty="0"/>
              <a:t>- הוא קיצור של</a:t>
            </a:r>
            <a:r>
              <a:rPr lang="en-US" dirty="0"/>
              <a:t>binaries </a:t>
            </a:r>
            <a:r>
              <a:rPr lang="he-IL" dirty="0"/>
              <a:t> שאילו קבצים הכתובים בקוד מכונה. מבחינתנו</a:t>
            </a:r>
            <a:r>
              <a:rPr lang="en-US" dirty="0"/>
              <a:t>binaries </a:t>
            </a:r>
            <a:r>
              <a:rPr lang="he-IL" dirty="0"/>
              <a:t> הם תוכנות ניתנות להרצה. הסיבה שהתיקייה נמצאת ישירות בתוך תיקייה השורש היא שאתחול המחשב</a:t>
            </a:r>
            <a:r>
              <a:rPr lang="en-US" dirty="0"/>
              <a:t>boot </a:t>
            </a:r>
            <a:r>
              <a:rPr lang="he-IL" dirty="0"/>
              <a:t> דורש תוכנות שונות שנמצאות בתיקייה.</a:t>
            </a:r>
          </a:p>
          <a:p>
            <a:pPr algn="r" rtl="1"/>
            <a:r>
              <a:rPr lang="en-US" dirty="0"/>
              <a:t>/boot </a:t>
            </a:r>
            <a:r>
              <a:rPr lang="he-IL" dirty="0"/>
              <a:t>- מכילה קבצי</a:t>
            </a:r>
            <a:r>
              <a:rPr lang="en-US" dirty="0"/>
              <a:t>kernel </a:t>
            </a:r>
            <a:r>
              <a:rPr lang="he-IL" dirty="0"/>
              <a:t> ליבת מערכת ההפעלה - שמתווכת בין החומרה לפעולות שמבצעת המערכת וקבצים נוספים שהכרחיים ל-</a:t>
            </a:r>
            <a:r>
              <a:rPr lang="en-US" dirty="0"/>
              <a:t>booting </a:t>
            </a:r>
            <a:r>
              <a:rPr lang="he-IL" dirty="0"/>
              <a:t> - אתחול המערכת</a:t>
            </a:r>
          </a:p>
          <a:p>
            <a:pPr algn="r" rtl="1"/>
            <a:r>
              <a:rPr lang="en-US" dirty="0"/>
              <a:t>/dev</a:t>
            </a:r>
            <a:r>
              <a:rPr lang="ar-EG" dirty="0"/>
              <a:t> </a:t>
            </a:r>
            <a:r>
              <a:rPr lang="he-IL" dirty="0"/>
              <a:t>- מכילה את הקבצים של המכשירים </a:t>
            </a:r>
            <a:r>
              <a:rPr lang="en-US" dirty="0"/>
              <a:t>devices </a:t>
            </a:r>
            <a:r>
              <a:rPr lang="he-IL" dirty="0"/>
              <a:t> כי בלינוקס הכול הוא קובץ. כולל התיקיות והחומרה (דיסק קשיח, מקלדת, מוניטור, מדפסת)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he-IL" dirty="0"/>
              <a:t>מבנה מערכת קבצים</a:t>
            </a:r>
            <a:br>
              <a:rPr lang="he-IL" dirty="0"/>
            </a:br>
            <a:r>
              <a:rPr lang="en-US" dirty="0"/>
              <a:t>File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4555"/>
            <a:ext cx="8229600" cy="4525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/>
              <a:t>/</a:t>
            </a:r>
            <a:r>
              <a:rPr lang="en-US" sz="2500" dirty="0"/>
              <a:t>home </a:t>
            </a:r>
            <a:r>
              <a:rPr lang="ar-EG" sz="2500" dirty="0"/>
              <a:t> </a:t>
            </a:r>
            <a:r>
              <a:rPr lang="he-IL" sz="2500" dirty="0"/>
              <a:t>- תיקיות המשתמשים, כולל המשתמש שלנו. בה כל משתמש יכול לשמור את קבציו ולאחסן את המידע האישי שלו, בדומה ל-</a:t>
            </a:r>
            <a:r>
              <a:rPr lang="en-US" sz="2500" dirty="0"/>
              <a:t>Documents and Settings </a:t>
            </a:r>
            <a:r>
              <a:rPr lang="he-IL" sz="2500" dirty="0"/>
              <a:t> של חלונות.</a:t>
            </a:r>
          </a:p>
          <a:p>
            <a:pPr algn="r" rtl="1"/>
            <a:r>
              <a:rPr lang="he-IL" sz="2500" dirty="0"/>
              <a:t> </a:t>
            </a:r>
            <a:r>
              <a:rPr lang="ar-EG" sz="2500" dirty="0"/>
              <a:t> </a:t>
            </a:r>
            <a:r>
              <a:rPr lang="en-US" sz="2500" dirty="0"/>
              <a:t>/lib</a:t>
            </a:r>
            <a:r>
              <a:rPr lang="he-IL" sz="2500" dirty="0"/>
              <a:t> - מכילה ספריות </a:t>
            </a:r>
            <a:r>
              <a:rPr lang="en-US" sz="2500" dirty="0"/>
              <a:t>libraries </a:t>
            </a:r>
            <a:r>
              <a:rPr lang="he-IL" sz="2500" dirty="0"/>
              <a:t> של הדרייברים הנדרשים לאתחול מערכת ההפעלה.</a:t>
            </a:r>
          </a:p>
          <a:p>
            <a:pPr algn="r" rtl="1"/>
            <a:r>
              <a:rPr lang="en-US" sz="2500" dirty="0"/>
              <a:t>/</a:t>
            </a:r>
            <a:r>
              <a:rPr lang="en-US" sz="2500" dirty="0" err="1"/>
              <a:t>lost+found</a:t>
            </a:r>
            <a:r>
              <a:rPr lang="he-IL" sz="2500" dirty="0"/>
              <a:t>- מכילות את כל הקבצים במערכת שאינם מחוברים אליהם כל ספריה.</a:t>
            </a:r>
          </a:p>
          <a:p>
            <a:pPr lvl="1" algn="r" rtl="1"/>
            <a:r>
              <a:rPr lang="he-IL" sz="2100" dirty="0"/>
              <a:t>מנהל המערכת צריך לקבוע את גורל הקבצים בספרייה זו</a:t>
            </a:r>
            <a:endParaRPr lang="en-US" sz="2100" dirty="0"/>
          </a:p>
          <a:p>
            <a:pPr algn="r" rtl="1"/>
            <a:r>
              <a:rPr lang="en-US" sz="2500" dirty="0"/>
              <a:t>/opt </a:t>
            </a:r>
            <a:r>
              <a:rPr lang="he-IL" sz="2500" dirty="0"/>
              <a:t> - מכילה קבצים של תוכנות נוספות</a:t>
            </a:r>
            <a:r>
              <a:rPr lang="en-US" sz="2500" dirty="0"/>
              <a:t>optional </a:t>
            </a:r>
            <a:r>
              <a:rPr lang="he-IL" sz="2500" dirty="0"/>
              <a:t> שאנחנו מתקינים. לדוגמה -</a:t>
            </a:r>
            <a:r>
              <a:rPr lang="en-US" sz="2500" dirty="0"/>
              <a:t>google </a:t>
            </a:r>
            <a:r>
              <a:rPr lang="he-IL" sz="2500" dirty="0"/>
              <a:t> או </a:t>
            </a:r>
            <a:r>
              <a:rPr lang="en-US" sz="2500" dirty="0"/>
              <a:t>zoom</a:t>
            </a:r>
            <a:endParaRPr lang="he-IL" sz="2500" dirty="0"/>
          </a:p>
          <a:p>
            <a:pPr algn="r" rtl="1"/>
            <a:r>
              <a:rPr lang="en-US" sz="2500" dirty="0"/>
              <a:t>/proc</a:t>
            </a:r>
            <a:r>
              <a:rPr lang="he-IL" sz="2500" dirty="0"/>
              <a:t>-  נמצאים כל התהליכים</a:t>
            </a:r>
            <a:r>
              <a:rPr lang="en-US" sz="2500" dirty="0"/>
              <a:t>processes </a:t>
            </a:r>
            <a:r>
              <a:rPr lang="he-IL" sz="2500" dirty="0"/>
              <a:t> שרצים על מערכת ההפעלה.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2DC4606-61E7-2371-69F8-15D2B3C5FCE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he-IL"/>
              <a:t>מבנה מערכת קבצים</a:t>
            </a:r>
            <a:br>
              <a:rPr lang="he-IL"/>
            </a:br>
            <a:r>
              <a:rPr lang="en-US"/>
              <a:t>File System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en-US" sz="2500" dirty="0"/>
              <a:t>/</a:t>
            </a:r>
            <a:r>
              <a:rPr lang="en-US" sz="2500" dirty="0" err="1"/>
              <a:t>sbin</a:t>
            </a:r>
            <a:r>
              <a:rPr lang="he-IL" sz="2500" dirty="0"/>
              <a:t>- הספריות:</a:t>
            </a:r>
          </a:p>
          <a:p>
            <a:pPr marL="109728" indent="0">
              <a:buNone/>
            </a:pPr>
            <a:r>
              <a:rPr lang="he-IL" sz="2500" dirty="0"/>
              <a:t> /</a:t>
            </a:r>
            <a:r>
              <a:rPr lang="en-US" sz="2500" dirty="0" err="1"/>
              <a:t>sbin</a:t>
            </a:r>
            <a:endParaRPr lang="he-IL" sz="2500" dirty="0"/>
          </a:p>
          <a:p>
            <a:pPr algn="l">
              <a:buNone/>
            </a:pPr>
            <a:r>
              <a:rPr lang="en-US" sz="2500" dirty="0"/>
              <a:t>/</a:t>
            </a:r>
            <a:r>
              <a:rPr lang="en-US" sz="2500" dirty="0" err="1"/>
              <a:t>usr</a:t>
            </a:r>
            <a:r>
              <a:rPr lang="en-US" sz="2500" dirty="0"/>
              <a:t>/</a:t>
            </a:r>
            <a:r>
              <a:rPr lang="en-US" sz="2500" dirty="0" err="1"/>
              <a:t>sbin</a:t>
            </a:r>
            <a:endParaRPr lang="he-IL" sz="2500" dirty="0"/>
          </a:p>
          <a:p>
            <a:pPr algn="l">
              <a:buNone/>
            </a:pPr>
            <a:r>
              <a:rPr lang="en-US" sz="2500" dirty="0"/>
              <a:t>/</a:t>
            </a:r>
            <a:r>
              <a:rPr lang="en-US" sz="2500" dirty="0" err="1"/>
              <a:t>usr</a:t>
            </a:r>
            <a:r>
              <a:rPr lang="en-US" sz="2500" dirty="0"/>
              <a:t>/local/</a:t>
            </a:r>
            <a:r>
              <a:rPr lang="en-US" sz="2500" dirty="0" err="1"/>
              <a:t>sbin</a:t>
            </a:r>
            <a:endParaRPr lang="he-IL" sz="2500" dirty="0"/>
          </a:p>
          <a:p>
            <a:pPr algn="r" rtl="1">
              <a:buNone/>
            </a:pPr>
            <a:r>
              <a:rPr lang="he-IL" sz="2500" dirty="0"/>
              <a:t>הספריות האלו בדומה לספריית </a:t>
            </a:r>
            <a:r>
              <a:rPr lang="he-IL" sz="2500" dirty="0" err="1"/>
              <a:t>bin</a:t>
            </a:r>
            <a:r>
              <a:rPr lang="he-IL" sz="2500" dirty="0"/>
              <a:t> מכילים קבצים הכתובים בשפת מכונה </a:t>
            </a:r>
            <a:r>
              <a:rPr lang="en-US" sz="2500" dirty="0"/>
              <a:t>binaries</a:t>
            </a:r>
            <a:r>
              <a:rPr lang="he-IL" sz="2500" dirty="0"/>
              <a:t> הדרושים לתהליך האתחול. בניגוד ל-</a:t>
            </a:r>
            <a:r>
              <a:rPr lang="en-US" sz="2500" dirty="0"/>
              <a:t>bin </a:t>
            </a:r>
            <a:r>
              <a:rPr lang="he-IL" sz="2500" dirty="0"/>
              <a:t> כדי להשתמש בפקודות שקיימות בתיקייה נצטרך רמת הרשאה של </a:t>
            </a:r>
            <a:r>
              <a:rPr lang="en-US" sz="2500" dirty="0"/>
              <a:t>superuser</a:t>
            </a:r>
            <a:r>
              <a:rPr lang="he-IL" sz="2500" dirty="0"/>
              <a:t> </a:t>
            </a:r>
          </a:p>
          <a:p>
            <a:pPr algn="r" rtl="1"/>
            <a:r>
              <a:rPr lang="en-US" sz="2500" dirty="0"/>
              <a:t>/</a:t>
            </a:r>
            <a:r>
              <a:rPr lang="en-US" sz="2500" dirty="0" err="1"/>
              <a:t>mnt</a:t>
            </a:r>
            <a:r>
              <a:rPr lang="en-US" sz="2500" dirty="0"/>
              <a:t> </a:t>
            </a:r>
            <a:r>
              <a:rPr lang="he-IL" sz="2500" dirty="0"/>
              <a:t>– לשימוש על ידי מנהל המערכת להרכבת מערכות קבצים באופן זמני באמצעות פקודת ההרכבה.</a:t>
            </a:r>
            <a:endParaRPr lang="en-US" sz="2500" dirty="0"/>
          </a:p>
          <a:p>
            <a:pPr algn="r" rtl="1"/>
            <a:r>
              <a:rPr lang="en-US" sz="2500" dirty="0"/>
              <a:t>/ </a:t>
            </a:r>
            <a:r>
              <a:rPr lang="en-US" sz="2500" dirty="0" err="1"/>
              <a:t>tmp</a:t>
            </a:r>
            <a:r>
              <a:rPr lang="ar-EG" sz="2500" dirty="0"/>
              <a:t> </a:t>
            </a:r>
            <a:r>
              <a:rPr lang="he-IL" sz="2500" dirty="0"/>
              <a:t>- מכילה קבצים זמניים </a:t>
            </a:r>
            <a:r>
              <a:rPr lang="en-US" sz="2500" dirty="0"/>
              <a:t>temp </a:t>
            </a:r>
            <a:r>
              <a:rPr lang="he-IL" sz="2500" dirty="0"/>
              <a:t> שיוצרות התוכנות אשר רצות על מערכת ההפעלה, והמערכת מוחקת אותם על בסיס קבוע.</a:t>
            </a:r>
          </a:p>
          <a:p>
            <a:pPr algn="r" rtl="1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מערכת קבצים</a:t>
            </a:r>
            <a:br>
              <a:rPr lang="he-IL" dirty="0"/>
            </a:br>
            <a:r>
              <a:rPr lang="he-IL" dirty="0"/>
              <a:t> </a:t>
            </a:r>
            <a:r>
              <a:rPr lang="en-US" dirty="0"/>
              <a:t>Linux File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85000" lnSpcReduction="20000"/>
          </a:bodyPr>
          <a:lstStyle/>
          <a:p>
            <a:pPr algn="r" rtl="1">
              <a:buNone/>
            </a:pPr>
            <a:r>
              <a:rPr lang="he-IL" sz="3600" dirty="0"/>
              <a:t>פקודה מורכבת מרצף של מלים המופרדות ביניהן על ידי מרווחים. המילה הראשונה מציינת את שם הפקודה (אשר יכולה להיות תכנית או שם של קובץ שמכיל פקודות) שיש לבצע.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u="sng" dirty="0"/>
              <a:t>מבנה הפקודה:</a:t>
            </a:r>
          </a:p>
          <a:p>
            <a:pPr algn="r" rtl="1">
              <a:buNone/>
            </a:pPr>
            <a:endParaRPr lang="en-US" u="sng" dirty="0"/>
          </a:p>
          <a:p>
            <a:pPr>
              <a:buNone/>
            </a:pPr>
            <a:r>
              <a:rPr lang="en-US" dirty="0" err="1"/>
              <a:t>CommandName</a:t>
            </a:r>
            <a:r>
              <a:rPr lang="en-US" dirty="0"/>
              <a:t> [option(s)] [parameter(s)]</a:t>
            </a:r>
            <a:endParaRPr lang="he-IL" dirty="0"/>
          </a:p>
          <a:p>
            <a:pPr>
              <a:buNone/>
            </a:pPr>
            <a:endParaRPr lang="he-IL" dirty="0"/>
          </a:p>
          <a:p>
            <a:pPr algn="r" rtl="1"/>
            <a:r>
              <a:rPr lang="en-US" dirty="0" err="1"/>
              <a:t>CommandName</a:t>
            </a:r>
            <a:r>
              <a:rPr lang="he-IL" dirty="0"/>
              <a:t> – </a:t>
            </a:r>
            <a:r>
              <a:rPr lang="en-US" dirty="0" err="1"/>
              <a:t>ה</a:t>
            </a:r>
            <a:r>
              <a:rPr lang="he-IL" dirty="0"/>
              <a:t>פקודה שנרצה לבצע.</a:t>
            </a:r>
          </a:p>
          <a:p>
            <a:pPr algn="r" rtl="1"/>
            <a:r>
              <a:rPr lang="en-US" dirty="0"/>
              <a:t>Option or flag</a:t>
            </a:r>
            <a:r>
              <a:rPr lang="he-IL" dirty="0"/>
              <a:t> – שמשנים את פעולת הפקודה, כדי להשתמש בהם, השתמש במקפים (-) או במקפים כפולים (-).</a:t>
            </a:r>
          </a:p>
          <a:p>
            <a:pPr algn="r" rtl="1"/>
            <a:r>
              <a:rPr lang="en-US" dirty="0"/>
              <a:t>Parameter or argument</a:t>
            </a:r>
            <a:r>
              <a:rPr lang="he-IL" dirty="0"/>
              <a:t> – מציינים כל מידע הכרחי עבור הפקודה.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פקודה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he-IL" dirty="0"/>
              <a:t>- מכילה תוכנות נוספות, פקודות, תיעוד וספריות. היא מתפצלת לתת תיקיות. לדוגמה:</a:t>
            </a:r>
          </a:p>
          <a:p>
            <a:pPr algn="l">
              <a:buNone/>
            </a:pPr>
            <a:r>
              <a:rPr lang="he-IL" dirty="0"/>
              <a:t>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 algn="l"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endParaRPr lang="en-US" dirty="0"/>
          </a:p>
          <a:p>
            <a:pPr algn="l"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</a:t>
            </a:r>
          </a:p>
          <a:p>
            <a:pPr lvl="1" algn="r" rtl="1"/>
            <a:r>
              <a:rPr lang="he-IL" dirty="0"/>
              <a:t>שמם של חלק מהתיקיות זהה לתיקיות</a:t>
            </a:r>
            <a:r>
              <a:rPr lang="en-US" dirty="0"/>
              <a:t>top level </a:t>
            </a:r>
            <a:r>
              <a:rPr lang="he-IL" dirty="0"/>
              <a:t> אבל הם בדרך כלל לא דרושות לאתחול המערכת.</a:t>
            </a:r>
          </a:p>
          <a:p>
            <a:pPr algn="r" rtl="1"/>
            <a:r>
              <a:rPr lang="en-US" dirty="0"/>
              <a:t>/ var</a:t>
            </a:r>
            <a:r>
              <a:rPr lang="he-IL" dirty="0"/>
              <a:t> - מכילה דברים שהגודל שלהם משתנה. דוגמת: גיבויים, קבצי לוג </a:t>
            </a:r>
            <a:r>
              <a:rPr lang="he-IL" dirty="0" err="1"/>
              <a:t>וקאש</a:t>
            </a:r>
            <a:r>
              <a:rPr lang="he-IL" dirty="0"/>
              <a:t> (זיכרון מטמון).</a:t>
            </a:r>
          </a:p>
          <a:p>
            <a:pPr algn="r" rt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he-IL" dirty="0"/>
              <a:t>- מכילה תכנות וקבצים לניהול המערכת</a:t>
            </a:r>
          </a:p>
          <a:p>
            <a:pPr lvl="1" algn="r" rtl="1"/>
            <a:r>
              <a:rPr lang="he-IL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  <a:r>
              <a:rPr lang="he-IL" dirty="0"/>
              <a:t> קובץ זה מכיל פרטי כניסה של משתמשים במערכת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מערכת קבצים</a:t>
            </a:r>
            <a:br>
              <a:rPr lang="he-IL" dirty="0"/>
            </a:br>
            <a:r>
              <a:rPr lang="he-IL" dirty="0"/>
              <a:t> </a:t>
            </a:r>
            <a:r>
              <a:rPr lang="en-US" dirty="0"/>
              <a:t>Linux File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None/>
            </a:pPr>
            <a:r>
              <a:rPr lang="he-IL" dirty="0"/>
              <a:t>יש הרבה דרכים להציג תוכן של קובץ ב </a:t>
            </a:r>
            <a:r>
              <a:rPr lang="en-US" dirty="0"/>
              <a:t>UNIX</a:t>
            </a:r>
            <a:r>
              <a:rPr lang="he-IL" dirty="0"/>
              <a:t> :</a:t>
            </a:r>
          </a:p>
          <a:p>
            <a:pPr algn="l">
              <a:buNone/>
            </a:pPr>
            <a:r>
              <a:rPr lang="en-US" dirty="0" err="1"/>
              <a:t>Cd</a:t>
            </a:r>
            <a:endParaRPr lang="en-US" dirty="0"/>
          </a:p>
          <a:p>
            <a:pPr algn="l">
              <a:buNone/>
            </a:pPr>
            <a:r>
              <a:rPr lang="en-US" dirty="0"/>
              <a:t>Ls</a:t>
            </a:r>
          </a:p>
          <a:p>
            <a:pPr algn="l">
              <a:buNone/>
            </a:pPr>
            <a:r>
              <a:rPr lang="en-US" dirty="0" err="1"/>
              <a:t>Mkdir</a:t>
            </a:r>
            <a:endParaRPr lang="en-US" dirty="0"/>
          </a:p>
          <a:p>
            <a:pPr algn="l">
              <a:buNone/>
            </a:pPr>
            <a:r>
              <a:rPr lang="en-US" dirty="0" err="1"/>
              <a:t>Rmdir</a:t>
            </a:r>
            <a:endParaRPr lang="en-US" dirty="0"/>
          </a:p>
          <a:p>
            <a:pPr algn="l">
              <a:buNone/>
            </a:pPr>
            <a:r>
              <a:rPr lang="en-US" dirty="0"/>
              <a:t>Cp</a:t>
            </a:r>
          </a:p>
          <a:p>
            <a:pPr algn="l">
              <a:buNone/>
            </a:pPr>
            <a:r>
              <a:rPr lang="en-US" dirty="0" err="1"/>
              <a:t>Mv</a:t>
            </a:r>
            <a:endParaRPr lang="en-US" dirty="0"/>
          </a:p>
          <a:p>
            <a:pPr algn="l">
              <a:buNone/>
            </a:pPr>
            <a:r>
              <a:rPr lang="en-US" dirty="0" err="1"/>
              <a:t>Rm</a:t>
            </a:r>
            <a:endParaRPr lang="en-US" dirty="0"/>
          </a:p>
          <a:p>
            <a:pPr algn="l">
              <a:buNone/>
            </a:pPr>
            <a:r>
              <a:rPr lang="en-US" dirty="0"/>
              <a:t>Touch</a:t>
            </a:r>
          </a:p>
          <a:p>
            <a:pPr algn="l">
              <a:buNone/>
            </a:pPr>
            <a:r>
              <a:rPr lang="en-US" dirty="0" err="1"/>
              <a:t>cd</a:t>
            </a:r>
            <a:endParaRPr lang="he-IL" dirty="0"/>
          </a:p>
          <a:p>
            <a:pPr algn="l">
              <a:buNone/>
            </a:pPr>
            <a:r>
              <a:rPr lang="en-US" dirty="0"/>
              <a:t>cat</a:t>
            </a:r>
            <a:endParaRPr lang="he-IL" dirty="0"/>
          </a:p>
          <a:p>
            <a:pPr algn="l">
              <a:buNone/>
            </a:pPr>
            <a:r>
              <a:rPr lang="en-US" dirty="0"/>
              <a:t>more</a:t>
            </a:r>
          </a:p>
          <a:p>
            <a:pPr>
              <a:buNone/>
            </a:pP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סמאר דנדן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הצגת קובץ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4744" y="1928802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less</a:t>
            </a:r>
          </a:p>
          <a:p>
            <a:r>
              <a:rPr lang="en-US" sz="2400" dirty="0"/>
              <a:t>head</a:t>
            </a:r>
          </a:p>
          <a:p>
            <a:r>
              <a:rPr lang="en-US" sz="2400" dirty="0"/>
              <a:t>Tail</a:t>
            </a:r>
            <a:endParaRPr lang="he-IL" sz="2400" dirty="0"/>
          </a:p>
          <a:p>
            <a:r>
              <a:rPr lang="en-US" sz="2400" dirty="0"/>
              <a:t>sort</a:t>
            </a:r>
            <a:endParaRPr lang="he-IL" sz="2400" dirty="0"/>
          </a:p>
          <a:p>
            <a:r>
              <a:rPr lang="en-US" sz="2400" dirty="0" err="1"/>
              <a:t>grep</a:t>
            </a:r>
            <a:endParaRPr lang="en-US" sz="2400" dirty="0"/>
          </a:p>
          <a:p>
            <a:r>
              <a:rPr lang="en-US" sz="2400" dirty="0"/>
              <a:t>cut</a:t>
            </a:r>
          </a:p>
          <a:p>
            <a:r>
              <a:rPr lang="en-US" sz="2400" dirty="0" err="1"/>
              <a:t>uniq</a:t>
            </a:r>
            <a:endParaRPr lang="en-US" sz="2400" dirty="0"/>
          </a:p>
          <a:p>
            <a:r>
              <a:rPr lang="en-US" sz="2400" dirty="0" err="1"/>
              <a:t>Wc</a:t>
            </a:r>
            <a:endParaRPr lang="en-US" sz="2400" dirty="0"/>
          </a:p>
          <a:p>
            <a:r>
              <a:rPr lang="en-US" sz="2400" dirty="0" err="1"/>
              <a:t>Gedit</a:t>
            </a:r>
            <a:endParaRPr lang="en-US" sz="2400" dirty="0"/>
          </a:p>
          <a:p>
            <a:r>
              <a:rPr lang="en-US" sz="2400" dirty="0"/>
              <a:t>History</a:t>
            </a:r>
          </a:p>
          <a:p>
            <a:r>
              <a:rPr lang="en-US" sz="2400" dirty="0"/>
              <a:t>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כדי לעבור לספרייה ספציפית השתמשו ב-</a:t>
            </a:r>
            <a:r>
              <a:rPr lang="en-US" dirty="0" err="1"/>
              <a:t>cd</a:t>
            </a:r>
            <a:endParaRPr lang="en-US" dirty="0"/>
          </a:p>
          <a:p>
            <a:pPr algn="r" rtl="1">
              <a:buNone/>
            </a:pPr>
            <a:r>
              <a:rPr lang="he-IL" dirty="0"/>
              <a:t>ברגע שנכנסים ללינוקס הוא מכניס אותכם באופן אוטמטי לספריה הבית 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FontTx/>
              <a:buChar char="-"/>
            </a:pPr>
            <a:r>
              <a:rPr lang="he-IL" dirty="0"/>
              <a:t>הקלד  </a:t>
            </a:r>
            <a:r>
              <a:rPr lang="en-US" dirty="0"/>
              <a:t>cd/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כדי לעבור לספריית השורש. </a:t>
            </a:r>
          </a:p>
          <a:p>
            <a:pPr algn="r" rtl="1">
              <a:buFontTx/>
              <a:buChar char="-"/>
            </a:pPr>
            <a:endParaRPr lang="he-IL" dirty="0"/>
          </a:p>
          <a:p>
            <a:pPr algn="r" rtl="1">
              <a:buFontTx/>
              <a:buChar char="-"/>
            </a:pPr>
            <a:endParaRPr lang="he-IL" dirty="0"/>
          </a:p>
          <a:p>
            <a:pPr algn="r" rtl="1">
              <a:buNone/>
            </a:pPr>
            <a:endParaRPr lang="en-US" dirty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פקודת </a:t>
            </a:r>
            <a:r>
              <a:rPr lang="en-US" dirty="0"/>
              <a:t>change directory – </a:t>
            </a:r>
            <a:r>
              <a:rPr lang="en-US" dirty="0" err="1"/>
              <a:t>cd</a:t>
            </a:r>
            <a:r>
              <a:rPr lang="he-IL" dirty="0"/>
              <a:t>- שינוי מדריך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06"/>
            <a:ext cx="597905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24283"/>
            <a:ext cx="5029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כדי לחזור תקיה אחת אחורה כותבים </a:t>
            </a:r>
            <a:r>
              <a:rPr lang="en-US" dirty="0" err="1"/>
              <a:t>cd</a:t>
            </a:r>
            <a:r>
              <a:rPr lang="en-US" dirty="0"/>
              <a:t> .. </a:t>
            </a: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כדי לחזור לספרית הבית כותבים 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פקודת </a:t>
            </a:r>
            <a:r>
              <a:rPr lang="en-US" dirty="0"/>
              <a:t>change directory - </a:t>
            </a:r>
            <a:r>
              <a:rPr lang="en-US" dirty="0" err="1"/>
              <a:t>cd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6743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51911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857628"/>
            <a:ext cx="4533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286256"/>
            <a:ext cx="415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rtl="1">
              <a:buNone/>
            </a:pPr>
            <a:r>
              <a:rPr lang="he-IL" sz="4500" baseline="-25000" dirty="0">
                <a:solidFill>
                  <a:srgbClr val="000000"/>
                </a:solidFill>
              </a:rPr>
              <a:t>&lt;שם-קובץ או שם-</a:t>
            </a:r>
            <a:r>
              <a:rPr lang="he-IL" sz="4500" baseline="-25000" dirty="0" err="1">
                <a:solidFill>
                  <a:srgbClr val="000000"/>
                </a:solidFill>
              </a:rPr>
              <a:t>תקייה</a:t>
            </a:r>
            <a:r>
              <a:rPr lang="he-IL" sz="4500" baseline="-25000" dirty="0">
                <a:solidFill>
                  <a:srgbClr val="000000"/>
                </a:solidFill>
              </a:rPr>
              <a:t>&gt; &lt;אופציות&gt; </a:t>
            </a:r>
            <a:r>
              <a:rPr lang="en-US" sz="4500" baseline="-25000" dirty="0">
                <a:solidFill>
                  <a:srgbClr val="000000"/>
                </a:solidFill>
              </a:rPr>
              <a:t>ls</a:t>
            </a:r>
            <a:endParaRPr lang="he-IL" dirty="0"/>
          </a:p>
          <a:p>
            <a:pPr algn="r" rtl="1">
              <a:buNone/>
            </a:pPr>
            <a:r>
              <a:rPr lang="he-IL" dirty="0"/>
              <a:t>מציגה את :</a:t>
            </a:r>
          </a:p>
          <a:p>
            <a:pPr algn="r" rtl="1"/>
            <a:r>
              <a:rPr lang="he-IL" dirty="0"/>
              <a:t>כל הקבצים בתקייה נוכחית (אם לא צויין שם מדריך ) לדוגמה </a:t>
            </a:r>
            <a:r>
              <a:rPr lang="en-US" dirty="0"/>
              <a:t>$</a:t>
            </a:r>
            <a:r>
              <a:rPr lang="en-US" dirty="0" err="1"/>
              <a:t>ls</a:t>
            </a:r>
            <a:r>
              <a:rPr lang="en-US" dirty="0"/>
              <a:t> :</a:t>
            </a:r>
            <a:endParaRPr lang="he-IL" dirty="0"/>
          </a:p>
          <a:p>
            <a:pPr algn="r" rtl="1"/>
            <a:r>
              <a:rPr lang="he-IL" dirty="0"/>
              <a:t>כל הקבצים במדריך שנתת את מסלולו לדוגמה </a:t>
            </a:r>
            <a:r>
              <a:rPr lang="en-US" dirty="0"/>
              <a:t>$</a:t>
            </a:r>
            <a:r>
              <a:rPr lang="en-US" dirty="0" err="1"/>
              <a:t>ls</a:t>
            </a:r>
            <a:r>
              <a:rPr lang="en-US" dirty="0"/>
              <a:t> folder1 :</a:t>
            </a:r>
            <a:endParaRPr lang="he-IL" dirty="0"/>
          </a:p>
          <a:p>
            <a:pPr algn="r" rtl="1"/>
            <a:r>
              <a:rPr lang="he-IL" dirty="0"/>
              <a:t> מציג נתונים עבור קובץ לדוגמה </a:t>
            </a:r>
            <a:r>
              <a:rPr lang="en-US" dirty="0"/>
              <a:t>$</a:t>
            </a:r>
            <a:r>
              <a:rPr lang="en-US" dirty="0" err="1"/>
              <a:t>ls</a:t>
            </a:r>
            <a:r>
              <a:rPr lang="en-US" dirty="0"/>
              <a:t> file1 :</a:t>
            </a:r>
            <a:endParaRPr lang="he-IL" dirty="0"/>
          </a:p>
          <a:p>
            <a:pPr algn="r" rtl="1">
              <a:buNone/>
            </a:pPr>
            <a:endParaRPr lang="en-US" dirty="0"/>
          </a:p>
          <a:p>
            <a:pPr algn="r" rtl="1">
              <a:buNone/>
            </a:pPr>
            <a:r>
              <a:rPr lang="he-IL" dirty="0"/>
              <a:t>לפקודה זו יש כמה אופציות :</a:t>
            </a:r>
          </a:p>
          <a:p>
            <a:pPr algn="r" rtl="1">
              <a:buFontTx/>
              <a:buChar char="-"/>
            </a:pPr>
            <a:r>
              <a:rPr lang="en-US" dirty="0"/>
              <a:t>-l </a:t>
            </a:r>
            <a:r>
              <a:rPr lang="he-IL" dirty="0"/>
              <a:t> רשימה ארוכה </a:t>
            </a:r>
            <a:r>
              <a:rPr lang="en-US" dirty="0"/>
              <a:t>,</a:t>
            </a:r>
            <a:r>
              <a:rPr lang="he-IL" dirty="0"/>
              <a:t> מציג הרבה מידע </a:t>
            </a:r>
          </a:p>
          <a:p>
            <a:pPr algn="r" rtl="1">
              <a:buFontTx/>
              <a:buChar char="-"/>
            </a:pPr>
            <a:r>
              <a:rPr lang="en-US" dirty="0"/>
              <a:t>-t</a:t>
            </a:r>
            <a:r>
              <a:rPr lang="he-IL" dirty="0"/>
              <a:t> מציג עם מיון לפי זמן שינוי</a:t>
            </a:r>
            <a:endParaRPr lang="en-US" dirty="0"/>
          </a:p>
          <a:p>
            <a:pPr algn="r" rtl="1">
              <a:buFontTx/>
              <a:buChar char="-"/>
            </a:pPr>
            <a:r>
              <a:rPr lang="en-US" dirty="0"/>
              <a:t>-S</a:t>
            </a:r>
            <a:r>
              <a:rPr lang="he-IL" dirty="0"/>
              <a:t> מציג עם מיון לפי גודל </a:t>
            </a:r>
            <a:endParaRPr lang="en-US" dirty="0"/>
          </a:p>
          <a:p>
            <a:pPr algn="r" rtl="1">
              <a:buFontTx/>
              <a:buChar char="-"/>
            </a:pPr>
            <a:r>
              <a:rPr lang="en-US" dirty="0"/>
              <a:t>-s</a:t>
            </a:r>
            <a:r>
              <a:rPr lang="he-IL" dirty="0"/>
              <a:t> מציג עם הגודל</a:t>
            </a:r>
            <a:endParaRPr lang="en-US" dirty="0"/>
          </a:p>
          <a:p>
            <a:pPr algn="r" rtl="1">
              <a:buFontTx/>
              <a:buChar char="-"/>
            </a:pPr>
            <a:r>
              <a:rPr lang="en-US" dirty="0"/>
              <a:t>-h</a:t>
            </a:r>
            <a:r>
              <a:rPr lang="he-IL" dirty="0"/>
              <a:t> רשום גדלי קבצים בפורמט קריא לאדם</a:t>
            </a:r>
          </a:p>
          <a:p>
            <a:pPr algn="r" rtl="1">
              <a:buFontTx/>
              <a:buChar char="-"/>
            </a:pPr>
            <a:r>
              <a:rPr lang="en-US" dirty="0"/>
              <a:t>-r</a:t>
            </a:r>
            <a:r>
              <a:rPr lang="he-IL" dirty="0"/>
              <a:t> הפוך את הסדר</a:t>
            </a:r>
            <a:endParaRPr lang="en-US" dirty="0"/>
          </a:p>
          <a:p>
            <a:pPr algn="r" rtl="1">
              <a:buFontTx/>
              <a:buChar char="-"/>
            </a:pPr>
            <a:r>
              <a:rPr lang="en-US" dirty="0"/>
              <a:t>-R</a:t>
            </a:r>
            <a:r>
              <a:rPr lang="he-IL" dirty="0"/>
              <a:t> מציג רשימת כל התתי-מדריכים בצורה רקורסיבית עד תחתית העץ</a:t>
            </a:r>
            <a:endParaRPr lang="en-US" dirty="0"/>
          </a:p>
          <a:p>
            <a:pPr algn="r" rtl="1">
              <a:buFontTx/>
              <a:buChar char="-"/>
            </a:pPr>
            <a:r>
              <a:rPr lang="en-US" dirty="0"/>
              <a:t>-a</a:t>
            </a:r>
            <a:r>
              <a:rPr lang="he-IL" dirty="0"/>
              <a:t> מציג כל הספריות והתת ספריות  </a:t>
            </a:r>
            <a:endParaRPr lang="en-US" dirty="0"/>
          </a:p>
          <a:p>
            <a:pPr algn="r" rtl="1">
              <a:buNone/>
            </a:pPr>
            <a:r>
              <a:rPr lang="he-IL" dirty="0"/>
              <a:t>אפשר לאחד כמה מהם ביחד לדוגמה </a:t>
            </a:r>
            <a:r>
              <a:rPr lang="en-US" dirty="0" err="1"/>
              <a:t>ls</a:t>
            </a:r>
            <a:r>
              <a:rPr lang="en-US" dirty="0"/>
              <a:t> –</a:t>
            </a:r>
            <a:r>
              <a:rPr lang="en-US" dirty="0" err="1"/>
              <a:t>ltr</a:t>
            </a:r>
            <a:r>
              <a:rPr lang="en-US" dirty="0"/>
              <a:t> 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פקודה </a:t>
            </a:r>
            <a:r>
              <a:rPr lang="en-US" dirty="0" err="1"/>
              <a:t>ls</a:t>
            </a:r>
            <a:r>
              <a:rPr lang="he-IL" dirty="0"/>
              <a:t> - </a:t>
            </a:r>
            <a:r>
              <a:rPr lang="en-US" dirty="0"/>
              <a:t>Listing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aseline="-25000" dirty="0">
                <a:solidFill>
                  <a:srgbClr val="000000"/>
                </a:solidFill>
              </a:rPr>
              <a:t>דוגמא:</a:t>
            </a:r>
            <a:endParaRPr lang="he-IL" sz="4000" dirty="0">
              <a:solidFill>
                <a:srgbClr val="000000"/>
              </a:solidFill>
              <a:latin typeface="Times New Roman"/>
            </a:endParaRPr>
          </a:p>
          <a:p>
            <a:pPr marL="0" indent="0" algn="r" rtl="1">
              <a:buNone/>
            </a:pPr>
            <a:r>
              <a:rPr lang="he-IL" baseline="-25000" dirty="0">
                <a:solidFill>
                  <a:srgbClr val="000000"/>
                </a:solidFill>
              </a:rPr>
              <a:t>המשתמש </a:t>
            </a:r>
            <a:r>
              <a:rPr lang="en-US" baseline="-25000" dirty="0" err="1">
                <a:solidFill>
                  <a:srgbClr val="000000"/>
                </a:solidFill>
              </a:rPr>
              <a:t>sam</a:t>
            </a:r>
            <a:r>
              <a:rPr lang="he-IL" baseline="-25000" dirty="0">
                <a:solidFill>
                  <a:srgbClr val="000000"/>
                </a:solidFill>
              </a:rPr>
              <a:t> הפעיל במדריך הראשי שלו את הפקודה</a:t>
            </a:r>
          </a:p>
          <a:p>
            <a:pPr marL="0" indent="0" algn="l">
              <a:buNone/>
            </a:pPr>
            <a:r>
              <a:rPr lang="he-IL" baseline="-25000" dirty="0">
                <a:solidFill>
                  <a:srgbClr val="000000"/>
                </a:solidFill>
              </a:rPr>
              <a:t> </a:t>
            </a:r>
            <a:r>
              <a:rPr lang="en-US" baseline="-25000" dirty="0" err="1">
                <a:solidFill>
                  <a:srgbClr val="000000"/>
                </a:solidFill>
              </a:rPr>
              <a:t>ls</a:t>
            </a:r>
            <a:r>
              <a:rPr lang="en-US" baseline="-25000" dirty="0">
                <a:solidFill>
                  <a:srgbClr val="000000"/>
                </a:solidFill>
              </a:rPr>
              <a:t> -t -l</a:t>
            </a:r>
            <a:r>
              <a:rPr lang="he-IL" baseline="-25000" dirty="0">
                <a:solidFill>
                  <a:srgbClr val="000000"/>
                </a:solidFill>
              </a:rPr>
              <a:t> </a:t>
            </a:r>
          </a:p>
          <a:p>
            <a:pPr marL="0" indent="0" algn="r" rtl="1">
              <a:buNone/>
            </a:pPr>
            <a:r>
              <a:rPr lang="he-IL" u="sng" baseline="-25000" dirty="0">
                <a:solidFill>
                  <a:srgbClr val="000000"/>
                </a:solidFill>
              </a:rPr>
              <a:t>המסך שהתקבל:</a:t>
            </a:r>
          </a:p>
          <a:p>
            <a:pPr marL="0" indent="0" algn="r" rtl="1">
              <a:buNone/>
            </a:pPr>
            <a:endParaRPr lang="he-IL" sz="4000" dirty="0">
              <a:solidFill>
                <a:srgbClr val="000000"/>
              </a:solidFill>
              <a:latin typeface="Times New Roman"/>
            </a:endParaRPr>
          </a:p>
          <a:p>
            <a:pPr marL="0" indent="0" algn="r" rtl="1">
              <a:buNone/>
            </a:pPr>
            <a:endParaRPr lang="he-IL" baseline="-25000" dirty="0">
              <a:solidFill>
                <a:srgbClr val="000000"/>
              </a:solidFill>
            </a:endParaRPr>
          </a:p>
          <a:p>
            <a:pPr marL="0" indent="0" algn="r" rtl="1">
              <a:buNone/>
            </a:pPr>
            <a:r>
              <a:rPr lang="en-US" baseline="-25000" dirty="0">
                <a:solidFill>
                  <a:srgbClr val="000000"/>
                </a:solidFill>
              </a:rPr>
              <a:t>10</a:t>
            </a:r>
            <a:r>
              <a:rPr lang="he-IL" baseline="-25000" dirty="0">
                <a:solidFill>
                  <a:srgbClr val="000000"/>
                </a:solidFill>
              </a:rPr>
              <a:t> התווים הראשונים בשורת המידע נקראים </a:t>
            </a:r>
            <a:r>
              <a:rPr lang="en-US" baseline="-25000" dirty="0">
                <a:solidFill>
                  <a:srgbClr val="000000"/>
                </a:solidFill>
              </a:rPr>
              <a:t>mode</a:t>
            </a:r>
            <a:r>
              <a:rPr lang="he-IL" baseline="-25000" dirty="0">
                <a:solidFill>
                  <a:srgbClr val="000000"/>
                </a:solidFill>
              </a:rPr>
              <a:t>. </a:t>
            </a:r>
          </a:p>
          <a:p>
            <a:pPr marL="0" indent="0" algn="r" rtl="1">
              <a:buNone/>
            </a:pPr>
            <a:r>
              <a:rPr lang="he-IL" baseline="-25000" dirty="0">
                <a:solidFill>
                  <a:srgbClr val="000000"/>
                </a:solidFill>
              </a:rPr>
              <a:t>התו הראשון מזהה את סוג הקובץ: ' </a:t>
            </a:r>
            <a:r>
              <a:rPr lang="en-US" baseline="-25000" dirty="0">
                <a:solidFill>
                  <a:srgbClr val="000000"/>
                </a:solidFill>
              </a:rPr>
              <a:t>d</a:t>
            </a:r>
            <a:r>
              <a:rPr lang="he-IL" baseline="-25000" dirty="0">
                <a:solidFill>
                  <a:srgbClr val="000000"/>
                </a:solidFill>
              </a:rPr>
              <a:t> ' עבור ספרייה, '. ' עבור קובץ רגיל.</a:t>
            </a:r>
          </a:p>
          <a:p>
            <a:pPr marL="0" indent="0" algn="r" rtl="1">
              <a:buNone/>
            </a:pPr>
            <a:r>
              <a:rPr lang="en-US" baseline="-25000" dirty="0">
                <a:solidFill>
                  <a:srgbClr val="000000"/>
                </a:solidFill>
              </a:rPr>
              <a:t>9</a:t>
            </a:r>
            <a:r>
              <a:rPr lang="he-IL" baseline="-25000" dirty="0">
                <a:solidFill>
                  <a:srgbClr val="000000"/>
                </a:solidFill>
              </a:rPr>
              <a:t> התווים הבאים מתייחסים להרשאות קריאה, כתיבה וביצוע לקובץ, עליהן נדון בהרחבה בהמשך. המספר הבא הוא מספר </a:t>
            </a:r>
            <a:r>
              <a:rPr lang="en-US" baseline="-25000" dirty="0">
                <a:solidFill>
                  <a:srgbClr val="000000"/>
                </a:solidFill>
              </a:rPr>
              <a:t>links</a:t>
            </a:r>
            <a:r>
              <a:rPr lang="he-IL" baseline="-25000" dirty="0">
                <a:solidFill>
                  <a:srgbClr val="000000"/>
                </a:solidFill>
              </a:rPr>
              <a:t> לקובץ . ואז שם הבעלים של הקובץ, הקבוצה אליה משתייך הקובץ, גודל הקובץ בבתים, זמן עדכון אחרון של הקובץ ושם הקובץ.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 </a:t>
            </a:r>
            <a:r>
              <a:rPr lang="en-US" dirty="0" err="1"/>
              <a:t>ls</a:t>
            </a:r>
            <a:r>
              <a:rPr lang="en-US" dirty="0"/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000372"/>
            <a:ext cx="5112568" cy="50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 </a:t>
            </a:r>
            <a:r>
              <a:rPr lang="en-US" dirty="0" err="1"/>
              <a:t>ls</a:t>
            </a:r>
            <a:r>
              <a:rPr lang="en-US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6572296" cy="50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00166" y="571480"/>
            <a:ext cx="468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רשימת קבצים לפי גודל בסדר הפוך עם רישום ארוך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סימנים מוסכמים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.	המקום הנוכחי בהיררכיית מערכת הקבצים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..	ה"אב" של הספרייה הנוכחי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~	הספרייה הראשית של המשתמש.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/	שורש העץ בהיררכיית מערכת הקבצים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61341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יצירת תיקיה </a:t>
            </a:r>
            <a:r>
              <a:rPr lang="en-US" dirty="0"/>
              <a:t>make directory) </a:t>
            </a:r>
            <a:r>
              <a:rPr lang="en-US" dirty="0" err="1"/>
              <a:t>mkdir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7929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he-IL" dirty="0"/>
              <a:t>&lt;</a:t>
            </a:r>
            <a:r>
              <a:rPr lang="he-IL" dirty="0" smtClean="0"/>
              <a:t>שם-</a:t>
            </a:r>
            <a:r>
              <a:rPr lang="he-IL" dirty="0" err="1" smtClean="0"/>
              <a:t>תקייה</a:t>
            </a:r>
            <a:r>
              <a:rPr lang="he-IL" dirty="0" smtClean="0"/>
              <a:t>&gt; </a:t>
            </a:r>
            <a:r>
              <a:rPr lang="he-IL" dirty="0"/>
              <a:t>&lt;אופציות&gt; </a:t>
            </a:r>
            <a:r>
              <a:rPr lang="en-US" dirty="0" err="1"/>
              <a:t>mkdir</a:t>
            </a:r>
            <a:endParaRPr lang="en-US" dirty="0"/>
          </a:p>
          <a:p>
            <a:pPr algn="r" rtl="1"/>
            <a:r>
              <a:rPr lang="he-IL" dirty="0"/>
              <a:t>הפקודה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he-IL" dirty="0"/>
              <a:t> יוצרת ספרייה חדש.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דוגמא:</a:t>
            </a:r>
          </a:p>
          <a:p>
            <a:pPr rtl="1"/>
            <a:r>
              <a:rPr lang="en-US" dirty="0" err="1"/>
              <a:t>mkdir</a:t>
            </a:r>
            <a:r>
              <a:rPr lang="en-US" dirty="0"/>
              <a:t> d1</a:t>
            </a:r>
          </a:p>
          <a:p>
            <a:pPr algn="r" rtl="1"/>
            <a:r>
              <a:rPr lang="he-IL" dirty="0"/>
              <a:t>דוגמא זו יוצרת ספרייה חדש בשם </a:t>
            </a:r>
            <a:r>
              <a:rPr lang="en-US" dirty="0"/>
              <a:t> d1 </a:t>
            </a:r>
            <a:r>
              <a:rPr lang="he-IL" dirty="0"/>
              <a:t>במדריך הנוכחי.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דוגמא:</a:t>
            </a:r>
          </a:p>
          <a:p>
            <a:pPr rtl="1"/>
            <a:r>
              <a:rPr lang="en-US" dirty="0" err="1"/>
              <a:t>mkdir</a:t>
            </a:r>
            <a:r>
              <a:rPr lang="en-US" dirty="0"/>
              <a:t> d1 d2 d3</a:t>
            </a:r>
          </a:p>
          <a:p>
            <a:pPr algn="r" rtl="1"/>
            <a:r>
              <a:rPr lang="he-IL" dirty="0"/>
              <a:t>דוגמא זו יוצרת שלושה תיקיות בתיקייה הנוכחית.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פקודה </a:t>
            </a:r>
            <a:r>
              <a:rPr lang="en-US" dirty="0" err="1"/>
              <a:t>mkdir</a:t>
            </a:r>
            <a:r>
              <a:rPr lang="he-IL" dirty="0"/>
              <a:t> – יצירת תיקייה חדשה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2733675"/>
            <a:ext cx="78962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פקודה </a:t>
            </a:r>
            <a:r>
              <a:rPr lang="en-US" dirty="0"/>
              <a:t>CLEAR</a:t>
            </a:r>
            <a:endParaRPr lang="he-IL" dirty="0"/>
          </a:p>
          <a:p>
            <a:pPr algn="r" rtl="1">
              <a:buNone/>
            </a:pPr>
            <a:r>
              <a:rPr lang="he-IL" sz="1800" dirty="0"/>
              <a:t>מנקה את המסך של שורת הפקודות</a:t>
            </a:r>
            <a:endParaRPr lang="en-US" sz="1800" dirty="0"/>
          </a:p>
          <a:p>
            <a:pPr algn="r" rtl="1">
              <a:buNone/>
            </a:pPr>
            <a:endParaRPr lang="he-IL" sz="1800" dirty="0"/>
          </a:p>
          <a:p>
            <a:pPr algn="r" rtl="1">
              <a:buNone/>
            </a:pPr>
            <a:r>
              <a:rPr lang="he-IL" dirty="0"/>
              <a:t>פקודה </a:t>
            </a:r>
            <a:r>
              <a:rPr lang="en-US" dirty="0"/>
              <a:t>PWD</a:t>
            </a:r>
            <a:r>
              <a:rPr lang="he-IL" dirty="0"/>
              <a:t> </a:t>
            </a:r>
            <a:r>
              <a:rPr lang="en-US" dirty="0"/>
              <a:t>print working directory </a:t>
            </a:r>
            <a:r>
              <a:rPr lang="he-IL" dirty="0"/>
              <a:t>:</a:t>
            </a:r>
          </a:p>
          <a:p>
            <a:pPr algn="r" rtl="1">
              <a:buNone/>
            </a:pPr>
            <a:r>
              <a:rPr lang="he-IL" sz="1800" dirty="0"/>
              <a:t>הפקודה מדפיסה את שם הספרייה הנוכחית</a:t>
            </a:r>
          </a:p>
          <a:p>
            <a:pPr>
              <a:buNone/>
            </a:pPr>
            <a:r>
              <a:rPr lang="he-IL" sz="1800" dirty="0"/>
              <a:t>$  </a:t>
            </a:r>
            <a:r>
              <a:rPr lang="he-IL" sz="1800" dirty="0" err="1"/>
              <a:t>pwd</a:t>
            </a:r>
            <a:endParaRPr lang="he-IL" sz="1800" dirty="0"/>
          </a:p>
          <a:p>
            <a:pPr algn="r" rtl="1">
              <a:buNone/>
            </a:pPr>
            <a:r>
              <a:rPr lang="he-IL" sz="1800" dirty="0"/>
              <a:t>הדפסה של הנתיב המלא</a:t>
            </a:r>
          </a:p>
          <a:p>
            <a:pPr algn="l">
              <a:buNone/>
            </a:pPr>
            <a:r>
              <a:rPr lang="he-IL" sz="1800" dirty="0"/>
              <a:t> $</a:t>
            </a:r>
            <a:r>
              <a:rPr lang="he-IL" sz="1800" dirty="0" err="1"/>
              <a:t>pwd</a:t>
            </a:r>
            <a:r>
              <a:rPr lang="he-IL" sz="1800" dirty="0"/>
              <a:t>  -</a:t>
            </a:r>
            <a:r>
              <a:rPr lang="he-IL" sz="1800" dirty="0" err="1"/>
              <a:t>P</a:t>
            </a:r>
            <a:endParaRPr lang="en-US" sz="1800" dirty="0"/>
          </a:p>
          <a:p>
            <a:pPr algn="r" rtl="1">
              <a:buNone/>
            </a:pPr>
            <a:endParaRPr lang="en-US" sz="1800" dirty="0"/>
          </a:p>
          <a:p>
            <a:pPr algn="r" rtl="1">
              <a:buNone/>
            </a:pPr>
            <a:endParaRPr lang="he-I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</a:t>
            </a:r>
            <a:r>
              <a:rPr lang="en-US" dirty="0"/>
              <a:t>CLEAR </a:t>
            </a:r>
            <a:r>
              <a:rPr lang="he-IL" dirty="0"/>
              <a:t> ו </a:t>
            </a:r>
            <a:r>
              <a:rPr lang="en-US" dirty="0"/>
              <a:t>PWD</a:t>
            </a:r>
            <a:r>
              <a:rPr lang="he-IL"/>
              <a:t> 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665" y="4803422"/>
            <a:ext cx="597905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1">
              <a:buNone/>
            </a:pPr>
            <a:r>
              <a:rPr lang="he-IL" dirty="0"/>
              <a:t>&lt;שם-ספרייה&gt; &lt;אופציות&gt; </a:t>
            </a:r>
            <a:r>
              <a:rPr lang="en-US" dirty="0" err="1"/>
              <a:t>rmdir</a:t>
            </a:r>
            <a:r>
              <a:rPr lang="en-US" dirty="0"/>
              <a:t> 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הפקודה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he-IL" dirty="0"/>
              <a:t> מוחקת ספרייה קיימת , במידה ואין בה קבצים.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דוגמא:</a:t>
            </a:r>
          </a:p>
          <a:p>
            <a:pPr marL="0" indent="0" rtl="1">
              <a:buNone/>
            </a:pPr>
            <a:r>
              <a:rPr lang="en-US" dirty="0" err="1"/>
              <a:t>rmdir</a:t>
            </a:r>
            <a:r>
              <a:rPr lang="en-US" dirty="0"/>
              <a:t> d1/d2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הפקודה הנ"ל מוחקת את הספרייה </a:t>
            </a:r>
            <a:r>
              <a:rPr lang="en-US" dirty="0"/>
              <a:t>d2 </a:t>
            </a:r>
            <a:r>
              <a:rPr lang="he-IL" dirty="0"/>
              <a:t> הנמצא בספרייה </a:t>
            </a:r>
            <a:r>
              <a:rPr lang="en-US" dirty="0"/>
              <a:t>d1</a:t>
            </a:r>
            <a:r>
              <a:rPr lang="he-IL" dirty="0"/>
              <a:t> (יש למחוק תחילה את כל הקבצים בספרייה </a:t>
            </a:r>
            <a:r>
              <a:rPr lang="en-US" dirty="0"/>
              <a:t>d2</a:t>
            </a:r>
            <a:r>
              <a:rPr lang="he-IL" dirty="0"/>
              <a:t>).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מחיקת ספרייה </a:t>
            </a:r>
            <a:r>
              <a:rPr lang="en-US" dirty="0"/>
              <a:t>remove directory)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en-US" dirty="0" err="1"/>
              <a:t>rmdir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pPr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לא ניתן למחוק תקיה המכילה תקיה או קבצים 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פקודה </a:t>
            </a:r>
            <a:r>
              <a:rPr lang="en-US" dirty="0" err="1"/>
              <a:t>rmdir</a:t>
            </a:r>
            <a:r>
              <a:rPr lang="he-IL" dirty="0"/>
              <a:t> – למחיקת תקיה (מדריך)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3153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643314"/>
            <a:ext cx="8077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העתקת קבצים </a:t>
            </a:r>
            <a:r>
              <a:rPr lang="en-US" dirty="0"/>
              <a:t>copy) cp</a:t>
            </a:r>
            <a:r>
              <a:rPr lang="he-IL" dirty="0"/>
              <a:t>)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rtl="1">
              <a:buNone/>
            </a:pPr>
            <a:r>
              <a:rPr lang="en-US" dirty="0"/>
              <a:t>&gt;</a:t>
            </a:r>
            <a:r>
              <a:rPr lang="he-IL" dirty="0"/>
              <a:t>שם-קובץ-מטרה&gt; &lt;שם-קובץ-מקור&gt; &lt;אופציות&gt; </a:t>
            </a:r>
            <a:r>
              <a:rPr lang="en-US" dirty="0"/>
              <a:t>cp</a:t>
            </a:r>
          </a:p>
          <a:p>
            <a:pPr marL="0" indent="0" algn="r" rtl="1">
              <a:buNone/>
            </a:pPr>
            <a:r>
              <a:rPr lang="he-IL" dirty="0"/>
              <a:t>או</a:t>
            </a:r>
          </a:p>
          <a:p>
            <a:pPr marL="0" indent="0" rtl="1">
              <a:buNone/>
            </a:pPr>
            <a:r>
              <a:rPr lang="he-IL" dirty="0"/>
              <a:t>&lt;שם-ספרייה-מטרה&gt; &lt;שמות-קובץ-מקור&gt; &lt;אופציות&gt; </a:t>
            </a:r>
            <a:r>
              <a:rPr lang="en-US" dirty="0"/>
              <a:t>cp</a:t>
            </a:r>
          </a:p>
          <a:p>
            <a:pPr marL="0" indent="0" algn="r" rtl="1">
              <a:buNone/>
            </a:pPr>
            <a:r>
              <a:rPr lang="en-US" dirty="0"/>
              <a:t>)</a:t>
            </a:r>
            <a:r>
              <a:rPr lang="he-IL" dirty="0"/>
              <a:t> ספריה = </a:t>
            </a:r>
            <a:r>
              <a:rPr lang="en-US" dirty="0"/>
              <a:t>folder</a:t>
            </a:r>
            <a:r>
              <a:rPr lang="he-IL" dirty="0"/>
              <a:t>)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הפקודה </a:t>
            </a:r>
            <a:r>
              <a:rPr lang="en-US" dirty="0"/>
              <a:t>cp </a:t>
            </a:r>
            <a:r>
              <a:rPr lang="he-IL" dirty="0"/>
              <a:t> מאפשרת:</a:t>
            </a:r>
          </a:p>
          <a:p>
            <a:pPr algn="r" rtl="1"/>
            <a:r>
              <a:rPr lang="he-IL" dirty="0"/>
              <a:t>העתקת קובץ מקור לקובץ מטרה.</a:t>
            </a:r>
          </a:p>
          <a:p>
            <a:pPr marL="0" indent="0" algn="r" rtl="1">
              <a:buNone/>
            </a:pPr>
            <a:r>
              <a:rPr lang="he-IL" dirty="0"/>
              <a:t>אם קובץ המטרה לא קיים - הוא ייווצר, אם הוא קיים - </a:t>
            </a:r>
            <a:r>
              <a:rPr lang="he-IL" b="1" dirty="0"/>
              <a:t>תוכנו הישן יימחק ! </a:t>
            </a:r>
          </a:p>
          <a:p>
            <a:pPr marL="0" indent="0" algn="r" rtl="1">
              <a:buNone/>
            </a:pPr>
            <a:r>
              <a:rPr lang="he-IL" dirty="0"/>
              <a:t>דוגמא:</a:t>
            </a:r>
          </a:p>
          <a:p>
            <a:pPr marL="0" indent="0" algn="l">
              <a:buNone/>
            </a:pPr>
            <a:r>
              <a:rPr lang="en-US" dirty="0"/>
              <a:t>cp  f1  f2</a:t>
            </a:r>
          </a:p>
          <a:p>
            <a:pPr marL="0" indent="0" algn="r" rtl="1">
              <a:buNone/>
            </a:pPr>
            <a:r>
              <a:rPr lang="he-IL" dirty="0"/>
              <a:t>העתקת קובץ </a:t>
            </a:r>
            <a:r>
              <a:rPr lang="en-US" dirty="0"/>
              <a:t> f1</a:t>
            </a:r>
            <a:r>
              <a:rPr lang="he-IL" dirty="0"/>
              <a:t>ל-</a:t>
            </a:r>
            <a:r>
              <a:rPr lang="en-US" dirty="0"/>
              <a:t> f2 </a:t>
            </a:r>
            <a:r>
              <a:rPr lang="he-IL" dirty="0"/>
              <a:t>בספרייה הנוכחית.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טיפול ויצירת קבצים וסיפריות</a:t>
            </a:r>
            <a:r>
              <a:rPr lang="en-US" dirty="0"/>
              <a:t>cp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500" dirty="0"/>
              <a:t>העתקת קובץ לתיקייה.</a:t>
            </a:r>
          </a:p>
          <a:p>
            <a:pPr marL="713232" lvl="1" indent="-457200" algn="r" rtl="1"/>
            <a:r>
              <a:rPr lang="he-IL" sz="2000" dirty="0"/>
              <a:t>הקובץ יועתק בשמו המקורי. אם קיים בתיקיית היעד קובץ בעל אותו שם – תוכנו של הקובץ הישן יימחק ! </a:t>
            </a:r>
          </a:p>
          <a:p>
            <a:pPr marL="0" indent="0" algn="r" rtl="1">
              <a:buNone/>
            </a:pPr>
            <a:r>
              <a:rPr lang="he-IL" sz="2300" u="sng" dirty="0"/>
              <a:t>דוגמא</a:t>
            </a:r>
            <a:r>
              <a:rPr lang="he-IL" sz="2300" dirty="0" smtClean="0"/>
              <a:t>:</a:t>
            </a:r>
          </a:p>
          <a:p>
            <a:pPr marL="0" indent="0" rtl="1">
              <a:buNone/>
            </a:pPr>
            <a:r>
              <a:rPr lang="he-IL" sz="2300" dirty="0" smtClean="0"/>
              <a:t>/~ </a:t>
            </a:r>
            <a:r>
              <a:rPr lang="en-US" sz="2300" dirty="0" err="1" smtClean="0"/>
              <a:t>cp</a:t>
            </a:r>
            <a:r>
              <a:rPr lang="en-US" sz="2300" dirty="0" smtClean="0"/>
              <a:t>  </a:t>
            </a:r>
            <a:r>
              <a:rPr lang="en-US" sz="2300" smtClean="0"/>
              <a:t>/</a:t>
            </a:r>
            <a:r>
              <a:rPr lang="en-US" sz="2300" smtClean="0"/>
              <a:t>temp/file</a:t>
            </a:r>
            <a:r>
              <a:rPr lang="en-US" sz="2300" smtClean="0"/>
              <a:t> </a:t>
            </a:r>
            <a:endParaRPr lang="en-US" sz="2300" dirty="0" smtClean="0"/>
          </a:p>
          <a:p>
            <a:pPr marL="0" indent="0" algn="r" rtl="1">
              <a:buNone/>
            </a:pPr>
            <a:r>
              <a:rPr lang="he-IL" sz="2000" dirty="0" smtClean="0"/>
              <a:t>העתקת </a:t>
            </a:r>
            <a:r>
              <a:rPr lang="he-IL" sz="2000" dirty="0"/>
              <a:t>קובץ </a:t>
            </a:r>
            <a:r>
              <a:rPr lang="en-US" sz="2000" dirty="0"/>
              <a:t>file/temp/ </a:t>
            </a:r>
            <a:r>
              <a:rPr lang="he-IL" sz="2000" dirty="0"/>
              <a:t> לתיקיית הבית של המשתמש.</a:t>
            </a:r>
            <a:endParaRPr lang="he-IL" sz="2400" dirty="0"/>
          </a:p>
          <a:p>
            <a:pPr algn="r" rtl="1"/>
            <a:r>
              <a:rPr lang="he-IL" sz="2500" dirty="0"/>
              <a:t>העתקת מספרייה לספרייה:</a:t>
            </a:r>
          </a:p>
          <a:p>
            <a:pPr lvl="1" algn="r" rtl="1"/>
            <a:r>
              <a:rPr lang="he-IL" sz="2000" dirty="0"/>
              <a:t>העתקת כל הקבצים מספרייה אחת לספרייה שנייה, תתי הספריות של הספרייה הראשונה (המקור) לא יועתקו. </a:t>
            </a:r>
          </a:p>
          <a:p>
            <a:pPr marL="0" indent="0" algn="r" rtl="1">
              <a:buNone/>
            </a:pPr>
            <a:r>
              <a:rPr lang="he-IL" sz="2500" u="sng" dirty="0"/>
              <a:t>דוגמא</a:t>
            </a:r>
            <a:r>
              <a:rPr lang="he-IL" sz="2500" dirty="0"/>
              <a:t>:</a:t>
            </a:r>
          </a:p>
          <a:p>
            <a:pPr marL="0" indent="0" algn="r" rtl="1">
              <a:buNone/>
            </a:pPr>
            <a:r>
              <a:rPr lang="he-IL" sz="2500" dirty="0"/>
              <a:t> </a:t>
            </a:r>
            <a:r>
              <a:rPr lang="en-US" sz="2000" dirty="0" err="1"/>
              <a:t>sam</a:t>
            </a:r>
            <a:r>
              <a:rPr lang="en-US" sz="2000" dirty="0"/>
              <a:t> </a:t>
            </a:r>
            <a:r>
              <a:rPr lang="he-IL" sz="2000" dirty="0"/>
              <a:t> יכול להעתיק לתיקייה הנוכחית שלו את כל הקבצים </a:t>
            </a:r>
            <a:r>
              <a:rPr lang="he-IL" sz="2000" dirty="0" err="1"/>
              <a:t>בתקייה</a:t>
            </a:r>
            <a:r>
              <a:rPr lang="he-IL" sz="2000" dirty="0"/>
              <a:t> </a:t>
            </a:r>
            <a:r>
              <a:rPr lang="en-US" sz="2000" dirty="0" err="1"/>
              <a:t>sam</a:t>
            </a: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/</a:t>
            </a:r>
            <a:endParaRPr lang="he-IL" sz="2500" dirty="0"/>
          </a:p>
          <a:p>
            <a:pPr marL="0" indent="0" algn="l">
              <a:buNone/>
            </a:pPr>
            <a:r>
              <a:rPr lang="en-US" sz="2300" dirty="0"/>
              <a:t>cp  -R  /</a:t>
            </a:r>
            <a:r>
              <a:rPr lang="en-US" sz="2300" dirty="0" err="1"/>
              <a:t>sam</a:t>
            </a:r>
            <a:r>
              <a:rPr lang="en-US" sz="2300" dirty="0"/>
              <a:t>/</a:t>
            </a:r>
            <a:r>
              <a:rPr lang="en-US" sz="2300" dirty="0" err="1"/>
              <a:t>tmp</a:t>
            </a:r>
            <a:r>
              <a:rPr lang="en-US" sz="2300" dirty="0"/>
              <a:t>/ .</a:t>
            </a:r>
            <a:endParaRPr lang="he-IL" sz="2300" dirty="0"/>
          </a:p>
          <a:p>
            <a:pPr marL="0" indent="0" algn="r" rtl="1">
              <a:buNone/>
            </a:pPr>
            <a:endParaRPr lang="en-US" sz="2500" dirty="0"/>
          </a:p>
          <a:p>
            <a:pPr algn="r" rtl="1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טיפול ויצירת קבצים וסיפריות</a:t>
            </a:r>
            <a:r>
              <a:rPr lang="en-US" dirty="0"/>
              <a:t>cp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r" rtl="1"/>
            <a:r>
              <a:rPr lang="he-IL" sz="2400" dirty="0"/>
              <a:t>אם מציינים את האופציה </a:t>
            </a:r>
            <a:r>
              <a:rPr lang="en-US" sz="2400" dirty="0"/>
              <a:t>recursive -r) </a:t>
            </a:r>
            <a:r>
              <a:rPr lang="he-IL" sz="2400" dirty="0"/>
              <a:t>)  מועתקת הספרייה הראשית וכל תתי הספריות שנמצאות בתוכה.</a:t>
            </a:r>
          </a:p>
          <a:p>
            <a:pPr marL="0" indent="0" algn="r" rtl="1">
              <a:buNone/>
            </a:pPr>
            <a:r>
              <a:rPr lang="he-IL" dirty="0"/>
              <a:t>דוגמא:</a:t>
            </a:r>
          </a:p>
          <a:p>
            <a:pPr marL="0" indent="0" rtl="1">
              <a:buNone/>
            </a:pPr>
            <a:r>
              <a:rPr lang="he-IL" dirty="0"/>
              <a:t>.   </a:t>
            </a:r>
            <a:r>
              <a:rPr lang="en-US" dirty="0"/>
              <a:t>cp –r  /</a:t>
            </a:r>
            <a:r>
              <a:rPr lang="en-US" dirty="0" err="1"/>
              <a:t>sam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התיקייה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he-IL" dirty="0"/>
              <a:t> וכל מה שנמצא בה מועתקים לתיקייה הנוכחית.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האופציה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e-IL" dirty="0"/>
              <a:t> מבקשת אישור מהמשתמש לפני מחיקת קובץ במידה והוא קיים כתוצאה מפעולת ההעתקה. </a:t>
            </a:r>
          </a:p>
          <a:p>
            <a:pPr marL="0" indent="0" algn="r" rtl="1">
              <a:buNone/>
            </a:pPr>
            <a:r>
              <a:rPr lang="he-IL" dirty="0"/>
              <a:t>דוגמא:</a:t>
            </a:r>
          </a:p>
          <a:p>
            <a:pPr marL="0" indent="0" rtl="1">
              <a:buNone/>
            </a:pPr>
            <a:r>
              <a:rPr lang="en-US" dirty="0"/>
              <a:t>cp –</a:t>
            </a:r>
            <a:r>
              <a:rPr lang="en-US" dirty="0" err="1"/>
              <a:t>i</a:t>
            </a:r>
            <a:r>
              <a:rPr lang="en-US" dirty="0"/>
              <a:t>   f1  f2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טיפול ויצירת קבצים וסיפריות</a:t>
            </a:r>
            <a:r>
              <a:rPr lang="en-US" dirty="0"/>
              <a:t>cp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להעתקת קובץ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העתקת קובץ לתיקייה חדשה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 העתקת תיקייה אחת לשנייה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Copying a file: cp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63119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95668"/>
            <a:ext cx="6105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03792"/>
            <a:ext cx="67183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he-IL" sz="2500" dirty="0"/>
              <a:t>&lt;שם-הקובץ-החדש&gt; &lt;שם-קובץ-הישן&gt; &lt;אופציות&gt; </a:t>
            </a:r>
            <a:r>
              <a:rPr lang="en-US" sz="2500" dirty="0" err="1"/>
              <a:t>mv</a:t>
            </a:r>
            <a:endParaRPr lang="en-US" sz="2500" dirty="0"/>
          </a:p>
          <a:p>
            <a:pPr marL="0" indent="0" algn="r" rtl="1">
              <a:buNone/>
            </a:pPr>
            <a:r>
              <a:rPr lang="he-IL" sz="2500" dirty="0"/>
              <a:t>או</a:t>
            </a:r>
          </a:p>
          <a:p>
            <a:pPr marL="0" indent="0" rtl="1">
              <a:buNone/>
            </a:pPr>
            <a:r>
              <a:rPr lang="he-IL" sz="2500" dirty="0"/>
              <a:t>&lt;שם-הספרייה-החדשה&gt; &lt;שם -הספרייה-הישנה&gt; &lt;אופציות&gt; </a:t>
            </a:r>
            <a:r>
              <a:rPr lang="en-US" sz="2500" dirty="0" err="1"/>
              <a:t>mv</a:t>
            </a:r>
            <a:endParaRPr lang="en-US" sz="2500" dirty="0"/>
          </a:p>
          <a:p>
            <a:pPr marL="0" indent="0" algn="r" rtl="1">
              <a:buNone/>
            </a:pPr>
            <a:endParaRPr lang="he-IL" sz="2500" dirty="0"/>
          </a:p>
          <a:p>
            <a:pPr marL="0" indent="0" algn="r" rtl="1">
              <a:buNone/>
            </a:pPr>
            <a:r>
              <a:rPr lang="he-IL" sz="2500" dirty="0"/>
              <a:t>הפקודה </a:t>
            </a:r>
            <a:r>
              <a:rPr lang="en-US" sz="2500" dirty="0"/>
              <a:t> </a:t>
            </a:r>
            <a:r>
              <a:rPr lang="en-US" sz="2500" dirty="0" err="1"/>
              <a:t>mv</a:t>
            </a:r>
            <a:r>
              <a:rPr lang="en-US" sz="2500" dirty="0"/>
              <a:t> </a:t>
            </a:r>
            <a:r>
              <a:rPr lang="he-IL" sz="2500" dirty="0"/>
              <a:t>משמשת להזזת קובץ ממקום מסוים במערכת הקבצים למקום אחר, במילים אחרות שינוי מיקום של הקובץ במערכת הקבצים.</a:t>
            </a:r>
          </a:p>
          <a:p>
            <a:pPr marL="0" indent="0" algn="r" rtl="1">
              <a:buNone/>
            </a:pPr>
            <a:r>
              <a:rPr lang="he-IL" sz="2500" dirty="0"/>
              <a:t>כמו כן - ניתן להשתמש בפקודה</a:t>
            </a:r>
            <a:r>
              <a:rPr lang="en-US" sz="2500" dirty="0"/>
              <a:t>mv </a:t>
            </a:r>
            <a:r>
              <a:rPr lang="he-IL" sz="2500" dirty="0"/>
              <a:t> לשינוי שם קובץ. 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Move or rename a file: </a:t>
            </a:r>
            <a:r>
              <a:rPr lang="en-US" dirty="0" err="1"/>
              <a:t>mv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דוגמאות:</a:t>
            </a:r>
          </a:p>
          <a:p>
            <a:pPr marL="0" indent="0" rtl="1">
              <a:buNone/>
            </a:pPr>
            <a:r>
              <a:rPr lang="en-US" dirty="0" err="1"/>
              <a:t>mv</a:t>
            </a:r>
            <a:r>
              <a:rPr lang="en-US" dirty="0"/>
              <a:t> f1 f2</a:t>
            </a:r>
          </a:p>
          <a:p>
            <a:pPr marL="0" indent="0" algn="r" rtl="1">
              <a:buNone/>
            </a:pPr>
            <a:r>
              <a:rPr lang="he-IL" dirty="0"/>
              <a:t>בדוגמא זו - שם הקובץ שונה מ- </a:t>
            </a:r>
            <a:r>
              <a:rPr lang="en-US" dirty="0"/>
              <a:t> f1 </a:t>
            </a:r>
            <a:r>
              <a:rPr lang="he-IL" dirty="0"/>
              <a:t>ל- </a:t>
            </a:r>
            <a:r>
              <a:rPr lang="en-US" dirty="0"/>
              <a:t>f2</a:t>
            </a:r>
            <a:r>
              <a:rPr lang="he-IL" dirty="0"/>
              <a:t>. אם הקובץ </a:t>
            </a:r>
            <a:r>
              <a:rPr lang="en-US" dirty="0"/>
              <a:t>f2 </a:t>
            </a:r>
            <a:r>
              <a:rPr lang="he-IL" dirty="0"/>
              <a:t> היה קיים תוכנו ימחק!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rtl="1">
              <a:buNone/>
            </a:pPr>
            <a:r>
              <a:rPr lang="en-US" dirty="0" err="1"/>
              <a:t>mv</a:t>
            </a:r>
            <a:r>
              <a:rPr lang="en-US" dirty="0"/>
              <a:t> f1 ./junk</a:t>
            </a:r>
          </a:p>
          <a:p>
            <a:pPr marL="0" indent="0" algn="r" rtl="1">
              <a:buNone/>
            </a:pPr>
            <a:r>
              <a:rPr lang="he-IL" dirty="0"/>
              <a:t>בדוגמא זו - מיקום הקובץ </a:t>
            </a:r>
            <a:r>
              <a:rPr lang="en-US" dirty="0"/>
              <a:t>f1 </a:t>
            </a:r>
            <a:r>
              <a:rPr lang="he-IL" dirty="0"/>
              <a:t> שונה מהתיקייה הנוכחית לתיקיית </a:t>
            </a:r>
            <a:r>
              <a:rPr lang="en-US" dirty="0"/>
              <a:t>junk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ניתן להשתמש באופציה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e-IL" dirty="0"/>
              <a:t>  אשר מבקשת אישור מהמשתמש לפני מחיקת קובץ קיים כתוצאה מפעולת ההזזה או שינוי השם.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rtl="1">
              <a:buNone/>
            </a:pPr>
            <a:r>
              <a:rPr lang="en-US" dirty="0" err="1"/>
              <a:t>mv</a:t>
            </a:r>
            <a:r>
              <a:rPr lang="en-US" dirty="0"/>
              <a:t> f1 f2 f3 dir2</a:t>
            </a:r>
          </a:p>
          <a:p>
            <a:pPr marL="0" indent="0" algn="r" rtl="1">
              <a:buNone/>
            </a:pPr>
            <a:r>
              <a:rPr lang="he-IL" dirty="0"/>
              <a:t>בדוגמא זו מעבירים את כל הקבצים האלה מהתיקייה הנוכחית לתיקייה </a:t>
            </a:r>
            <a:r>
              <a:rPr lang="en-US" dirty="0"/>
              <a:t>dir2</a:t>
            </a:r>
            <a:r>
              <a:rPr lang="he-IL" dirty="0"/>
              <a:t> הנמצא בתיקייה הנוכחית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rtl="1">
              <a:buNone/>
            </a:pPr>
            <a:r>
              <a:rPr lang="en-US" dirty="0" err="1"/>
              <a:t>mv</a:t>
            </a:r>
            <a:r>
              <a:rPr lang="en-US" dirty="0"/>
              <a:t> dir2/f* ~</a:t>
            </a:r>
          </a:p>
          <a:p>
            <a:pPr marL="0" indent="0" algn="r" rtl="1">
              <a:buNone/>
            </a:pPr>
            <a:r>
              <a:rPr lang="he-IL" dirty="0"/>
              <a:t>בדוגמא זו מעבירים את כל הקבצים המתחילים ב-</a:t>
            </a:r>
            <a:r>
              <a:rPr lang="en-US" dirty="0"/>
              <a:t>f</a:t>
            </a:r>
            <a:r>
              <a:rPr lang="he-IL" dirty="0"/>
              <a:t> הנמצאים במדריך </a:t>
            </a:r>
            <a:r>
              <a:rPr lang="en-US" dirty="0"/>
              <a:t>dir2</a:t>
            </a:r>
            <a:r>
              <a:rPr lang="he-IL" dirty="0"/>
              <a:t> ל-</a:t>
            </a:r>
            <a:r>
              <a:rPr lang="en-US" dirty="0"/>
              <a:t>home dir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Move or rename a file: </a:t>
            </a:r>
            <a:r>
              <a:rPr lang="en-US" dirty="0" err="1"/>
              <a:t>mv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לשנות מקום קובץ מתקיה נוכחית לתקיה אחרת 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lvl="1" algn="r" rtl="1">
              <a:buNone/>
            </a:pPr>
            <a:r>
              <a:rPr lang="he-IL" dirty="0"/>
              <a:t>אם התקיה שמעבירים אליה לא נמצאת </a:t>
            </a:r>
            <a:r>
              <a:rPr lang="en-US" dirty="0"/>
              <a:t>,</a:t>
            </a:r>
            <a:r>
              <a:rPr lang="he-IL" dirty="0"/>
              <a:t> אז נוצרת תיקייה חדשה  </a:t>
            </a:r>
          </a:p>
          <a:p>
            <a:pPr algn="r" rtl="1"/>
            <a:r>
              <a:rPr lang="he-IL" dirty="0"/>
              <a:t>שינוי שם קובץ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Move or rename a file: </a:t>
            </a:r>
            <a:r>
              <a:rPr lang="en-US" dirty="0" err="1"/>
              <a:t>mv</a:t>
            </a:r>
            <a:r>
              <a:rPr lang="en-US" dirty="0"/>
              <a:t>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761163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4643446"/>
            <a:ext cx="806822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1">
              <a:buNone/>
            </a:pPr>
            <a:r>
              <a:rPr lang="he-IL" dirty="0"/>
              <a:t>&lt;שם תיקייה או שם-קובץ&gt; &lt;אופציות&gt; </a:t>
            </a:r>
            <a:r>
              <a:rPr lang="en-US" dirty="0" err="1"/>
              <a:t>rm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מומלץ מאד להשתמש בפקודה זו מדי פעם כדי למחוק קבצים מיותרים - אחרת תיווצר בעיה של חוסר מקום בדיסק.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דוגמא: </a:t>
            </a:r>
          </a:p>
          <a:p>
            <a:pPr marL="0" indent="0" algn="r" rtl="1">
              <a:buNone/>
            </a:pPr>
            <a:r>
              <a:rPr lang="he-IL" dirty="0"/>
              <a:t>על מנת למחוק את הקובץ </a:t>
            </a:r>
            <a:r>
              <a:rPr lang="en-US" dirty="0"/>
              <a:t>junk1 </a:t>
            </a:r>
            <a:r>
              <a:rPr lang="he-IL" dirty="0"/>
              <a:t> הנמצא במדריך </a:t>
            </a:r>
            <a:r>
              <a:rPr lang="en-US" dirty="0"/>
              <a:t>junk </a:t>
            </a:r>
            <a:r>
              <a:rPr lang="he-IL" dirty="0"/>
              <a:t> רשום: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rtl="1">
              <a:buNone/>
            </a:pPr>
            <a:r>
              <a:rPr lang="en-US" dirty="0" err="1"/>
              <a:t>rm</a:t>
            </a:r>
            <a:r>
              <a:rPr lang="en-US" dirty="0"/>
              <a:t> junk/junk1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Remove a file: </a:t>
            </a:r>
            <a:r>
              <a:rPr lang="en-US" dirty="0" err="1"/>
              <a:t>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קובץ – רצף של ביטים (תווים).</a:t>
            </a:r>
          </a:p>
          <a:p>
            <a:pPr marL="0" indent="0" algn="r" rtl="1">
              <a:buNone/>
            </a:pPr>
            <a:r>
              <a:rPr lang="he-IL" dirty="0"/>
              <a:t>מערכת קבצים – מבנה לוגי של אוסף קבצים.</a:t>
            </a:r>
          </a:p>
          <a:p>
            <a:pPr marL="0" indent="0" algn="r" rtl="1">
              <a:buNone/>
            </a:pPr>
            <a:r>
              <a:rPr lang="he-IL" dirty="0"/>
              <a:t>סוגי קבצים:</a:t>
            </a:r>
          </a:p>
          <a:p>
            <a:pPr algn="r" rtl="1">
              <a:lnSpc>
                <a:spcPct val="150000"/>
              </a:lnSpc>
            </a:pPr>
            <a:r>
              <a:rPr lang="he-IL" baseline="-25000" dirty="0"/>
              <a:t>קבצים רגילים</a:t>
            </a:r>
          </a:p>
          <a:p>
            <a:pPr algn="r" rtl="1">
              <a:lnSpc>
                <a:spcPct val="150000"/>
              </a:lnSpc>
            </a:pPr>
            <a:r>
              <a:rPr lang="he-IL" baseline="-25000" dirty="0"/>
              <a:t>ספריות</a:t>
            </a:r>
          </a:p>
          <a:p>
            <a:pPr algn="r" rtl="1">
              <a:lnSpc>
                <a:spcPct val="150000"/>
              </a:lnSpc>
            </a:pPr>
            <a:r>
              <a:rPr lang="he-IL" baseline="-25000" dirty="0"/>
              <a:t>קבצים מיוחדים (</a:t>
            </a:r>
            <a:r>
              <a:rPr lang="en-US" baseline="-25000" dirty="0"/>
              <a:t>devices</a:t>
            </a:r>
            <a:r>
              <a:rPr lang="he-IL" baseline="-25000" dirty="0"/>
              <a:t>).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קובץ – באופן כללי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dirty="0" err="1"/>
              <a:t>i</a:t>
            </a:r>
            <a:r>
              <a:rPr lang="he-IL" dirty="0"/>
              <a:t>- 	מבקשת אישור מהמשתמש לפני מחיקת הקובץ.</a:t>
            </a:r>
          </a:p>
          <a:p>
            <a:pPr marL="0" indent="0" algn="r" rtl="1">
              <a:buNone/>
            </a:pPr>
            <a:r>
              <a:rPr lang="en-US" dirty="0"/>
              <a:t>-r</a:t>
            </a:r>
            <a:r>
              <a:rPr lang="he-IL" dirty="0"/>
              <a:t> 	מאפשרת מחיקה רקורסיבית של התיקיות והתוכן שלהן - כאשר הפרמטר של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he-IL" dirty="0"/>
              <a:t> הוא תיקייה.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דוגמא:</a:t>
            </a:r>
          </a:p>
          <a:p>
            <a:pPr marL="0" indent="0" algn="r" rtl="1">
              <a:buNone/>
            </a:pPr>
            <a:r>
              <a:rPr lang="he-IL" dirty="0"/>
              <a:t>מחיקת כל הקבצים ותתי </a:t>
            </a:r>
            <a:r>
              <a:rPr lang="he-IL" dirty="0" err="1"/>
              <a:t>התקיות</a:t>
            </a:r>
            <a:r>
              <a:rPr lang="he-IL" dirty="0"/>
              <a:t> שנמצאים ב- </a:t>
            </a:r>
            <a:r>
              <a:rPr lang="en-US" dirty="0"/>
              <a:t> ,junk</a:t>
            </a:r>
            <a:r>
              <a:rPr lang="he-IL" dirty="0"/>
              <a:t>תוך כדי בקשת אישור:</a:t>
            </a:r>
          </a:p>
          <a:p>
            <a:pPr marL="0" indent="0" rtl="1">
              <a:buNone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ir</a:t>
            </a:r>
            <a:r>
              <a:rPr lang="en-US" dirty="0"/>
              <a:t> junk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המחיקה מתבצעת רק לאחר אישור עבור כל קובץ ותת תיקייה, בגלל הדגל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Remove a file: </a:t>
            </a:r>
            <a:r>
              <a:rPr lang="en-US" dirty="0" err="1"/>
              <a:t>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למחוק קובץ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כדי להסיר קובץ או ספריה עם כל מה שבתוכה : </a:t>
            </a:r>
            <a:r>
              <a:rPr lang="en-US" dirty="0" err="1"/>
              <a:t>rm</a:t>
            </a:r>
            <a:r>
              <a:rPr lang="en-US" dirty="0"/>
              <a:t> –r</a:t>
            </a:r>
          </a:p>
          <a:p>
            <a:pPr algn="r" rtl="1"/>
            <a:r>
              <a:rPr lang="he-IL" dirty="0"/>
              <a:t>משמש להסרת כל הקבצים והספריות</a:t>
            </a:r>
          </a:p>
          <a:p>
            <a:pPr algn="r" rtl="1"/>
            <a:r>
              <a:rPr lang="he-IL" dirty="0"/>
              <a:t>היזהר מאוד, המחיקות הן קבועות ביוניקס / לינוקס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Remove a file: </a:t>
            </a:r>
            <a:r>
              <a:rPr lang="en-US" dirty="0" err="1"/>
              <a:t>rm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6184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929066"/>
            <a:ext cx="83248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touch &lt;</a:t>
            </a:r>
            <a:r>
              <a:rPr lang="he-IL" dirty="0"/>
              <a:t>שם קובץ</a:t>
            </a:r>
            <a:r>
              <a:rPr lang="en-US" dirty="0"/>
              <a:t>&gt;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l" rtl="1">
              <a:buNone/>
            </a:pPr>
            <a:r>
              <a:rPr lang="he-IL" dirty="0"/>
              <a:t>הפקודה </a:t>
            </a:r>
            <a:r>
              <a:rPr lang="en-US" dirty="0"/>
              <a:t>touch</a:t>
            </a:r>
            <a:r>
              <a:rPr lang="he-IL" dirty="0"/>
              <a:t> יוצרת קובץ חדש ריק אם השם עדיין לא קיים.</a:t>
            </a:r>
          </a:p>
          <a:p>
            <a:pPr marL="0" indent="0" algn="r" rtl="1">
              <a:buNone/>
            </a:pPr>
            <a:r>
              <a:rPr lang="he-IL" dirty="0"/>
              <a:t>אם קובץ עם שם כזה כבר קיים, פקודה "נוגעת" בקובץ ומשנה זמן גישה.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יצירת קובץ </a:t>
            </a:r>
            <a:r>
              <a:rPr lang="en-US" dirty="0"/>
              <a:t>touch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357694"/>
            <a:ext cx="75152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he-IL" dirty="0"/>
              <a:t>מציגה תוכן של הקובץ לפלט רגיל</a:t>
            </a:r>
          </a:p>
          <a:p>
            <a:pPr lvl="1" algn="r" rtl="1">
              <a:buNone/>
            </a:pPr>
            <a:r>
              <a:rPr lang="he-IL" dirty="0"/>
              <a:t>	טוב להצגת קבצים קצרים ופשוטים:</a:t>
            </a:r>
          </a:p>
          <a:p>
            <a:pPr lvl="1" algn="r" rtl="1">
              <a:buNone/>
            </a:pPr>
            <a:endParaRPr lang="he-IL" dirty="0"/>
          </a:p>
          <a:p>
            <a:pPr lvl="1" algn="r" rtl="1">
              <a:buNone/>
            </a:pPr>
            <a:endParaRPr lang="he-IL" dirty="0"/>
          </a:p>
          <a:p>
            <a:pPr lvl="1" algn="r" rtl="1">
              <a:buNone/>
            </a:pPr>
            <a:endParaRPr lang="he-IL" dirty="0"/>
          </a:p>
          <a:p>
            <a:pPr lvl="1" algn="r" rtl="1">
              <a:buNone/>
            </a:pPr>
            <a:endParaRPr lang="he-IL" dirty="0"/>
          </a:p>
          <a:p>
            <a:pPr algn="ctr">
              <a:buNone/>
            </a:pPr>
            <a:endParaRPr lang="en-US" dirty="0"/>
          </a:p>
          <a:p>
            <a:pPr lvl="1" algn="r" rtl="1">
              <a:buNone/>
            </a:pPr>
            <a:endParaRPr lang="he-IL" dirty="0"/>
          </a:p>
          <a:p>
            <a:pPr lvl="1" algn="r" rtl="1">
              <a:buNone/>
            </a:pPr>
            <a:endParaRPr lang="en-US" dirty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/>
              <a:t>cat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591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aseline="-25000" dirty="0">
                <a:solidFill>
                  <a:srgbClr val="000000"/>
                </a:solidFill>
              </a:rPr>
              <a:t>הפקודה </a:t>
            </a:r>
            <a:r>
              <a:rPr lang="en-US" baseline="-25000" dirty="0">
                <a:solidFill>
                  <a:srgbClr val="000000"/>
                </a:solidFill>
              </a:rPr>
              <a:t>more </a:t>
            </a:r>
            <a:r>
              <a:rPr lang="he-IL" baseline="-25000" dirty="0">
                <a:solidFill>
                  <a:srgbClr val="000000"/>
                </a:solidFill>
              </a:rPr>
              <a:t> תוכנית שימושית להצגת תוכן של קובץ, התוכנית בעלת מנגנון גלילה שמאפשר לך לעלות ולרדת לאורך הקובץ.</a:t>
            </a:r>
          </a:p>
          <a:p>
            <a:pPr marL="0" indent="0" algn="r" rtl="1">
              <a:buNone/>
            </a:pPr>
            <a:r>
              <a:rPr lang="he-IL" baseline="-25000" dirty="0">
                <a:solidFill>
                  <a:srgbClr val="000000"/>
                </a:solidFill>
              </a:rPr>
              <a:t>הדפסת הקובץ </a:t>
            </a:r>
            <a:r>
              <a:rPr lang="en-US" baseline="-25000" dirty="0" err="1">
                <a:solidFill>
                  <a:srgbClr val="000000"/>
                </a:solidFill>
              </a:rPr>
              <a:t>myfile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he-IL" baseline="-25000" dirty="0">
                <a:solidFill>
                  <a:srgbClr val="000000"/>
                </a:solidFill>
              </a:rPr>
              <a:t> למסך, במידה והקובץ ארוך מכדי להיות מודפס במסך אחד תקבל אפשרות גלילה.</a:t>
            </a:r>
            <a:endParaRPr lang="he-IL" sz="2800" baseline="-25000" dirty="0">
              <a:solidFill>
                <a:srgbClr val="000000"/>
              </a:solidFill>
            </a:endParaRPr>
          </a:p>
          <a:p>
            <a:pPr marL="0" indent="0" algn="r" rtl="1">
              <a:buNone/>
            </a:pPr>
            <a:r>
              <a:rPr lang="he-IL" sz="2800" baseline="-25000" dirty="0">
                <a:solidFill>
                  <a:srgbClr val="000000"/>
                </a:solidFill>
              </a:rPr>
              <a:t>דפדוף בקובץ:</a:t>
            </a:r>
            <a:endParaRPr lang="he-IL" sz="4000" dirty="0">
              <a:solidFill>
                <a:srgbClr val="000000"/>
              </a:solidFill>
              <a:latin typeface="Times New Roman"/>
            </a:endParaRPr>
          </a:p>
          <a:p>
            <a:pPr marL="0" indent="0" algn="r" rtl="1">
              <a:buNone/>
            </a:pPr>
            <a:r>
              <a:rPr lang="he-IL" sz="2800" baseline="-25000" dirty="0">
                <a:solidFill>
                  <a:srgbClr val="000000"/>
                </a:solidFill>
              </a:rPr>
              <a:t>רווח (</a:t>
            </a:r>
            <a:r>
              <a:rPr lang="en-US" sz="2800" baseline="-25000" dirty="0">
                <a:solidFill>
                  <a:srgbClr val="000000"/>
                </a:solidFill>
              </a:rPr>
              <a:t>bar space</a:t>
            </a:r>
            <a:r>
              <a:rPr lang="he-IL" sz="2800" baseline="-25000" dirty="0">
                <a:solidFill>
                  <a:srgbClr val="000000"/>
                </a:solidFill>
              </a:rPr>
              <a:t>) דפדוף למסך הבא</a:t>
            </a:r>
            <a:endParaRPr lang="he-IL" sz="4000" dirty="0">
              <a:solidFill>
                <a:srgbClr val="000000"/>
              </a:solidFill>
              <a:latin typeface="Times New Roman"/>
            </a:endParaRPr>
          </a:p>
          <a:p>
            <a:pPr marL="0" indent="0" algn="r" rtl="1">
              <a:buNone/>
            </a:pPr>
            <a:r>
              <a:rPr lang="en-US" sz="2800" baseline="-25000" dirty="0">
                <a:solidFill>
                  <a:srgbClr val="000000"/>
                </a:solidFill>
              </a:rPr>
              <a:t>b</a:t>
            </a:r>
            <a:r>
              <a:rPr lang="he-IL" sz="2800" baseline="-25000" dirty="0">
                <a:solidFill>
                  <a:srgbClr val="000000"/>
                </a:solidFill>
              </a:rPr>
              <a:t>	דפדוף מסך אחורה</a:t>
            </a:r>
            <a:endParaRPr lang="he-IL" sz="4000" dirty="0">
              <a:solidFill>
                <a:srgbClr val="000000"/>
              </a:solidFill>
              <a:latin typeface="Times New Roman"/>
            </a:endParaRPr>
          </a:p>
          <a:p>
            <a:pPr marL="0" indent="0" algn="r" rtl="1">
              <a:buNone/>
            </a:pPr>
            <a:r>
              <a:rPr lang="en-US" sz="2800" baseline="-25000" dirty="0">
                <a:solidFill>
                  <a:srgbClr val="000000"/>
                </a:solidFill>
              </a:rPr>
              <a:t>Enter</a:t>
            </a:r>
            <a:r>
              <a:rPr lang="he-IL" sz="2800" baseline="-25000" dirty="0">
                <a:solidFill>
                  <a:srgbClr val="000000"/>
                </a:solidFill>
              </a:rPr>
              <a:t>	דפדוף שורה שורה</a:t>
            </a:r>
            <a:endParaRPr lang="he-IL" sz="4000" dirty="0">
              <a:solidFill>
                <a:srgbClr val="000000"/>
              </a:solidFill>
              <a:latin typeface="Times New Roman"/>
            </a:endParaRPr>
          </a:p>
          <a:p>
            <a:pPr marL="0" indent="0" algn="r" rtl="1">
              <a:buNone/>
            </a:pPr>
            <a:r>
              <a:rPr lang="en-US" sz="2800" baseline="-25000" dirty="0">
                <a:solidFill>
                  <a:srgbClr val="000000"/>
                </a:solidFill>
              </a:rPr>
              <a:t>h</a:t>
            </a:r>
            <a:r>
              <a:rPr lang="he-IL" sz="2800" baseline="-25000" dirty="0">
                <a:solidFill>
                  <a:srgbClr val="000000"/>
                </a:solidFill>
              </a:rPr>
              <a:t>	הדפסת מסך עזרה</a:t>
            </a:r>
            <a:endParaRPr lang="he-IL" sz="4000" dirty="0">
              <a:solidFill>
                <a:srgbClr val="000000"/>
              </a:solidFill>
              <a:latin typeface="Times New Roman"/>
            </a:endParaRPr>
          </a:p>
          <a:p>
            <a:pPr marL="0" indent="0" algn="r" rtl="1">
              <a:buNone/>
            </a:pPr>
            <a:r>
              <a:rPr lang="en-US" sz="2800" baseline="-25000" dirty="0">
                <a:solidFill>
                  <a:srgbClr val="000000"/>
                </a:solidFill>
              </a:rPr>
              <a:t>q</a:t>
            </a:r>
            <a:r>
              <a:rPr lang="he-IL" sz="2800" baseline="-25000" dirty="0">
                <a:solidFill>
                  <a:srgbClr val="000000"/>
                </a:solidFill>
              </a:rPr>
              <a:t>	סיום עיון בקובץ</a:t>
            </a:r>
            <a:endParaRPr lang="he-IL" sz="2800" dirty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more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791" y="164249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r" rtl="1">
              <a:buNone/>
            </a:pPr>
            <a:r>
              <a:rPr lang="en-US" dirty="0"/>
              <a:t>less </a:t>
            </a:r>
            <a:r>
              <a:rPr lang="he-IL" dirty="0"/>
              <a:t> היא שדרוג של </a:t>
            </a:r>
            <a:r>
              <a:rPr lang="en-US" dirty="0"/>
              <a:t>more</a:t>
            </a:r>
            <a:r>
              <a:rPr lang="he-IL" dirty="0"/>
              <a:t>, ההבדל העיקרי שב </a:t>
            </a:r>
            <a:r>
              <a:rPr lang="en-US" dirty="0"/>
              <a:t>less </a:t>
            </a:r>
            <a:r>
              <a:rPr lang="he-IL" dirty="0"/>
              <a:t> אתה יכול לרדת שורה שורה ולעומת גלילה של מסך שלם ב </a:t>
            </a:r>
            <a:r>
              <a:rPr lang="en-US" dirty="0"/>
              <a:t>more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להלן אוסף האופציות המיוחדות ל-</a:t>
            </a:r>
            <a:r>
              <a:rPr lang="en-US" dirty="0"/>
              <a:t> less</a:t>
            </a:r>
            <a:r>
              <a:rPr lang="he-IL" dirty="0"/>
              <a:t>:</a:t>
            </a:r>
          </a:p>
          <a:p>
            <a:pPr marL="0" indent="0" algn="r" rtl="1">
              <a:buNone/>
            </a:pPr>
            <a:r>
              <a:rPr lang="en-US" dirty="0"/>
              <a:t>d	</a:t>
            </a:r>
            <a:r>
              <a:rPr lang="he-IL" dirty="0"/>
              <a:t>להתקדם קדימה. ברירת מחדל 10 שורות ,</a:t>
            </a:r>
            <a:r>
              <a:rPr lang="en-US" dirty="0"/>
              <a:t>down </a:t>
            </a:r>
            <a:r>
              <a:rPr lang="he-IL" dirty="0"/>
              <a:t> חצי מסך.</a:t>
            </a:r>
          </a:p>
          <a:p>
            <a:pPr marL="0" indent="0" algn="r" rtl="1">
              <a:buNone/>
            </a:pPr>
            <a:r>
              <a:rPr lang="en-US" dirty="0"/>
              <a:t>u	</a:t>
            </a:r>
            <a:r>
              <a:rPr lang="he-IL" dirty="0"/>
              <a:t>כמו </a:t>
            </a:r>
            <a:r>
              <a:rPr lang="en-US" dirty="0"/>
              <a:t> d </a:t>
            </a:r>
            <a:r>
              <a:rPr lang="he-IL" dirty="0"/>
              <a:t>אך לאחור ,</a:t>
            </a:r>
            <a:r>
              <a:rPr lang="en-US" dirty="0"/>
              <a:t> up </a:t>
            </a:r>
            <a:r>
              <a:rPr lang="he-IL" dirty="0"/>
              <a:t>חצי מסך.</a:t>
            </a:r>
          </a:p>
          <a:p>
            <a:pPr marL="0" indent="0" algn="r" rtl="1">
              <a:buNone/>
            </a:pPr>
            <a:r>
              <a:rPr lang="en-US" dirty="0"/>
              <a:t>K</a:t>
            </a:r>
            <a:r>
              <a:rPr lang="he-IL" dirty="0"/>
              <a:t> </a:t>
            </a:r>
            <a:r>
              <a:rPr lang="en-US" dirty="0"/>
              <a:t>,</a:t>
            </a:r>
            <a:r>
              <a:rPr lang="he-IL" dirty="0"/>
              <a:t> </a:t>
            </a:r>
            <a:r>
              <a:rPr lang="en-US" dirty="0"/>
              <a:t>y	</a:t>
            </a:r>
            <a:r>
              <a:rPr lang="he-IL" dirty="0"/>
              <a:t>לך שורה אחת אחורה.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pattern</a:t>
            </a:r>
            <a:r>
              <a:rPr lang="he-IL" dirty="0"/>
              <a:t>/	חפש את המחרוזת </a:t>
            </a:r>
            <a:r>
              <a:rPr lang="en-US" dirty="0"/>
              <a:t>.pattern</a:t>
            </a:r>
            <a:endParaRPr lang="he-IL" dirty="0"/>
          </a:p>
          <a:p>
            <a:pPr marL="0" indent="0" algn="r" rtl="1">
              <a:buNone/>
            </a:pPr>
            <a:r>
              <a:rPr lang="en-US" dirty="0"/>
              <a:t>n</a:t>
            </a:r>
            <a:r>
              <a:rPr lang="he-IL" dirty="0"/>
              <a:t>	מצא את המופע הבא של הביטוי (</a:t>
            </a:r>
            <a:r>
              <a:rPr lang="en-US" dirty="0"/>
              <a:t>.(next</a:t>
            </a:r>
            <a:endParaRPr lang="he-IL" dirty="0"/>
          </a:p>
          <a:p>
            <a:pPr marL="0" indent="0" algn="r" rtl="1">
              <a:buNone/>
            </a:pPr>
            <a:r>
              <a:rPr lang="en-US" dirty="0"/>
              <a:t>h</a:t>
            </a:r>
            <a:r>
              <a:rPr lang="he-IL" dirty="0"/>
              <a:t>	הדפסת מסך עזרה</a:t>
            </a:r>
          </a:p>
          <a:p>
            <a:pPr marL="0" indent="0" algn="r" rtl="1">
              <a:buNone/>
            </a:pPr>
            <a:r>
              <a:rPr lang="en-US" dirty="0"/>
              <a:t>q</a:t>
            </a:r>
            <a:r>
              <a:rPr lang="he-IL" dirty="0"/>
              <a:t>	סיום עיון בקובץ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כמו כן ניתן לגלל קדימה אחורה במסמך באמצעות החיצים. 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/>
              <a:t>less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הפקודה </a:t>
            </a:r>
            <a:r>
              <a:rPr lang="en-US" dirty="0"/>
              <a:t>head </a:t>
            </a:r>
            <a:r>
              <a:rPr lang="he-IL" dirty="0"/>
              <a:t> מדפיסה רק את תחילת הקלט:</a:t>
            </a:r>
          </a:p>
          <a:p>
            <a:pPr marL="0" indent="0">
              <a:buNone/>
            </a:pPr>
            <a:r>
              <a:rPr lang="he-IL" dirty="0"/>
              <a:t>$ </a:t>
            </a:r>
            <a:r>
              <a:rPr lang="en-US" dirty="0"/>
              <a:t>head [-n </a:t>
            </a:r>
            <a:r>
              <a:rPr lang="he-IL" dirty="0"/>
              <a:t>+</a:t>
            </a:r>
            <a:r>
              <a:rPr lang="en-US" dirty="0"/>
              <a:t>/- #] [files]</a:t>
            </a:r>
          </a:p>
          <a:p>
            <a:pPr marL="0" indent="0" algn="r" rtl="1">
              <a:buNone/>
            </a:pPr>
            <a:r>
              <a:rPr lang="he-IL" dirty="0"/>
              <a:t>מדפיסה את # השורות הראשונות בקלט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אם לא מוגדר מספר יודפסו 10 שורות</a:t>
            </a:r>
          </a:p>
          <a:p>
            <a:pPr algn="r" rtl="1"/>
            <a:r>
              <a:rPr lang="he-IL" dirty="0"/>
              <a:t>אם המספר שהוגדר שלילי יודפסו כל השורות מלבד # </a:t>
            </a:r>
            <a:r>
              <a:rPr lang="he-IL" b="1" dirty="0"/>
              <a:t>השורות האחרונות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/>
              <a:t>head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034" y="157161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cat </a:t>
            </a:r>
            <a:r>
              <a:rPr lang="en-US" dirty="0" err="1"/>
              <a:t>a_file</a:t>
            </a:r>
            <a:endParaRPr lang="en-US" dirty="0"/>
          </a:p>
          <a:p>
            <a:r>
              <a:rPr lang="en-US" dirty="0"/>
              <a:t>a line 1</a:t>
            </a:r>
          </a:p>
          <a:p>
            <a:r>
              <a:rPr lang="en-US" dirty="0"/>
              <a:t>a line 2</a:t>
            </a:r>
          </a:p>
          <a:p>
            <a:r>
              <a:rPr lang="en-US" dirty="0"/>
              <a:t>a line 3</a:t>
            </a:r>
          </a:p>
          <a:p>
            <a:r>
              <a:rPr lang="en-US" dirty="0"/>
              <a:t>a line 4</a:t>
            </a:r>
          </a:p>
          <a:p>
            <a:r>
              <a:rPr lang="en-US" dirty="0"/>
              <a:t>a line 5</a:t>
            </a:r>
          </a:p>
          <a:p>
            <a:endParaRPr lang="en-US" dirty="0"/>
          </a:p>
          <a:p>
            <a:r>
              <a:rPr lang="en-US" dirty="0"/>
              <a:t>$ cat </a:t>
            </a:r>
            <a:r>
              <a:rPr lang="en-US" dirty="0" err="1"/>
              <a:t>b_file</a:t>
            </a:r>
            <a:endParaRPr lang="en-US" dirty="0"/>
          </a:p>
          <a:p>
            <a:r>
              <a:rPr lang="en-US" dirty="0"/>
              <a:t>b line 1</a:t>
            </a:r>
          </a:p>
          <a:p>
            <a:r>
              <a:rPr lang="en-US" dirty="0"/>
              <a:t>b line 2</a:t>
            </a:r>
          </a:p>
          <a:p>
            <a:r>
              <a:rPr lang="en-US" dirty="0"/>
              <a:t>b line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3306" y="164305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head –n</a:t>
            </a:r>
            <a:r>
              <a:rPr lang="he-IL" dirty="0"/>
              <a:t> </a:t>
            </a:r>
            <a:r>
              <a:rPr lang="en-US" dirty="0"/>
              <a:t>+2 </a:t>
            </a:r>
            <a:r>
              <a:rPr lang="en-US" dirty="0" err="1"/>
              <a:t>a_file</a:t>
            </a:r>
            <a:endParaRPr lang="en-US" dirty="0"/>
          </a:p>
          <a:p>
            <a:r>
              <a:rPr lang="en-US" dirty="0"/>
              <a:t>a line 1</a:t>
            </a:r>
          </a:p>
          <a:p>
            <a:r>
              <a:rPr lang="en-US" dirty="0"/>
              <a:t>a line 2</a:t>
            </a:r>
          </a:p>
          <a:p>
            <a:endParaRPr lang="en-US" dirty="0"/>
          </a:p>
          <a:p>
            <a:r>
              <a:rPr lang="en-US" dirty="0"/>
              <a:t>$ head –n</a:t>
            </a:r>
            <a:r>
              <a:rPr lang="he-IL" dirty="0"/>
              <a:t> </a:t>
            </a:r>
            <a:r>
              <a:rPr lang="en-US" dirty="0"/>
              <a:t>+1 </a:t>
            </a:r>
            <a:r>
              <a:rPr lang="he-IL" dirty="0"/>
              <a:t> </a:t>
            </a:r>
            <a:r>
              <a:rPr lang="en-US" dirty="0" err="1"/>
              <a:t>b_file</a:t>
            </a:r>
            <a:endParaRPr lang="en-US" dirty="0"/>
          </a:p>
          <a:p>
            <a:r>
              <a:rPr lang="en-US" dirty="0"/>
              <a:t>b line 1</a:t>
            </a:r>
          </a:p>
          <a:p>
            <a:endParaRPr lang="en-US" dirty="0"/>
          </a:p>
          <a:p>
            <a:r>
              <a:rPr lang="en-US" dirty="0"/>
              <a:t>$ head –n</a:t>
            </a:r>
            <a:r>
              <a:rPr lang="he-IL" dirty="0"/>
              <a:t> </a:t>
            </a:r>
            <a:r>
              <a:rPr lang="en-US" dirty="0"/>
              <a:t>-2 </a:t>
            </a:r>
            <a:r>
              <a:rPr lang="en-US" dirty="0" err="1"/>
              <a:t>a_file</a:t>
            </a:r>
            <a:r>
              <a:rPr lang="en-US" dirty="0"/>
              <a:t> </a:t>
            </a:r>
            <a:r>
              <a:rPr lang="en-US" dirty="0" err="1"/>
              <a:t>b_file</a:t>
            </a:r>
            <a:endParaRPr lang="en-US" dirty="0"/>
          </a:p>
          <a:p>
            <a:r>
              <a:rPr lang="en-US" dirty="0"/>
              <a:t>==&gt; </a:t>
            </a:r>
            <a:r>
              <a:rPr lang="en-US" dirty="0" err="1"/>
              <a:t>a_file</a:t>
            </a:r>
            <a:r>
              <a:rPr lang="en-US" dirty="0"/>
              <a:t> &lt;==</a:t>
            </a:r>
          </a:p>
          <a:p>
            <a:r>
              <a:rPr lang="en-US" dirty="0"/>
              <a:t>a line 1</a:t>
            </a:r>
          </a:p>
          <a:p>
            <a:r>
              <a:rPr lang="en-US" dirty="0"/>
              <a:t>a line 2</a:t>
            </a:r>
          </a:p>
          <a:p>
            <a:r>
              <a:rPr lang="en-US" dirty="0"/>
              <a:t>a line 3</a:t>
            </a:r>
          </a:p>
          <a:p>
            <a:r>
              <a:rPr lang="en-US" dirty="0"/>
              <a:t>==&gt; </a:t>
            </a:r>
            <a:r>
              <a:rPr lang="en-US" dirty="0" err="1"/>
              <a:t>b_file</a:t>
            </a:r>
            <a:r>
              <a:rPr lang="en-US" dirty="0"/>
              <a:t> &lt;==</a:t>
            </a:r>
          </a:p>
          <a:p>
            <a:r>
              <a:rPr lang="en-US" dirty="0"/>
              <a:t>b line 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מציגה 10 (ברירת מחדל) מקובץ מסויים </a:t>
            </a:r>
          </a:p>
          <a:p>
            <a:pPr algn="r" rtl="1">
              <a:buNone/>
            </a:pPr>
            <a:r>
              <a:rPr lang="he-IL" dirty="0"/>
              <a:t>ניתן לשנות כמות ע"י הוספת </a:t>
            </a:r>
            <a:r>
              <a:rPr lang="en-US" dirty="0"/>
              <a:t>-2</a:t>
            </a:r>
            <a:r>
              <a:rPr lang="he-IL" dirty="0"/>
              <a:t> וכך יציג שתי שורות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/>
              <a:t>head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884463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הפקודה </a:t>
            </a:r>
            <a:r>
              <a:rPr lang="en-US" dirty="0"/>
              <a:t>tail</a:t>
            </a:r>
            <a:r>
              <a:rPr lang="he-IL" dirty="0"/>
              <a:t>  מדפיסה רק את סוף הקלט:</a:t>
            </a:r>
          </a:p>
          <a:p>
            <a:pPr marL="0" indent="0">
              <a:buNone/>
            </a:pPr>
            <a:r>
              <a:rPr lang="he-IL" dirty="0"/>
              <a:t>$ </a:t>
            </a:r>
            <a:r>
              <a:rPr lang="en-US" dirty="0"/>
              <a:t>tail –n [-/+#] [files]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עבור -# מדפיסה את # השורות האחרונות בקלט</a:t>
            </a:r>
          </a:p>
          <a:p>
            <a:pPr algn="r" rtl="1"/>
            <a:r>
              <a:rPr lang="he-IL" dirty="0"/>
              <a:t>עבור +# מדפיסה החל מהשורה ה- #</a:t>
            </a:r>
          </a:p>
          <a:p>
            <a:pPr algn="r" rtl="1"/>
            <a:r>
              <a:rPr lang="he-IL" dirty="0"/>
              <a:t>ברירת המחדל היא הדפסת 10 השורות האחרונות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</a:t>
            </a:r>
            <a:r>
              <a:rPr lang="en-US" dirty="0"/>
              <a:t> tail </a:t>
            </a:r>
            <a:r>
              <a:rPr lang="he-IL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dirty="0"/>
              <a:t>כל קובץ מאופיין על ידי שם לפי הכללים הבאים: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השם יכול להכיל תו אחד עד 255 תווים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כל התווים קבילים פרט ל "-".</a:t>
            </a:r>
          </a:p>
          <a:p>
            <a:pPr algn="r" rtl="1"/>
            <a:endParaRPr lang="he-IL" dirty="0"/>
          </a:p>
          <a:p>
            <a:pPr algn="r" rtl="1"/>
            <a:r>
              <a:rPr lang="he-IL" sz="2800" dirty="0"/>
              <a:t>רצוי להימנע משמוש בתווים הבאים: רווח טבולטור ? ₪ ^ ‘ ' &amp; * ( ) [ ] ; " \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רצוי להימנע מלהשתמש בתווים: + _ . כתו ראשון בשם קובץ.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מערכת </a:t>
            </a:r>
            <a:r>
              <a:rPr lang="en-US" dirty="0"/>
              <a:t> UNIX </a:t>
            </a:r>
            <a:r>
              <a:rPr lang="he-IL" dirty="0"/>
              <a:t>מבדילה בין אותיות קטנות וגדולות - לכן למשל, שם קובץ </a:t>
            </a:r>
            <a:r>
              <a:rPr lang="en-US" dirty="0"/>
              <a:t>  File </a:t>
            </a:r>
            <a:r>
              <a:rPr lang="he-IL" dirty="0"/>
              <a:t> אינו זהה לשם קובץ </a:t>
            </a:r>
            <a:r>
              <a:rPr lang="en-US" dirty="0"/>
              <a:t>file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שם של קובץ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$ tail –n -2 </a:t>
            </a:r>
            <a:r>
              <a:rPr lang="en-US" dirty="0" err="1"/>
              <a:t>a_file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line 4</a:t>
            </a:r>
          </a:p>
          <a:p>
            <a:pPr marL="0" indent="0">
              <a:buNone/>
            </a:pPr>
            <a:r>
              <a:rPr lang="en-US" dirty="0"/>
              <a:t>a line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tail –n +2 </a:t>
            </a:r>
            <a:r>
              <a:rPr lang="en-US" dirty="0" err="1"/>
              <a:t>a_file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line 2</a:t>
            </a:r>
          </a:p>
          <a:p>
            <a:pPr marL="0" indent="0">
              <a:buNone/>
            </a:pPr>
            <a:r>
              <a:rPr lang="en-US" dirty="0"/>
              <a:t>a line 3</a:t>
            </a:r>
          </a:p>
          <a:p>
            <a:pPr marL="0" indent="0">
              <a:buNone/>
            </a:pPr>
            <a:r>
              <a:rPr lang="en-US" dirty="0"/>
              <a:t>a line 4</a:t>
            </a:r>
          </a:p>
          <a:p>
            <a:pPr marL="0" indent="0">
              <a:buNone/>
            </a:pPr>
            <a:r>
              <a:rPr lang="en-US" dirty="0"/>
              <a:t>a line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tail –n -1 </a:t>
            </a:r>
            <a:r>
              <a:rPr lang="en-US" dirty="0" err="1"/>
              <a:t>a_file</a:t>
            </a:r>
            <a:r>
              <a:rPr lang="en-US" dirty="0"/>
              <a:t> </a:t>
            </a:r>
            <a:r>
              <a:rPr lang="en-US" dirty="0" err="1"/>
              <a:t>b_file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==&gt; </a:t>
            </a:r>
            <a:r>
              <a:rPr lang="en-US" dirty="0" err="1"/>
              <a:t>a_file</a:t>
            </a:r>
            <a:r>
              <a:rPr lang="en-US" dirty="0"/>
              <a:t> &lt;==</a:t>
            </a:r>
          </a:p>
          <a:p>
            <a:pPr marL="0" indent="0">
              <a:buNone/>
            </a:pPr>
            <a:r>
              <a:rPr lang="en-US" dirty="0"/>
              <a:t>a line 5</a:t>
            </a:r>
          </a:p>
          <a:p>
            <a:pPr marL="0" indent="0">
              <a:buNone/>
            </a:pPr>
            <a:r>
              <a:rPr lang="en-US" dirty="0"/>
              <a:t>==&gt; </a:t>
            </a:r>
            <a:r>
              <a:rPr lang="en-US" dirty="0" err="1"/>
              <a:t>b_file</a:t>
            </a:r>
            <a:r>
              <a:rPr lang="en-US" dirty="0"/>
              <a:t> &lt;==</a:t>
            </a:r>
          </a:p>
          <a:p>
            <a:pPr marL="0" indent="0">
              <a:buNone/>
            </a:pPr>
            <a:r>
              <a:rPr lang="en-US" dirty="0"/>
              <a:t>b line 3</a:t>
            </a:r>
            <a:endParaRPr lang="he-IL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כמו הפקודה הקודמת אבל מציג מסוף הקובץ 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</a:t>
            </a:r>
            <a:r>
              <a:rPr lang="en-US" dirty="0"/>
              <a:t> tail </a:t>
            </a:r>
            <a:r>
              <a:rPr lang="he-IL" dirty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2143116"/>
            <a:ext cx="851417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endParaRPr lang="he-IL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sort</a:t>
            </a:r>
            <a:r>
              <a:rPr lang="en-US" dirty="0"/>
              <a:t> [</a:t>
            </a:r>
            <a:r>
              <a:rPr lang="en-US" i="1" dirty="0"/>
              <a:t>options</a:t>
            </a:r>
            <a:r>
              <a:rPr lang="en-US" dirty="0"/>
              <a:t>] [</a:t>
            </a:r>
            <a:r>
              <a:rPr lang="en-US" i="1" dirty="0"/>
              <a:t>files</a:t>
            </a:r>
            <a:r>
              <a:rPr lang="en-US" dirty="0"/>
              <a:t>]</a:t>
            </a:r>
            <a:endParaRPr lang="he-IL" dirty="0"/>
          </a:p>
          <a:p>
            <a:pPr>
              <a:lnSpc>
                <a:spcPct val="80000"/>
              </a:lnSpc>
              <a:buNone/>
              <a:defRPr/>
            </a:pPr>
            <a:endParaRPr lang="he-IL" dirty="0"/>
          </a:p>
          <a:p>
            <a:pPr algn="r" rtl="1">
              <a:lnSpc>
                <a:spcPct val="80000"/>
              </a:lnSpc>
              <a:defRPr/>
            </a:pPr>
            <a:r>
              <a:rPr lang="he-IL" sz="2000" dirty="0"/>
              <a:t>ממיינת את שורות הקבצים </a:t>
            </a:r>
            <a:r>
              <a:rPr lang="en-US" sz="2000" dirty="0"/>
              <a:t>[</a:t>
            </a:r>
            <a:r>
              <a:rPr lang="en-US" sz="2000" i="1" dirty="0"/>
              <a:t>files</a:t>
            </a:r>
            <a:r>
              <a:rPr lang="en-US" sz="2000" dirty="0"/>
              <a:t>]</a:t>
            </a:r>
            <a:r>
              <a:rPr lang="he-IL" sz="2000" dirty="0"/>
              <a:t>, בדרך כלל בסדר א"ב.</a:t>
            </a:r>
          </a:p>
          <a:p>
            <a:pPr algn="r" rtl="1">
              <a:lnSpc>
                <a:spcPct val="80000"/>
              </a:lnSpc>
              <a:defRPr/>
            </a:pPr>
            <a:endParaRPr lang="he-IL" sz="2000" dirty="0"/>
          </a:p>
          <a:p>
            <a:pPr algn="r" rtl="1">
              <a:lnSpc>
                <a:spcPct val="80000"/>
              </a:lnSpc>
              <a:defRPr/>
            </a:pPr>
            <a:r>
              <a:rPr lang="he-IL" sz="2000" dirty="0"/>
              <a:t>אופציות נוספות:</a:t>
            </a:r>
            <a:endParaRPr lang="en-US" sz="20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-b</a:t>
            </a:r>
            <a:r>
              <a:rPr lang="he-IL" sz="1800" dirty="0"/>
              <a:t> התעלם מרווחים בתחילת השורה</a:t>
            </a:r>
            <a:endParaRPr lang="en-US" sz="18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-d</a:t>
            </a:r>
            <a:r>
              <a:rPr lang="he-IL" sz="1800" dirty="0"/>
              <a:t> מבצע מיון בסדר מילוני (מתעלם מפיסוק)</a:t>
            </a:r>
            <a:endParaRPr lang="en-US" sz="18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-f</a:t>
            </a:r>
            <a:r>
              <a:rPr lang="he-IL" sz="1800" dirty="0"/>
              <a:t> מתעלם מהבדלי</a:t>
            </a:r>
            <a:r>
              <a:rPr lang="en-US" sz="1800" dirty="0"/>
              <a:t>uppercase/lowercase </a:t>
            </a:r>
            <a:endParaRPr lang="en-US" sz="18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-m</a:t>
            </a:r>
            <a:r>
              <a:rPr lang="he-IL" sz="1800" dirty="0"/>
              <a:t> ממזג מספר קבצים שכבר מוינו לקובץ אחד (יותר יעיל מאשר למיין אותם שוב אם הם כבר ממוינים).</a:t>
            </a:r>
            <a:endParaRPr lang="en-US" sz="18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-n</a:t>
            </a:r>
            <a:r>
              <a:rPr lang="he-IL" sz="1800" dirty="0"/>
              <a:t> משווה על פי ערך מספרי.</a:t>
            </a:r>
            <a:endParaRPr lang="en-US" sz="18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-o </a:t>
            </a:r>
            <a:r>
              <a:rPr lang="en-US" sz="1800" b="1" i="1" dirty="0"/>
              <a:t>file</a:t>
            </a:r>
            <a:r>
              <a:rPr lang="he-IL" sz="1800" b="1" i="1" dirty="0"/>
              <a:t> </a:t>
            </a:r>
            <a:r>
              <a:rPr lang="he-IL" sz="1800" dirty="0"/>
              <a:t>מדפיס את הפלט לקובץ </a:t>
            </a:r>
            <a:r>
              <a:rPr lang="en-US" sz="1800" i="1" dirty="0"/>
              <a:t>file</a:t>
            </a:r>
            <a:r>
              <a:rPr lang="he-IL" sz="1800" dirty="0"/>
              <a:t>.</a:t>
            </a:r>
            <a:endParaRPr lang="en-US" sz="18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-r</a:t>
            </a:r>
            <a:r>
              <a:rPr lang="he-IL" sz="1800" dirty="0"/>
              <a:t> הופך את סדר המיון.</a:t>
            </a:r>
            <a:endParaRPr lang="en-US" sz="1800" b="1" dirty="0"/>
          </a:p>
          <a:p>
            <a:pPr lvl="1" algn="r" rtl="1">
              <a:lnSpc>
                <a:spcPct val="80000"/>
              </a:lnSpc>
              <a:defRPr/>
            </a:pPr>
            <a:r>
              <a:rPr lang="en-US" sz="1800" b="1" dirty="0"/>
              <a:t>u</a:t>
            </a:r>
            <a:r>
              <a:rPr lang="he-IL" sz="1800" b="1" dirty="0"/>
              <a:t>-</a:t>
            </a:r>
            <a:r>
              <a:rPr lang="he-IL" sz="1800" dirty="0"/>
              <a:t> שורות זהות יופיעו בפלט פעם אחת בלבד</a:t>
            </a:r>
            <a:r>
              <a:rPr lang="en-US" sz="1800" dirty="0"/>
              <a:t>.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sort</a:t>
            </a:r>
            <a:r>
              <a:rPr lang="he-IL" dirty="0"/>
              <a:t> הפקודה 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886" y="116632"/>
            <a:ext cx="8229600" cy="6000792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1600" b="1" dirty="0"/>
              <a:t>$ cat data 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/>
              <a:t>World</a:t>
            </a:r>
          </a:p>
          <a:p>
            <a:pPr>
              <a:buNone/>
              <a:defRPr/>
            </a:pPr>
            <a:r>
              <a:rPr lang="en-US" sz="1600" dirty="0" err="1"/>
              <a:t>whould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/>
              <a:t>for</a:t>
            </a:r>
          </a:p>
          <a:p>
            <a:pPr>
              <a:buNone/>
              <a:defRPr/>
            </a:pPr>
            <a:r>
              <a:rPr lang="en-US" sz="1600" dirty="0" err="1"/>
              <a:t>Fater</a:t>
            </a:r>
            <a:endParaRPr lang="en-US" sz="1600" b="1" dirty="0"/>
          </a:p>
          <a:p>
            <a:pPr>
              <a:buNone/>
              <a:defRPr/>
            </a:pPr>
            <a:r>
              <a:rPr lang="en-US" sz="1600" b="1" dirty="0"/>
              <a:t>$ sort data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 err="1"/>
              <a:t>Fater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/>
              <a:t>for</a:t>
            </a:r>
            <a:endParaRPr lang="he-IL" sz="1600" dirty="0"/>
          </a:p>
          <a:p>
            <a:pPr>
              <a:buNone/>
              <a:defRPr/>
            </a:pPr>
            <a:r>
              <a:rPr lang="en-US" sz="1600" dirty="0"/>
              <a:t>World</a:t>
            </a:r>
          </a:p>
          <a:p>
            <a:pPr>
              <a:buNone/>
              <a:defRPr/>
            </a:pPr>
            <a:r>
              <a:rPr lang="en-US" sz="1600" dirty="0" err="1"/>
              <a:t>whould</a:t>
            </a:r>
            <a:endParaRPr lang="en-US" sz="1600" b="1" dirty="0"/>
          </a:p>
          <a:p>
            <a:pPr>
              <a:buNone/>
              <a:defRPr/>
            </a:pPr>
            <a:r>
              <a:rPr lang="he-IL" sz="1600" b="1" dirty="0"/>
              <a:t>$</a:t>
            </a:r>
            <a:r>
              <a:rPr lang="en-US" sz="1600" b="1" dirty="0"/>
              <a:t>sort data -f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 err="1"/>
              <a:t>Fater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/>
              <a:t>for</a:t>
            </a:r>
          </a:p>
          <a:p>
            <a:pPr>
              <a:buNone/>
              <a:defRPr/>
            </a:pPr>
            <a:r>
              <a:rPr lang="en-US" sz="1600" dirty="0" err="1"/>
              <a:t>whould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/>
              <a:t>World</a:t>
            </a:r>
            <a:endParaRPr lang="en-US" sz="1600" b="1" dirty="0"/>
          </a:p>
          <a:p>
            <a:pPr>
              <a:buNone/>
              <a:defRPr/>
            </a:pPr>
            <a:r>
              <a:rPr lang="en-US" sz="1600" b="1" dirty="0"/>
              <a:t> sort data -</a:t>
            </a:r>
            <a:r>
              <a:rPr lang="he-IL" sz="1600" b="1" dirty="0" err="1"/>
              <a:t>f</a:t>
            </a:r>
            <a:r>
              <a:rPr lang="en-US" sz="1600" b="1" dirty="0"/>
              <a:t>r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/>
              <a:t>World</a:t>
            </a:r>
          </a:p>
          <a:p>
            <a:pPr>
              <a:buNone/>
              <a:defRPr/>
            </a:pPr>
            <a:r>
              <a:rPr lang="en-US" sz="1600" dirty="0" err="1"/>
              <a:t>whould</a:t>
            </a:r>
            <a:endParaRPr lang="en-US" sz="1600" dirty="0"/>
          </a:p>
          <a:p>
            <a:pPr>
              <a:buNone/>
              <a:defRPr/>
            </a:pPr>
            <a:r>
              <a:rPr lang="en-US" sz="1600" dirty="0"/>
              <a:t>for</a:t>
            </a:r>
          </a:p>
          <a:p>
            <a:pPr>
              <a:buNone/>
              <a:defRPr/>
            </a:pPr>
            <a:r>
              <a:rPr lang="en-US" sz="1600" dirty="0" err="1"/>
              <a:t>Fater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7686" y="121442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 cat </a:t>
            </a:r>
            <a:r>
              <a:rPr lang="en-US" b="1" dirty="0" err="1"/>
              <a:t>new_sort_data</a:t>
            </a:r>
            <a:endParaRPr lang="en-US" b="1" dirty="0"/>
          </a:p>
          <a:p>
            <a:pPr>
              <a:defRPr/>
            </a:pPr>
            <a:r>
              <a:rPr lang="en-US" dirty="0" err="1"/>
              <a:t>abc</a:t>
            </a:r>
            <a:endParaRPr lang="en-US" dirty="0"/>
          </a:p>
          <a:p>
            <a:pPr>
              <a:defRPr/>
            </a:pPr>
            <a:r>
              <a:rPr lang="en-US" dirty="0" err="1"/>
              <a:t>abb</a:t>
            </a:r>
            <a:endParaRPr lang="en-US" dirty="0"/>
          </a:p>
          <a:p>
            <a:pPr>
              <a:defRPr/>
            </a:pPr>
            <a:r>
              <a:rPr lang="en-US" dirty="0" err="1"/>
              <a:t>rt</a:t>
            </a:r>
            <a:endParaRPr lang="en-US" dirty="0"/>
          </a:p>
          <a:p>
            <a:pPr>
              <a:defRPr/>
            </a:pPr>
            <a:r>
              <a:rPr lang="en-US" dirty="0"/>
              <a:t>g</a:t>
            </a:r>
          </a:p>
          <a:p>
            <a:pPr>
              <a:defRPr/>
            </a:pPr>
            <a:r>
              <a:rPr lang="en-US" dirty="0" err="1"/>
              <a:t>hhhh</a:t>
            </a:r>
            <a:r>
              <a:rPr lang="en-US" dirty="0"/>
              <a:t> </a:t>
            </a:r>
            <a:r>
              <a:rPr lang="en-US" dirty="0" err="1"/>
              <a:t>eee</a:t>
            </a:r>
            <a:r>
              <a:rPr lang="en-US" dirty="0"/>
              <a:t> www </a:t>
            </a: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 err="1"/>
              <a:t>ddd</a:t>
            </a:r>
            <a:endParaRPr lang="en-US" dirty="0"/>
          </a:p>
          <a:p>
            <a:pPr>
              <a:defRPr/>
            </a:pPr>
            <a:r>
              <a:rPr lang="en-US" dirty="0" err="1"/>
              <a:t>gg</a:t>
            </a:r>
            <a:r>
              <a:rPr lang="en-US" dirty="0"/>
              <a:t> </a:t>
            </a:r>
            <a:r>
              <a:rPr lang="en-US" dirty="0" err="1"/>
              <a:t>hh</a:t>
            </a:r>
            <a:r>
              <a:rPr lang="en-US" dirty="0"/>
              <a:t> </a:t>
            </a:r>
            <a:r>
              <a:rPr lang="en-US" dirty="0" err="1"/>
              <a:t>tt</a:t>
            </a:r>
            <a:endParaRPr lang="en-US" dirty="0"/>
          </a:p>
          <a:p>
            <a:pPr>
              <a:defRPr/>
            </a:pPr>
            <a:r>
              <a:rPr lang="en-US" dirty="0" err="1"/>
              <a:t>kk</a:t>
            </a:r>
            <a:r>
              <a:rPr lang="en-US" dirty="0"/>
              <a:t> bb 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ss</a:t>
            </a:r>
            <a:endParaRPr lang="en-US" dirty="0"/>
          </a:p>
          <a:p>
            <a:pPr>
              <a:defRPr/>
            </a:pPr>
            <a:r>
              <a:rPr lang="en-US" b="1" dirty="0"/>
              <a:t>$ sort -o t1 </a:t>
            </a:r>
            <a:r>
              <a:rPr lang="en-US" b="1" dirty="0" err="1"/>
              <a:t>new_sort_data</a:t>
            </a:r>
            <a:endParaRPr lang="en-US" b="1" dirty="0"/>
          </a:p>
          <a:p>
            <a:pPr>
              <a:defRPr/>
            </a:pPr>
            <a:r>
              <a:rPr lang="en-US" b="1" dirty="0"/>
              <a:t>$ cat t1</a:t>
            </a:r>
          </a:p>
          <a:p>
            <a:pPr>
              <a:defRPr/>
            </a:pPr>
            <a:r>
              <a:rPr lang="en-US" dirty="0" err="1"/>
              <a:t>abb</a:t>
            </a:r>
            <a:endParaRPr lang="en-US" dirty="0"/>
          </a:p>
          <a:p>
            <a:pPr>
              <a:defRPr/>
            </a:pPr>
            <a:r>
              <a:rPr lang="en-US" dirty="0" err="1"/>
              <a:t>abc</a:t>
            </a:r>
            <a:endParaRPr lang="en-US" dirty="0"/>
          </a:p>
          <a:p>
            <a:pPr>
              <a:defRPr/>
            </a:pPr>
            <a:r>
              <a:rPr lang="en-US" dirty="0"/>
              <a:t>g</a:t>
            </a:r>
          </a:p>
          <a:p>
            <a:pPr>
              <a:defRPr/>
            </a:pPr>
            <a:r>
              <a:rPr lang="en-US" dirty="0" err="1"/>
              <a:t>gg</a:t>
            </a:r>
            <a:r>
              <a:rPr lang="en-US" dirty="0"/>
              <a:t> </a:t>
            </a:r>
            <a:r>
              <a:rPr lang="en-US" dirty="0" err="1"/>
              <a:t>hh</a:t>
            </a:r>
            <a:r>
              <a:rPr lang="en-US" dirty="0"/>
              <a:t> </a:t>
            </a:r>
            <a:r>
              <a:rPr lang="en-US" dirty="0" err="1"/>
              <a:t>tt</a:t>
            </a:r>
            <a:endParaRPr lang="en-US" dirty="0"/>
          </a:p>
          <a:p>
            <a:pPr>
              <a:defRPr/>
            </a:pPr>
            <a:r>
              <a:rPr lang="en-US" dirty="0" err="1"/>
              <a:t>hhhh</a:t>
            </a:r>
            <a:r>
              <a:rPr lang="en-US" dirty="0"/>
              <a:t> </a:t>
            </a:r>
            <a:r>
              <a:rPr lang="en-US" dirty="0" err="1"/>
              <a:t>eee</a:t>
            </a:r>
            <a:r>
              <a:rPr lang="en-US" dirty="0"/>
              <a:t> www </a:t>
            </a: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 err="1"/>
              <a:t>ddd</a:t>
            </a:r>
            <a:endParaRPr lang="en-US" dirty="0"/>
          </a:p>
          <a:p>
            <a:pPr>
              <a:defRPr/>
            </a:pPr>
            <a:r>
              <a:rPr lang="en-US" dirty="0" err="1"/>
              <a:t>kk</a:t>
            </a:r>
            <a:r>
              <a:rPr lang="en-US" dirty="0"/>
              <a:t> bb 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ss</a:t>
            </a:r>
            <a:endParaRPr lang="en-US" dirty="0"/>
          </a:p>
          <a:p>
            <a:pPr>
              <a:defRPr/>
            </a:pPr>
            <a:r>
              <a:rPr lang="en-US" dirty="0" err="1"/>
              <a:t>rt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sort</a:t>
            </a:r>
            <a:r>
              <a:rPr lang="he-IL" dirty="0"/>
              <a:t> הפקודה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376363"/>
            <a:ext cx="64865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>
              <a:lnSpc>
                <a:spcPct val="80000"/>
              </a:lnSpc>
              <a:buNone/>
              <a:defRPr/>
            </a:pPr>
            <a:endParaRPr lang="en-US" sz="3200" b="1" dirty="0"/>
          </a:p>
          <a:p>
            <a:pPr rtl="1">
              <a:lnSpc>
                <a:spcPct val="80000"/>
              </a:lnSpc>
              <a:buNone/>
              <a:defRPr/>
            </a:pPr>
            <a:r>
              <a:rPr lang="en-US" sz="3200" b="1" dirty="0" err="1"/>
              <a:t>grep</a:t>
            </a:r>
            <a:r>
              <a:rPr lang="en-US" sz="3200" dirty="0"/>
              <a:t> [</a:t>
            </a:r>
            <a:r>
              <a:rPr lang="en-US" sz="3200" i="1" dirty="0"/>
              <a:t>options</a:t>
            </a:r>
            <a:r>
              <a:rPr lang="en-US" sz="3200" dirty="0"/>
              <a:t>] </a:t>
            </a:r>
            <a:r>
              <a:rPr lang="en-US" sz="3200" i="1" dirty="0"/>
              <a:t>word</a:t>
            </a:r>
            <a:r>
              <a:rPr lang="en-US" sz="3200" dirty="0"/>
              <a:t> [</a:t>
            </a:r>
            <a:r>
              <a:rPr lang="en-US" sz="3200" i="1" dirty="0"/>
              <a:t>files</a:t>
            </a:r>
            <a:r>
              <a:rPr lang="en-US" sz="3200" dirty="0"/>
              <a:t>]</a:t>
            </a:r>
          </a:p>
          <a:p>
            <a:pPr algn="r" rtl="1">
              <a:lnSpc>
                <a:spcPct val="80000"/>
              </a:lnSpc>
              <a:buNone/>
              <a:defRPr/>
            </a:pPr>
            <a:endParaRPr lang="he-IL" sz="3200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dirty="0"/>
              <a:t>מחפשת בקבצים </a:t>
            </a:r>
            <a:r>
              <a:rPr lang="en-US" sz="2800" dirty="0"/>
              <a:t>[</a:t>
            </a:r>
            <a:r>
              <a:rPr lang="en-US" sz="2800" i="1" dirty="0"/>
              <a:t>files</a:t>
            </a:r>
            <a:r>
              <a:rPr lang="en-US" sz="2800" dirty="0"/>
              <a:t>]</a:t>
            </a:r>
            <a:r>
              <a:rPr lang="he-IL" sz="2800" dirty="0"/>
              <a:t> שורות בהן מופיעה המילה </a:t>
            </a:r>
            <a:r>
              <a:rPr lang="en-US" sz="2800" i="1" dirty="0"/>
              <a:t>word</a:t>
            </a:r>
            <a:r>
              <a:rPr lang="he-IL" sz="2800" dirty="0"/>
              <a:t> וכותבת אותם לפלט הסטנדרטי.</a:t>
            </a:r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dirty="0"/>
              <a:t>	</a:t>
            </a:r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dirty="0"/>
              <a:t>אם רוצים לחפש שורות בהן מופיע ביטוי המורכב ממספר מילים המופרדות ע"י רווחים, כותבים את הביטוי בין גרשיים</a:t>
            </a:r>
          </a:p>
          <a:p>
            <a:pPr marL="0" indent="0" algn="r" rtl="1">
              <a:lnSpc>
                <a:spcPct val="80000"/>
              </a:lnSpc>
              <a:buNone/>
              <a:defRPr/>
            </a:pPr>
            <a:endParaRPr lang="he-IL" sz="2800" dirty="0"/>
          </a:p>
          <a:p>
            <a:pPr marL="0" indent="0" rtl="1">
              <a:lnSpc>
                <a:spcPct val="80000"/>
              </a:lnSpc>
              <a:buNone/>
              <a:defRPr/>
            </a:pPr>
            <a:r>
              <a:rPr lang="en-US" sz="2800" dirty="0"/>
              <a:t>$</a:t>
            </a:r>
            <a:r>
              <a:rPr lang="en-US" sz="2800" dirty="0" err="1"/>
              <a:t>grep</a:t>
            </a:r>
            <a:r>
              <a:rPr lang="en-US" sz="2800" dirty="0"/>
              <a:t> "It is" file</a:t>
            </a:r>
            <a:endParaRPr lang="he-IL" sz="2800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endParaRPr lang="he-IL" sz="2800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אפשרויות נוספות:</a:t>
            </a:r>
            <a:r>
              <a:rPr lang="he-IL" sz="2800" dirty="0"/>
              <a:t>	</a:t>
            </a:r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r>
              <a:rPr lang="en-US" sz="2800" b="1" dirty="0"/>
              <a:t>-c</a:t>
            </a:r>
            <a:r>
              <a:rPr lang="he-IL" sz="2800" dirty="0"/>
              <a:t> הדפס רק את מספר השורות שנמצאו</a:t>
            </a:r>
            <a:endParaRPr lang="en-US" sz="2800" b="1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r>
              <a:rPr lang="en-US" sz="2800" b="1" dirty="0"/>
              <a:t>-h</a:t>
            </a:r>
            <a:r>
              <a:rPr lang="he-IL" sz="2800" dirty="0"/>
              <a:t> הדפס את השורות עצמן ללא שמות הקבצים, בהם השורות נמצאו</a:t>
            </a:r>
            <a:endParaRPr lang="en-US" sz="2800" b="1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r>
              <a:rPr lang="en-US" sz="2800" b="1" dirty="0"/>
              <a:t>-</a:t>
            </a:r>
            <a:r>
              <a:rPr lang="en-US" sz="2800" b="1" dirty="0" err="1"/>
              <a:t>i</a:t>
            </a:r>
            <a:r>
              <a:rPr lang="he-IL" sz="2800" dirty="0"/>
              <a:t> התעלם מהבדלי </a:t>
            </a:r>
            <a:r>
              <a:rPr lang="en-US" sz="2800" dirty="0"/>
              <a:t>uppercase/lowercase</a:t>
            </a:r>
            <a:endParaRPr lang="en-US" sz="2800" b="1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r>
              <a:rPr lang="en-US" sz="2800" b="1" dirty="0"/>
              <a:t>-l</a:t>
            </a:r>
            <a:r>
              <a:rPr lang="he-IL" sz="2800" dirty="0"/>
              <a:t> הדפס רק את שמות הקבצים בהם השורות נמצאו ללא הדפסת השורות עצמן</a:t>
            </a:r>
            <a:endParaRPr lang="en-US" sz="2800" b="1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r>
              <a:rPr lang="en-US" sz="2800" b="1" dirty="0"/>
              <a:t>-n</a:t>
            </a:r>
            <a:r>
              <a:rPr lang="he-IL" sz="2800" dirty="0"/>
              <a:t> הדפס את השורות ואת מספרן בקבצים</a:t>
            </a:r>
            <a:endParaRPr lang="en-US" sz="2800" b="1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r>
              <a:rPr lang="en-US" sz="2800" b="1" dirty="0"/>
              <a:t>-v</a:t>
            </a:r>
            <a:r>
              <a:rPr lang="he-IL" sz="2800" dirty="0"/>
              <a:t>הדפס את כל השורות, בהן </a:t>
            </a:r>
            <a:r>
              <a:rPr lang="he-IL" sz="2800" b="1" dirty="0"/>
              <a:t>לא מופיעה</a:t>
            </a:r>
            <a:r>
              <a:rPr lang="he-IL" sz="2800" dirty="0"/>
              <a:t>  </a:t>
            </a:r>
            <a:r>
              <a:rPr lang="en-US" sz="2800" i="1" dirty="0"/>
              <a:t>word</a:t>
            </a:r>
            <a:endParaRPr lang="he-IL" sz="2800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r>
              <a:rPr lang="en-US" sz="2800" b="1" dirty="0"/>
              <a:t>-w</a:t>
            </a:r>
            <a:r>
              <a:rPr lang="he-IL" sz="2800" dirty="0"/>
              <a:t>הדפס את כל השורות בהן מופיעה </a:t>
            </a:r>
            <a:r>
              <a:rPr lang="en-US" sz="2800" dirty="0"/>
              <a:t>word</a:t>
            </a:r>
            <a:r>
              <a:rPr lang="he-IL" sz="2800" dirty="0"/>
              <a:t> בדיוק (לא כתת מחרוזת)</a:t>
            </a:r>
            <a:endParaRPr lang="en-US" sz="2800" b="1" dirty="0"/>
          </a:p>
          <a:p>
            <a:pPr marL="0" indent="0" algn="r" rtl="1">
              <a:lnSpc>
                <a:spcPct val="80000"/>
              </a:lnSpc>
              <a:buNone/>
              <a:defRPr/>
            </a:pPr>
            <a:r>
              <a:rPr lang="he-IL" sz="2800" b="1" dirty="0"/>
              <a:t>	</a:t>
            </a:r>
            <a:endParaRPr lang="en-US" sz="2800" dirty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פקודה </a:t>
            </a:r>
            <a:r>
              <a:rPr lang="en-US" sz="4400" dirty="0" err="1"/>
              <a:t>grep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4584"/>
            <a:ext cx="8229600" cy="6204736"/>
          </a:xfrm>
        </p:spPr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en-US" sz="2800" b="1" dirty="0"/>
              <a:t>$ cat </a:t>
            </a:r>
            <a:r>
              <a:rPr lang="en-US" sz="2800" b="1" dirty="0" err="1"/>
              <a:t>new_sort_data</a:t>
            </a:r>
            <a:endParaRPr lang="en-US" sz="2800" b="1" dirty="0"/>
          </a:p>
          <a:p>
            <a:pPr>
              <a:buNone/>
              <a:defRPr/>
            </a:pPr>
            <a:r>
              <a:rPr lang="en-US" sz="2800" dirty="0" err="1"/>
              <a:t>abc</a:t>
            </a:r>
            <a:endParaRPr lang="en-US" sz="2800" dirty="0"/>
          </a:p>
          <a:p>
            <a:pPr>
              <a:buNone/>
              <a:defRPr/>
            </a:pPr>
            <a:r>
              <a:rPr lang="en-US" sz="2800" dirty="0" err="1"/>
              <a:t>abb</a:t>
            </a:r>
            <a:endParaRPr lang="en-US" sz="2800" dirty="0"/>
          </a:p>
          <a:p>
            <a:pPr>
              <a:buNone/>
              <a:defRPr/>
            </a:pPr>
            <a:r>
              <a:rPr lang="en-US" sz="2800" dirty="0" err="1"/>
              <a:t>rt</a:t>
            </a:r>
            <a:endParaRPr lang="en-US" sz="2800" dirty="0"/>
          </a:p>
          <a:p>
            <a:pPr>
              <a:buNone/>
              <a:defRPr/>
            </a:pPr>
            <a:r>
              <a:rPr lang="en-US" sz="2800" dirty="0"/>
              <a:t>g</a:t>
            </a:r>
          </a:p>
          <a:p>
            <a:pPr>
              <a:buNone/>
              <a:defRPr/>
            </a:pPr>
            <a:r>
              <a:rPr lang="en-US" sz="2800" dirty="0" err="1"/>
              <a:t>hhhh</a:t>
            </a:r>
            <a:r>
              <a:rPr lang="en-US" sz="2800" dirty="0"/>
              <a:t> </a:t>
            </a:r>
            <a:r>
              <a:rPr lang="en-US" sz="2800" dirty="0" err="1"/>
              <a:t>eee</a:t>
            </a:r>
            <a:r>
              <a:rPr lang="en-US" sz="2800" dirty="0"/>
              <a:t> www </a:t>
            </a:r>
            <a:r>
              <a:rPr lang="en-US" sz="2800" dirty="0" err="1"/>
              <a:t>bbb</a:t>
            </a:r>
            <a:r>
              <a:rPr lang="en-US" sz="2800" dirty="0"/>
              <a:t> </a:t>
            </a:r>
            <a:r>
              <a:rPr lang="en-US" sz="2800" dirty="0" err="1"/>
              <a:t>ddd</a:t>
            </a:r>
            <a:endParaRPr lang="en-US" sz="2800" dirty="0"/>
          </a:p>
          <a:p>
            <a:pPr>
              <a:buNone/>
              <a:defRPr/>
            </a:pPr>
            <a:r>
              <a:rPr lang="en-US" sz="2800" dirty="0" err="1"/>
              <a:t>gg</a:t>
            </a:r>
            <a:r>
              <a:rPr lang="en-US" sz="2800" dirty="0"/>
              <a:t> </a:t>
            </a:r>
            <a:r>
              <a:rPr lang="en-US" sz="2800" dirty="0" err="1"/>
              <a:t>hh</a:t>
            </a:r>
            <a:r>
              <a:rPr lang="en-US" sz="2800" dirty="0"/>
              <a:t> </a:t>
            </a:r>
            <a:r>
              <a:rPr lang="en-US" sz="2800" dirty="0" err="1"/>
              <a:t>tt</a:t>
            </a:r>
            <a:endParaRPr lang="en-US" sz="2800" dirty="0"/>
          </a:p>
          <a:p>
            <a:pPr>
              <a:buNone/>
              <a:defRPr/>
            </a:pPr>
            <a:r>
              <a:rPr lang="en-US" sz="2800" dirty="0"/>
              <a:t>kk bb dd ss</a:t>
            </a:r>
            <a:endParaRPr lang="he-IL" sz="2800" dirty="0"/>
          </a:p>
          <a:p>
            <a:pPr>
              <a:buNone/>
              <a:defRPr/>
            </a:pPr>
            <a:endParaRPr lang="en-US" sz="2800" dirty="0"/>
          </a:p>
          <a:p>
            <a:pPr>
              <a:buNone/>
            </a:pPr>
            <a:r>
              <a:rPr lang="en-US" sz="2800" b="1" dirty="0"/>
              <a:t>$ </a:t>
            </a:r>
            <a:r>
              <a:rPr lang="en-US" sz="2800" b="1" dirty="0" err="1"/>
              <a:t>grep</a:t>
            </a:r>
            <a:r>
              <a:rPr lang="en-US" sz="2800" b="1" dirty="0"/>
              <a:t> "g" </a:t>
            </a:r>
            <a:r>
              <a:rPr lang="en-US" sz="2800" b="1" dirty="0" err="1"/>
              <a:t>new_sort_data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g</a:t>
            </a:r>
          </a:p>
          <a:p>
            <a:pPr>
              <a:buNone/>
            </a:pPr>
            <a:r>
              <a:rPr lang="en-US" sz="2800" b="1" dirty="0"/>
              <a:t>gg </a:t>
            </a:r>
            <a:r>
              <a:rPr lang="en-US" sz="2800" b="1" dirty="0" err="1"/>
              <a:t>hh</a:t>
            </a:r>
            <a:r>
              <a:rPr lang="en-US" sz="2800" b="1" dirty="0"/>
              <a:t> </a:t>
            </a:r>
            <a:r>
              <a:rPr lang="en-US" sz="2800" b="1" dirty="0" err="1"/>
              <a:t>tt</a:t>
            </a:r>
            <a:endParaRPr lang="he-IL" sz="2800" b="1" dirty="0"/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$ </a:t>
            </a:r>
            <a:r>
              <a:rPr lang="en-US" sz="2800" b="1" dirty="0" err="1"/>
              <a:t>grep</a:t>
            </a:r>
            <a:r>
              <a:rPr lang="en-US" sz="2800" b="1" dirty="0"/>
              <a:t> -c "g" </a:t>
            </a:r>
            <a:r>
              <a:rPr lang="en-US" sz="2800" b="1" dirty="0" err="1"/>
              <a:t>new_sort_data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2</a:t>
            </a:r>
            <a:endParaRPr lang="he-IL" sz="2800" b="1" dirty="0"/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/>
              <a:t>grep</a:t>
            </a:r>
            <a:r>
              <a:rPr lang="en-US" sz="2800" b="1" dirty="0"/>
              <a:t> -v "g" </a:t>
            </a:r>
            <a:r>
              <a:rPr lang="en-US" sz="2800" b="1" dirty="0" err="1"/>
              <a:t>new_sort_data</a:t>
            </a:r>
            <a:endParaRPr lang="en-US" sz="2800" b="1" dirty="0"/>
          </a:p>
          <a:p>
            <a:pPr>
              <a:buNone/>
            </a:pPr>
            <a:r>
              <a:rPr lang="en-US" sz="2800" b="1" dirty="0" err="1"/>
              <a:t>abc</a:t>
            </a:r>
            <a:endParaRPr lang="en-US" sz="2800" b="1" dirty="0"/>
          </a:p>
          <a:p>
            <a:pPr>
              <a:buNone/>
            </a:pPr>
            <a:r>
              <a:rPr lang="en-US" sz="2800" b="1" dirty="0" err="1"/>
              <a:t>abb</a:t>
            </a:r>
            <a:endParaRPr lang="en-US" sz="2800" b="1" dirty="0"/>
          </a:p>
          <a:p>
            <a:pPr>
              <a:buNone/>
            </a:pPr>
            <a:r>
              <a:rPr lang="en-US" sz="2800" b="1" dirty="0" err="1"/>
              <a:t>rt</a:t>
            </a:r>
            <a:endParaRPr lang="en-US" sz="2800" b="1" dirty="0"/>
          </a:p>
          <a:p>
            <a:pPr>
              <a:buNone/>
            </a:pPr>
            <a:r>
              <a:rPr lang="en-US" sz="2800" b="1" dirty="0" err="1"/>
              <a:t>hhhh</a:t>
            </a:r>
            <a:r>
              <a:rPr lang="en-US" sz="2800" b="1" dirty="0"/>
              <a:t> </a:t>
            </a:r>
            <a:r>
              <a:rPr lang="en-US" sz="2800" b="1" dirty="0" err="1"/>
              <a:t>eee</a:t>
            </a:r>
            <a:r>
              <a:rPr lang="en-US" sz="2800" b="1" dirty="0"/>
              <a:t> www </a:t>
            </a:r>
            <a:r>
              <a:rPr lang="en-US" sz="2800" b="1" dirty="0" err="1"/>
              <a:t>bbb</a:t>
            </a:r>
            <a:r>
              <a:rPr lang="en-US" sz="2800" b="1" dirty="0"/>
              <a:t> </a:t>
            </a:r>
            <a:r>
              <a:rPr lang="en-US" sz="2800" b="1" dirty="0" err="1"/>
              <a:t>ddd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kk bb dd 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3600" b="1" dirty="0" err="1"/>
              <a:t>uniq</a:t>
            </a:r>
            <a:r>
              <a:rPr lang="en-US" sz="3600" b="1" dirty="0"/>
              <a:t> [</a:t>
            </a:r>
            <a:r>
              <a:rPr lang="en-US" sz="3600" b="1" i="1" dirty="0"/>
              <a:t>options</a:t>
            </a:r>
            <a:r>
              <a:rPr lang="en-US" sz="3600" b="1" dirty="0"/>
              <a:t>] [</a:t>
            </a:r>
            <a:r>
              <a:rPr lang="en-US" sz="3600" b="1" i="1" dirty="0"/>
              <a:t>file1</a:t>
            </a:r>
            <a:r>
              <a:rPr lang="en-US" sz="3600" b="1" dirty="0"/>
              <a:t> </a:t>
            </a:r>
            <a:r>
              <a:rPr lang="he-IL" sz="3600" b="1" dirty="0"/>
              <a:t>[</a:t>
            </a:r>
            <a:r>
              <a:rPr lang="en-US" sz="3600" b="1" dirty="0"/>
              <a:t>[</a:t>
            </a:r>
            <a:r>
              <a:rPr lang="en-US" sz="3600" b="1" i="1" dirty="0"/>
              <a:t>file2</a:t>
            </a:r>
            <a:r>
              <a:rPr lang="en-US" sz="3600" b="1" dirty="0"/>
              <a:t>]</a:t>
            </a:r>
            <a:endParaRPr lang="he-IL" sz="3600" b="1" dirty="0"/>
          </a:p>
          <a:p>
            <a:pPr algn="l">
              <a:lnSpc>
                <a:spcPct val="80000"/>
              </a:lnSpc>
              <a:buNone/>
              <a:defRPr/>
            </a:pPr>
            <a:endParaRPr lang="he-IL" sz="3600" b="1" dirty="0"/>
          </a:p>
          <a:p>
            <a:pPr algn="r" rtl="1">
              <a:lnSpc>
                <a:spcPct val="80000"/>
              </a:lnSpc>
              <a:defRPr/>
            </a:pPr>
            <a:r>
              <a:rPr lang="he-IL" sz="2800" dirty="0"/>
              <a:t>מורידה מהקובץ הממוין </a:t>
            </a:r>
            <a:r>
              <a:rPr lang="en-US" sz="2800" i="1" dirty="0"/>
              <a:t>file1</a:t>
            </a:r>
            <a:r>
              <a:rPr lang="he-IL" sz="2800" dirty="0"/>
              <a:t> את כל השורות הזהות  הסמוכות, ושולחת עותק אחד של כל שורה לקובץ </a:t>
            </a:r>
            <a:r>
              <a:rPr lang="en-US" sz="2800" i="1" dirty="0"/>
              <a:t>file2</a:t>
            </a:r>
            <a:r>
              <a:rPr lang="he-IL" sz="2800" dirty="0"/>
              <a:t> (או בהעדר הקובץ </a:t>
            </a:r>
            <a:r>
              <a:rPr lang="en-US" sz="2800" i="1" dirty="0"/>
              <a:t>file2</a:t>
            </a:r>
            <a:r>
              <a:rPr lang="he-IL" sz="2800" dirty="0"/>
              <a:t>, לערוץ הפלט הסטנדרטי).</a:t>
            </a:r>
          </a:p>
          <a:p>
            <a:pPr algn="r" rtl="1">
              <a:lnSpc>
                <a:spcPct val="80000"/>
              </a:lnSpc>
              <a:defRPr/>
            </a:pPr>
            <a:endParaRPr lang="he-IL" sz="2800" dirty="0"/>
          </a:p>
          <a:p>
            <a:pPr algn="r" rtl="1">
              <a:lnSpc>
                <a:spcPct val="80000"/>
              </a:lnSpc>
              <a:defRPr/>
            </a:pPr>
            <a:r>
              <a:rPr lang="he-IL" sz="2800" b="1" dirty="0"/>
              <a:t>אפשרויות נוספות:</a:t>
            </a:r>
          </a:p>
          <a:p>
            <a:pPr algn="r" rtl="1">
              <a:lnSpc>
                <a:spcPct val="80000"/>
              </a:lnSpc>
              <a:buNone/>
              <a:defRPr/>
            </a:pPr>
            <a:r>
              <a:rPr lang="he-IL" sz="2800" dirty="0"/>
              <a:t>	</a:t>
            </a:r>
            <a:r>
              <a:rPr lang="en-US" sz="2800" b="1" dirty="0"/>
              <a:t>-c</a:t>
            </a:r>
            <a:r>
              <a:rPr lang="he-IL" sz="2800" dirty="0"/>
              <a:t> הדפס כל שורה פעם אחת בלבד וספור עותקים של כל שורה.</a:t>
            </a:r>
          </a:p>
          <a:p>
            <a:pPr algn="r" rtl="1">
              <a:lnSpc>
                <a:spcPct val="80000"/>
              </a:lnSpc>
              <a:buNone/>
              <a:defRPr/>
            </a:pPr>
            <a:r>
              <a:rPr lang="he-IL" sz="2800" dirty="0"/>
              <a:t>	</a:t>
            </a:r>
            <a:r>
              <a:rPr lang="en-US" sz="2800" b="1" dirty="0"/>
              <a:t>-d</a:t>
            </a:r>
            <a:r>
              <a:rPr lang="he-IL" sz="2800" dirty="0"/>
              <a:t> הדפס שורות המופיעות יותר מפעם אחת, אך לא שורות המופיעות פעם אחת בלבד.</a:t>
            </a:r>
          </a:p>
          <a:p>
            <a:pPr algn="r" rtl="1">
              <a:lnSpc>
                <a:spcPct val="80000"/>
              </a:lnSpc>
              <a:buNone/>
              <a:defRPr/>
            </a:pPr>
            <a:r>
              <a:rPr lang="he-IL" sz="2800" dirty="0"/>
              <a:t>	</a:t>
            </a:r>
            <a:r>
              <a:rPr lang="en-US" sz="2800" b="1" dirty="0"/>
              <a:t>-u</a:t>
            </a:r>
            <a:r>
              <a:rPr lang="he-IL" sz="2800" dirty="0"/>
              <a:t> הדפס רק את השורות המופיעות פעם אחת בדיוק.</a:t>
            </a:r>
          </a:p>
          <a:p>
            <a:pPr algn="r" rtl="1">
              <a:lnSpc>
                <a:spcPct val="80000"/>
              </a:lnSpc>
              <a:buNone/>
              <a:defRPr/>
            </a:pPr>
            <a:endParaRPr lang="he-IL" sz="2800" dirty="0"/>
          </a:p>
          <a:p>
            <a:pPr algn="r" rtl="1">
              <a:lnSpc>
                <a:spcPct val="80000"/>
              </a:lnSpc>
              <a:buNone/>
              <a:defRPr/>
            </a:pPr>
            <a:r>
              <a:rPr lang="he-IL" sz="2800" u="sng" dirty="0"/>
              <a:t>הערה</a:t>
            </a:r>
            <a:r>
              <a:rPr lang="he-IL" sz="2800" dirty="0"/>
              <a:t>: השתמש בו זמנית רק באחת משלוש האופציות הראשונות</a:t>
            </a:r>
            <a:endParaRPr lang="en-US" sz="2800" dirty="0"/>
          </a:p>
          <a:p>
            <a:pPr algn="r" rtl="1">
              <a:lnSpc>
                <a:spcPct val="80000"/>
              </a:lnSpc>
              <a:buNone/>
              <a:defRPr/>
            </a:pPr>
            <a:endParaRPr lang="en-US" sz="280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uniq</a:t>
            </a:r>
            <a:r>
              <a:rPr lang="he-IL" dirty="0"/>
              <a:t>הפקודה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1723549" cy="39703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$more file3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one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two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two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three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three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three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$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uniq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file3 list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$more list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one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two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three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06696" y="1752600"/>
            <a:ext cx="2505814" cy="39703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2.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$more names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Uri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Dan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Uri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Elena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Alex</a:t>
            </a:r>
          </a:p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Ofra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Uri</a:t>
            </a:r>
          </a:p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Ofra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$sort names |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uniq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-d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Ofra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Uri</a:t>
            </a:r>
          </a:p>
          <a:p>
            <a:pPr>
              <a:defRPr/>
            </a:pP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3600" b="1" dirty="0"/>
              <a:t>cut</a:t>
            </a:r>
            <a:r>
              <a:rPr lang="en-US" sz="3600" dirty="0"/>
              <a:t> </a:t>
            </a:r>
            <a:r>
              <a:rPr lang="en-US" sz="3600" i="1" dirty="0"/>
              <a:t>options</a:t>
            </a:r>
            <a:r>
              <a:rPr lang="en-US" sz="3600" dirty="0"/>
              <a:t> [</a:t>
            </a:r>
            <a:r>
              <a:rPr lang="en-US" sz="3600" i="1" dirty="0"/>
              <a:t>files</a:t>
            </a:r>
            <a:r>
              <a:rPr lang="en-US" sz="3600" dirty="0"/>
              <a:t>]</a:t>
            </a:r>
            <a:endParaRPr lang="he-IL" sz="3600" dirty="0"/>
          </a:p>
          <a:p>
            <a:pPr algn="r" rtl="1">
              <a:lnSpc>
                <a:spcPct val="80000"/>
              </a:lnSpc>
              <a:buNone/>
              <a:defRPr/>
            </a:pPr>
            <a:endParaRPr lang="he-IL" sz="3200" dirty="0"/>
          </a:p>
          <a:p>
            <a:pPr algn="r" rtl="1">
              <a:lnSpc>
                <a:spcPct val="150000"/>
              </a:lnSpc>
              <a:buNone/>
              <a:defRPr/>
            </a:pPr>
            <a:r>
              <a:rPr lang="he-IL" sz="2800" dirty="0"/>
              <a:t>הפקודה </a:t>
            </a:r>
            <a:r>
              <a:rPr lang="en-US" sz="2800" dirty="0"/>
              <a:t>cut</a:t>
            </a:r>
            <a:r>
              <a:rPr lang="he-IL" sz="2800" dirty="0"/>
              <a:t> בוחרת תווים או שדות רצויים מכל אחת מהשורות מקבצי הקלט </a:t>
            </a:r>
            <a:r>
              <a:rPr lang="en-US" sz="2800" dirty="0"/>
              <a:t>files</a:t>
            </a:r>
            <a:r>
              <a:rPr lang="he-IL" sz="2800" dirty="0"/>
              <a:t>.</a:t>
            </a:r>
            <a:endParaRPr lang="en-US" sz="2800" dirty="0"/>
          </a:p>
          <a:p>
            <a:pPr marL="0" indent="0" algn="r" rtl="1">
              <a:lnSpc>
                <a:spcPct val="150000"/>
              </a:lnSpc>
              <a:buNone/>
              <a:defRPr/>
            </a:pPr>
            <a:r>
              <a:rPr lang="he-IL" sz="2800" dirty="0"/>
              <a:t>אפשרויות נוספות:  </a:t>
            </a:r>
            <a:endParaRPr lang="en-US" sz="2800" dirty="0"/>
          </a:p>
          <a:p>
            <a:pPr marL="0" indent="0" algn="r" rtl="1">
              <a:lnSpc>
                <a:spcPct val="150000"/>
              </a:lnSpc>
              <a:buNone/>
              <a:defRPr/>
            </a:pPr>
            <a:r>
              <a:rPr lang="en-US" sz="2800" b="1" dirty="0"/>
              <a:t>-c </a:t>
            </a:r>
            <a:r>
              <a:rPr lang="en-US" sz="2800" b="1" i="1" dirty="0"/>
              <a:t>list</a:t>
            </a:r>
            <a:r>
              <a:rPr lang="en-US" sz="2800" i="1" dirty="0"/>
              <a:t> </a:t>
            </a:r>
            <a:r>
              <a:rPr lang="he-IL" sz="2800" dirty="0"/>
              <a:t> מאפשר לבחור תו מסוים או קבוצת תווים מתוך שורה מסוימת, כאשר ב - </a:t>
            </a:r>
            <a:r>
              <a:rPr lang="en-US" sz="2800" i="1" dirty="0"/>
              <a:t>list</a:t>
            </a:r>
            <a:r>
              <a:rPr lang="he-IL" sz="2800" dirty="0"/>
              <a:t> מופיעים המספרים של התווים הרצויים</a:t>
            </a:r>
          </a:p>
          <a:p>
            <a:pPr marL="0" indent="0" algn="r" rtl="1">
              <a:lnSpc>
                <a:spcPct val="150000"/>
              </a:lnSpc>
              <a:buNone/>
              <a:defRPr/>
            </a:pPr>
            <a:r>
              <a:rPr lang="he-IL" sz="2800" dirty="0"/>
              <a:t>  </a:t>
            </a:r>
            <a:r>
              <a:rPr lang="en-US" sz="2800" b="1" dirty="0"/>
              <a:t>-f </a:t>
            </a:r>
            <a:r>
              <a:rPr lang="en-US" sz="2800" b="1" i="1" dirty="0"/>
              <a:t>list</a:t>
            </a:r>
            <a:r>
              <a:rPr lang="he-IL" sz="2800" dirty="0"/>
              <a:t> מאפשר לבחור שדה או קבוצת שדות מתוך שורה מסוימת, כאשר ב - </a:t>
            </a:r>
            <a:r>
              <a:rPr lang="en-US" sz="2800" i="1" dirty="0"/>
              <a:t>list</a:t>
            </a:r>
            <a:r>
              <a:rPr lang="he-IL" sz="2800" dirty="0"/>
              <a:t> מופיעים המספרים של השדות הרצויים</a:t>
            </a:r>
            <a:endParaRPr lang="en-US" sz="2800" dirty="0"/>
          </a:p>
          <a:p>
            <a:pPr marL="0" indent="0" algn="r" rtl="1">
              <a:lnSpc>
                <a:spcPct val="150000"/>
              </a:lnSpc>
              <a:buNone/>
              <a:defRPr/>
            </a:pPr>
            <a:r>
              <a:rPr lang="en-US" sz="2800" b="1" dirty="0"/>
              <a:t>-</a:t>
            </a:r>
            <a:r>
              <a:rPr lang="en-US" sz="2800" b="1" dirty="0" smtClean="0"/>
              <a:t>d ”</a:t>
            </a:r>
            <a:r>
              <a:rPr lang="en-US" sz="2800" b="1" dirty="0"/>
              <a:t>c”</a:t>
            </a:r>
            <a:r>
              <a:rPr lang="en-US" sz="2800" dirty="0"/>
              <a:t> </a:t>
            </a:r>
            <a:r>
              <a:rPr lang="he-IL" sz="2800" dirty="0"/>
              <a:t> משמשת בנוסף לאופציה </a:t>
            </a:r>
            <a:r>
              <a:rPr lang="en-US" sz="2800" dirty="0"/>
              <a:t>-f</a:t>
            </a:r>
            <a:r>
              <a:rPr lang="he-IL" sz="2800" dirty="0"/>
              <a:t> . מאפשרת לקבוע מי התו המפריד בין השדות. שדה הינה קבוצת תווים המסתיימת בתו </a:t>
            </a:r>
            <a:r>
              <a:rPr lang="en-US" sz="2800" dirty="0"/>
              <a:t>c</a:t>
            </a:r>
            <a:r>
              <a:rPr lang="he-IL" sz="2800" dirty="0"/>
              <a:t>. ברירת המחדל היא התו </a:t>
            </a:r>
            <a:r>
              <a:rPr lang="en-US" sz="2800" dirty="0"/>
              <a:t>&lt;tab&gt;</a:t>
            </a:r>
            <a:endParaRPr lang="en-US" sz="2800" u="sng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3200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/>
              <a:t>cut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סיומות מקובלות עבור קבצים שונים: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33" y="1481138"/>
            <a:ext cx="3064734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 algn="r" rtl="1">
              <a:defRPr/>
            </a:pPr>
            <a:r>
              <a:rPr lang="he-I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במידה וקיים התו המפריד בשורה אך ניתן מספר שדה שאינו קיים אזי תתקבל שורה ריקה,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r" rtl="1">
              <a:defRPr/>
            </a:pPr>
            <a:r>
              <a:rPr lang="he-I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אבל אם התו המפריד לא קיים בשורה, תודפס כל השורה.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rtl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rtl="1">
              <a:defRPr/>
            </a:pPr>
            <a:endParaRPr lang="en-US" dirty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94" y="271462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cat </a:t>
            </a:r>
            <a:r>
              <a:rPr lang="en-US" dirty="0" err="1"/>
              <a:t>cut_ex</a:t>
            </a:r>
            <a:endParaRPr lang="en-US" dirty="0"/>
          </a:p>
          <a:p>
            <a:r>
              <a:rPr lang="en-US" dirty="0"/>
              <a:t>a11 a12 a13 a14</a:t>
            </a:r>
          </a:p>
          <a:p>
            <a:r>
              <a:rPr lang="en-US" dirty="0"/>
              <a:t>b21 b22 b23 b24</a:t>
            </a:r>
          </a:p>
          <a:p>
            <a:r>
              <a:rPr lang="en-US" dirty="0"/>
              <a:t>c31 c32 c33 c34</a:t>
            </a:r>
          </a:p>
          <a:p>
            <a:r>
              <a:rPr lang="en-US" dirty="0"/>
              <a:t>$ cut -f 1 -d ' ' </a:t>
            </a:r>
            <a:r>
              <a:rPr lang="en-US" dirty="0" err="1"/>
              <a:t>cut_ex</a:t>
            </a:r>
            <a:endParaRPr lang="en-US" dirty="0"/>
          </a:p>
          <a:p>
            <a:r>
              <a:rPr lang="en-US" dirty="0"/>
              <a:t>a11</a:t>
            </a:r>
          </a:p>
          <a:p>
            <a:r>
              <a:rPr lang="en-US" dirty="0"/>
              <a:t>b21</a:t>
            </a:r>
          </a:p>
          <a:p>
            <a:r>
              <a:rPr lang="en-US" dirty="0"/>
              <a:t>c31</a:t>
            </a:r>
          </a:p>
          <a:p>
            <a:r>
              <a:rPr lang="en-US" dirty="0"/>
              <a:t>$ cut -f 2 -d ' ' </a:t>
            </a:r>
            <a:r>
              <a:rPr lang="en-US" dirty="0" err="1"/>
              <a:t>cut_ex</a:t>
            </a:r>
            <a:endParaRPr lang="en-US" dirty="0"/>
          </a:p>
          <a:p>
            <a:r>
              <a:rPr lang="en-US" dirty="0"/>
              <a:t>a12</a:t>
            </a:r>
          </a:p>
          <a:p>
            <a:r>
              <a:rPr lang="en-US" dirty="0"/>
              <a:t>b22</a:t>
            </a:r>
          </a:p>
          <a:p>
            <a:r>
              <a:rPr lang="en-US" dirty="0"/>
              <a:t>c32</a:t>
            </a:r>
          </a:p>
        </p:txBody>
      </p:sp>
      <p:sp>
        <p:nvSpPr>
          <p:cNvPr id="7" name="מלבן 1"/>
          <p:cNvSpPr/>
          <p:nvPr/>
        </p:nvSpPr>
        <p:spPr>
          <a:xfrm>
            <a:off x="4572000" y="271462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</a:rPr>
              <a:t>$ cat </a:t>
            </a:r>
            <a:r>
              <a:rPr lang="en-US" dirty="0" err="1">
                <a:effectLst/>
              </a:rPr>
              <a:t>cut_ex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a11 a12 a13 a14</a:t>
            </a:r>
          </a:p>
          <a:p>
            <a:r>
              <a:rPr lang="en-US" dirty="0">
                <a:effectLst/>
              </a:rPr>
              <a:t>b21 b22 b23 b24</a:t>
            </a:r>
          </a:p>
          <a:p>
            <a:r>
              <a:rPr lang="en-US" dirty="0">
                <a:effectLst/>
              </a:rPr>
              <a:t>c31 c32 c33 c34</a:t>
            </a:r>
          </a:p>
          <a:p>
            <a:r>
              <a:rPr lang="en-US" dirty="0">
                <a:effectLst/>
              </a:rPr>
              <a:t>$ cut -c 1,5,9 </a:t>
            </a:r>
            <a:r>
              <a:rPr lang="en-US" dirty="0" err="1">
                <a:effectLst/>
              </a:rPr>
              <a:t>cut_ex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a11 a12 a13 a14</a:t>
            </a:r>
          </a:p>
          <a:p>
            <a:r>
              <a:rPr lang="en-US" dirty="0">
                <a:effectLst/>
              </a:rPr>
              <a:t>b21 b22 b23 b24</a:t>
            </a:r>
          </a:p>
          <a:p>
            <a:r>
              <a:rPr lang="en-US" dirty="0">
                <a:effectLst/>
              </a:rPr>
              <a:t>c31 c32 c33 c34</a:t>
            </a:r>
          </a:p>
          <a:p>
            <a:r>
              <a:rPr lang="en-US" dirty="0">
                <a:solidFill>
                  <a:srgbClr val="00B050"/>
                </a:solidFill>
                <a:effectLst/>
              </a:rPr>
              <a:t>1     5     9</a:t>
            </a:r>
          </a:p>
          <a:p>
            <a:r>
              <a:rPr lang="en-US" dirty="0" err="1">
                <a:effectLst/>
              </a:rPr>
              <a:t>aaa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bbb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ccc</a:t>
            </a:r>
          </a:p>
        </p:txBody>
      </p:sp>
      <p:sp>
        <p:nvSpPr>
          <p:cNvPr id="8" name="אליפסה 2"/>
          <p:cNvSpPr/>
          <p:nvPr/>
        </p:nvSpPr>
        <p:spPr>
          <a:xfrm>
            <a:off x="4695919" y="4086751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5"/>
          <p:cNvSpPr/>
          <p:nvPr/>
        </p:nvSpPr>
        <p:spPr>
          <a:xfrm>
            <a:off x="4695919" y="4286256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6"/>
          <p:cNvSpPr/>
          <p:nvPr/>
        </p:nvSpPr>
        <p:spPr>
          <a:xfrm>
            <a:off x="4633914" y="4620151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7"/>
          <p:cNvSpPr/>
          <p:nvPr/>
        </p:nvSpPr>
        <p:spPr>
          <a:xfrm>
            <a:off x="5153119" y="4086751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8"/>
          <p:cNvSpPr/>
          <p:nvPr/>
        </p:nvSpPr>
        <p:spPr>
          <a:xfrm>
            <a:off x="5567370" y="4086751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9"/>
          <p:cNvSpPr/>
          <p:nvPr/>
        </p:nvSpPr>
        <p:spPr>
          <a:xfrm>
            <a:off x="5141169" y="4338904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0"/>
          <p:cNvSpPr/>
          <p:nvPr/>
        </p:nvSpPr>
        <p:spPr>
          <a:xfrm>
            <a:off x="5572132" y="4357694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1"/>
          <p:cNvSpPr/>
          <p:nvPr/>
        </p:nvSpPr>
        <p:spPr>
          <a:xfrm>
            <a:off x="5126882" y="4631464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2"/>
          <p:cNvSpPr/>
          <p:nvPr/>
        </p:nvSpPr>
        <p:spPr>
          <a:xfrm>
            <a:off x="5557845" y="4628637"/>
            <a:ext cx="152400" cy="304800"/>
          </a:xfrm>
          <a:prstGeom prst="ellipse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286512" y="5429264"/>
            <a:ext cx="2690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1">
              <a:defRPr/>
            </a:pPr>
            <a:r>
              <a:rPr lang="he-I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תווים בשורה ממוספרים מ-1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err="1"/>
              <a:t>wc</a:t>
            </a:r>
            <a:r>
              <a:rPr lang="he-IL" dirty="0"/>
              <a:t>הפקודה </a:t>
            </a: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 typeface="Wingdings" pitchFamily="2" charset="2"/>
              <a:buNone/>
              <a:defRPr/>
            </a:pPr>
            <a:r>
              <a:rPr lang="en-US" sz="2800" b="1" dirty="0" err="1"/>
              <a:t>wc</a:t>
            </a:r>
            <a:r>
              <a:rPr lang="en-US" sz="2800" b="1" dirty="0"/>
              <a:t> </a:t>
            </a:r>
            <a:r>
              <a:rPr lang="en-US" sz="2800" dirty="0"/>
              <a:t>[</a:t>
            </a:r>
            <a:r>
              <a:rPr lang="en-US" sz="2800" i="1" dirty="0"/>
              <a:t>options</a:t>
            </a:r>
            <a:r>
              <a:rPr lang="en-US" sz="2800" dirty="0"/>
              <a:t>] [</a:t>
            </a:r>
            <a:r>
              <a:rPr lang="en-US" sz="2800" i="1" dirty="0"/>
              <a:t>files</a:t>
            </a:r>
            <a:r>
              <a:rPr lang="en-US" sz="2800" dirty="0"/>
              <a:t>]</a:t>
            </a:r>
            <a:endParaRPr lang="he-IL" sz="2800" dirty="0"/>
          </a:p>
          <a:p>
            <a:pPr algn="r" rtl="1" eaLnBrk="1" hangingPunct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he-IL" sz="2000" dirty="0"/>
              <a:t>מאפשרת הדפסת ספירת מספר התווים, המילים או השורות בקבצים שונים</a:t>
            </a:r>
            <a:endParaRPr lang="he-IL" sz="2000" b="1" u="sng" dirty="0"/>
          </a:p>
          <a:p>
            <a:pPr algn="r" rtl="1" eaLnBrk="1" hangingPunct="1">
              <a:defRPr/>
            </a:pPr>
            <a:endParaRPr lang="en-US" sz="2000" b="1" u="sng" dirty="0"/>
          </a:p>
          <a:p>
            <a:pPr marL="0" indent="0" algn="r" rtl="1" eaLnBrk="1" hangingPunct="1">
              <a:buNone/>
              <a:defRPr/>
            </a:pPr>
            <a:r>
              <a:rPr lang="he-IL" sz="2000" b="1" dirty="0"/>
              <a:t>אפשרויות</a:t>
            </a:r>
            <a:r>
              <a:rPr lang="en-US" sz="2000" b="1" dirty="0"/>
              <a:t> </a:t>
            </a:r>
            <a:r>
              <a:rPr lang="he-IL" sz="2000" b="1" dirty="0"/>
              <a:t>נוספות:</a:t>
            </a:r>
            <a:endParaRPr lang="he-IL" sz="2000" dirty="0"/>
          </a:p>
          <a:p>
            <a:pPr algn="r" rtl="1" eaLnBrk="1" hangingPunct="1">
              <a:buFont typeface="Wingdings" pitchFamily="2" charset="2"/>
              <a:buNone/>
              <a:defRPr/>
            </a:pPr>
            <a:r>
              <a:rPr lang="he-IL" sz="2000" dirty="0"/>
              <a:t>	</a:t>
            </a:r>
            <a:r>
              <a:rPr lang="en-US" sz="2000" dirty="0"/>
              <a:t>-c</a:t>
            </a:r>
            <a:r>
              <a:rPr lang="he-IL" sz="2000" dirty="0"/>
              <a:t> הדפס את מספר התווים בלבד.</a:t>
            </a:r>
          </a:p>
          <a:p>
            <a:pPr algn="r" rtl="1" eaLnBrk="1" hangingPunct="1">
              <a:buFont typeface="Wingdings" pitchFamily="2" charset="2"/>
              <a:buNone/>
              <a:defRPr/>
            </a:pPr>
            <a:r>
              <a:rPr lang="he-IL" sz="2000" dirty="0"/>
              <a:t>	</a:t>
            </a:r>
            <a:r>
              <a:rPr lang="en-US" sz="2000" dirty="0"/>
              <a:t>-l</a:t>
            </a:r>
            <a:r>
              <a:rPr lang="he-IL" sz="2000" dirty="0"/>
              <a:t>  הדפס את מספר השורות בלבד.</a:t>
            </a:r>
            <a:endParaRPr lang="en-US" sz="2000" dirty="0"/>
          </a:p>
          <a:p>
            <a:pPr algn="r" rtl="1" eaLnBrk="1" hangingPunct="1">
              <a:buFont typeface="Wingdings" pitchFamily="2" charset="2"/>
              <a:buNone/>
              <a:defRPr/>
            </a:pPr>
            <a:r>
              <a:rPr lang="he-IL" sz="2000" dirty="0"/>
              <a:t>	</a:t>
            </a:r>
            <a:r>
              <a:rPr lang="en-US" sz="2000" dirty="0"/>
              <a:t>-w</a:t>
            </a:r>
            <a:r>
              <a:rPr lang="he-IL" sz="2000" dirty="0"/>
              <a:t> הדפס את מספר המילים בלבד.</a:t>
            </a:r>
            <a:endParaRPr 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>
              <a:defRPr/>
            </a:pPr>
            <a:r>
              <a:rPr lang="he-IL" dirty="0"/>
              <a:t>דוגמאות</a:t>
            </a:r>
            <a:endParaRPr lang="en-US" dirty="0"/>
          </a:p>
        </p:txBody>
      </p:sp>
      <p:sp>
        <p:nvSpPr>
          <p:cNvPr id="2" name="מלבן 1"/>
          <p:cNvSpPr/>
          <p:nvPr/>
        </p:nvSpPr>
        <p:spPr>
          <a:xfrm>
            <a:off x="609600" y="1600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effectLst/>
              </a:rPr>
              <a:t>$ cat file_un</a:t>
            </a:r>
          </a:p>
          <a:p>
            <a:r>
              <a:rPr lang="it-IT" dirty="0">
                <a:effectLst/>
              </a:rPr>
              <a:t>Uri</a:t>
            </a:r>
          </a:p>
          <a:p>
            <a:r>
              <a:rPr lang="it-IT" dirty="0">
                <a:effectLst/>
              </a:rPr>
              <a:t>Dan</a:t>
            </a:r>
          </a:p>
          <a:p>
            <a:r>
              <a:rPr lang="it-IT" dirty="0">
                <a:effectLst/>
              </a:rPr>
              <a:t>Uri</a:t>
            </a:r>
          </a:p>
          <a:p>
            <a:r>
              <a:rPr lang="it-IT" dirty="0">
                <a:effectLst/>
              </a:rPr>
              <a:t>Elena</a:t>
            </a:r>
          </a:p>
          <a:p>
            <a:r>
              <a:rPr lang="it-IT" dirty="0">
                <a:effectLst/>
              </a:rPr>
              <a:t>Alex</a:t>
            </a:r>
          </a:p>
          <a:p>
            <a:r>
              <a:rPr lang="it-IT" dirty="0">
                <a:effectLst/>
              </a:rPr>
              <a:t>Ofra</a:t>
            </a:r>
          </a:p>
          <a:p>
            <a:r>
              <a:rPr lang="it-IT" dirty="0">
                <a:effectLst/>
              </a:rPr>
              <a:t>Uri</a:t>
            </a:r>
          </a:p>
          <a:p>
            <a:r>
              <a:rPr lang="it-IT" dirty="0">
                <a:effectLst/>
              </a:rPr>
              <a:t>Ofra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$ </a:t>
            </a:r>
            <a:r>
              <a:rPr lang="en-US" dirty="0" err="1">
                <a:effectLst/>
              </a:rPr>
              <a:t>wc</a:t>
            </a:r>
            <a:r>
              <a:rPr lang="en-US" dirty="0">
                <a:effectLst/>
              </a:rPr>
              <a:t> -c </a:t>
            </a:r>
            <a:r>
              <a:rPr lang="en-US" dirty="0" err="1">
                <a:effectLst/>
              </a:rPr>
              <a:t>file_un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37 </a:t>
            </a:r>
            <a:r>
              <a:rPr lang="en-US" dirty="0" err="1">
                <a:effectLst/>
              </a:rPr>
              <a:t>file_un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$ </a:t>
            </a:r>
            <a:r>
              <a:rPr lang="en-US" dirty="0" err="1">
                <a:effectLst/>
              </a:rPr>
              <a:t>wc</a:t>
            </a:r>
            <a:r>
              <a:rPr lang="en-US" dirty="0">
                <a:effectLst/>
              </a:rPr>
              <a:t> -l </a:t>
            </a:r>
            <a:r>
              <a:rPr lang="en-US" dirty="0" err="1">
                <a:effectLst/>
              </a:rPr>
              <a:t>file_un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8 </a:t>
            </a:r>
            <a:r>
              <a:rPr lang="en-US" dirty="0" err="1">
                <a:effectLst/>
              </a:rPr>
              <a:t>file_un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$ </a:t>
            </a:r>
            <a:r>
              <a:rPr lang="en-US" dirty="0" err="1">
                <a:effectLst/>
              </a:rPr>
              <a:t>wc</a:t>
            </a:r>
            <a:r>
              <a:rPr lang="en-US" dirty="0">
                <a:effectLst/>
              </a:rPr>
              <a:t> -w </a:t>
            </a:r>
            <a:r>
              <a:rPr lang="en-US" dirty="0" err="1">
                <a:effectLst/>
              </a:rPr>
              <a:t>file_un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8 </a:t>
            </a:r>
            <a:r>
              <a:rPr lang="en-US" dirty="0" err="1">
                <a:effectLst/>
              </a:rPr>
              <a:t>file_un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8121650" cy="1754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אם לא ניתנת אופציה ניתן הפלט בפורמט :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&lt;# lines&gt; &lt;# words&gt; &lt;# chars&gt; filename </a:t>
            </a:r>
            <a:endParaRPr lang="he-IL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r" rtl="1">
              <a:defRPr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$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wc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file_un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8  8 37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file_un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6280" y="3605784"/>
            <a:ext cx="8077200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אם ניתנים כמה שמות קבצים מופיע גם סיכום: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effectLst/>
              </a:rPr>
              <a:t>$ </a:t>
            </a:r>
            <a:r>
              <a:rPr lang="en-US" dirty="0" err="1">
                <a:effectLst/>
              </a:rPr>
              <a:t>wc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new_sort_data</a:t>
            </a:r>
            <a:r>
              <a:rPr lang="he-IL" dirty="0">
                <a:effectLst/>
              </a:rPr>
              <a:t> 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file_un</a:t>
            </a:r>
            <a:r>
              <a:rPr lang="en-US" dirty="0">
                <a:effectLst/>
              </a:rPr>
              <a:t> </a:t>
            </a:r>
            <a:r>
              <a:rPr lang="he-IL" dirty="0">
                <a:effectLst/>
              </a:rPr>
              <a:t> </a:t>
            </a:r>
            <a:r>
              <a:rPr lang="en-US" dirty="0" err="1">
                <a:effectLst/>
              </a:rPr>
              <a:t>cut_ex</a:t>
            </a:r>
            <a:endParaRPr lang="en-US" dirty="0">
              <a:effectLst/>
            </a:endParaRPr>
          </a:p>
          <a:p>
            <a:pPr>
              <a:defRPr/>
            </a:pPr>
            <a:r>
              <a:rPr lang="en-US" dirty="0">
                <a:effectLst/>
              </a:rPr>
              <a:t>  7  16  55 </a:t>
            </a:r>
            <a:r>
              <a:rPr lang="en-US" dirty="0" err="1">
                <a:effectLst/>
              </a:rPr>
              <a:t>new_sort_data</a:t>
            </a:r>
            <a:endParaRPr lang="en-US" dirty="0">
              <a:effectLst/>
            </a:endParaRPr>
          </a:p>
          <a:p>
            <a:pPr>
              <a:defRPr/>
            </a:pPr>
            <a:r>
              <a:rPr lang="en-US" dirty="0">
                <a:effectLst/>
              </a:rPr>
              <a:t>  8   8  37 </a:t>
            </a:r>
            <a:r>
              <a:rPr lang="en-US" dirty="0" err="1">
                <a:effectLst/>
              </a:rPr>
              <a:t>file_un</a:t>
            </a:r>
            <a:endParaRPr lang="en-US" dirty="0">
              <a:effectLst/>
            </a:endParaRPr>
          </a:p>
          <a:p>
            <a:pPr>
              <a:defRPr/>
            </a:pPr>
            <a:r>
              <a:rPr lang="en-US" dirty="0">
                <a:effectLst/>
              </a:rPr>
              <a:t>  3  12  48 </a:t>
            </a:r>
            <a:r>
              <a:rPr lang="en-US" dirty="0" err="1">
                <a:effectLst/>
              </a:rPr>
              <a:t>cut_ex</a:t>
            </a:r>
            <a:endParaRPr lang="en-US" dirty="0">
              <a:effectLst/>
            </a:endParaRPr>
          </a:p>
          <a:p>
            <a:pPr>
              <a:defRPr/>
            </a:pPr>
            <a:r>
              <a:rPr lang="en-US" dirty="0">
                <a:effectLst/>
              </a:rPr>
              <a:t> 18  36 140 total</a:t>
            </a:r>
          </a:p>
          <a:p>
            <a:pPr>
              <a:defRPr/>
            </a:pPr>
            <a:endParaRPr lang="en-US" dirty="0">
              <a:effectLst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4" y="214290"/>
            <a:ext cx="8229600" cy="11430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err="1"/>
              <a:t>wc</a:t>
            </a:r>
            <a:r>
              <a:rPr lang="he-IL" dirty="0"/>
              <a:t>הפקודה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רושמים הפקודה </a:t>
            </a:r>
            <a:r>
              <a:rPr lang="en-US" dirty="0" err="1"/>
              <a:t>gedit</a:t>
            </a:r>
            <a:r>
              <a:rPr lang="he-IL" dirty="0"/>
              <a:t> עם שם קובץ שרוצים לייצר </a:t>
            </a:r>
          </a:p>
          <a:p>
            <a:pPr algn="r" rtl="1">
              <a:buNone/>
            </a:pPr>
            <a:r>
              <a:rPr lang="he-IL" dirty="0"/>
              <a:t>נפתח חלון שמאפשר לכם לכתוב בתוכו כל מה שתרצו </a:t>
            </a:r>
          </a:p>
          <a:p>
            <a:pPr algn="r" rtl="1">
              <a:buNone/>
            </a:pPr>
            <a:r>
              <a:rPr lang="he-IL" dirty="0"/>
              <a:t>בעת היצאה וחזרה ל</a:t>
            </a:r>
            <a:r>
              <a:rPr lang="en-US" dirty="0"/>
              <a:t>SHELL</a:t>
            </a:r>
            <a:r>
              <a:rPr lang="he-IL" dirty="0"/>
              <a:t> יש לשמור </a:t>
            </a:r>
            <a:r>
              <a:rPr lang="en-US" dirty="0"/>
              <a:t>SAVE </a:t>
            </a:r>
            <a:r>
              <a:rPr lang="he-IL" dirty="0"/>
              <a:t>ולצאה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 err="1"/>
              <a:t>gedit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סמאר דנדן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 err="1"/>
              <a:t>gedit</a:t>
            </a:r>
            <a:r>
              <a:rPr lang="en-US" dirty="0"/>
              <a:t> </a:t>
            </a:r>
            <a:r>
              <a:rPr lang="he-IL" dirty="0"/>
              <a:t>- דוגמה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6327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0"/>
            <a:ext cx="4848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4857760"/>
            <a:ext cx="91059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מחזירה היסטוריה של כל הפקודות שנכתבו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/>
              <a:t>history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39"/>
            <a:ext cx="6643734" cy="454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/>
              <a:t>מציג תיעוד על הפקודה </a:t>
            </a:r>
            <a:r>
              <a:rPr lang="en-US" dirty="0"/>
              <a:t>command</a:t>
            </a:r>
            <a:r>
              <a:rPr lang="he-IL" dirty="0"/>
              <a:t> :מה היא עושה, פרמטרים, וכד</a:t>
            </a:r>
            <a:r>
              <a:rPr lang="en-US" dirty="0"/>
              <a:t>'</a:t>
            </a:r>
            <a:r>
              <a:rPr lang="he-IL" dirty="0"/>
              <a:t> . ליציאה ממסך העזרה יש להקיש </a:t>
            </a:r>
            <a:r>
              <a:rPr lang="en-US" dirty="0"/>
              <a:t>q</a:t>
            </a: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מחזירה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פקודה </a:t>
            </a:r>
            <a:r>
              <a:rPr lang="en-US" dirty="0"/>
              <a:t> man command </a:t>
            </a:r>
            <a:r>
              <a:rPr lang="he-IL" dirty="0"/>
              <a:t>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496"/>
            <a:ext cx="4737110" cy="353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45053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r" rtl="1"/>
            <a:r>
              <a:rPr lang="he-IL" dirty="0"/>
              <a:t>מערכת הקבצים ב- </a:t>
            </a:r>
            <a:r>
              <a:rPr lang="en-US" dirty="0"/>
              <a:t>UNIX</a:t>
            </a:r>
            <a:r>
              <a:rPr lang="he-IL" dirty="0"/>
              <a:t> מאורגנת בצורת עץ הפוך: בראשו נמצא השורש , בשם "/" . ומתחתיו מסתעפים קבצים כמו ענפים ותתי ענפים ,או לחילופין "אבות" ו"בנים". </a:t>
            </a:r>
          </a:p>
          <a:p>
            <a:pPr marL="0" indent="0" algn="r" rtl="1">
              <a:buNone/>
            </a:pPr>
            <a:endParaRPr lang="he-IL" dirty="0"/>
          </a:p>
          <a:p>
            <a:pPr marL="457200" indent="-457200" algn="r" rtl="1"/>
            <a:r>
              <a:rPr lang="he-IL" dirty="0"/>
              <a:t>הקבצים שיש הסתעפות מתוכם נקראים תיקיות/ספריות </a:t>
            </a:r>
            <a:r>
              <a:rPr lang="en-US" dirty="0"/>
              <a:t> </a:t>
            </a:r>
            <a:r>
              <a:rPr lang="he-IL" dirty="0"/>
              <a:t>   </a:t>
            </a:r>
            <a:r>
              <a:rPr lang="en-US" dirty="0"/>
              <a:t>.(directories) </a:t>
            </a:r>
            <a:r>
              <a:rPr lang="he-IL" dirty="0"/>
              <a:t> לכל תיקייה/ספרייה בעץ , פרט לשורש, קיים "אב" </a:t>
            </a:r>
            <a:r>
              <a:rPr lang="he-IL" u="sng" dirty="0"/>
              <a:t>אחד</a:t>
            </a:r>
            <a:r>
              <a:rPr lang="he-IL" dirty="0"/>
              <a:t> ויכולים להיות לו מספר "בנים". </a:t>
            </a:r>
          </a:p>
          <a:p>
            <a:pPr marL="0" indent="0" algn="r" rtl="1">
              <a:buNone/>
            </a:pPr>
            <a:endParaRPr lang="he-IL" dirty="0"/>
          </a:p>
          <a:p>
            <a:pPr marL="457200" indent="-457200" algn="r" rtl="1"/>
            <a:r>
              <a:rPr lang="he-IL" dirty="0"/>
              <a:t>קבצים רגילים ,קבצי נתונים ותכנות שייכים/נמצאים מתחת למדריכים/ספריות אך אין להם "בנים". </a:t>
            </a:r>
          </a:p>
          <a:p>
            <a:pPr marL="0" indent="0" algn="r" rtl="1">
              <a:buNone/>
            </a:pPr>
            <a:endParaRPr lang="he-IL" dirty="0"/>
          </a:p>
          <a:p>
            <a:pPr marL="457200" indent="-457200" algn="r" rtl="1"/>
            <a:r>
              <a:rPr lang="he-IL" dirty="0"/>
              <a:t>ניתן להתייחס לשם קובץ ע"י ציון המסלול </a:t>
            </a:r>
            <a:r>
              <a:rPr lang="en-US" dirty="0"/>
              <a:t>(path)</a:t>
            </a:r>
            <a:r>
              <a:rPr lang="he-IL" dirty="0"/>
              <a:t>; באופן יחסי  (</a:t>
            </a:r>
            <a:r>
              <a:rPr lang="en-US" dirty="0"/>
              <a:t>relative path</a:t>
            </a:r>
            <a:r>
              <a:rPr lang="he-IL" dirty="0"/>
              <a:t>) ביחס למקום הנוכחי שלנו בעץ או באופן מוחלט (</a:t>
            </a:r>
            <a:r>
              <a:rPr lang="en-US" dirty="0"/>
              <a:t>absolute path</a:t>
            </a:r>
            <a:r>
              <a:rPr lang="he-IL" dirty="0"/>
              <a:t>),כלומר - יחסית לשורש.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ארגון מערכת הקבצים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שמירת תכניות ומידע כשתהליך מסתיים או נופל</a:t>
            </a:r>
          </a:p>
          <a:p>
            <a:pPr algn="r" rtl="1"/>
            <a:r>
              <a:rPr lang="he-IL" dirty="0"/>
              <a:t>תכניות המשתמשות ב - </a:t>
            </a:r>
            <a:r>
              <a:rPr lang="en-US" dirty="0"/>
              <a:t>data</a:t>
            </a:r>
            <a:r>
              <a:rPr lang="he-IL" dirty="0"/>
              <a:t> גדול יותר מגודל הזיכרון הווירטואלי</a:t>
            </a:r>
          </a:p>
          <a:p>
            <a:pPr algn="r" rtl="1"/>
            <a:r>
              <a:rPr lang="he-IL" dirty="0"/>
              <a:t> שיתוף מידע בין תהליכים שונים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b="1" dirty="0"/>
              <a:t>דרישות?</a:t>
            </a:r>
          </a:p>
          <a:p>
            <a:pPr algn="r" rtl="1"/>
            <a:r>
              <a:rPr lang="he-IL" dirty="0"/>
              <a:t>זיכרון לא נדיף (</a:t>
            </a:r>
            <a:r>
              <a:rPr lang="en-US" dirty="0"/>
              <a:t>non-volatile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הוא אמצעי לאחסון נתונים של מחשב השומר על המידע שנכתב ללא תלות באספקת חשמל לצורך המשך השמירה על הנתונים.</a:t>
            </a:r>
          </a:p>
          <a:p>
            <a:pPr algn="r" rtl="1"/>
            <a:r>
              <a:rPr lang="he-IL" dirty="0"/>
              <a:t>מקום אחסון גדול מאד.</a:t>
            </a:r>
          </a:p>
          <a:p>
            <a:pPr algn="r" rtl="1"/>
            <a:r>
              <a:rPr lang="he-IL" dirty="0"/>
              <a:t>הגנה על מערכת הקבצים - בקרת גישה ובקרת מקביליות על גישה.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למה צריך מערכת קבצים?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יחידת מידע לוגית שיש לה שם </a:t>
            </a:r>
            <a:r>
              <a:rPr lang="en-US" dirty="0"/>
              <a:t>named)</a:t>
            </a:r>
            <a:r>
              <a:rPr lang="he-IL" dirty="0"/>
              <a:t>) והיא לא נדיפה. </a:t>
            </a:r>
          </a:p>
          <a:p>
            <a:pPr algn="r" rtl="1"/>
            <a:r>
              <a:rPr lang="he-IL" dirty="0"/>
              <a:t>נשמרת לאורך זמן ממושך יותר מזמן ריצת התוכנית שיצרה אותה.</a:t>
            </a:r>
          </a:p>
          <a:p>
            <a:pPr algn="r" rtl="1"/>
            <a:r>
              <a:rPr lang="he-IL" dirty="0"/>
              <a:t>תהליך אחר יכול לגשת לקובץ מאוחר יותר או בו-זמנית עם תהליך שיצר אותו.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קובץ הוא מבנה נתונים מופשט.</a:t>
            </a:r>
            <a:endParaRPr lang="en-US" dirty="0"/>
          </a:p>
          <a:p>
            <a:pPr algn="r" rtl="1"/>
            <a:r>
              <a:rPr lang="he-IL" dirty="0"/>
              <a:t>המשתמש אינו יודע איך והיכן הוא נשמר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לקובץ יש</a:t>
            </a:r>
          </a:p>
          <a:p>
            <a:pPr lvl="1" algn="r" rtl="1"/>
            <a:r>
              <a:rPr lang="he-IL" dirty="0"/>
              <a:t>שם הניתן ע״י המשתמש</a:t>
            </a:r>
          </a:p>
          <a:p>
            <a:pPr lvl="1" algn="r" rtl="1"/>
            <a:r>
              <a:rPr lang="he-IL" dirty="0"/>
              <a:t>תוכן/מידע/</a:t>
            </a:r>
            <a:r>
              <a:rPr lang="en-US" dirty="0"/>
              <a:t>data</a:t>
            </a:r>
          </a:p>
          <a:p>
            <a:pPr lvl="1" algn="r" rtl="1"/>
            <a:r>
              <a:rPr lang="he-IL" dirty="0"/>
              <a:t>תכונות</a:t>
            </a:r>
            <a:r>
              <a:rPr lang="en-US" dirty="0"/>
              <a:t>attributes </a:t>
            </a:r>
            <a:r>
              <a:rPr lang="he-IL" dirty="0"/>
              <a:t> (תלוי מ"ה)</a:t>
            </a:r>
          </a:p>
          <a:p>
            <a:pPr lvl="1" algn="r" rtl="1"/>
            <a:r>
              <a:rPr lang="he-IL" dirty="0"/>
              <a:t>פעולות </a:t>
            </a:r>
            <a:r>
              <a:rPr lang="en-US" dirty="0"/>
              <a:t>operations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7751-A9E5-4724-A758-1237FD360B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קובץ </a:t>
            </a:r>
            <a:r>
              <a:rPr lang="en-US" dirty="0"/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חבה">
  <a:themeElements>
    <a:clrScheme name="רחבה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רחבה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רחב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4238</TotalTime>
  <Words>3328</Words>
  <Application>Microsoft Office PowerPoint</Application>
  <PresentationFormat>‫הצגה על המסך (4:3)</PresentationFormat>
  <Paragraphs>747</Paragraphs>
  <Slides>67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67</vt:i4>
      </vt:variant>
    </vt:vector>
  </HeadingPairs>
  <TitlesOfParts>
    <vt:vector size="76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רחבה</vt:lpstr>
      <vt:lpstr>פקודות </vt:lpstr>
      <vt:lpstr>מבנה פקודה</vt:lpstr>
      <vt:lpstr>פקודות CLEAR  ו PWD </vt:lpstr>
      <vt:lpstr>קובץ – באופן כללי</vt:lpstr>
      <vt:lpstr>שם של קובץ</vt:lpstr>
      <vt:lpstr>סיומות מקובלות עבור קבצים שונים:</vt:lpstr>
      <vt:lpstr>ארגון מערכת הקבצים</vt:lpstr>
      <vt:lpstr>למה צריך מערכת קבצים?</vt:lpstr>
      <vt:lpstr>קובץ File</vt:lpstr>
      <vt:lpstr>תכונות קבצים Attributes</vt:lpstr>
      <vt:lpstr>דוגמה למערכת קבצים </vt:lpstr>
      <vt:lpstr>ספריית הבית home directory</vt:lpstr>
      <vt:lpstr>ספריית הבית home directory</vt:lpstr>
      <vt:lpstr>Linux File System</vt:lpstr>
      <vt:lpstr>תיקיות שנמצאות ישירות מתחת ל- root (top level directories)</vt:lpstr>
      <vt:lpstr>מערכת קבצים</vt:lpstr>
      <vt:lpstr>מבנה מערכת קבצים File System Structure</vt:lpstr>
      <vt:lpstr>מצגת של PowerPoint‏</vt:lpstr>
      <vt:lpstr>מערכת קבצים  Linux File System Structure</vt:lpstr>
      <vt:lpstr>מערכת קבצים  Linux File System Structure</vt:lpstr>
      <vt:lpstr>הצגת קובץ </vt:lpstr>
      <vt:lpstr>פקודת change directory – cd- שינוי מדריך</vt:lpstr>
      <vt:lpstr>פקודת change directory - cd</vt:lpstr>
      <vt:lpstr>פקודה ls - Listing files</vt:lpstr>
      <vt:lpstr>דוגמה ls </vt:lpstr>
      <vt:lpstr>דוגמה ls </vt:lpstr>
      <vt:lpstr>ls</vt:lpstr>
      <vt:lpstr>יצירת תיקיה make directory) mkdir)</vt:lpstr>
      <vt:lpstr>פקודה mkdir – יצירת תיקייה חדשה </vt:lpstr>
      <vt:lpstr>מחיקת ספרייה remove directory)) rmdir</vt:lpstr>
      <vt:lpstr>פקודה rmdir – למחיקת תקיה (מדריך) </vt:lpstr>
      <vt:lpstr>טיפול ויצירת קבצים וסיפריותcp -</vt:lpstr>
      <vt:lpstr>טיפול ויצירת קבצים וסיפריותcp -</vt:lpstr>
      <vt:lpstr>טיפול ויצירת קבצים וסיפריותcp -</vt:lpstr>
      <vt:lpstr>פקודה Copying a file: cp</vt:lpstr>
      <vt:lpstr>פקודה Move or rename a file: mv </vt:lpstr>
      <vt:lpstr>פקודה Move or rename a file: mv </vt:lpstr>
      <vt:lpstr>פקודה Move or rename a file: mv </vt:lpstr>
      <vt:lpstr>פקודה Remove a file: rm</vt:lpstr>
      <vt:lpstr>פקודה Remove a file: rm</vt:lpstr>
      <vt:lpstr>פקודה Remove a file: rm</vt:lpstr>
      <vt:lpstr>יצירת קובץ touch</vt:lpstr>
      <vt:lpstr>הפקודה cat</vt:lpstr>
      <vt:lpstr>פקודה more</vt:lpstr>
      <vt:lpstr>הפקודה less</vt:lpstr>
      <vt:lpstr>הפקודה head</vt:lpstr>
      <vt:lpstr>דוגמאות</vt:lpstr>
      <vt:lpstr>הפקודה head</vt:lpstr>
      <vt:lpstr>הפקודה tail  </vt:lpstr>
      <vt:lpstr>דוגמאות</vt:lpstr>
      <vt:lpstr>הפקודה tail  </vt:lpstr>
      <vt:lpstr>sort הפקודה  </vt:lpstr>
      <vt:lpstr>דוגמה</vt:lpstr>
      <vt:lpstr>sort הפקודה </vt:lpstr>
      <vt:lpstr>פקודה grep</vt:lpstr>
      <vt:lpstr>דוגמאות</vt:lpstr>
      <vt:lpstr>uniqהפקודה </vt:lpstr>
      <vt:lpstr>דוגמאות</vt:lpstr>
      <vt:lpstr>הפקודה cut</vt:lpstr>
      <vt:lpstr>דוגמאות</vt:lpstr>
      <vt:lpstr>wcהפקודה </vt:lpstr>
      <vt:lpstr>דוגמאות</vt:lpstr>
      <vt:lpstr>wcהפקודה </vt:lpstr>
      <vt:lpstr>הפקודה gedit</vt:lpstr>
      <vt:lpstr>הפקודה gedit - דוגמה</vt:lpstr>
      <vt:lpstr>הפקודה history</vt:lpstr>
      <vt:lpstr>פקודה  man command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1.מושגי יסוד בעולם המחשבים סמאר דנדן</dc:title>
  <dc:creator>Win</dc:creator>
  <cp:lastModifiedBy>User</cp:lastModifiedBy>
  <cp:revision>161</cp:revision>
  <dcterms:created xsi:type="dcterms:W3CDTF">2019-10-26T05:58:19Z</dcterms:created>
  <dcterms:modified xsi:type="dcterms:W3CDTF">2022-11-17T08:21:05Z</dcterms:modified>
</cp:coreProperties>
</file>