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4"/>
  </p:sldMasterIdLst>
  <p:notesMasterIdLst>
    <p:notesMasterId r:id="rId24"/>
  </p:notesMasterIdLst>
  <p:handoutMasterIdLst>
    <p:handoutMasterId r:id="rId25"/>
  </p:handoutMasterIdLst>
  <p:sldIdLst>
    <p:sldId id="256" r:id="rId5"/>
    <p:sldId id="375" r:id="rId6"/>
    <p:sldId id="374" r:id="rId7"/>
    <p:sldId id="376" r:id="rId8"/>
    <p:sldId id="377" r:id="rId9"/>
    <p:sldId id="378" r:id="rId10"/>
    <p:sldId id="379" r:id="rId11"/>
    <p:sldId id="381" r:id="rId12"/>
    <p:sldId id="382" r:id="rId13"/>
    <p:sldId id="30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חשבון Microsoft" initials="חM" lastIdx="1" clrIdx="0">
    <p:extLst>
      <p:ext uri="{19B8F6BF-5375-455C-9EA6-DF929625EA0E}">
        <p15:presenceInfo xmlns:p15="http://schemas.microsoft.com/office/powerpoint/2012/main" userId="2d538a8b56c996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FF"/>
    <a:srgbClr val="A886AD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72448-09E9-AB10-C2E7-F1F593BBEC32}" v="169" dt="2021-11-03T06:28:41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0" autoAdjust="0"/>
  </p:normalViewPr>
  <p:slideViewPr>
    <p:cSldViewPr>
      <p:cViewPr varScale="1">
        <p:scale>
          <a:sx n="64" d="100"/>
          <a:sy n="64" d="100"/>
        </p:scale>
        <p:origin x="67" y="6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rtl="1">
              <a:defRPr kumimoji="1" sz="1200">
                <a:latin typeface="Tahoma" pitchFamily="34" charset="0"/>
              </a:defRPr>
            </a:lvl1pPr>
          </a:lstStyle>
          <a:p>
            <a:endParaRPr lang="he-IL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rtl="1">
              <a:defRPr kumimoji="1" sz="1200">
                <a:latin typeface="Tahoma" pitchFamily="34" charset="0"/>
              </a:defRPr>
            </a:lvl1pPr>
          </a:lstStyle>
          <a:p>
            <a:endParaRPr lang="he-IL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rtl="1">
              <a:defRPr kumimoji="1" sz="1200">
                <a:latin typeface="Tahoma" pitchFamily="34" charset="0"/>
              </a:defRPr>
            </a:lvl1pPr>
          </a:lstStyle>
          <a:p>
            <a:endParaRPr lang="he-I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rtl="1">
              <a:defRPr kumimoji="1" sz="1200">
                <a:latin typeface="Tahoma" pitchFamily="34" charset="0"/>
              </a:defRPr>
            </a:lvl1pPr>
          </a:lstStyle>
          <a:p>
            <a:fld id="{009D848E-71D6-40CA-B2B0-4087A41A6411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46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 rtl="1">
              <a:defRPr kumimoji="1" sz="1000" i="1">
                <a:latin typeface="Tahoma" pitchFamily="34" charset="0"/>
              </a:defRPr>
            </a:lvl1pPr>
          </a:lstStyle>
          <a:p>
            <a:r>
              <a:rPr lang="he-IL"/>
              <a:t>*</a:t>
            </a:r>
            <a:endParaRPr lang="he-IL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 rtl="1">
              <a:defRPr kumimoji="1" sz="1000" i="1">
                <a:latin typeface="Tahoma" pitchFamily="34" charset="0"/>
              </a:defRPr>
            </a:lvl1pPr>
          </a:lstStyle>
          <a:p>
            <a:r>
              <a:rPr lang="he-IL"/>
              <a:t>07/16/96</a:t>
            </a:r>
            <a:endParaRPr lang="he-IL" sz="1200" i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75" tIns="46840" rIns="93675" bIns="468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 rtl="1">
              <a:defRPr kumimoji="1" sz="1000" i="1">
                <a:latin typeface="Tahoma" pitchFamily="34" charset="0"/>
              </a:defRPr>
            </a:lvl1pPr>
          </a:lstStyle>
          <a:p>
            <a:r>
              <a:rPr lang="he-IL"/>
              <a:t>*</a:t>
            </a:r>
            <a:endParaRPr lang="he-IL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 rtl="1">
              <a:defRPr kumimoji="1" sz="1000" i="1">
                <a:latin typeface="Tahoma" pitchFamily="34" charset="0"/>
              </a:defRPr>
            </a:lvl1pPr>
          </a:lstStyle>
          <a:p>
            <a:r>
              <a:rPr lang="he-IL"/>
              <a:t>##</a:t>
            </a:r>
            <a:endParaRPr lang="he-IL" sz="1200" i="0"/>
          </a:p>
        </p:txBody>
      </p:sp>
    </p:spTree>
    <p:extLst>
      <p:ext uri="{BB962C8B-B14F-4D97-AF65-F5344CB8AC3E}">
        <p14:creationId xmlns:p14="http://schemas.microsoft.com/office/powerpoint/2010/main" val="16716449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r" rtl="1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he-IL"/>
              <a:t>*</a:t>
            </a:r>
            <a:endParaRPr lang="he-IL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he-IL"/>
              <a:t>07/16/96</a:t>
            </a:r>
            <a:endParaRPr lang="he-IL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he-IL"/>
              <a:t>*</a:t>
            </a:r>
            <a:endParaRPr lang="he-IL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he-IL"/>
              <a:t>##</a:t>
            </a:r>
            <a:endParaRPr lang="he-IL" sz="1200" i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9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he-IL" noProof="0"/>
              <a:t>לחץ כדי לערוך סגנון כותרת משנה של תבנית בסיס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he-IL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he-IL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AE9E509-C86D-42A0-866A-FD8774C3C8B6}" type="slidenum">
              <a:rPr lang="ar-SA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1339E-F787-43AA-807A-E61B9FA89640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0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2E68F-37AA-448A-8ECE-93D5F5417F09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09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A7D30-74EC-4EBC-B6BF-A7A0E8E49374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00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3774A9-15E3-41C2-A911-3C9533FBE757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905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73F69-931C-486B-A01E-7356FA99D265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09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5F8D2-E5CE-4B8A-AEA4-26503A6373FF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876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EF247-5501-40FF-B694-2A5399B7C23B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581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D094E-0823-4AA3-BB3D-3C67C14B25F6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055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D9195-5ED6-4D6F-9E78-E5DC5E1388EF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078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6B429-936F-475A-B49B-8DA8D7A766B9}" type="slidenum">
              <a:rPr lang="ar-SA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6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kumimoji="1" lang="he-IL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kumimoji="1" lang="he-IL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kumimoji="1" lang="he-IL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kumimoji="1" lang="he-IL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kumimoji="1" lang="he-IL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kumimoji="1" lang="he-IL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endParaRPr kumimoji="1" lang="he-IL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סגנון כותרת של תבנית בסיס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sz="1400">
                <a:latin typeface="+mn-lt"/>
                <a:cs typeface="+mn-cs"/>
              </a:defRPr>
            </a:lvl1pPr>
          </a:lstStyle>
          <a:p>
            <a:fld id="{66F59F5D-4442-48BF-BE57-D43AA54EADA3}" type="slidenum">
              <a:rPr lang="ar-SA"/>
              <a:pPr/>
              <a:t>‹#›</a:t>
            </a:fld>
            <a:endParaRPr lang="he-IL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/>
              <a:t>Full Stack- server- PHP</a:t>
            </a:r>
            <a:endParaRPr lang="he-IL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הרצאה 3</a:t>
            </a:r>
          </a:p>
          <a:p>
            <a:r>
              <a:rPr lang="he-IL" dirty="0"/>
              <a:t>	פונקציות למיון מערך</a:t>
            </a:r>
          </a:p>
          <a:p>
            <a:r>
              <a:rPr lang="he-IL" dirty="0"/>
              <a:t>	פעולות אריתמטיות ולוגיות</a:t>
            </a:r>
          </a:p>
          <a:p>
            <a:endParaRPr lang="he-IL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פעולות אריתמטיות ולוגיות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9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אריתמטיות</a:t>
            </a:r>
            <a:endParaRPr lang="en-US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778232"/>
              </p:ext>
            </p:extLst>
          </p:nvPr>
        </p:nvGraphicFramePr>
        <p:xfrm>
          <a:off x="395536" y="1916832"/>
          <a:ext cx="8208912" cy="4824536"/>
        </p:xfrm>
        <a:graphic>
          <a:graphicData uri="http://schemas.openxmlformats.org/drawingml/2006/table">
            <a:tbl>
              <a:tblPr/>
              <a:tblGrid>
                <a:gridCol w="15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3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Operator</a:t>
                      </a:r>
                    </a:p>
                  </a:txBody>
                  <a:tcPr marL="996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Name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Example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Result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+</a:t>
                      </a:r>
                    </a:p>
                  </a:txBody>
                  <a:tcPr marL="996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Addition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$x +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Sum of $x and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-</a:t>
                      </a:r>
                    </a:p>
                  </a:txBody>
                  <a:tcPr marL="996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Subtraction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$x -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Difference of $x and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*</a:t>
                      </a:r>
                    </a:p>
                  </a:txBody>
                  <a:tcPr marL="996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Multiplication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$x *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Product of $x and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0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/</a:t>
                      </a:r>
                    </a:p>
                  </a:txBody>
                  <a:tcPr marL="996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Division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$x /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Quotient of $x and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72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%</a:t>
                      </a:r>
                    </a:p>
                  </a:txBody>
                  <a:tcPr marL="996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Modulus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$x %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Remainder of $x divided by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7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**</a:t>
                      </a:r>
                    </a:p>
                  </a:txBody>
                  <a:tcPr marL="996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Exponentiation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$x ** $y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Result of raising $x to the $</a:t>
                      </a:r>
                      <a:r>
                        <a:rPr lang="en-US" sz="1500" dirty="0" err="1">
                          <a:effectLst/>
                        </a:rPr>
                        <a:t>y'th</a:t>
                      </a:r>
                      <a:r>
                        <a:rPr lang="en-US" sz="1500" dirty="0">
                          <a:effectLst/>
                        </a:rPr>
                        <a:t> power (pow)</a:t>
                      </a:r>
                    </a:p>
                  </a:txBody>
                  <a:tcPr marL="49800" marR="49800" marT="49800" marB="498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16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השמה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456156"/>
              </p:ext>
            </p:extLst>
          </p:nvPr>
        </p:nvGraphicFramePr>
        <p:xfrm>
          <a:off x="467544" y="2017712"/>
          <a:ext cx="8352927" cy="4507634"/>
        </p:xfrm>
        <a:graphic>
          <a:graphicData uri="http://schemas.openxmlformats.org/drawingml/2006/table">
            <a:tbl>
              <a:tblPr/>
              <a:tblGrid>
                <a:gridCol w="193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5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Assignment</a:t>
                      </a:r>
                    </a:p>
                  </a:txBody>
                  <a:tcPr marL="95693" marR="47847" marT="47847" marB="478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Same as...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28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95693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left operand gets set to the value of the expression on the right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5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+= y</a:t>
                      </a:r>
                    </a:p>
                  </a:txBody>
                  <a:tcPr marL="95693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+ y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Addition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5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-= y</a:t>
                      </a:r>
                    </a:p>
                  </a:txBody>
                  <a:tcPr marL="95693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- y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Subtraction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5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y</a:t>
                      </a:r>
                    </a:p>
                  </a:txBody>
                  <a:tcPr marL="95693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 y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5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y</a:t>
                      </a:r>
                    </a:p>
                  </a:txBody>
                  <a:tcPr marL="95693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y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5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y</a:t>
                      </a:r>
                    </a:p>
                  </a:txBody>
                  <a:tcPr marL="95693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y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Modulus</a:t>
                      </a:r>
                    </a:p>
                  </a:txBody>
                  <a:tcPr marL="47847" marR="47847" marT="47847" marB="4784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80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השוואה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06614"/>
              </p:ext>
            </p:extLst>
          </p:nvPr>
        </p:nvGraphicFramePr>
        <p:xfrm>
          <a:off x="467544" y="2017712"/>
          <a:ext cx="8352928" cy="4766940"/>
        </p:xfrm>
        <a:graphic>
          <a:graphicData uri="http://schemas.openxmlformats.org/drawingml/2006/table">
            <a:tbl>
              <a:tblPr/>
              <a:tblGrid>
                <a:gridCol w="15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52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Name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Result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==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equal to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Identical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===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equal to $y, and they are of the same type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!=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not equal to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&lt;&gt;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&lt;&gt;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not equal to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identical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!==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true if $x is not equal to $y, or they are not of the same type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&gt;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greater than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&lt;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less than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 or equal to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&gt;=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greater than or equal to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1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 or equal to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$x &lt;=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Returns true if $x is less than or equal to $y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0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&lt;=&gt;</a:t>
                      </a:r>
                    </a:p>
                  </a:txBody>
                  <a:tcPr marL="35937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Spaceship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$x &lt;=&gt; $y</a:t>
                      </a:r>
                      <a:endParaRPr lang="he-IL" sz="1400" dirty="0">
                        <a:effectLst/>
                      </a:endParaRP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If</a:t>
                      </a:r>
                      <a:r>
                        <a:rPr lang="en-US" sz="1400" baseline="0" dirty="0">
                          <a:effectLst/>
                        </a:rPr>
                        <a:t> x&gt;y ret 1</a:t>
                      </a:r>
                    </a:p>
                    <a:p>
                      <a:pPr algn="l" rtl="0" fontAlgn="t"/>
                      <a:r>
                        <a:rPr lang="en-US" sz="1400" baseline="0" dirty="0">
                          <a:effectLst/>
                        </a:rPr>
                        <a:t>If x=y ret 0</a:t>
                      </a:r>
                    </a:p>
                    <a:p>
                      <a:pPr algn="l" rtl="0" fontAlgn="t"/>
                      <a:r>
                        <a:rPr lang="en-US" sz="1400" baseline="0" dirty="0">
                          <a:effectLst/>
                        </a:rPr>
                        <a:t>If x&lt;y ret -1</a:t>
                      </a:r>
                      <a:endParaRPr lang="en-US" sz="1400" dirty="0">
                        <a:effectLst/>
                      </a:endParaRP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Returns an integer less than, equal to, or greater than zero, depending on if $x is less than, equal to, or greater than $y. Introduced in PHP 7.</a:t>
                      </a:r>
                    </a:p>
                  </a:txBody>
                  <a:tcPr marL="17969" marR="17969" marT="17969" marB="1796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הוספה/הורדה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Increment / Decrement</a:t>
            </a:r>
          </a:p>
          <a:p>
            <a:pPr marL="0" indent="0" algn="l" rtl="0">
              <a:buNone/>
            </a:pPr>
            <a:endParaRPr lang="en-US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03557"/>
              </p:ext>
            </p:extLst>
          </p:nvPr>
        </p:nvGraphicFramePr>
        <p:xfrm>
          <a:off x="683565" y="2636914"/>
          <a:ext cx="7920882" cy="3888432"/>
        </p:xfrm>
        <a:graphic>
          <a:graphicData uri="http://schemas.openxmlformats.org/drawingml/2006/table">
            <a:tbl>
              <a:tblPr/>
              <a:tblGrid>
                <a:gridCol w="148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6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Operator</a:t>
                      </a:r>
                    </a:p>
                  </a:txBody>
                  <a:tcPr marL="112734" marR="56367" marT="56367" marB="563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Name</a:t>
                      </a:r>
                    </a:p>
                  </a:txBody>
                  <a:tcPr marL="56367" marR="56367" marT="56367" marB="563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56367" marR="56367" marT="56367" marB="563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++$x</a:t>
                      </a:r>
                    </a:p>
                  </a:txBody>
                  <a:tcPr marL="112734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Pre-increment</a:t>
                      </a:r>
                    </a:p>
                  </a:txBody>
                  <a:tcPr marL="56367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Increments $x by one, then returns $x</a:t>
                      </a:r>
                    </a:p>
                  </a:txBody>
                  <a:tcPr marL="56367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$x++</a:t>
                      </a:r>
                    </a:p>
                  </a:txBody>
                  <a:tcPr marL="112734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Post-increment</a:t>
                      </a:r>
                    </a:p>
                  </a:txBody>
                  <a:tcPr marL="56367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$x, then increments $x by one</a:t>
                      </a:r>
                    </a:p>
                  </a:txBody>
                  <a:tcPr marL="56367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--$x</a:t>
                      </a:r>
                    </a:p>
                  </a:txBody>
                  <a:tcPr marL="112734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Pre-decrement</a:t>
                      </a:r>
                    </a:p>
                  </a:txBody>
                  <a:tcPr marL="56367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Decrements $x by one, then returns $x</a:t>
                      </a:r>
                    </a:p>
                  </a:txBody>
                  <a:tcPr marL="56367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76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$x--</a:t>
                      </a:r>
                    </a:p>
                  </a:txBody>
                  <a:tcPr marL="112734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Post-decrement</a:t>
                      </a:r>
                    </a:p>
                  </a:txBody>
                  <a:tcPr marL="56367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Returns $x, then decrements $x by one</a:t>
                      </a:r>
                    </a:p>
                  </a:txBody>
                  <a:tcPr marL="56367" marR="56367" marT="56367" marB="5636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88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לוגיות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068285"/>
              </p:ext>
            </p:extLst>
          </p:nvPr>
        </p:nvGraphicFramePr>
        <p:xfrm>
          <a:off x="467544" y="1988840"/>
          <a:ext cx="8136904" cy="4320479"/>
        </p:xfrm>
        <a:graphic>
          <a:graphicData uri="http://schemas.openxmlformats.org/drawingml/2006/table">
            <a:tbl>
              <a:tblPr/>
              <a:tblGrid>
                <a:gridCol w="152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70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4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79131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Name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Result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and</a:t>
                      </a:r>
                    </a:p>
                  </a:txBody>
                  <a:tcPr marL="79131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And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$x and $y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True if both $x and $y are true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or</a:t>
                      </a:r>
                    </a:p>
                  </a:txBody>
                  <a:tcPr marL="79131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Or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$x or $y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True if either $x or $y is true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xor</a:t>
                      </a:r>
                    </a:p>
                  </a:txBody>
                  <a:tcPr marL="79131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Xor</a:t>
                      </a:r>
                      <a:endParaRPr lang="en-US" sz="1800" dirty="0">
                        <a:effectLst/>
                      </a:endParaRP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$x </a:t>
                      </a:r>
                      <a:r>
                        <a:rPr lang="en-US" sz="1800" dirty="0" err="1">
                          <a:effectLst/>
                        </a:rPr>
                        <a:t>xor</a:t>
                      </a:r>
                      <a:r>
                        <a:rPr lang="en-US" sz="1800" dirty="0">
                          <a:effectLst/>
                        </a:rPr>
                        <a:t> $y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True if either $x or $y is true, but not both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&amp;&amp;</a:t>
                      </a:r>
                    </a:p>
                  </a:txBody>
                  <a:tcPr marL="79131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And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$x &amp;&amp; $y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True if both $x and $y are true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||</a:t>
                      </a:r>
                    </a:p>
                  </a:txBody>
                  <a:tcPr marL="79131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Or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$x || $y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True if either $x or $y is true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40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!</a:t>
                      </a:r>
                    </a:p>
                  </a:txBody>
                  <a:tcPr marL="79131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!$x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True if $x is not true</a:t>
                      </a:r>
                    </a:p>
                  </a:txBody>
                  <a:tcPr marL="39565" marR="39565" marT="39565" marB="3956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122855" y="194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שרשור מערכים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172389"/>
              </p:ext>
            </p:extLst>
          </p:nvPr>
        </p:nvGraphicFramePr>
        <p:xfrm>
          <a:off x="467544" y="1988840"/>
          <a:ext cx="8208913" cy="4695275"/>
        </p:xfrm>
        <a:graphic>
          <a:graphicData uri="http://schemas.openxmlformats.org/drawingml/2006/table">
            <a:tbl>
              <a:tblPr/>
              <a:tblGrid>
                <a:gridCol w="153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5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527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959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Concatenation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$txt1 . $txt2</a:t>
                      </a:r>
                      <a:endParaRPr lang="he-IL" dirty="0"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&lt;?</a:t>
                      </a:r>
                      <a:r>
                        <a:rPr lang="en-US" dirty="0" err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php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$txt1 = "Hello";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$txt2 = " world!";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echo $txt1 . $txt2;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?&gt; 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Concatenation of $txt1 and $txt2</a:t>
                      </a:r>
                      <a:endParaRPr lang="he-IL" dirty="0">
                        <a:effectLst/>
                      </a:endParaRPr>
                    </a:p>
                    <a:p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59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Concatenation assignment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$txt1 .= $txt2</a:t>
                      </a:r>
                      <a:endParaRPr lang="he-IL" dirty="0"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&lt;?</a:t>
                      </a:r>
                      <a:r>
                        <a:rPr lang="en-US" dirty="0" err="1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php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$txt1 = "Hello";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$txt2 = " world!";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$txt1 .= $txt2;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echo $txt1;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?&gt; 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Appends $txt2 to $txt1</a:t>
                      </a:r>
                      <a:endParaRPr lang="he-IL" dirty="0">
                        <a:effectLst/>
                      </a:endParaRPr>
                    </a:p>
                    <a:p>
                      <a:pPr algn="l" fontAlgn="t"/>
                      <a:endParaRPr lang="he-IL" dirty="0">
                        <a:effectLst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 world!</a:t>
                      </a:r>
                    </a:p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60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פעולות על מערכים</a:t>
            </a:r>
            <a:endParaRPr lang="en-US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167261"/>
              </p:ext>
            </p:extLst>
          </p:nvPr>
        </p:nvGraphicFramePr>
        <p:xfrm>
          <a:off x="395536" y="2010213"/>
          <a:ext cx="8208911" cy="4443302"/>
        </p:xfrm>
        <a:graphic>
          <a:graphicData uri="http://schemas.openxmlformats.org/drawingml/2006/table">
            <a:tbl>
              <a:tblPr/>
              <a:tblGrid>
                <a:gridCol w="153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0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5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Operator</a:t>
                      </a:r>
                    </a:p>
                  </a:txBody>
                  <a:tcPr marL="67456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Name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Example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Result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53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+</a:t>
                      </a:r>
                    </a:p>
                  </a:txBody>
                  <a:tcPr marL="67456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Union-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he-IL" sz="1800" baseline="0" dirty="0">
                          <a:effectLst/>
                        </a:rPr>
                        <a:t>שרשור</a:t>
                      </a:r>
                      <a:endParaRPr lang="en-US" sz="1800" dirty="0">
                        <a:effectLst/>
                      </a:endParaRP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$x + $y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Union of $x and $y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20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==</a:t>
                      </a:r>
                    </a:p>
                  </a:txBody>
                  <a:tcPr marL="67456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Equality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$x == $y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$x and $y have the same key/value pairs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120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===</a:t>
                      </a:r>
                    </a:p>
                  </a:txBody>
                  <a:tcPr marL="67456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Identity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$x === $y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$x and $y have the same key/value pairs in the same order and of the same types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87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!=</a:t>
                      </a:r>
                    </a:p>
                  </a:txBody>
                  <a:tcPr marL="67456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Inequality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$x != $y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$x is not equal to $y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87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&lt;&gt;</a:t>
                      </a:r>
                    </a:p>
                  </a:txBody>
                  <a:tcPr marL="67456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Inequality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$x &lt;&gt; $y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true if $x is not equal to $y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87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!==</a:t>
                      </a:r>
                    </a:p>
                  </a:txBody>
                  <a:tcPr marL="67456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Non-identity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$x !== $y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true if $x is not identical to $y</a:t>
                      </a:r>
                    </a:p>
                  </a:txBody>
                  <a:tcPr marL="33728" marR="33728" marT="33728" marB="33728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7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שיוויון</a:t>
            </a:r>
            <a:r>
              <a:rPr lang="he-IL" dirty="0"/>
              <a:t> בין מערכים- </a:t>
            </a:r>
            <a:r>
              <a:rPr lang="en-US" dirty="0"/>
              <a:t>Equality</a:t>
            </a:r>
            <a:r>
              <a:rPr lang="he-IL" dirty="0"/>
              <a:t> </a:t>
            </a:r>
            <a:endParaRPr lang="en-US" dirty="0"/>
          </a:p>
        </p:txBody>
      </p:sp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988839"/>
            <a:ext cx="6624736" cy="1013307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>
          <a:xfrm>
            <a:off x="579421" y="26369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$x = array("a" =&gt; "red", "b" =&gt; "green");  </a:t>
            </a:r>
          </a:p>
          <a:p>
            <a:r>
              <a:rPr lang="en-US" dirty="0"/>
              <a:t>$y = array("b" =&gt; "</a:t>
            </a:r>
            <a:r>
              <a:rPr lang="en-US" dirty="0" err="1"/>
              <a:t>green","a</a:t>
            </a:r>
            <a:r>
              <a:rPr lang="en-US" dirty="0"/>
              <a:t>" =&gt; "red");  </a:t>
            </a:r>
          </a:p>
          <a:p>
            <a:endParaRPr lang="en-US" dirty="0"/>
          </a:p>
          <a:p>
            <a:r>
              <a:rPr lang="en-US" dirty="0" err="1"/>
              <a:t>var_dump</a:t>
            </a:r>
            <a:r>
              <a:rPr lang="en-US" dirty="0"/>
              <a:t>($x == $y);</a:t>
            </a:r>
          </a:p>
          <a:p>
            <a:r>
              <a:rPr lang="en-US" dirty="0"/>
              <a:t>?&gt;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3369122"/>
            <a:ext cx="3123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בודקת האם שני המערכים שווים במשתנים שלהם ובערכים של המשתנים שלהם ובאותו הסדר (במערך לא אסוציאטיבי).</a:t>
            </a:r>
            <a:endParaRPr lang="en-US" dirty="0"/>
          </a:p>
          <a:p>
            <a:pPr algn="r" rtl="1"/>
            <a:r>
              <a:rPr lang="he-IL" dirty="0"/>
              <a:t>אין התייחסות לסוג המשתנה</a:t>
            </a:r>
          </a:p>
          <a:p>
            <a:pPr algn="r" rtl="1"/>
            <a:r>
              <a:rPr lang="he-IL" dirty="0"/>
              <a:t>בדוגמא הפלט יהיה</a:t>
            </a:r>
            <a:r>
              <a:rPr lang="en-US" dirty="0"/>
              <a:t>:</a:t>
            </a:r>
          </a:p>
          <a:p>
            <a:pPr algn="r" rtl="1"/>
            <a:r>
              <a:rPr lang="en-US" dirty="0"/>
              <a:t>bool(true)</a:t>
            </a:r>
          </a:p>
          <a:p>
            <a:pPr algn="r" rtl="1"/>
            <a:r>
              <a:rPr lang="he-IL" dirty="0"/>
              <a:t>היות ולשני המערכים יש אותם המשתנים </a:t>
            </a:r>
            <a:r>
              <a:rPr lang="en-US" dirty="0"/>
              <a:t>a</a:t>
            </a:r>
            <a:r>
              <a:rPr lang="he-IL" dirty="0"/>
              <a:t> ו-</a:t>
            </a:r>
            <a:r>
              <a:rPr lang="en-US" dirty="0"/>
              <a:t>b</a:t>
            </a:r>
            <a:r>
              <a:rPr lang="he-IL" dirty="0"/>
              <a:t> בעלי אותם הערכים</a:t>
            </a:r>
            <a:endParaRPr lang="en-US" dirty="0"/>
          </a:p>
        </p:txBody>
      </p:sp>
      <p:sp>
        <p:nvSpPr>
          <p:cNvPr id="9" name="מלבן 8"/>
          <p:cNvSpPr/>
          <p:nvPr/>
        </p:nvSpPr>
        <p:spPr>
          <a:xfrm>
            <a:off x="512476" y="4391238"/>
            <a:ext cx="470589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&lt;?php</a:t>
            </a:r>
          </a:p>
          <a:p>
            <a:r>
              <a:rPr lang="es-ES" dirty="0"/>
              <a:t>$x = array("1","2");  </a:t>
            </a:r>
          </a:p>
          <a:p>
            <a:r>
              <a:rPr lang="es-ES" dirty="0"/>
              <a:t>$y = array("2","1");</a:t>
            </a:r>
          </a:p>
          <a:p>
            <a:r>
              <a:rPr lang="es-ES" dirty="0"/>
              <a:t>var_dump($x == $y);</a:t>
            </a:r>
          </a:p>
          <a:p>
            <a:r>
              <a:rPr lang="es-ES" dirty="0"/>
              <a:t>?&gt; </a:t>
            </a:r>
            <a:endParaRPr lang="he-IL" dirty="0"/>
          </a:p>
          <a:p>
            <a:r>
              <a:rPr lang="he-IL" dirty="0"/>
              <a:t>בדוגמא זו התוצאה שתחזור:</a:t>
            </a:r>
          </a:p>
          <a:p>
            <a:r>
              <a:rPr lang="en-US" dirty="0"/>
              <a:t>bool(false)</a:t>
            </a:r>
            <a:endParaRPr lang="he-IL" dirty="0"/>
          </a:p>
          <a:p>
            <a:r>
              <a:rPr lang="he-IL" dirty="0"/>
              <a:t>כי הם לא באותו הסדר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90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שיוויון</a:t>
            </a:r>
            <a:r>
              <a:rPr lang="he-IL" dirty="0"/>
              <a:t> בין מערכים </a:t>
            </a:r>
            <a:r>
              <a:rPr lang="en-US" dirty="0"/>
              <a:t>Identity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2060848"/>
            <a:ext cx="6696075" cy="1304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6093" y="3573016"/>
            <a:ext cx="22336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בודקת האם שני המערכים שווים במשתנים שלהם ובערכים של המשתנים שלהם ובאותו הסדר (במערך לא אסוציאטיבי).</a:t>
            </a:r>
            <a:endParaRPr lang="en-US" dirty="0"/>
          </a:p>
          <a:p>
            <a:pPr algn="r" rtl="1"/>
            <a:r>
              <a:rPr lang="he-IL" dirty="0"/>
              <a:t>וסוגי המשתנים שלהם זהים</a:t>
            </a:r>
          </a:p>
          <a:p>
            <a:pPr algn="r" rtl="1"/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611560" y="35010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$x = array("1","2");  </a:t>
            </a:r>
          </a:p>
          <a:p>
            <a:r>
              <a:rPr lang="en-US" dirty="0"/>
              <a:t>$y = array(1,2);</a:t>
            </a:r>
          </a:p>
          <a:p>
            <a:r>
              <a:rPr lang="en-US" dirty="0" err="1"/>
              <a:t>var_dump</a:t>
            </a:r>
            <a:r>
              <a:rPr lang="en-US" dirty="0"/>
              <a:t>($x === $y);</a:t>
            </a:r>
          </a:p>
          <a:p>
            <a:r>
              <a:rPr lang="en-US" dirty="0"/>
              <a:t>?&gt; </a:t>
            </a:r>
          </a:p>
          <a:p>
            <a:pPr algn="r" rtl="1"/>
            <a:r>
              <a:rPr lang="en-US" dirty="0"/>
              <a:t> </a:t>
            </a:r>
            <a:r>
              <a:rPr lang="he-IL" dirty="0"/>
              <a:t>בדוגמא הפלט יהיה:</a:t>
            </a:r>
          </a:p>
          <a:p>
            <a:pPr algn="r" rtl="1"/>
            <a:r>
              <a:rPr lang="en-US" dirty="0"/>
              <a:t>bool(false) </a:t>
            </a:r>
          </a:p>
          <a:p>
            <a:pPr algn="r" rtl="1"/>
            <a:r>
              <a:rPr lang="he-IL" dirty="0"/>
              <a:t>אומנם המערכים זהים בערכיהם אך המערך הראשון בעל משתנים מסוג </a:t>
            </a:r>
            <a:r>
              <a:rPr lang="en-US" dirty="0"/>
              <a:t>string</a:t>
            </a:r>
            <a:r>
              <a:rPr lang="he-IL" dirty="0"/>
              <a:t> ואילו המערך השני בעל משתני מסוג </a:t>
            </a:r>
            <a:r>
              <a:rPr lang="en-US" dirty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137830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פונקציות למיון מערך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2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פונקציית </a:t>
            </a:r>
            <a:r>
              <a:rPr lang="en-US" dirty="0"/>
              <a:t>sort()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1800" dirty="0"/>
              <a:t>סינטקס: </a:t>
            </a:r>
            <a:r>
              <a:rPr lang="en-US" sz="1800" dirty="0"/>
              <a:t>sort(</a:t>
            </a:r>
            <a:r>
              <a:rPr lang="en-US" sz="1800" dirty="0" err="1"/>
              <a:t>array,sorttype</a:t>
            </a:r>
            <a:r>
              <a:rPr lang="en-US" sz="1800" dirty="0"/>
              <a:t>)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$cars=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52A2A"/>
                </a:solidFill>
                <a:latin typeface="Consolas" panose="020B0609020204030204" pitchFamily="49" charset="0"/>
              </a:rPr>
              <a:t>Volvo"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A52A2A"/>
                </a:solidFill>
                <a:latin typeface="Consolas" panose="020B0609020204030204" pitchFamily="49" charset="0"/>
              </a:rPr>
              <a:t>"Toyota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sort($cars);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</a:p>
          <a:p>
            <a:pPr marL="0" indent="0" algn="r">
              <a:buNone/>
            </a:pPr>
            <a:r>
              <a:rPr lang="he-IL" sz="1800" u="sng" dirty="0">
                <a:latin typeface="Consolas" panose="020B0609020204030204" pitchFamily="49" charset="0"/>
              </a:rPr>
              <a:t>פרמטרים אפשריים ל-</a:t>
            </a:r>
            <a:r>
              <a:rPr lang="en-US" sz="1800" u="sng" dirty="0" err="1">
                <a:latin typeface="Consolas" panose="020B0609020204030204" pitchFamily="49" charset="0"/>
              </a:rPr>
              <a:t>sorttype</a:t>
            </a:r>
            <a:r>
              <a:rPr lang="he-IL" sz="1800" u="sng" dirty="0">
                <a:latin typeface="Consolas" panose="020B0609020204030204" pitchFamily="49" charset="0"/>
              </a:rPr>
              <a:t>:</a:t>
            </a:r>
          </a:p>
          <a:p>
            <a:pPr algn="l" rtl="0"/>
            <a:r>
              <a:rPr lang="en-US" sz="1800" dirty="0"/>
              <a:t>0 = SORT_REGULAR - Default. Compare items normally (don't change types)</a:t>
            </a:r>
          </a:p>
          <a:p>
            <a:pPr algn="l" rtl="0"/>
            <a:r>
              <a:rPr lang="en-US" sz="1800" dirty="0"/>
              <a:t>1 = SORT_NUMERIC - Compare items numerically</a:t>
            </a:r>
          </a:p>
          <a:p>
            <a:pPr algn="l" rtl="0"/>
            <a:r>
              <a:rPr lang="en-US" sz="1800" dirty="0"/>
              <a:t>2 = SORT_STRING - Compare items as strings</a:t>
            </a:r>
          </a:p>
          <a:p>
            <a:pPr algn="l" rtl="0"/>
            <a:r>
              <a:rPr lang="en-US" sz="1800" dirty="0"/>
              <a:t>3 = SORT_LOCALE_STRING - Compare items as strings, based on current locale</a:t>
            </a:r>
          </a:p>
          <a:p>
            <a:pPr algn="l" rtl="0"/>
            <a:r>
              <a:rPr lang="en-US" sz="1800" dirty="0"/>
              <a:t>4 = SORT_NATURAL - Compare items as strings using natural ordering</a:t>
            </a:r>
          </a:p>
          <a:p>
            <a:pPr algn="l" rtl="0"/>
            <a:r>
              <a:rPr lang="en-US" sz="1800" dirty="0"/>
              <a:t>5 = SORT_FLAG_CASE -</a:t>
            </a:r>
          </a:p>
          <a:p>
            <a:pPr marL="0" indent="0" algn="l" rtl="0">
              <a:buNone/>
            </a:pPr>
            <a:endParaRPr lang="he-IL" sz="1800" u="sng" dirty="0">
              <a:latin typeface="Consolas" panose="020B0609020204030204" pitchFamily="49" charset="0"/>
            </a:endParaRPr>
          </a:p>
          <a:p>
            <a:pPr marL="0" indent="0" algn="r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966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פונקציית </a:t>
            </a:r>
            <a:r>
              <a:rPr lang="en-US" dirty="0" err="1"/>
              <a:t>rsort</a:t>
            </a:r>
            <a:r>
              <a:rPr lang="en-US" dirty="0"/>
              <a:t>()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ממיין את האלמנטים בסדר יורד</a:t>
            </a:r>
          </a:p>
          <a:p>
            <a:r>
              <a:rPr lang="he-IL" dirty="0"/>
              <a:t>סינטקס- </a:t>
            </a:r>
            <a:r>
              <a:rPr lang="en-US" dirty="0" err="1"/>
              <a:t>rsort</a:t>
            </a:r>
            <a:r>
              <a:rPr lang="en-US" dirty="0"/>
              <a:t>(</a:t>
            </a:r>
            <a:r>
              <a:rPr lang="en-US" dirty="0" err="1"/>
              <a:t>array,sorttype</a:t>
            </a:r>
            <a:r>
              <a:rPr lang="en-US" dirty="0"/>
              <a:t>)</a:t>
            </a:r>
            <a:endParaRPr lang="he-IL" dirty="0"/>
          </a:p>
          <a:p>
            <a:pPr marL="0" indent="0" algn="l" rtl="0">
              <a:buNone/>
            </a:pP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$cars=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($cars);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5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פונקציית </a:t>
            </a:r>
            <a:r>
              <a:rPr lang="en-US" dirty="0" err="1"/>
              <a:t>asort</a:t>
            </a:r>
            <a:r>
              <a:rPr lang="en-US" dirty="0"/>
              <a:t>()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1800" dirty="0"/>
              <a:t>ממיין מערך אסוציאטיבי לפי ה-</a:t>
            </a:r>
            <a:r>
              <a:rPr lang="en-US" sz="1800" dirty="0"/>
              <a:t>value</a:t>
            </a:r>
            <a:endParaRPr lang="he-IL" sz="1800" dirty="0"/>
          </a:p>
          <a:p>
            <a:r>
              <a:rPr lang="he-IL" sz="1800" dirty="0"/>
              <a:t>סינטקס: </a:t>
            </a:r>
            <a:r>
              <a:rPr lang="en-US" sz="1800" dirty="0" err="1"/>
              <a:t>asort</a:t>
            </a:r>
            <a:r>
              <a:rPr lang="en-US" sz="1800" dirty="0"/>
              <a:t>(</a:t>
            </a:r>
            <a:r>
              <a:rPr lang="en-US" sz="1800" i="1" dirty="0"/>
              <a:t>array, </a:t>
            </a:r>
            <a:r>
              <a:rPr lang="en-US" sz="1800" i="1" dirty="0" err="1"/>
              <a:t>sorttype</a:t>
            </a:r>
            <a:r>
              <a:rPr lang="en-US" sz="1800" i="1" dirty="0"/>
              <a:t>)</a:t>
            </a:r>
            <a:endParaRPr lang="he-IL" sz="1800" dirty="0"/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$age=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"Peter"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"35"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"Ben"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"37"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"Joe"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"43"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/>
            </a:b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($age);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he-IL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algn="l" rtl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($age as $x=&gt;$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x_value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echo "Key=" . $x . ", Value=" . $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x_value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echo "&lt;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&gt;";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he-IL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rtl="0">
              <a:buNone/>
            </a:pPr>
            <a:r>
              <a:rPr lang="he-IL" sz="1800" u="sng" dirty="0">
                <a:latin typeface="Consolas" panose="020B0609020204030204" pitchFamily="49" charset="0"/>
              </a:rPr>
              <a:t>פלט:</a:t>
            </a:r>
          </a:p>
          <a:p>
            <a:pPr marL="0" indent="0" rtl="0">
              <a:buNone/>
            </a:pPr>
            <a:r>
              <a:rPr lang="en-US" sz="1800" dirty="0"/>
              <a:t>Key=Peter, Value=35</a:t>
            </a:r>
            <a:br>
              <a:rPr lang="en-US" sz="1800" dirty="0"/>
            </a:br>
            <a:r>
              <a:rPr lang="en-US" sz="1800" dirty="0"/>
              <a:t>Key=Ben, Value=37</a:t>
            </a:r>
            <a:br>
              <a:rPr lang="en-US" sz="1800" dirty="0"/>
            </a:br>
            <a:r>
              <a:rPr lang="en-US" sz="1800" dirty="0"/>
              <a:t>Key=Joe, Value=43</a:t>
            </a:r>
            <a:endParaRPr lang="he-IL" sz="1800" u="sng" dirty="0">
              <a:latin typeface="Consolas" panose="020B0609020204030204" pitchFamily="49" charset="0"/>
            </a:endParaRPr>
          </a:p>
          <a:p>
            <a:pPr marL="0" indent="0" rtl="0">
              <a:buNone/>
            </a:pP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395857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פונקציית </a:t>
            </a:r>
            <a:r>
              <a:rPr lang="en-US" dirty="0" err="1"/>
              <a:t>ksort</a:t>
            </a:r>
            <a:r>
              <a:rPr lang="en-US" dirty="0"/>
              <a:t>()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1400" dirty="0"/>
              <a:t>ממיין מערך אסוציאטיבי לפי ה-</a:t>
            </a:r>
            <a:r>
              <a:rPr lang="en-US" sz="1400" dirty="0"/>
              <a:t>key</a:t>
            </a:r>
          </a:p>
          <a:p>
            <a:r>
              <a:rPr lang="he-IL" sz="1400" dirty="0"/>
              <a:t>סינטקס: </a:t>
            </a:r>
            <a:r>
              <a:rPr lang="en-US" sz="1400" dirty="0" err="1"/>
              <a:t>ksort</a:t>
            </a:r>
            <a:r>
              <a:rPr lang="en-US" sz="1400" dirty="0"/>
              <a:t>(</a:t>
            </a:r>
            <a:r>
              <a:rPr lang="en-US" sz="1400" i="1" dirty="0"/>
              <a:t>array, </a:t>
            </a:r>
            <a:r>
              <a:rPr lang="en-US" sz="1400" i="1" dirty="0" err="1"/>
              <a:t>sorttype</a:t>
            </a:r>
            <a:r>
              <a:rPr lang="en-US" sz="1400" dirty="0"/>
              <a:t>)</a:t>
            </a:r>
            <a:endParaRPr lang="he-IL" sz="1400" dirty="0"/>
          </a:p>
          <a:p>
            <a:endParaRPr lang="en-US" sz="1400" dirty="0"/>
          </a:p>
          <a:p>
            <a:pPr marL="0" indent="0" algn="l" rtl="0">
              <a:buNone/>
            </a:pPr>
            <a:r>
              <a:rPr lang="en-US" sz="1400" dirty="0"/>
              <a:t>&lt;?</a:t>
            </a:r>
            <a:r>
              <a:rPr lang="en-US" sz="1400" dirty="0" err="1"/>
              <a:t>php</a:t>
            </a:r>
            <a:endParaRPr lang="en-US" sz="1400" dirty="0"/>
          </a:p>
          <a:p>
            <a:pPr marL="0" indent="0" algn="l" rtl="0">
              <a:buNone/>
            </a:pPr>
            <a:r>
              <a:rPr lang="en-US" sz="1400" dirty="0"/>
              <a:t>$age=array("Peter"=&gt;"35","Ben"=&gt;"37","Joe"=&gt;"43");</a:t>
            </a:r>
          </a:p>
          <a:p>
            <a:pPr marL="0" indent="0" algn="l" rtl="0">
              <a:buNone/>
            </a:pPr>
            <a:r>
              <a:rPr lang="en-US" sz="1400" dirty="0" err="1"/>
              <a:t>ksort</a:t>
            </a:r>
            <a:r>
              <a:rPr lang="en-US" sz="1400" dirty="0"/>
              <a:t>($age);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r>
              <a:rPr lang="en-US" sz="1400" dirty="0" err="1"/>
              <a:t>foreach</a:t>
            </a:r>
            <a:r>
              <a:rPr lang="en-US" sz="1400" dirty="0"/>
              <a:t>($age as $x=&gt;$</a:t>
            </a:r>
            <a:r>
              <a:rPr lang="en-US" sz="1400" dirty="0" err="1"/>
              <a:t>x_value</a:t>
            </a:r>
            <a:r>
              <a:rPr lang="en-US" sz="1400" dirty="0"/>
              <a:t>)</a:t>
            </a:r>
          </a:p>
          <a:p>
            <a:pPr marL="0" indent="0" algn="l" rtl="0">
              <a:buNone/>
            </a:pPr>
            <a:r>
              <a:rPr lang="en-US" sz="1400" dirty="0"/>
              <a:t>   {</a:t>
            </a:r>
          </a:p>
          <a:p>
            <a:pPr marL="0" indent="0" algn="l" rtl="0">
              <a:buNone/>
            </a:pPr>
            <a:r>
              <a:rPr lang="en-US" sz="1400" dirty="0"/>
              <a:t>   echo "Key=" . $x . ", Value=" . $</a:t>
            </a:r>
            <a:r>
              <a:rPr lang="en-US" sz="1400" dirty="0" err="1"/>
              <a:t>x_value</a:t>
            </a:r>
            <a:r>
              <a:rPr lang="en-US" sz="1400" dirty="0"/>
              <a:t>;</a:t>
            </a:r>
          </a:p>
          <a:p>
            <a:pPr marL="0" indent="0" algn="l" rtl="0">
              <a:buNone/>
            </a:pPr>
            <a:r>
              <a:rPr lang="en-US" sz="1400" dirty="0"/>
              <a:t>   echo "&lt;</a:t>
            </a:r>
            <a:r>
              <a:rPr lang="en-US" sz="1400" dirty="0" err="1"/>
              <a:t>br</a:t>
            </a:r>
            <a:r>
              <a:rPr lang="en-US" sz="1400" dirty="0"/>
              <a:t>&gt;";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dirty="0"/>
              <a:t>?&gt;</a:t>
            </a:r>
          </a:p>
          <a:p>
            <a:pPr marL="0" indent="0" algn="r">
              <a:buNone/>
            </a:pPr>
            <a:r>
              <a:rPr lang="he-IL" sz="1400" u="sng" dirty="0"/>
              <a:t>פלט: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Key=Ben, Value=37</a:t>
            </a:r>
          </a:p>
          <a:p>
            <a:pPr marL="0" indent="0">
              <a:buNone/>
            </a:pPr>
            <a:r>
              <a:rPr lang="en-US" sz="1400" dirty="0"/>
              <a:t>Key=Joe, Value=43</a:t>
            </a:r>
          </a:p>
          <a:p>
            <a:pPr marL="0" indent="0">
              <a:buNone/>
            </a:pPr>
            <a:r>
              <a:rPr lang="en-US" sz="1400" dirty="0"/>
              <a:t>Key=Peter, Value=35</a:t>
            </a:r>
            <a:endParaRPr lang="he-IL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953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BCCEA-AED2-4B5E-A166-B3F04188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 wrap="square" anchor="b">
            <a:normAutofit/>
          </a:bodyPr>
          <a:lstStyle/>
          <a:p>
            <a:r>
              <a:rPr lang="he-IL" err="1"/>
              <a:t>Usort</a:t>
            </a:r>
          </a:p>
        </p:txBody>
      </p:sp>
      <p:pic>
        <p:nvPicPr>
          <p:cNvPr id="4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60DF7AD-B4AB-4327-BD4D-97561871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84" y="2017713"/>
            <a:ext cx="2895207" cy="4114800"/>
          </a:xfrm>
          <a:prstGeom prst="rect">
            <a:avLst/>
          </a:prstGeom>
          <a:noFill/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FF2ABB-97D9-4E4E-A69E-8943AFCE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 wrap="square" anchor="t">
            <a:normAutofit/>
          </a:bodyPr>
          <a:lstStyle/>
          <a:p>
            <a:r>
              <a:rPr lang="he-IL" dirty="0"/>
              <a:t>ממיינת לפי סדר של פונקציה מסוימת מסוים</a:t>
            </a:r>
          </a:p>
          <a:p>
            <a:pPr marL="0" indent="0">
              <a:buNone/>
            </a:pPr>
            <a:r>
              <a:rPr lang="he-IL" dirty="0">
                <a:ea typeface="Tahoma"/>
              </a:rPr>
              <a:t>פלט:</a:t>
            </a:r>
          </a:p>
          <a:p>
            <a:pPr marL="0" indent="0">
              <a:buNone/>
            </a:pPr>
            <a:endParaRPr lang="he-IL">
              <a:ea typeface="Tahoma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46C1F76-E4E9-496D-98B1-D971F690BB0D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dirty="0"/>
              <a:t>לחץ כדי להוסיף טקסט</a:t>
            </a:r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11D766C5-A512-4D01-A812-833C6266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62" y="3639050"/>
            <a:ext cx="1111751" cy="25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7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FBCCEA-AED2-4B5E-A166-B3F04188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 wrap="square" anchor="b">
            <a:normAutofit/>
          </a:bodyPr>
          <a:lstStyle/>
          <a:p>
            <a:r>
              <a:rPr lang="he-IL" err="1"/>
              <a:t>Usort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FF2ABB-97D9-4E4E-A69E-8943AFCE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 wrap="square" anchor="t">
            <a:normAutofit/>
          </a:bodyPr>
          <a:lstStyle/>
          <a:p>
            <a:r>
              <a:rPr lang="he-IL" dirty="0">
                <a:ea typeface="Tahoma"/>
              </a:rPr>
              <a:t>ואם היינו רוצים מיון </a:t>
            </a:r>
            <a:r>
              <a:rPr lang="he-IL">
                <a:ea typeface="Tahoma"/>
              </a:rPr>
              <a:t>הפוך </a:t>
            </a:r>
            <a:endParaRPr lang="he-IL" dirty="0">
              <a:ea typeface="Tahoma"/>
            </a:endParaRPr>
          </a:p>
          <a:p>
            <a:pPr marL="0" indent="0">
              <a:buNone/>
            </a:pPr>
            <a:endParaRPr lang="he-IL">
              <a:ea typeface="Tahoma"/>
            </a:endParaRPr>
          </a:p>
        </p:txBody>
      </p:sp>
      <p:pic>
        <p:nvPicPr>
          <p:cNvPr id="7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83DAB4D-60CE-480F-B0AF-EBF8152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18" y="2070100"/>
            <a:ext cx="2930692" cy="422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2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9BCE8F-EC2B-4B1A-81A5-90CA1E82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>
                <a:ea typeface="Tahoma"/>
              </a:rPr>
              <a:t>מיון לפי מפתח במערך אסוציאטיבי</a:t>
            </a:r>
          </a:p>
        </p:txBody>
      </p:sp>
      <p:pic>
        <p:nvPicPr>
          <p:cNvPr id="5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9ECDF26-B204-4BB4-A0DD-3DD8FF2C0D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2052" y="2017713"/>
            <a:ext cx="4336536" cy="4689642"/>
          </a:xfrm>
        </p:spPr>
      </p:pic>
      <p:pic>
        <p:nvPicPr>
          <p:cNvPr id="6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3B81882-EEE7-4321-B6B7-FC800DA26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45088" y="3113498"/>
            <a:ext cx="3810000" cy="1923230"/>
          </a:xfrm>
        </p:spPr>
      </p:pic>
    </p:spTree>
    <p:extLst>
      <p:ext uri="{BB962C8B-B14F-4D97-AF65-F5344CB8AC3E}">
        <p14:creationId xmlns:p14="http://schemas.microsoft.com/office/powerpoint/2010/main" val="232975754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BB3141636B894099107E6745BE213F04000498BE45EB900B4AB4820FEB2B334769" ma:contentTypeVersion="56" ma:contentTypeDescription="Create a new document." ma:contentTypeScope="" ma:versionID="88e980705863785d62b24b2f127d8bb3">
  <xsd:schema xmlns:xsd="http://www.w3.org/2001/XMLSchema" xmlns:xs="http://www.w3.org/2001/XMLSchema" xmlns:p="http://schemas.microsoft.com/office/2006/metadata/properties" xmlns:ns2="6e9ea02a-742f-4d68-9828-878561d4a93c" targetNamespace="http://schemas.microsoft.com/office/2006/metadata/properties" ma:root="true" ma:fieldsID="41e2f71470f72663579db268ee2082ab" ns2:_="">
    <xsd:import namespace="6e9ea02a-742f-4d68-9828-878561d4a93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ea02a-742f-4d68-9828-878561d4a93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f49aea52-57cf-43e7-ad0f-73ec13c09c94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97E9BFDD-1396-425A-819C-F21D6585E878}" ma:internalName="CSXSubmissionMarket" ma:readOnly="false" ma:showField="MarketName" ma:web="6e9ea02a-742f-4d68-9828-878561d4a93c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42c02ad2-dcd2-4ab7-b59e-0790aa7a8b17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B6637CC4-9BDF-4FFE-8FBF-4FC2310BA3C9}" ma:internalName="InProjectListLookup" ma:readOnly="true" ma:showField="InProjectList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481df231-2158-47e1-bee4-ea5880ea189b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B6637CC4-9BDF-4FFE-8FBF-4FC2310BA3C9}" ma:internalName="LastCompleteVersionLookup" ma:readOnly="true" ma:showField="LastCompleteVersion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B6637CC4-9BDF-4FFE-8FBF-4FC2310BA3C9}" ma:internalName="LastPreviewErrorLookup" ma:readOnly="true" ma:showField="LastPreviewError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B6637CC4-9BDF-4FFE-8FBF-4FC2310BA3C9}" ma:internalName="LastPreviewResultLookup" ma:readOnly="true" ma:showField="LastPreviewResult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B6637CC4-9BDF-4FFE-8FBF-4FC2310BA3C9}" ma:internalName="LastPreviewAttemptDateLookup" ma:readOnly="true" ma:showField="LastPreviewAttemptDate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B6637CC4-9BDF-4FFE-8FBF-4FC2310BA3C9}" ma:internalName="LastPreviewedByLookup" ma:readOnly="true" ma:showField="LastPreviewedBy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B6637CC4-9BDF-4FFE-8FBF-4FC2310BA3C9}" ma:internalName="LastPreviewTimeLookup" ma:readOnly="true" ma:showField="LastPreviewTime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B6637CC4-9BDF-4FFE-8FBF-4FC2310BA3C9}" ma:internalName="LastPreviewVersionLookup" ma:readOnly="true" ma:showField="LastPreviewVersion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B6637CC4-9BDF-4FFE-8FBF-4FC2310BA3C9}" ma:internalName="LastPublishErrorLookup" ma:readOnly="true" ma:showField="LastPublishError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B6637CC4-9BDF-4FFE-8FBF-4FC2310BA3C9}" ma:internalName="LastPublishResultLookup" ma:readOnly="true" ma:showField="LastPublishResult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B6637CC4-9BDF-4FFE-8FBF-4FC2310BA3C9}" ma:internalName="LastPublishAttemptDateLookup" ma:readOnly="true" ma:showField="LastPublishAttemptDate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B6637CC4-9BDF-4FFE-8FBF-4FC2310BA3C9}" ma:internalName="LastPublishedByLookup" ma:readOnly="true" ma:showField="LastPublishedBy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B6637CC4-9BDF-4FFE-8FBF-4FC2310BA3C9}" ma:internalName="LastPublishTimeLookup" ma:readOnly="true" ma:showField="LastPublishTime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B6637CC4-9BDF-4FFE-8FBF-4FC2310BA3C9}" ma:internalName="LastPublishVersionLookup" ma:readOnly="true" ma:showField="LastPublishVersion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622F070B-DDF0-482B-8229-151EA03F1CC6}" ma:internalName="LocLastLocAttemptVersionLookup" ma:readOnly="false" ma:showField="LastLocAttemptVersion" ma:web="6e9ea02a-742f-4d68-9828-878561d4a93c">
      <xsd:simpleType>
        <xsd:restriction base="dms:Lookup"/>
      </xsd:simpleType>
    </xsd:element>
    <xsd:element name="LocLastLocAttemptVersionTypeLookup" ma:index="71" nillable="true" ma:displayName="Loc Last Loc Attempt Version Type" ma:default="" ma:list="{622F070B-DDF0-482B-8229-151EA03F1CC6}" ma:internalName="LocLastLocAttemptVersionTypeLookup" ma:readOnly="true" ma:showField="LastLocAttemptVersionType" ma:web="6e9ea02a-742f-4d68-9828-878561d4a93c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622F070B-DDF0-482B-8229-151EA03F1CC6}" ma:internalName="LocNewPublishedVersionLookup" ma:readOnly="true" ma:showField="NewPublishedVersion" ma:web="6e9ea02a-742f-4d68-9828-878561d4a93c">
      <xsd:simpleType>
        <xsd:restriction base="dms:Lookup"/>
      </xsd:simpleType>
    </xsd:element>
    <xsd:element name="LocOverallHandbackStatusLookup" ma:index="75" nillable="true" ma:displayName="Loc Overall Handback Status" ma:default="" ma:list="{622F070B-DDF0-482B-8229-151EA03F1CC6}" ma:internalName="LocOverallHandbackStatusLookup" ma:readOnly="true" ma:showField="OverallHandbackStatus" ma:web="6e9ea02a-742f-4d68-9828-878561d4a93c">
      <xsd:simpleType>
        <xsd:restriction base="dms:Lookup"/>
      </xsd:simpleType>
    </xsd:element>
    <xsd:element name="LocOverallLocStatusLookup" ma:index="76" nillable="true" ma:displayName="Loc Overall Localize Status" ma:default="" ma:list="{622F070B-DDF0-482B-8229-151EA03F1CC6}" ma:internalName="LocOverallLocStatusLookup" ma:readOnly="true" ma:showField="OverallLocStatus" ma:web="6e9ea02a-742f-4d68-9828-878561d4a93c">
      <xsd:simpleType>
        <xsd:restriction base="dms:Lookup"/>
      </xsd:simpleType>
    </xsd:element>
    <xsd:element name="LocOverallPreviewStatusLookup" ma:index="77" nillable="true" ma:displayName="Loc Overall Preview Status" ma:default="" ma:list="{622F070B-DDF0-482B-8229-151EA03F1CC6}" ma:internalName="LocOverallPreviewStatusLookup" ma:readOnly="true" ma:showField="OverallPreviewStatus" ma:web="6e9ea02a-742f-4d68-9828-878561d4a93c">
      <xsd:simpleType>
        <xsd:restriction base="dms:Lookup"/>
      </xsd:simpleType>
    </xsd:element>
    <xsd:element name="LocOverallPublishStatusLookup" ma:index="78" nillable="true" ma:displayName="Loc Overall Publish Status" ma:default="" ma:list="{622F070B-DDF0-482B-8229-151EA03F1CC6}" ma:internalName="LocOverallPublishStatusLookup" ma:readOnly="true" ma:showField="OverallPublishStatus" ma:web="6e9ea02a-742f-4d68-9828-878561d4a93c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622F070B-DDF0-482B-8229-151EA03F1CC6}" ma:internalName="LocProcessedForHandoffsLookup" ma:readOnly="true" ma:showField="ProcessedForHandoffs" ma:web="6e9ea02a-742f-4d68-9828-878561d4a93c">
      <xsd:simpleType>
        <xsd:restriction base="dms:Lookup"/>
      </xsd:simpleType>
    </xsd:element>
    <xsd:element name="LocProcessedForMarketsLookup" ma:index="81" nillable="true" ma:displayName="Loc Processed For Markets" ma:default="" ma:list="{622F070B-DDF0-482B-8229-151EA03F1CC6}" ma:internalName="LocProcessedForMarketsLookup" ma:readOnly="true" ma:showField="ProcessedForMarkets" ma:web="6e9ea02a-742f-4d68-9828-878561d4a93c">
      <xsd:simpleType>
        <xsd:restriction base="dms:Lookup"/>
      </xsd:simpleType>
    </xsd:element>
    <xsd:element name="LocPublishedDependentAssetsLookup" ma:index="82" nillable="true" ma:displayName="Loc Published Dependent Assets" ma:default="" ma:list="{622F070B-DDF0-482B-8229-151EA03F1CC6}" ma:internalName="LocPublishedDependentAssetsLookup" ma:readOnly="true" ma:showField="PublishedDependentAssets" ma:web="6e9ea02a-742f-4d68-9828-878561d4a93c">
      <xsd:simpleType>
        <xsd:restriction base="dms:Lookup"/>
      </xsd:simpleType>
    </xsd:element>
    <xsd:element name="LocPublishedLinkedAssetsLookup" ma:index="83" nillable="true" ma:displayName="Loc Published Linked Assets" ma:default="" ma:list="{622F070B-DDF0-482B-8229-151EA03F1CC6}" ma:internalName="LocPublishedLinkedAssetsLookup" ma:readOnly="true" ma:showField="PublishedLinkedAssets" ma:web="6e9ea02a-742f-4d68-9828-878561d4a93c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beb7c97e-5beb-4bf0-a64a-0521b62690fb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97E9BFDD-1396-425A-819C-F21D6585E878}" ma:internalName="Markets" ma:readOnly="false" ma:showField="MarketName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B6637CC4-9BDF-4FFE-8FBF-4FC2310BA3C9}" ma:internalName="NumOfRatingsLookup" ma:readOnly="true" ma:showField="NumOfRatings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B6637CC4-9BDF-4FFE-8FBF-4FC2310BA3C9}" ma:internalName="PublishStatusLookup" ma:readOnly="false" ma:showField="PublishStatus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2b17064f-d481-4d1f-8972-3daed425d45b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cf79a0c3-d835-43ca-aa56-b38f2035bf82}" ma:internalName="TaxCatchAll" ma:showField="CatchAllData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cf79a0c3-d835-43ca-aa56-b38f2035bf82}" ma:internalName="TaxCatchAllLabel" ma:readOnly="true" ma:showField="CatchAllDataLabel" ma:web="6e9ea02a-742f-4d68-9828-878561d4a9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6e9ea02a-742f-4d68-9828-878561d4a93c">false</MarketSpecific>
    <ApprovalStatus xmlns="6e9ea02a-742f-4d68-9828-878561d4a93c">InProgress</ApprovalStatus>
    <LocComments xmlns="6e9ea02a-742f-4d68-9828-878561d4a93c" xsi:nil="true"/>
    <DirectSourceMarket xmlns="6e9ea02a-742f-4d68-9828-878561d4a93c">english</DirectSourceMarket>
    <ThumbnailAssetId xmlns="6e9ea02a-742f-4d68-9828-878561d4a93c" xsi:nil="true"/>
    <PrimaryImageGen xmlns="6e9ea02a-742f-4d68-9828-878561d4a93c">false</PrimaryImageGen>
    <LegacyData xmlns="6e9ea02a-742f-4d68-9828-878561d4a93c" xsi:nil="true"/>
    <TPFriendlyName xmlns="6e9ea02a-742f-4d68-9828-878561d4a93c" xsi:nil="true"/>
    <NumericId xmlns="6e9ea02a-742f-4d68-9828-878561d4a93c" xsi:nil="true"/>
    <LocRecommendedHandoff xmlns="6e9ea02a-742f-4d68-9828-878561d4a93c" xsi:nil="true"/>
    <BlockPublish xmlns="6e9ea02a-742f-4d68-9828-878561d4a93c">false</BlockPublish>
    <BusinessGroup xmlns="6e9ea02a-742f-4d68-9828-878561d4a93c" xsi:nil="true"/>
    <OpenTemplate xmlns="6e9ea02a-742f-4d68-9828-878561d4a93c">false</OpenTemplate>
    <SourceTitle xmlns="6e9ea02a-742f-4d68-9828-878561d4a93c" xsi:nil="true"/>
    <APEditor xmlns="6e9ea02a-742f-4d68-9828-878561d4a93c">
      <UserInfo>
        <DisplayName/>
        <AccountId xsi:nil="true"/>
        <AccountType/>
      </UserInfo>
    </APEditor>
    <UALocComments xmlns="6e9ea02a-742f-4d68-9828-878561d4a93c">2007 Template UpLeveling Do Not HandOff</UALocComments>
    <IntlLangReviewDate xmlns="6e9ea02a-742f-4d68-9828-878561d4a93c" xsi:nil="true"/>
    <PublishStatusLookup xmlns="6e9ea02a-742f-4d68-9828-878561d4a93c">
      <Value>308612</Value>
      <Value>308618</Value>
    </PublishStatusLookup>
    <ParentAssetId xmlns="6e9ea02a-742f-4d68-9828-878561d4a93c" xsi:nil="true"/>
    <FeatureTagsTaxHTField0 xmlns="6e9ea02a-742f-4d68-9828-878561d4a93c">
      <Terms xmlns="http://schemas.microsoft.com/office/infopath/2007/PartnerControls"/>
    </FeatureTagsTaxHTField0>
    <MachineTranslated xmlns="6e9ea02a-742f-4d68-9828-878561d4a93c">false</MachineTranslated>
    <Providers xmlns="6e9ea02a-742f-4d68-9828-878561d4a93c" xsi:nil="true"/>
    <OriginalSourceMarket xmlns="6e9ea02a-742f-4d68-9828-878561d4a93c">english</OriginalSourceMarket>
    <APDescription xmlns="6e9ea02a-742f-4d68-9828-878561d4a93c" xsi:nil="true"/>
    <ContentItem xmlns="6e9ea02a-742f-4d68-9828-878561d4a93c" xsi:nil="true"/>
    <ClipArtFilename xmlns="6e9ea02a-742f-4d68-9828-878561d4a93c" xsi:nil="true"/>
    <TPInstallLocation xmlns="6e9ea02a-742f-4d68-9828-878561d4a93c" xsi:nil="true"/>
    <TimesCloned xmlns="6e9ea02a-742f-4d68-9828-878561d4a93c" xsi:nil="true"/>
    <PublishTargets xmlns="6e9ea02a-742f-4d68-9828-878561d4a93c">OfficeOnlineVNext,OfficeOnline</PublishTargets>
    <AcquiredFrom xmlns="6e9ea02a-742f-4d68-9828-878561d4a93c">Internal MS</AcquiredFrom>
    <AssetStart xmlns="6e9ea02a-742f-4d68-9828-878561d4a93c">2012-01-27T16:40:00+00:00</AssetStart>
    <FriendlyTitle xmlns="6e9ea02a-742f-4d68-9828-878561d4a93c" xsi:nil="true"/>
    <Provider xmlns="6e9ea02a-742f-4d68-9828-878561d4a93c" xsi:nil="true"/>
    <LastHandOff xmlns="6e9ea02a-742f-4d68-9828-878561d4a93c" xsi:nil="true"/>
    <TPClientViewer xmlns="6e9ea02a-742f-4d68-9828-878561d4a93c" xsi:nil="true"/>
    <TemplateStatus xmlns="6e9ea02a-742f-4d68-9828-878561d4a93c" xsi:nil="true"/>
    <ShowIn xmlns="6e9ea02a-742f-4d68-9828-878561d4a93c">Show everywhere</ShowIn>
    <CSXHash xmlns="6e9ea02a-742f-4d68-9828-878561d4a93c" xsi:nil="true"/>
    <Downloads xmlns="6e9ea02a-742f-4d68-9828-878561d4a93c">0</Downloads>
    <VoteCount xmlns="6e9ea02a-742f-4d68-9828-878561d4a93c" xsi:nil="true"/>
    <OOCacheId xmlns="6e9ea02a-742f-4d68-9828-878561d4a93c" xsi:nil="true"/>
    <IsDeleted xmlns="6e9ea02a-742f-4d68-9828-878561d4a93c">false</IsDeleted>
    <InternalTagsTaxHTField0 xmlns="6e9ea02a-742f-4d68-9828-878561d4a93c">
      <Terms xmlns="http://schemas.microsoft.com/office/infopath/2007/PartnerControls"/>
    </InternalTagsTaxHTField0>
    <UANotes xmlns="6e9ea02a-742f-4d68-9828-878561d4a93c">2003 to 2007 conversion</UANotes>
    <AssetExpire xmlns="6e9ea02a-742f-4d68-9828-878561d4a93c">2035-01-01T08:00:00+00:00</AssetExpire>
    <CSXSubmissionMarket xmlns="6e9ea02a-742f-4d68-9828-878561d4a93c" xsi:nil="true"/>
    <DSATActionTaken xmlns="6e9ea02a-742f-4d68-9828-878561d4a93c" xsi:nil="true"/>
    <SubmitterId xmlns="6e9ea02a-742f-4d68-9828-878561d4a93c" xsi:nil="true"/>
    <EditorialTags xmlns="6e9ea02a-742f-4d68-9828-878561d4a93c" xsi:nil="true"/>
    <TPExecutable xmlns="6e9ea02a-742f-4d68-9828-878561d4a93c" xsi:nil="true"/>
    <CSXSubmissionDate xmlns="6e9ea02a-742f-4d68-9828-878561d4a93c" xsi:nil="true"/>
    <CSXUpdate xmlns="6e9ea02a-742f-4d68-9828-878561d4a93c">false</CSXUpdate>
    <AssetType xmlns="6e9ea02a-742f-4d68-9828-878561d4a93c">TP</AssetType>
    <ApprovalLog xmlns="6e9ea02a-742f-4d68-9828-878561d4a93c" xsi:nil="true"/>
    <BugNumber xmlns="6e9ea02a-742f-4d68-9828-878561d4a93c" xsi:nil="true"/>
    <OriginAsset xmlns="6e9ea02a-742f-4d68-9828-878561d4a93c" xsi:nil="true"/>
    <TPComponent xmlns="6e9ea02a-742f-4d68-9828-878561d4a93c" xsi:nil="true"/>
    <Milestone xmlns="6e9ea02a-742f-4d68-9828-878561d4a93c" xsi:nil="true"/>
    <RecommendationsModifier xmlns="6e9ea02a-742f-4d68-9828-878561d4a93c" xsi:nil="true"/>
    <AssetId xmlns="6e9ea02a-742f-4d68-9828-878561d4a93c">TP102821058</AssetId>
    <PolicheckWords xmlns="6e9ea02a-742f-4d68-9828-878561d4a93c" xsi:nil="true"/>
    <TPLaunchHelpLink xmlns="6e9ea02a-742f-4d68-9828-878561d4a93c" xsi:nil="true"/>
    <IntlLocPriority xmlns="6e9ea02a-742f-4d68-9828-878561d4a93c" xsi:nil="true"/>
    <TPApplication xmlns="6e9ea02a-742f-4d68-9828-878561d4a93c" xsi:nil="true"/>
    <IntlLangReviewer xmlns="6e9ea02a-742f-4d68-9828-878561d4a93c" xsi:nil="true"/>
    <HandoffToMSDN xmlns="6e9ea02a-742f-4d68-9828-878561d4a93c" xsi:nil="true"/>
    <PlannedPubDate xmlns="6e9ea02a-742f-4d68-9828-878561d4a93c" xsi:nil="true"/>
    <CrawlForDependencies xmlns="6e9ea02a-742f-4d68-9828-878561d4a93c">false</CrawlForDependencies>
    <LocLastLocAttemptVersionLookup xmlns="6e9ea02a-742f-4d68-9828-878561d4a93c">814368</LocLastLocAttemptVersionLookup>
    <TrustLevel xmlns="6e9ea02a-742f-4d68-9828-878561d4a93c">1 Microsoft Managed Content</TrustLevel>
    <CampaignTagsTaxHTField0 xmlns="6e9ea02a-742f-4d68-9828-878561d4a93c">
      <Terms xmlns="http://schemas.microsoft.com/office/infopath/2007/PartnerControls"/>
    </CampaignTagsTaxHTField0>
    <TPNamespace xmlns="6e9ea02a-742f-4d68-9828-878561d4a93c" xsi:nil="true"/>
    <TaxCatchAll xmlns="6e9ea02a-742f-4d68-9828-878561d4a93c"/>
    <IsSearchable xmlns="6e9ea02a-742f-4d68-9828-878561d4a93c">false</IsSearchable>
    <TemplateTemplateType xmlns="6e9ea02a-742f-4d68-9828-878561d4a93c">PowerPoint 12 Default</TemplateTemplateType>
    <Markets xmlns="6e9ea02a-742f-4d68-9828-878561d4a93c"/>
    <IntlLangReview xmlns="6e9ea02a-742f-4d68-9828-878561d4a93c">false</IntlLangReview>
    <UAProjectedTotalWords xmlns="6e9ea02a-742f-4d68-9828-878561d4a93c" xsi:nil="true"/>
    <OutputCachingOn xmlns="6e9ea02a-742f-4d68-9828-878561d4a93c">false</OutputCachingOn>
    <LocMarketGroupTiers2 xmlns="6e9ea02a-742f-4d68-9828-878561d4a93c">,t:Tier 1,t:Tier 2,t:Tier 3,</LocMarketGroupTiers2>
    <APAuthor xmlns="6e9ea02a-742f-4d68-9828-878561d4a93c">
      <UserInfo>
        <DisplayName/>
        <AccountId>2365</AccountId>
        <AccountType/>
      </UserInfo>
    </APAuthor>
    <TPCommandLine xmlns="6e9ea02a-742f-4d68-9828-878561d4a93c" xsi:nil="true"/>
    <LocManualTestRequired xmlns="6e9ea02a-742f-4d68-9828-878561d4a93c">false</LocManualTestRequired>
    <TPAppVersion xmlns="6e9ea02a-742f-4d68-9828-878561d4a93c" xsi:nil="true"/>
    <EditorialStatus xmlns="6e9ea02a-742f-4d68-9828-878561d4a93c" xsi:nil="true"/>
    <LastModifiedDateTime xmlns="6e9ea02a-742f-4d68-9828-878561d4a93c" xsi:nil="true"/>
    <TPLaunchHelpLinkType xmlns="6e9ea02a-742f-4d68-9828-878561d4a93c">Template</TPLaunchHelpLinkType>
    <OriginalRelease xmlns="6e9ea02a-742f-4d68-9828-878561d4a93c">14</OriginalRelease>
    <ScenarioTagsTaxHTField0 xmlns="6e9ea02a-742f-4d68-9828-878561d4a93c">
      <Terms xmlns="http://schemas.microsoft.com/office/infopath/2007/PartnerControls"/>
    </ScenarioTagsTaxHTField0>
    <LocalizationTagsTaxHTField0 xmlns="6e9ea02a-742f-4d68-9828-878561d4a93c">
      <Terms xmlns="http://schemas.microsoft.com/office/infopath/2007/PartnerControls"/>
    </LocalizationTagsTaxHTField0>
    <Manager xmlns="6e9ea02a-742f-4d68-9828-878561d4a93c" xsi:nil="true"/>
    <UALocRecommendation xmlns="6e9ea02a-742f-4d68-9828-878561d4a93c">Localize</UALocRecommendation>
    <ArtSampleDocs xmlns="6e9ea02a-742f-4d68-9828-878561d4a93c" xsi:nil="true"/>
    <UACurrentWords xmlns="6e9ea02a-742f-4d68-9828-878561d4a93c" xsi:nil="true"/>
  </documentManagement>
</p:properties>
</file>

<file path=customXml/itemProps1.xml><?xml version="1.0" encoding="utf-8"?>
<ds:datastoreItem xmlns:ds="http://schemas.openxmlformats.org/officeDocument/2006/customXml" ds:itemID="{B2CA9D62-DFBA-4D25-B615-A775B7A992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0FFBA9-22BD-4ABC-8A0B-5398FE606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ea02a-742f-4d68-9828-878561d4a9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7EF734-E74B-4540-9390-C4492237ECD7}">
  <ds:schemaRefs>
    <ds:schemaRef ds:uri="http://schemas.microsoft.com/office/2006/metadata/properties"/>
    <ds:schemaRef ds:uri="http://schemas.microsoft.com/office/infopath/2007/PartnerControls"/>
    <ds:schemaRef ds:uri="6e9ea02a-742f-4d68-9828-878561d4a93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מצגת הדרכת צוות</Template>
  <TotalTime>3829</TotalTime>
  <Words>1140</Words>
  <Application>Microsoft Office PowerPoint</Application>
  <PresentationFormat>‫הצגה על המסך (4:3)</PresentationFormat>
  <Paragraphs>289</Paragraphs>
  <Slides>19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0" baseType="lpstr">
      <vt:lpstr>Blends</vt:lpstr>
      <vt:lpstr>Full Stack- server- PHP</vt:lpstr>
      <vt:lpstr>פונקציות למיון מערך</vt:lpstr>
      <vt:lpstr>פונקציית sort()</vt:lpstr>
      <vt:lpstr>פונקציית rsort()</vt:lpstr>
      <vt:lpstr>פונקציית asort()</vt:lpstr>
      <vt:lpstr>פונקציית ksort()</vt:lpstr>
      <vt:lpstr>Usort</vt:lpstr>
      <vt:lpstr>Usort</vt:lpstr>
      <vt:lpstr>מיון לפי מפתח במערך אסוציאטיבי</vt:lpstr>
      <vt:lpstr>פעולות אריתמטיות ולוגיות</vt:lpstr>
      <vt:lpstr>פעולות אריתמטיות</vt:lpstr>
      <vt:lpstr>פעולות השמה</vt:lpstr>
      <vt:lpstr>פעולות השוואה</vt:lpstr>
      <vt:lpstr>פעולות הוספה/הורדה</vt:lpstr>
      <vt:lpstr>פעולות לוגיות</vt:lpstr>
      <vt:lpstr>שרשור מערכים</vt:lpstr>
      <vt:lpstr>פעולות על מערכים</vt:lpstr>
      <vt:lpstr>שיוויון בין מערכים- Equality </vt:lpstr>
      <vt:lpstr>שיוויון בין מערכים Identity</vt:lpstr>
    </vt:vector>
  </TitlesOfParts>
  <Manager/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הרצאה 1</dc:title>
  <dc:subject/>
  <dc:creator>חשבון Microsoft</dc:creator>
  <cp:keywords/>
  <dc:description/>
  <cp:lastModifiedBy>חן קון</cp:lastModifiedBy>
  <cp:revision>474</cp:revision>
  <dcterms:created xsi:type="dcterms:W3CDTF">2021-09-12T09:36:05Z</dcterms:created>
  <dcterms:modified xsi:type="dcterms:W3CDTF">2021-11-03T09:21:47Z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TC010130221037</vt:lpwstr>
  </property>
  <property fmtid="{D5CDD505-2E9C-101B-9397-08002B2CF9AE}" pid="3" name="Order">
    <vt:r8>12240900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ContentTypeId">
    <vt:lpwstr>0x010100DEBB3141636B894099107E6745BE213F04000498BE45EB900B4AB4820FEB2B334769</vt:lpwstr>
  </property>
  <property fmtid="{D5CDD505-2E9C-101B-9397-08002B2CF9AE}" pid="7" name="LocalizationTags">
    <vt:lpwstr/>
  </property>
  <property fmtid="{D5CDD505-2E9C-101B-9397-08002B2CF9AE}" pid="8" name="FeatureTags">
    <vt:lpwstr/>
  </property>
  <property fmtid="{D5CDD505-2E9C-101B-9397-08002B2CF9AE}" pid="9" name="ImageGenStatus">
    <vt:i4>0</vt:i4>
  </property>
  <property fmtid="{D5CDD505-2E9C-101B-9397-08002B2CF9AE}" pid="10" name="CategoryTags">
    <vt:lpwstr/>
  </property>
  <property fmtid="{D5CDD505-2E9C-101B-9397-08002B2CF9AE}" pid="11" name="Applications">
    <vt:lpwstr/>
  </property>
  <property fmtid="{D5CDD505-2E9C-101B-9397-08002B2CF9AE}" pid="12" name="CampaignTags">
    <vt:lpwstr/>
  </property>
  <property fmtid="{D5CDD505-2E9C-101B-9397-08002B2CF9AE}" pid="13" name="ScenarioTags">
    <vt:lpwstr/>
  </property>
  <property fmtid="{D5CDD505-2E9C-101B-9397-08002B2CF9AE}" pid="14" name="LocMarketGroupTiers">
    <vt:lpwstr>,t:Tier 1,t:Tier 2,t:Tier 3,</vt:lpwstr>
  </property>
</Properties>
</file>