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4"/>
  </p:sldMasterIdLst>
  <p:notesMasterIdLst>
    <p:notesMasterId r:id="rId71"/>
  </p:notesMasterIdLst>
  <p:handoutMasterIdLst>
    <p:handoutMasterId r:id="rId72"/>
  </p:handoutMasterIdLst>
  <p:sldIdLst>
    <p:sldId id="256" r:id="rId5"/>
    <p:sldId id="302" r:id="rId6"/>
    <p:sldId id="257" r:id="rId7"/>
    <p:sldId id="380" r:id="rId8"/>
    <p:sldId id="262" r:id="rId9"/>
    <p:sldId id="379" r:id="rId10"/>
    <p:sldId id="258" r:id="rId11"/>
    <p:sldId id="381" r:id="rId12"/>
    <p:sldId id="263" r:id="rId13"/>
    <p:sldId id="382" r:id="rId14"/>
    <p:sldId id="265" r:id="rId15"/>
    <p:sldId id="266" r:id="rId16"/>
    <p:sldId id="268" r:id="rId17"/>
    <p:sldId id="354" r:id="rId18"/>
    <p:sldId id="356" r:id="rId19"/>
    <p:sldId id="372" r:id="rId20"/>
    <p:sldId id="357" r:id="rId21"/>
    <p:sldId id="358" r:id="rId22"/>
    <p:sldId id="373" r:id="rId23"/>
    <p:sldId id="374" r:id="rId24"/>
    <p:sldId id="376" r:id="rId25"/>
    <p:sldId id="360" r:id="rId26"/>
    <p:sldId id="361" r:id="rId27"/>
    <p:sldId id="362" r:id="rId28"/>
    <p:sldId id="363" r:id="rId29"/>
    <p:sldId id="365" r:id="rId30"/>
    <p:sldId id="368" r:id="rId31"/>
    <p:sldId id="369" r:id="rId32"/>
    <p:sldId id="388" r:id="rId33"/>
    <p:sldId id="287" r:id="rId34"/>
    <p:sldId id="295" r:id="rId35"/>
    <p:sldId id="288" r:id="rId36"/>
    <p:sldId id="296" r:id="rId37"/>
    <p:sldId id="389" r:id="rId38"/>
    <p:sldId id="297" r:id="rId39"/>
    <p:sldId id="298" r:id="rId40"/>
    <p:sldId id="292" r:id="rId41"/>
    <p:sldId id="299" r:id="rId42"/>
    <p:sldId id="289" r:id="rId43"/>
    <p:sldId id="293" r:id="rId44"/>
    <p:sldId id="405" r:id="rId45"/>
    <p:sldId id="294" r:id="rId46"/>
    <p:sldId id="386" r:id="rId47"/>
    <p:sldId id="378" r:id="rId48"/>
    <p:sldId id="383" r:id="rId49"/>
    <p:sldId id="384" r:id="rId50"/>
    <p:sldId id="385" r:id="rId51"/>
    <p:sldId id="395" r:id="rId52"/>
    <p:sldId id="396" r:id="rId53"/>
    <p:sldId id="400" r:id="rId54"/>
    <p:sldId id="397" r:id="rId55"/>
    <p:sldId id="398" r:id="rId56"/>
    <p:sldId id="399" r:id="rId57"/>
    <p:sldId id="401" r:id="rId58"/>
    <p:sldId id="402" r:id="rId59"/>
    <p:sldId id="406" r:id="rId60"/>
    <p:sldId id="403" r:id="rId61"/>
    <p:sldId id="404" r:id="rId62"/>
    <p:sldId id="377" r:id="rId63"/>
    <p:sldId id="390" r:id="rId64"/>
    <p:sldId id="391" r:id="rId65"/>
    <p:sldId id="366" r:id="rId66"/>
    <p:sldId id="367" r:id="rId67"/>
    <p:sldId id="392" r:id="rId68"/>
    <p:sldId id="393" r:id="rId69"/>
    <p:sldId id="394" r:id="rId7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חשבון Microsoft" initials="חM" lastIdx="1" clrIdx="0">
    <p:extLst>
      <p:ext uri="{19B8F6BF-5375-455C-9EA6-DF929625EA0E}">
        <p15:presenceInfo xmlns:p15="http://schemas.microsoft.com/office/powerpoint/2012/main" userId="2d538a8b56c996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FF"/>
    <a:srgbClr val="A886AD"/>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8A3BB-FCC3-D7AD-4FDD-43EFE3DC9B25}" v="144" dt="2021-11-30T06:30:03.031"/>
    <p1510:client id="{9685D5F6-A916-42F7-963B-2A118A3AFA6C}" v="37" dt="2021-11-17T12:35:31.706"/>
    <p1510:client id="{EB4763F4-8D24-E2F6-4695-FA35F2F4F6D1}" v="37" dt="2021-12-05T09:25:03.559"/>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00" autoAdjust="0"/>
  </p:normalViewPr>
  <p:slideViewPr>
    <p:cSldViewPr>
      <p:cViewPr varScale="1">
        <p:scale>
          <a:sx n="73" d="100"/>
          <a:sy n="73" d="100"/>
        </p:scale>
        <p:origin x="1314"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חן קון" userId="S::chenk@braude.ac.il::dfa16981-a8ae-42ab-a1d1-330bf7bf1c85" providerId="AD" clId="Web-{9685D5F6-A916-42F7-963B-2A118A3AFA6C}"/>
    <pc:docChg chg="modSld">
      <pc:chgData name="חן קון" userId="S::chenk@braude.ac.il::dfa16981-a8ae-42ab-a1d1-330bf7bf1c85" providerId="AD" clId="Web-{9685D5F6-A916-42F7-963B-2A118A3AFA6C}" dt="2021-11-17T12:34:31.283" v="30" actId="20577"/>
      <pc:docMkLst>
        <pc:docMk/>
      </pc:docMkLst>
      <pc:sldChg chg="modSp">
        <pc:chgData name="חן קון" userId="S::chenk@braude.ac.il::dfa16981-a8ae-42ab-a1d1-330bf7bf1c85" providerId="AD" clId="Web-{9685D5F6-A916-42F7-963B-2A118A3AFA6C}" dt="2021-11-17T12:32:52.828" v="16" actId="1076"/>
        <pc:sldMkLst>
          <pc:docMk/>
          <pc:sldMk cId="222241940" sldId="292"/>
        </pc:sldMkLst>
        <pc:spChg chg="mod">
          <ac:chgData name="חן קון" userId="S::chenk@braude.ac.il::dfa16981-a8ae-42ab-a1d1-330bf7bf1c85" providerId="AD" clId="Web-{9685D5F6-A916-42F7-963B-2A118A3AFA6C}" dt="2021-11-17T12:30:16.637" v="2" actId="20577"/>
          <ac:spMkLst>
            <pc:docMk/>
            <pc:sldMk cId="222241940" sldId="292"/>
            <ac:spMk id="3" creationId="{00000000-0000-0000-0000-000000000000}"/>
          </ac:spMkLst>
        </pc:spChg>
        <pc:spChg chg="mod">
          <ac:chgData name="חן קון" userId="S::chenk@braude.ac.il::dfa16981-a8ae-42ab-a1d1-330bf7bf1c85" providerId="AD" clId="Web-{9685D5F6-A916-42F7-963B-2A118A3AFA6C}" dt="2021-11-17T12:32:52.828" v="16" actId="1076"/>
          <ac:spMkLst>
            <pc:docMk/>
            <pc:sldMk cId="222241940" sldId="292"/>
            <ac:spMk id="8" creationId="{00000000-0000-0000-0000-000000000000}"/>
          </ac:spMkLst>
        </pc:spChg>
      </pc:sldChg>
      <pc:sldChg chg="modSp">
        <pc:chgData name="חן קון" userId="S::chenk@braude.ac.il::dfa16981-a8ae-42ab-a1d1-330bf7bf1c85" providerId="AD" clId="Web-{9685D5F6-A916-42F7-963B-2A118A3AFA6C}" dt="2021-11-17T12:34:31.283" v="30" actId="20577"/>
        <pc:sldMkLst>
          <pc:docMk/>
          <pc:sldMk cId="349155891" sldId="293"/>
        </pc:sldMkLst>
        <pc:spChg chg="mod">
          <ac:chgData name="חן קון" userId="S::chenk@braude.ac.il::dfa16981-a8ae-42ab-a1d1-330bf7bf1c85" providerId="AD" clId="Web-{9685D5F6-A916-42F7-963B-2A118A3AFA6C}" dt="2021-11-17T12:34:31.283" v="30" actId="20577"/>
          <ac:spMkLst>
            <pc:docMk/>
            <pc:sldMk cId="349155891" sldId="293"/>
            <ac:spMk id="4" creationId="{00000000-0000-0000-0000-000000000000}"/>
          </ac:spMkLst>
        </pc:spChg>
      </pc:sldChg>
    </pc:docChg>
  </pc:docChgLst>
  <pc:docChgLst>
    <pc:chgData name="חן קון" userId="S::chenk@braude.ac.il::dfa16981-a8ae-42ab-a1d1-330bf7bf1c85" providerId="AD" clId="Web-{EB4763F4-8D24-E2F6-4695-FA35F2F4F6D1}"/>
    <pc:docChg chg="addSld delSld modSld">
      <pc:chgData name="חן קון" userId="S::chenk@braude.ac.il::dfa16981-a8ae-42ab-a1d1-330bf7bf1c85" providerId="AD" clId="Web-{EB4763F4-8D24-E2F6-4695-FA35F2F4F6D1}" dt="2021-12-05T09:25:03.559" v="35" actId="20577"/>
      <pc:docMkLst>
        <pc:docMk/>
      </pc:docMkLst>
      <pc:sldChg chg="delSp">
        <pc:chgData name="חן קון" userId="S::chenk@braude.ac.il::dfa16981-a8ae-42ab-a1d1-330bf7bf1c85" providerId="AD" clId="Web-{EB4763F4-8D24-E2F6-4695-FA35F2F4F6D1}" dt="2021-12-05T09:07:16.143" v="0"/>
        <pc:sldMkLst>
          <pc:docMk/>
          <pc:sldMk cId="1050837738" sldId="400"/>
        </pc:sldMkLst>
        <pc:spChg chg="del">
          <ac:chgData name="חן קון" userId="S::chenk@braude.ac.il::dfa16981-a8ae-42ab-a1d1-330bf7bf1c85" providerId="AD" clId="Web-{EB4763F4-8D24-E2F6-4695-FA35F2F4F6D1}" dt="2021-12-05T09:07:16.143" v="0"/>
          <ac:spMkLst>
            <pc:docMk/>
            <pc:sldMk cId="1050837738" sldId="400"/>
            <ac:spMk id="2" creationId="{C5D60C80-AD0A-4934-A3CC-DEEFDC26BB34}"/>
          </ac:spMkLst>
        </pc:spChg>
      </pc:sldChg>
      <pc:sldChg chg="modSp new del">
        <pc:chgData name="חן קון" userId="S::chenk@braude.ac.il::dfa16981-a8ae-42ab-a1d1-330bf7bf1c85" providerId="AD" clId="Web-{EB4763F4-8D24-E2F6-4695-FA35F2F4F6D1}" dt="2021-12-05T09:17:38.283" v="8"/>
        <pc:sldMkLst>
          <pc:docMk/>
          <pc:sldMk cId="1141151053" sldId="406"/>
        </pc:sldMkLst>
        <pc:spChg chg="mod">
          <ac:chgData name="חן קון" userId="S::chenk@braude.ac.il::dfa16981-a8ae-42ab-a1d1-330bf7bf1c85" providerId="AD" clId="Web-{EB4763F4-8D24-E2F6-4695-FA35F2F4F6D1}" dt="2021-12-05T09:17:36.689" v="7" actId="20577"/>
          <ac:spMkLst>
            <pc:docMk/>
            <pc:sldMk cId="1141151053" sldId="406"/>
            <ac:spMk id="2" creationId="{0A5DBD40-9AAF-45F7-B5AC-CFB9BA910241}"/>
          </ac:spMkLst>
        </pc:spChg>
      </pc:sldChg>
      <pc:sldChg chg="addSp delSp modSp new">
        <pc:chgData name="חן קון" userId="S::chenk@braude.ac.il::dfa16981-a8ae-42ab-a1d1-330bf7bf1c85" providerId="AD" clId="Web-{EB4763F4-8D24-E2F6-4695-FA35F2F4F6D1}" dt="2021-12-05T09:25:03.559" v="35" actId="20577"/>
        <pc:sldMkLst>
          <pc:docMk/>
          <pc:sldMk cId="2934609845" sldId="406"/>
        </pc:sldMkLst>
        <pc:spChg chg="mod">
          <ac:chgData name="חן קון" userId="S::chenk@braude.ac.il::dfa16981-a8ae-42ab-a1d1-330bf7bf1c85" providerId="AD" clId="Web-{EB4763F4-8D24-E2F6-4695-FA35F2F4F6D1}" dt="2021-12-05T09:25:03.559" v="35" actId="20577"/>
          <ac:spMkLst>
            <pc:docMk/>
            <pc:sldMk cId="2934609845" sldId="406"/>
            <ac:spMk id="2" creationId="{2C376F3C-7B3D-4933-A035-A19B5FC215D7}"/>
          </ac:spMkLst>
        </pc:spChg>
        <pc:spChg chg="del mod">
          <ac:chgData name="חן קון" userId="S::chenk@braude.ac.il::dfa16981-a8ae-42ab-a1d1-330bf7bf1c85" providerId="AD" clId="Web-{EB4763F4-8D24-E2F6-4695-FA35F2F4F6D1}" dt="2021-12-05T09:23:26.916" v="13"/>
          <ac:spMkLst>
            <pc:docMk/>
            <pc:sldMk cId="2934609845" sldId="406"/>
            <ac:spMk id="3" creationId="{DDB00349-BB91-4276-9E49-A03ABAE5307B}"/>
          </ac:spMkLst>
        </pc:spChg>
        <pc:picChg chg="add mod ord">
          <ac:chgData name="חן קון" userId="S::chenk@braude.ac.il::dfa16981-a8ae-42ab-a1d1-330bf7bf1c85" providerId="AD" clId="Web-{EB4763F4-8D24-E2F6-4695-FA35F2F4F6D1}" dt="2021-12-05T09:23:35.978" v="17" actId="14100"/>
          <ac:picMkLst>
            <pc:docMk/>
            <pc:sldMk cId="2934609845" sldId="406"/>
            <ac:picMk id="4" creationId="{418CD030-2E88-4C39-A1FA-B3EAD5CBFACF}"/>
          </ac:picMkLst>
        </pc:picChg>
      </pc:sldChg>
    </pc:docChg>
  </pc:docChgLst>
  <pc:docChgLst>
    <pc:chgData name="חן קון" userId="S::chenk@braude.ac.il::dfa16981-a8ae-42ab-a1d1-330bf7bf1c85" providerId="AD" clId="Web-{2958A3BB-FCC3-D7AD-4FDD-43EFE3DC9B25}"/>
    <pc:docChg chg="addSld modSld">
      <pc:chgData name="חן קון" userId="S::chenk@braude.ac.il::dfa16981-a8ae-42ab-a1d1-330bf7bf1c85" providerId="AD" clId="Web-{2958A3BB-FCC3-D7AD-4FDD-43EFE3DC9B25}" dt="2021-11-30T06:30:03.031" v="143" actId="20577"/>
      <pc:docMkLst>
        <pc:docMk/>
      </pc:docMkLst>
      <pc:sldChg chg="modSp">
        <pc:chgData name="חן קון" userId="S::chenk@braude.ac.il::dfa16981-a8ae-42ab-a1d1-330bf7bf1c85" providerId="AD" clId="Web-{2958A3BB-FCC3-D7AD-4FDD-43EFE3DC9B25}" dt="2021-11-30T06:25:50.699" v="62" actId="20577"/>
        <pc:sldMkLst>
          <pc:docMk/>
          <pc:sldMk cId="2770930844" sldId="289"/>
        </pc:sldMkLst>
        <pc:spChg chg="mod">
          <ac:chgData name="חן קון" userId="S::chenk@braude.ac.il::dfa16981-a8ae-42ab-a1d1-330bf7bf1c85" providerId="AD" clId="Web-{2958A3BB-FCC3-D7AD-4FDD-43EFE3DC9B25}" dt="2021-11-30T06:25:50.699" v="62" actId="20577"/>
          <ac:spMkLst>
            <pc:docMk/>
            <pc:sldMk cId="2770930844" sldId="289"/>
            <ac:spMk id="3" creationId="{00000000-0000-0000-0000-000000000000}"/>
          </ac:spMkLst>
        </pc:spChg>
      </pc:sldChg>
      <pc:sldChg chg="modSp new">
        <pc:chgData name="חן קון" userId="S::chenk@braude.ac.il::dfa16981-a8ae-42ab-a1d1-330bf7bf1c85" providerId="AD" clId="Web-{2958A3BB-FCC3-D7AD-4FDD-43EFE3DC9B25}" dt="2021-11-30T06:30:03.031" v="143" actId="20577"/>
        <pc:sldMkLst>
          <pc:docMk/>
          <pc:sldMk cId="3573691354" sldId="405"/>
        </pc:sldMkLst>
        <pc:spChg chg="mod">
          <ac:chgData name="חן קון" userId="S::chenk@braude.ac.il::dfa16981-a8ae-42ab-a1d1-330bf7bf1c85" providerId="AD" clId="Web-{2958A3BB-FCC3-D7AD-4FDD-43EFE3DC9B25}" dt="2021-11-30T06:28:12.998" v="69" actId="20577"/>
          <ac:spMkLst>
            <pc:docMk/>
            <pc:sldMk cId="3573691354" sldId="405"/>
            <ac:spMk id="2" creationId="{83B770AE-906B-46F1-BF20-BC7B100BD1BB}"/>
          </ac:spMkLst>
        </pc:spChg>
        <pc:spChg chg="mod">
          <ac:chgData name="חן קון" userId="S::chenk@braude.ac.il::dfa16981-a8ae-42ab-a1d1-330bf7bf1c85" providerId="AD" clId="Web-{2958A3BB-FCC3-D7AD-4FDD-43EFE3DC9B25}" dt="2021-11-30T06:30:03.031" v="143" actId="20577"/>
          <ac:spMkLst>
            <pc:docMk/>
            <pc:sldMk cId="3573691354" sldId="405"/>
            <ac:spMk id="3" creationId="{6C22A4B1-8C23-48D4-9333-5F1AF454E5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t" anchorCtr="0" compatLnSpc="1">
            <a:prstTxWarp prst="textNoShape">
              <a:avLst/>
            </a:prstTxWarp>
          </a:bodyPr>
          <a:lstStyle>
            <a:lvl1pPr algn="r" defTabSz="930275" rtl="1">
              <a:defRPr kumimoji="1" sz="1200">
                <a:latin typeface="Tahoma" pitchFamily="34" charset="0"/>
              </a:defRPr>
            </a:lvl1pPr>
          </a:lstStyle>
          <a:p>
            <a:endParaRPr lang="he-IL"/>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t" anchorCtr="0" compatLnSpc="1">
            <a:prstTxWarp prst="textNoShape">
              <a:avLst/>
            </a:prstTxWarp>
          </a:bodyPr>
          <a:lstStyle>
            <a:lvl1pPr defTabSz="930275" rtl="1">
              <a:defRPr kumimoji="1" sz="1200">
                <a:latin typeface="Tahoma" pitchFamily="34" charset="0"/>
              </a:defRPr>
            </a:lvl1pPr>
          </a:lstStyle>
          <a:p>
            <a:endParaRPr lang="he-IL"/>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b" anchorCtr="0" compatLnSpc="1">
            <a:prstTxWarp prst="textNoShape">
              <a:avLst/>
            </a:prstTxWarp>
          </a:bodyPr>
          <a:lstStyle>
            <a:lvl1pPr algn="r" defTabSz="930275" rtl="1">
              <a:defRPr kumimoji="1" sz="1200">
                <a:latin typeface="Tahoma" pitchFamily="34" charset="0"/>
              </a:defRPr>
            </a:lvl1pPr>
          </a:lstStyle>
          <a:p>
            <a:endParaRPr lang="he-IL"/>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b" anchorCtr="0" compatLnSpc="1">
            <a:prstTxWarp prst="textNoShape">
              <a:avLst/>
            </a:prstTxWarp>
          </a:bodyPr>
          <a:lstStyle>
            <a:lvl1pPr defTabSz="930275" rtl="1">
              <a:defRPr kumimoji="1" sz="1200">
                <a:latin typeface="Tahoma" pitchFamily="34" charset="0"/>
              </a:defRPr>
            </a:lvl1pPr>
          </a:lstStyle>
          <a:p>
            <a:fld id="{009D848E-71D6-40CA-B2B0-4087A41A6411}" type="slidenum">
              <a:rPr lang="ar-SA"/>
              <a:pPr/>
              <a:t>‹#›</a:t>
            </a:fld>
            <a:endParaRPr lang="he-IL"/>
          </a:p>
        </p:txBody>
      </p:sp>
    </p:spTree>
    <p:extLst>
      <p:ext uri="{BB962C8B-B14F-4D97-AF65-F5344CB8AC3E}">
        <p14:creationId xmlns:p14="http://schemas.microsoft.com/office/powerpoint/2010/main" val="2578463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t" anchorCtr="0" compatLnSpc="1">
            <a:prstTxWarp prst="textNoShape">
              <a:avLst/>
            </a:prstTxWarp>
          </a:bodyPr>
          <a:lstStyle>
            <a:lvl1pPr algn="r" defTabSz="930275" rtl="1">
              <a:defRPr kumimoji="1" sz="1000" i="1">
                <a:latin typeface="Tahoma" pitchFamily="34" charset="0"/>
              </a:defRPr>
            </a:lvl1pPr>
          </a:lstStyle>
          <a:p>
            <a:r>
              <a:rPr lang="he-IL"/>
              <a:t>*</a:t>
            </a:r>
            <a:endParaRPr lang="he-IL"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t" anchorCtr="0" compatLnSpc="1">
            <a:prstTxWarp prst="textNoShape">
              <a:avLst/>
            </a:prstTxWarp>
          </a:bodyPr>
          <a:lstStyle>
            <a:lvl1pPr defTabSz="930275" rtl="1">
              <a:defRPr kumimoji="1" sz="1000" i="1">
                <a:latin typeface="Tahoma" pitchFamily="34" charset="0"/>
              </a:defRPr>
            </a:lvl1pPr>
          </a:lstStyle>
          <a:p>
            <a:r>
              <a:rPr lang="he-IL"/>
              <a:t>07/16/96</a:t>
            </a:r>
            <a:endParaRPr lang="he-IL" sz="1200" i="0"/>
          </a:p>
        </p:txBody>
      </p:sp>
      <p:sp>
        <p:nvSpPr>
          <p:cNvPr id="2052" name="Rectangle 4"/>
          <p:cNvSpPr>
            <a:spLocks noGrp="1" noRot="1" noChangeAspect="1" noChangeArrowheads="1" noTextEdit="1"/>
          </p:cNvSpPr>
          <p:nvPr>
            <p:ph type="sldImg" idx="2"/>
          </p:nvPr>
        </p:nvSpPr>
        <p:spPr bwMode="auto">
          <a:xfrm>
            <a:off x="1177925" y="696913"/>
            <a:ext cx="4641850" cy="3481387"/>
          </a:xfrm>
          <a:prstGeom prst="rect">
            <a:avLst/>
          </a:prstGeom>
          <a:noFill/>
          <a:ln w="12700" cap="sq">
            <a:solidFill>
              <a:schemeClr val="tx1"/>
            </a:solidFill>
            <a:miter lim="800000"/>
            <a:headEnd/>
            <a:tailEnd/>
          </a:ln>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675" tIns="46840" rIns="93675" bIns="46840" numCol="1" anchor="t" anchorCtr="0" compatLnSpc="1">
            <a:prstTxWarp prst="textNoShape">
              <a:avLst/>
            </a:prstTxWarp>
          </a:bodyPr>
          <a:lstStyle/>
          <a:p>
            <a:pPr lvl="0"/>
            <a:r>
              <a:rPr lang="he-IL"/>
              <a:t>לחץ כדי לערוך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b" anchorCtr="0" compatLnSpc="1">
            <a:prstTxWarp prst="textNoShape">
              <a:avLst/>
            </a:prstTxWarp>
          </a:bodyPr>
          <a:lstStyle>
            <a:lvl1pPr algn="r" defTabSz="930275" rtl="1">
              <a:defRPr kumimoji="1" sz="1000" i="1">
                <a:latin typeface="Tahoma" pitchFamily="34" charset="0"/>
              </a:defRPr>
            </a:lvl1pPr>
          </a:lstStyle>
          <a:p>
            <a:r>
              <a:rPr lang="he-IL"/>
              <a:t>*</a:t>
            </a:r>
            <a:endParaRPr lang="he-IL"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b" anchorCtr="0" compatLnSpc="1">
            <a:prstTxWarp prst="textNoShape">
              <a:avLst/>
            </a:prstTxWarp>
          </a:bodyPr>
          <a:lstStyle>
            <a:lvl1pPr defTabSz="930275" rtl="1">
              <a:defRPr kumimoji="1" sz="1000" i="1">
                <a:latin typeface="Tahoma" pitchFamily="34" charset="0"/>
              </a:defRPr>
            </a:lvl1pPr>
          </a:lstStyle>
          <a:p>
            <a:r>
              <a:rPr lang="he-IL"/>
              <a:t>##</a:t>
            </a:r>
            <a:endParaRPr lang="he-IL" sz="1200" i="0"/>
          </a:p>
        </p:txBody>
      </p:sp>
    </p:spTree>
    <p:extLst>
      <p:ext uri="{BB962C8B-B14F-4D97-AF65-F5344CB8AC3E}">
        <p14:creationId xmlns:p14="http://schemas.microsoft.com/office/powerpoint/2010/main" val="1671644914"/>
      </p:ext>
    </p:extLst>
  </p:cSld>
  <p:clrMap bg1="lt1" tx1="dk1" bg2="lt2" tx2="dk2" accent1="accent1" accent2="accent2" accent3="accent3" accent4="accent4" accent5="accent5" accent6="accent6" hlink="hlink" folHlink="folHlink"/>
  <p:hf/>
  <p:notesStyle>
    <a:lvl1pPr algn="r" rtl="1" eaLnBrk="0" fontAlgn="base" hangingPunct="0">
      <a:spcBef>
        <a:spcPct val="30000"/>
      </a:spcBef>
      <a:spcAft>
        <a:spcPct val="0"/>
      </a:spcAft>
      <a:defRPr kumimoji="1" sz="1200" kern="1200">
        <a:solidFill>
          <a:schemeClr val="tx1"/>
        </a:solidFill>
        <a:latin typeface="Tahoma" pitchFamily="34" charset="0"/>
        <a:ea typeface="+mn-ea"/>
        <a:cs typeface="Arial" charset="0"/>
      </a:defRPr>
    </a:lvl1pPr>
    <a:lvl2pPr marL="457200" algn="r" rtl="1" eaLnBrk="0" fontAlgn="base" hangingPunct="0">
      <a:spcBef>
        <a:spcPct val="30000"/>
      </a:spcBef>
      <a:spcAft>
        <a:spcPct val="0"/>
      </a:spcAft>
      <a:defRPr kumimoji="1" sz="1200" kern="1200">
        <a:solidFill>
          <a:schemeClr val="tx1"/>
        </a:solidFill>
        <a:latin typeface="Tahoma" pitchFamily="34" charset="0"/>
        <a:ea typeface="+mn-ea"/>
        <a:cs typeface="Arial" charset="0"/>
      </a:defRPr>
    </a:lvl2pPr>
    <a:lvl3pPr marL="914400" algn="r" rtl="1" eaLnBrk="0" fontAlgn="base" hangingPunct="0">
      <a:spcBef>
        <a:spcPct val="30000"/>
      </a:spcBef>
      <a:spcAft>
        <a:spcPct val="0"/>
      </a:spcAft>
      <a:defRPr kumimoji="1" sz="1200" kern="1200">
        <a:solidFill>
          <a:schemeClr val="tx1"/>
        </a:solidFill>
        <a:latin typeface="Tahoma" pitchFamily="34" charset="0"/>
        <a:ea typeface="+mn-ea"/>
        <a:cs typeface="Arial" charset="0"/>
      </a:defRPr>
    </a:lvl3pPr>
    <a:lvl4pPr marL="1371600" algn="r" rtl="1" eaLnBrk="0" fontAlgn="base" hangingPunct="0">
      <a:spcBef>
        <a:spcPct val="30000"/>
      </a:spcBef>
      <a:spcAft>
        <a:spcPct val="0"/>
      </a:spcAft>
      <a:defRPr kumimoji="1" sz="1200" kern="1200">
        <a:solidFill>
          <a:schemeClr val="tx1"/>
        </a:solidFill>
        <a:latin typeface="Tahoma" pitchFamily="34" charset="0"/>
        <a:ea typeface="+mn-ea"/>
        <a:cs typeface="Arial" charset="0"/>
      </a:defRPr>
    </a:lvl4pPr>
    <a:lvl5pPr marL="1828800" algn="r" rtl="1" eaLnBrk="0" fontAlgn="base" hangingPunct="0">
      <a:spcBef>
        <a:spcPct val="30000"/>
      </a:spcBef>
      <a:spcAft>
        <a:spcPct val="0"/>
      </a:spcAft>
      <a:defRPr kumimoji="1" sz="1200" kern="1200">
        <a:solidFill>
          <a:schemeClr val="tx1"/>
        </a:solidFill>
        <a:latin typeface="Tahoma"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he-IL"/>
              <a:t>*</a:t>
            </a:r>
            <a:endParaRPr lang="he-IL" sz="1200" i="0"/>
          </a:p>
        </p:txBody>
      </p:sp>
      <p:sp>
        <p:nvSpPr>
          <p:cNvPr id="5" name="Rectangle 3"/>
          <p:cNvSpPr>
            <a:spLocks noGrp="1" noChangeArrowheads="1"/>
          </p:cNvSpPr>
          <p:nvPr>
            <p:ph type="dt" idx="1"/>
          </p:nvPr>
        </p:nvSpPr>
        <p:spPr>
          <a:ln/>
        </p:spPr>
        <p:txBody>
          <a:bodyPr/>
          <a:lstStyle/>
          <a:p>
            <a:r>
              <a:rPr lang="he-IL"/>
              <a:t>07/16/96</a:t>
            </a:r>
            <a:endParaRPr lang="he-IL" sz="1200" i="0"/>
          </a:p>
        </p:txBody>
      </p:sp>
      <p:sp>
        <p:nvSpPr>
          <p:cNvPr id="6" name="Rectangle 6"/>
          <p:cNvSpPr>
            <a:spLocks noGrp="1" noChangeArrowheads="1"/>
          </p:cNvSpPr>
          <p:nvPr>
            <p:ph type="ftr" sz="quarter" idx="4"/>
          </p:nvPr>
        </p:nvSpPr>
        <p:spPr>
          <a:ln/>
        </p:spPr>
        <p:txBody>
          <a:bodyPr/>
          <a:lstStyle/>
          <a:p>
            <a:r>
              <a:rPr lang="he-IL"/>
              <a:t>*</a:t>
            </a:r>
            <a:endParaRPr lang="he-IL" sz="1200" i="0"/>
          </a:p>
        </p:txBody>
      </p:sp>
      <p:sp>
        <p:nvSpPr>
          <p:cNvPr id="7" name="Rectangle 7"/>
          <p:cNvSpPr>
            <a:spLocks noGrp="1" noChangeArrowheads="1"/>
          </p:cNvSpPr>
          <p:nvPr>
            <p:ph type="sldNum" sz="quarter" idx="5"/>
          </p:nvPr>
        </p:nvSpPr>
        <p:spPr>
          <a:ln/>
        </p:spPr>
        <p:txBody>
          <a:bodyPr/>
          <a:lstStyle/>
          <a:p>
            <a:r>
              <a:rPr lang="he-IL"/>
              <a:t>##</a:t>
            </a:r>
            <a:endParaRPr lang="he-IL"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179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438400"/>
            <a:ext cx="9009063" cy="1052513"/>
            <a:chOff x="0" y="1536"/>
            <a:chExt cx="5675" cy="663"/>
          </a:xfrm>
        </p:grpSpPr>
        <p:grpSp>
          <p:nvGrpSpPr>
            <p:cNvPr id="3584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46"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he-IL" noProof="0"/>
              <a:t>לחץ כדי לערוך סגנון כותרת של תבנית בסיס</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buFont typeface="Wingdings" pitchFamily="2" charset="2"/>
              <a:buNone/>
              <a:defRPr/>
            </a:lvl1pPr>
          </a:lstStyle>
          <a:p>
            <a:pPr lvl="0"/>
            <a:r>
              <a:rPr lang="he-IL" noProof="0"/>
              <a:t>לחץ כדי לערוך סגנון כותרת משנה של תבנית בסיס</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he-IL"/>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he-IL"/>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AE9E509-C86D-42A0-866A-FD8774C3C8B6}" type="slidenum">
              <a:rPr lang="ar-SA"/>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endParaRPr lang="he-IL"/>
          </a:p>
        </p:txBody>
      </p:sp>
      <p:sp>
        <p:nvSpPr>
          <p:cNvPr id="6" name="Slide Number Placeholder 5"/>
          <p:cNvSpPr>
            <a:spLocks noGrp="1"/>
          </p:cNvSpPr>
          <p:nvPr>
            <p:ph type="sldNum" sz="quarter" idx="12"/>
          </p:nvPr>
        </p:nvSpPr>
        <p:spPr/>
        <p:txBody>
          <a:bodyPr/>
          <a:lstStyle>
            <a:lvl1pPr>
              <a:defRPr/>
            </a:lvl1pPr>
          </a:lstStyle>
          <a:p>
            <a:fld id="{D2A1339E-F787-43AA-807A-E61B9FA89640}" type="slidenum">
              <a:rPr lang="ar-SA"/>
              <a:pPr/>
              <a:t>‹#›</a:t>
            </a:fld>
            <a:endParaRPr lang="he-IL"/>
          </a:p>
        </p:txBody>
      </p:sp>
    </p:spTree>
    <p:extLst>
      <p:ext uri="{BB962C8B-B14F-4D97-AF65-F5344CB8AC3E}">
        <p14:creationId xmlns:p14="http://schemas.microsoft.com/office/powerpoint/2010/main" val="204701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endParaRPr lang="he-IL"/>
          </a:p>
        </p:txBody>
      </p:sp>
      <p:sp>
        <p:nvSpPr>
          <p:cNvPr id="6" name="Slide Number Placeholder 5"/>
          <p:cNvSpPr>
            <a:spLocks noGrp="1"/>
          </p:cNvSpPr>
          <p:nvPr>
            <p:ph type="sldNum" sz="quarter" idx="12"/>
          </p:nvPr>
        </p:nvSpPr>
        <p:spPr/>
        <p:txBody>
          <a:bodyPr/>
          <a:lstStyle>
            <a:lvl1pPr>
              <a:defRPr/>
            </a:lvl1pPr>
          </a:lstStyle>
          <a:p>
            <a:fld id="{E6C2E68F-37AA-448A-8ECE-93D5F5417F09}" type="slidenum">
              <a:rPr lang="ar-SA"/>
              <a:pPr/>
              <a:t>‹#›</a:t>
            </a:fld>
            <a:endParaRPr lang="he-IL"/>
          </a:p>
        </p:txBody>
      </p:sp>
    </p:spTree>
    <p:extLst>
      <p:ext uri="{BB962C8B-B14F-4D97-AF65-F5344CB8AC3E}">
        <p14:creationId xmlns:p14="http://schemas.microsoft.com/office/powerpoint/2010/main" val="195909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endParaRPr lang="he-IL"/>
          </a:p>
        </p:txBody>
      </p:sp>
      <p:sp>
        <p:nvSpPr>
          <p:cNvPr id="6" name="Slide Number Placeholder 5"/>
          <p:cNvSpPr>
            <a:spLocks noGrp="1"/>
          </p:cNvSpPr>
          <p:nvPr>
            <p:ph type="sldNum" sz="quarter" idx="12"/>
          </p:nvPr>
        </p:nvSpPr>
        <p:spPr/>
        <p:txBody>
          <a:bodyPr/>
          <a:lstStyle>
            <a:lvl1pPr>
              <a:defRPr/>
            </a:lvl1pPr>
          </a:lstStyle>
          <a:p>
            <a:fld id="{D06A7D30-74EC-4EBC-B6BF-A7A0E8E49374}" type="slidenum">
              <a:rPr lang="ar-SA"/>
              <a:pPr/>
              <a:t>‹#›</a:t>
            </a:fld>
            <a:endParaRPr lang="he-IL"/>
          </a:p>
        </p:txBody>
      </p:sp>
    </p:spTree>
    <p:extLst>
      <p:ext uri="{BB962C8B-B14F-4D97-AF65-F5344CB8AC3E}">
        <p14:creationId xmlns:p14="http://schemas.microsoft.com/office/powerpoint/2010/main" val="401900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endParaRPr lang="he-IL"/>
          </a:p>
        </p:txBody>
      </p:sp>
      <p:sp>
        <p:nvSpPr>
          <p:cNvPr id="6" name="Slide Number Placeholder 5"/>
          <p:cNvSpPr>
            <a:spLocks noGrp="1"/>
          </p:cNvSpPr>
          <p:nvPr>
            <p:ph type="sldNum" sz="quarter" idx="12"/>
          </p:nvPr>
        </p:nvSpPr>
        <p:spPr/>
        <p:txBody>
          <a:bodyPr/>
          <a:lstStyle>
            <a:lvl1pPr>
              <a:defRPr/>
            </a:lvl1pPr>
          </a:lstStyle>
          <a:p>
            <a:fld id="{5B3774A9-15E3-41C2-A911-3C9533FBE757}" type="slidenum">
              <a:rPr lang="ar-SA"/>
              <a:pPr/>
              <a:t>‹#›</a:t>
            </a:fld>
            <a:endParaRPr lang="he-IL"/>
          </a:p>
        </p:txBody>
      </p:sp>
    </p:spTree>
    <p:extLst>
      <p:ext uri="{BB962C8B-B14F-4D97-AF65-F5344CB8AC3E}">
        <p14:creationId xmlns:p14="http://schemas.microsoft.com/office/powerpoint/2010/main" val="328905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Date Placeholder 4"/>
          <p:cNvSpPr>
            <a:spLocks noGrp="1"/>
          </p:cNvSpPr>
          <p:nvPr>
            <p:ph type="dt" sz="half" idx="10"/>
          </p:nvPr>
        </p:nvSpPr>
        <p:spPr/>
        <p:txBody>
          <a:bodyPr/>
          <a:lstStyle>
            <a:lvl1pPr>
              <a:defRPr/>
            </a:lvl1pPr>
          </a:lstStyle>
          <a:p>
            <a:endParaRPr lang="he-IL"/>
          </a:p>
        </p:txBody>
      </p:sp>
      <p:sp>
        <p:nvSpPr>
          <p:cNvPr id="6" name="Footer Placeholder 5"/>
          <p:cNvSpPr>
            <a:spLocks noGrp="1"/>
          </p:cNvSpPr>
          <p:nvPr>
            <p:ph type="ftr" sz="quarter" idx="11"/>
          </p:nvPr>
        </p:nvSpPr>
        <p:spPr/>
        <p:txBody>
          <a:bodyPr/>
          <a:lstStyle>
            <a:lvl1pPr>
              <a:defRPr/>
            </a:lvl1pPr>
          </a:lstStyle>
          <a:p>
            <a:endParaRPr lang="he-IL"/>
          </a:p>
        </p:txBody>
      </p:sp>
      <p:sp>
        <p:nvSpPr>
          <p:cNvPr id="7" name="Slide Number Placeholder 6"/>
          <p:cNvSpPr>
            <a:spLocks noGrp="1"/>
          </p:cNvSpPr>
          <p:nvPr>
            <p:ph type="sldNum" sz="quarter" idx="12"/>
          </p:nvPr>
        </p:nvSpPr>
        <p:spPr/>
        <p:txBody>
          <a:bodyPr/>
          <a:lstStyle>
            <a:lvl1pPr>
              <a:defRPr/>
            </a:lvl1pPr>
          </a:lstStyle>
          <a:p>
            <a:fld id="{E6773F69-931C-486B-A01E-7356FA99D265}" type="slidenum">
              <a:rPr lang="ar-SA"/>
              <a:pPr/>
              <a:t>‹#›</a:t>
            </a:fld>
            <a:endParaRPr lang="he-IL"/>
          </a:p>
        </p:txBody>
      </p:sp>
    </p:spTree>
    <p:extLst>
      <p:ext uri="{BB962C8B-B14F-4D97-AF65-F5344CB8AC3E}">
        <p14:creationId xmlns:p14="http://schemas.microsoft.com/office/powerpoint/2010/main" val="97109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lvl1pPr>
              <a:defRPr/>
            </a:lvl1pPr>
          </a:lstStyle>
          <a:p>
            <a:endParaRPr lang="he-IL"/>
          </a:p>
        </p:txBody>
      </p:sp>
      <p:sp>
        <p:nvSpPr>
          <p:cNvPr id="8" name="Footer Placeholder 7"/>
          <p:cNvSpPr>
            <a:spLocks noGrp="1"/>
          </p:cNvSpPr>
          <p:nvPr>
            <p:ph type="ftr" sz="quarter" idx="11"/>
          </p:nvPr>
        </p:nvSpPr>
        <p:spPr/>
        <p:txBody>
          <a:bodyPr/>
          <a:lstStyle>
            <a:lvl1pPr>
              <a:defRPr/>
            </a:lvl1pPr>
          </a:lstStyle>
          <a:p>
            <a:endParaRPr lang="he-IL"/>
          </a:p>
        </p:txBody>
      </p:sp>
      <p:sp>
        <p:nvSpPr>
          <p:cNvPr id="9" name="Slide Number Placeholder 8"/>
          <p:cNvSpPr>
            <a:spLocks noGrp="1"/>
          </p:cNvSpPr>
          <p:nvPr>
            <p:ph type="sldNum" sz="quarter" idx="12"/>
          </p:nvPr>
        </p:nvSpPr>
        <p:spPr/>
        <p:txBody>
          <a:bodyPr/>
          <a:lstStyle>
            <a:lvl1pPr>
              <a:defRPr/>
            </a:lvl1pPr>
          </a:lstStyle>
          <a:p>
            <a:fld id="{F105F8D2-E5CE-4B8A-AEA4-26503A6373FF}" type="slidenum">
              <a:rPr lang="ar-SA"/>
              <a:pPr/>
              <a:t>‹#›</a:t>
            </a:fld>
            <a:endParaRPr lang="he-IL"/>
          </a:p>
        </p:txBody>
      </p:sp>
    </p:spTree>
    <p:extLst>
      <p:ext uri="{BB962C8B-B14F-4D97-AF65-F5344CB8AC3E}">
        <p14:creationId xmlns:p14="http://schemas.microsoft.com/office/powerpoint/2010/main" val="236876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lvl1pPr>
              <a:defRPr/>
            </a:lvl1pPr>
          </a:lstStyle>
          <a:p>
            <a:endParaRPr lang="he-IL"/>
          </a:p>
        </p:txBody>
      </p:sp>
      <p:sp>
        <p:nvSpPr>
          <p:cNvPr id="4" name="Footer Placeholder 3"/>
          <p:cNvSpPr>
            <a:spLocks noGrp="1"/>
          </p:cNvSpPr>
          <p:nvPr>
            <p:ph type="ftr" sz="quarter" idx="11"/>
          </p:nvPr>
        </p:nvSpPr>
        <p:spPr/>
        <p:txBody>
          <a:bodyPr/>
          <a:lstStyle>
            <a:lvl1pPr>
              <a:defRPr/>
            </a:lvl1pPr>
          </a:lstStyle>
          <a:p>
            <a:endParaRPr lang="he-IL"/>
          </a:p>
        </p:txBody>
      </p:sp>
      <p:sp>
        <p:nvSpPr>
          <p:cNvPr id="5" name="Slide Number Placeholder 4"/>
          <p:cNvSpPr>
            <a:spLocks noGrp="1"/>
          </p:cNvSpPr>
          <p:nvPr>
            <p:ph type="sldNum" sz="quarter" idx="12"/>
          </p:nvPr>
        </p:nvSpPr>
        <p:spPr/>
        <p:txBody>
          <a:bodyPr/>
          <a:lstStyle>
            <a:lvl1pPr>
              <a:defRPr/>
            </a:lvl1pPr>
          </a:lstStyle>
          <a:p>
            <a:fld id="{8AAEF247-5501-40FF-B694-2A5399B7C23B}" type="slidenum">
              <a:rPr lang="ar-SA"/>
              <a:pPr/>
              <a:t>‹#›</a:t>
            </a:fld>
            <a:endParaRPr lang="he-IL"/>
          </a:p>
        </p:txBody>
      </p:sp>
    </p:spTree>
    <p:extLst>
      <p:ext uri="{BB962C8B-B14F-4D97-AF65-F5344CB8AC3E}">
        <p14:creationId xmlns:p14="http://schemas.microsoft.com/office/powerpoint/2010/main" val="69581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he-IL"/>
          </a:p>
        </p:txBody>
      </p:sp>
      <p:sp>
        <p:nvSpPr>
          <p:cNvPr id="3" name="Footer Placeholder 2"/>
          <p:cNvSpPr>
            <a:spLocks noGrp="1"/>
          </p:cNvSpPr>
          <p:nvPr>
            <p:ph type="ftr" sz="quarter" idx="11"/>
          </p:nvPr>
        </p:nvSpPr>
        <p:spPr/>
        <p:txBody>
          <a:bodyPr/>
          <a:lstStyle>
            <a:lvl1pPr>
              <a:defRPr/>
            </a:lvl1pPr>
          </a:lstStyle>
          <a:p>
            <a:endParaRPr lang="he-IL"/>
          </a:p>
        </p:txBody>
      </p:sp>
      <p:sp>
        <p:nvSpPr>
          <p:cNvPr id="4" name="Slide Number Placeholder 3"/>
          <p:cNvSpPr>
            <a:spLocks noGrp="1"/>
          </p:cNvSpPr>
          <p:nvPr>
            <p:ph type="sldNum" sz="quarter" idx="12"/>
          </p:nvPr>
        </p:nvSpPr>
        <p:spPr/>
        <p:txBody>
          <a:bodyPr/>
          <a:lstStyle>
            <a:lvl1pPr>
              <a:defRPr/>
            </a:lvl1pPr>
          </a:lstStyle>
          <a:p>
            <a:fld id="{5EBD094E-0823-4AA3-BB3D-3C67C14B25F6}" type="slidenum">
              <a:rPr lang="ar-SA"/>
              <a:pPr/>
              <a:t>‹#›</a:t>
            </a:fld>
            <a:endParaRPr lang="he-IL"/>
          </a:p>
        </p:txBody>
      </p:sp>
    </p:spTree>
    <p:extLst>
      <p:ext uri="{BB962C8B-B14F-4D97-AF65-F5344CB8AC3E}">
        <p14:creationId xmlns:p14="http://schemas.microsoft.com/office/powerpoint/2010/main" val="124055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lvl1pPr>
          </a:lstStyle>
          <a:p>
            <a:endParaRPr lang="he-IL"/>
          </a:p>
        </p:txBody>
      </p:sp>
      <p:sp>
        <p:nvSpPr>
          <p:cNvPr id="6" name="Footer Placeholder 5"/>
          <p:cNvSpPr>
            <a:spLocks noGrp="1"/>
          </p:cNvSpPr>
          <p:nvPr>
            <p:ph type="ftr" sz="quarter" idx="11"/>
          </p:nvPr>
        </p:nvSpPr>
        <p:spPr/>
        <p:txBody>
          <a:bodyPr/>
          <a:lstStyle>
            <a:lvl1pPr>
              <a:defRPr/>
            </a:lvl1pPr>
          </a:lstStyle>
          <a:p>
            <a:endParaRPr lang="he-IL"/>
          </a:p>
        </p:txBody>
      </p:sp>
      <p:sp>
        <p:nvSpPr>
          <p:cNvPr id="7" name="Slide Number Placeholder 6"/>
          <p:cNvSpPr>
            <a:spLocks noGrp="1"/>
          </p:cNvSpPr>
          <p:nvPr>
            <p:ph type="sldNum" sz="quarter" idx="12"/>
          </p:nvPr>
        </p:nvSpPr>
        <p:spPr/>
        <p:txBody>
          <a:bodyPr/>
          <a:lstStyle>
            <a:lvl1pPr>
              <a:defRPr/>
            </a:lvl1pPr>
          </a:lstStyle>
          <a:p>
            <a:fld id="{EB1D9195-5ED6-4D6F-9E78-E5DC5E1388EF}" type="slidenum">
              <a:rPr lang="ar-SA"/>
              <a:pPr/>
              <a:t>‹#›</a:t>
            </a:fld>
            <a:endParaRPr lang="he-IL"/>
          </a:p>
        </p:txBody>
      </p:sp>
    </p:spTree>
    <p:extLst>
      <p:ext uri="{BB962C8B-B14F-4D97-AF65-F5344CB8AC3E}">
        <p14:creationId xmlns:p14="http://schemas.microsoft.com/office/powerpoint/2010/main" val="231078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he-IL"/>
              <a:t>לחץ כדי לערוך סגנון כותרת של תבנית בסיס</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lvl1pPr>
          </a:lstStyle>
          <a:p>
            <a:endParaRPr lang="he-IL"/>
          </a:p>
        </p:txBody>
      </p:sp>
      <p:sp>
        <p:nvSpPr>
          <p:cNvPr id="6" name="Footer Placeholder 5"/>
          <p:cNvSpPr>
            <a:spLocks noGrp="1"/>
          </p:cNvSpPr>
          <p:nvPr>
            <p:ph type="ftr" sz="quarter" idx="11"/>
          </p:nvPr>
        </p:nvSpPr>
        <p:spPr/>
        <p:txBody>
          <a:bodyPr/>
          <a:lstStyle>
            <a:lvl1pPr>
              <a:defRPr/>
            </a:lvl1pPr>
          </a:lstStyle>
          <a:p>
            <a:endParaRPr lang="he-IL"/>
          </a:p>
        </p:txBody>
      </p:sp>
      <p:sp>
        <p:nvSpPr>
          <p:cNvPr id="7" name="Slide Number Placeholder 6"/>
          <p:cNvSpPr>
            <a:spLocks noGrp="1"/>
          </p:cNvSpPr>
          <p:nvPr>
            <p:ph type="sldNum" sz="quarter" idx="12"/>
          </p:nvPr>
        </p:nvSpPr>
        <p:spPr/>
        <p:txBody>
          <a:bodyPr/>
          <a:lstStyle>
            <a:lvl1pPr>
              <a:defRPr/>
            </a:lvl1pPr>
          </a:lstStyle>
          <a:p>
            <a:fld id="{F5E6B429-936F-475A-B49B-8DA8D7A766B9}" type="slidenum">
              <a:rPr lang="ar-SA"/>
              <a:pPr/>
              <a:t>‹#›</a:t>
            </a:fld>
            <a:endParaRPr lang="he-IL"/>
          </a:p>
        </p:txBody>
      </p:sp>
    </p:spTree>
    <p:extLst>
      <p:ext uri="{BB962C8B-B14F-4D97-AF65-F5344CB8AC3E}">
        <p14:creationId xmlns:p14="http://schemas.microsoft.com/office/powerpoint/2010/main" val="120468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endParaRPr kumimoji="1" lang="he-IL"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he-IL"/>
              <a:t>לחץ כדי לערוך סגנון כותרת של תבנית בסיס</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t>לחץ כדי לערוך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1" eaLnBrk="1" hangingPunct="1">
              <a:defRPr sz="1400">
                <a:latin typeface="+mn-lt"/>
              </a:defRPr>
            </a:lvl1pPr>
          </a:lstStyle>
          <a:p>
            <a:endParaRPr lang="he-IL"/>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1" eaLnBrk="1" hangingPunct="1">
              <a:defRPr sz="1400">
                <a:latin typeface="+mn-lt"/>
              </a:defRPr>
            </a:lvl1pPr>
          </a:lstStyle>
          <a:p>
            <a:endParaRPr lang="he-IL"/>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rtl="1" eaLnBrk="1" hangingPunct="1">
              <a:defRPr sz="1400">
                <a:latin typeface="+mn-lt"/>
                <a:cs typeface="+mn-cs"/>
              </a:defRPr>
            </a:lvl1pPr>
          </a:lstStyle>
          <a:p>
            <a:fld id="{66F59F5D-4442-48BF-BE57-D43AA54EADA3}" type="slidenum">
              <a:rPr lang="ar-SA"/>
              <a:pPr/>
              <a:t>‹#›</a:t>
            </a:fld>
            <a:endParaRPr lang="he-IL">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r" rtl="1" eaLnBrk="1" fontAlgn="base" hangingPunct="1">
        <a:spcBef>
          <a:spcPct val="0"/>
        </a:spcBef>
        <a:spcAft>
          <a:spcPct val="0"/>
        </a:spcAft>
        <a:defRPr sz="4400">
          <a:solidFill>
            <a:schemeClr val="tx2"/>
          </a:solidFill>
          <a:latin typeface="+mj-lt"/>
          <a:ea typeface="+mj-ea"/>
          <a:cs typeface="+mj-cs"/>
        </a:defRPr>
      </a:lvl1pPr>
      <a:lvl2pPr algn="r" rtl="1" eaLnBrk="1" fontAlgn="base" hangingPunct="1">
        <a:spcBef>
          <a:spcPct val="0"/>
        </a:spcBef>
        <a:spcAft>
          <a:spcPct val="0"/>
        </a:spcAft>
        <a:defRPr sz="4400">
          <a:solidFill>
            <a:schemeClr val="tx2"/>
          </a:solidFill>
          <a:latin typeface="Tahoma" pitchFamily="34" charset="0"/>
          <a:cs typeface="Arial" charset="0"/>
        </a:defRPr>
      </a:lvl2pPr>
      <a:lvl3pPr algn="r" rtl="1" eaLnBrk="1" fontAlgn="base" hangingPunct="1">
        <a:spcBef>
          <a:spcPct val="0"/>
        </a:spcBef>
        <a:spcAft>
          <a:spcPct val="0"/>
        </a:spcAft>
        <a:defRPr sz="4400">
          <a:solidFill>
            <a:schemeClr val="tx2"/>
          </a:solidFill>
          <a:latin typeface="Tahoma" pitchFamily="34" charset="0"/>
          <a:cs typeface="Arial" charset="0"/>
        </a:defRPr>
      </a:lvl3pPr>
      <a:lvl4pPr algn="r" rtl="1" eaLnBrk="1" fontAlgn="base" hangingPunct="1">
        <a:spcBef>
          <a:spcPct val="0"/>
        </a:spcBef>
        <a:spcAft>
          <a:spcPct val="0"/>
        </a:spcAft>
        <a:defRPr sz="4400">
          <a:solidFill>
            <a:schemeClr val="tx2"/>
          </a:solidFill>
          <a:latin typeface="Tahoma" pitchFamily="34" charset="0"/>
          <a:cs typeface="Arial" charset="0"/>
        </a:defRPr>
      </a:lvl4pPr>
      <a:lvl5pPr algn="r" rtl="1" eaLnBrk="1" fontAlgn="base" hangingPunct="1">
        <a:spcBef>
          <a:spcPct val="0"/>
        </a:spcBef>
        <a:spcAft>
          <a:spcPct val="0"/>
        </a:spcAft>
        <a:defRPr sz="4400">
          <a:solidFill>
            <a:schemeClr val="tx2"/>
          </a:solidFill>
          <a:latin typeface="Tahoma" pitchFamily="34" charset="0"/>
          <a:cs typeface="Arial" charset="0"/>
        </a:defRPr>
      </a:lvl5pPr>
      <a:lvl6pPr marL="457200" algn="r" rtl="1" eaLnBrk="1" fontAlgn="base" hangingPunct="1">
        <a:spcBef>
          <a:spcPct val="0"/>
        </a:spcBef>
        <a:spcAft>
          <a:spcPct val="0"/>
        </a:spcAft>
        <a:defRPr sz="4400">
          <a:solidFill>
            <a:schemeClr val="tx2"/>
          </a:solidFill>
          <a:latin typeface="Tahoma" pitchFamily="34" charset="0"/>
          <a:cs typeface="Arial" charset="0"/>
        </a:defRPr>
      </a:lvl6pPr>
      <a:lvl7pPr marL="914400" algn="r" rtl="1" eaLnBrk="1" fontAlgn="base" hangingPunct="1">
        <a:spcBef>
          <a:spcPct val="0"/>
        </a:spcBef>
        <a:spcAft>
          <a:spcPct val="0"/>
        </a:spcAft>
        <a:defRPr sz="4400">
          <a:solidFill>
            <a:schemeClr val="tx2"/>
          </a:solidFill>
          <a:latin typeface="Tahoma" pitchFamily="34" charset="0"/>
          <a:cs typeface="Arial" charset="0"/>
        </a:defRPr>
      </a:lvl7pPr>
      <a:lvl8pPr marL="1371600" algn="r" rtl="1" eaLnBrk="1" fontAlgn="base" hangingPunct="1">
        <a:spcBef>
          <a:spcPct val="0"/>
        </a:spcBef>
        <a:spcAft>
          <a:spcPct val="0"/>
        </a:spcAft>
        <a:defRPr sz="4400">
          <a:solidFill>
            <a:schemeClr val="tx2"/>
          </a:solidFill>
          <a:latin typeface="Tahoma" pitchFamily="34" charset="0"/>
          <a:cs typeface="Arial" charset="0"/>
        </a:defRPr>
      </a:lvl8pPr>
      <a:lvl9pPr marL="1828800" algn="r" rtl="1"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r" rtl="1"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r" rtl="1"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r" rtl="1"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r" rtl="1"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pPr algn="l" rtl="0"/>
            <a:r>
              <a:rPr lang="en-US" dirty="0"/>
              <a:t>Full Stack- server- PHP</a:t>
            </a:r>
            <a:endParaRPr lang="he-IL" dirty="0"/>
          </a:p>
        </p:txBody>
      </p:sp>
      <p:sp>
        <p:nvSpPr>
          <p:cNvPr id="4101" name="Rectangle 5"/>
          <p:cNvSpPr>
            <a:spLocks noGrp="1" noChangeArrowheads="1"/>
          </p:cNvSpPr>
          <p:nvPr>
            <p:ph type="subTitle" idx="1"/>
          </p:nvPr>
        </p:nvSpPr>
        <p:spPr>
          <a:xfrm>
            <a:off x="1371600" y="3886200"/>
            <a:ext cx="6400800" cy="2971800"/>
          </a:xfrm>
        </p:spPr>
        <p:txBody>
          <a:bodyPr/>
          <a:lstStyle/>
          <a:p>
            <a:r>
              <a:rPr lang="he-IL" b="1" dirty="0">
                <a:solidFill>
                  <a:srgbClr val="000000"/>
                </a:solidFill>
                <a:ea typeface="David" panose="020E0502060401010101" pitchFamily="34" charset="-79"/>
                <a:cs typeface="David" panose="020E0502060401010101" pitchFamily="34" charset="-79"/>
              </a:rPr>
              <a:t>-פונקציות לטעינת קבצי קוד(ספריות)</a:t>
            </a:r>
            <a:endParaRPr lang="he-IL" dirty="0"/>
          </a:p>
          <a:p>
            <a:r>
              <a:rPr lang="he-IL" dirty="0"/>
              <a:t>-טפסים</a:t>
            </a:r>
          </a:p>
          <a:p>
            <a:r>
              <a:rPr lang="he-IL" dirty="0"/>
              <a:t>-</a:t>
            </a:r>
            <a:r>
              <a:rPr lang="en-US" dirty="0">
                <a:latin typeface="Arial" panose="020B0604020202020204" pitchFamily="34" charset="0"/>
                <a:cs typeface="Arial" panose="020B0604020202020204" pitchFamily="34" charset="0"/>
              </a:rPr>
              <a:t>SESSION/ COOKIE</a:t>
            </a:r>
            <a:endParaRPr lang="he-IL" dirty="0">
              <a:latin typeface="Arial" panose="020B0604020202020204" pitchFamily="34" charset="0"/>
              <a:cs typeface="Arial" panose="020B0604020202020204" pitchFamily="34" charset="0"/>
            </a:endParaRPr>
          </a:p>
          <a:p>
            <a:r>
              <a:rPr lang="he-IL" dirty="0"/>
              <a:t>קבצים</a:t>
            </a:r>
          </a:p>
          <a:p>
            <a:r>
              <a:rPr lang="he-IL" dirty="0"/>
              <a:t>-חריגות</a:t>
            </a:r>
          </a:p>
          <a:p>
            <a:r>
              <a:rPr lang="he-IL" dirty="0"/>
              <a:t>	</a:t>
            </a:r>
          </a:p>
          <a:p>
            <a:r>
              <a:rPr lang="he-IL" dirty="0"/>
              <a:t>	</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17A5491-3C2D-4A4F-A450-19A7E622249F}"/>
              </a:ext>
            </a:extLst>
          </p:cNvPr>
          <p:cNvSpPr>
            <a:spLocks noGrp="1"/>
          </p:cNvSpPr>
          <p:nvPr>
            <p:ph idx="1"/>
          </p:nvPr>
        </p:nvSpPr>
        <p:spPr>
          <a:xfrm>
            <a:off x="184815" y="260648"/>
            <a:ext cx="8775576" cy="4518904"/>
          </a:xfrm>
        </p:spPr>
        <p:txBody>
          <a:bodyPr/>
          <a:lstStyle/>
          <a:p>
            <a:r>
              <a:rPr lang="he-IL" sz="2000" dirty="0"/>
              <a:t>כל הדפים באתר צריכים להשתמש בקובץ תפריט זה. </a:t>
            </a:r>
          </a:p>
          <a:p>
            <a:r>
              <a:rPr lang="he-IL" sz="2000" dirty="0"/>
              <a:t>כך ניתן לעשות זאת אנו משתמשים באלמנט </a:t>
            </a:r>
            <a:r>
              <a:rPr lang="en-US" sz="2000" dirty="0"/>
              <a:t>&lt;div&gt; </a:t>
            </a:r>
            <a:r>
              <a:rPr lang="he-IL" sz="2000" dirty="0"/>
              <a:t> כך שניתן לעצב את התפריט</a:t>
            </a:r>
          </a:p>
          <a:p>
            <a:endParaRPr lang="he-IL" sz="2000" dirty="0"/>
          </a:p>
          <a:p>
            <a:endParaRPr lang="he-IL" sz="2000" dirty="0"/>
          </a:p>
          <a:p>
            <a:endParaRPr lang="he-IL" sz="2000" dirty="0"/>
          </a:p>
          <a:p>
            <a:endParaRPr lang="he-IL" sz="2000" dirty="0"/>
          </a:p>
          <a:p>
            <a:endParaRPr lang="he-IL" sz="2000" dirty="0"/>
          </a:p>
          <a:p>
            <a:endParaRPr lang="he-IL" sz="2000" dirty="0"/>
          </a:p>
          <a:p>
            <a:endParaRPr lang="he-IL" sz="2000" dirty="0"/>
          </a:p>
          <a:p>
            <a:endParaRPr lang="he-IL" sz="2000" dirty="0"/>
          </a:p>
          <a:p>
            <a:endParaRPr lang="he-IL" sz="2000" dirty="0"/>
          </a:p>
          <a:p>
            <a:r>
              <a:rPr lang="he-IL" sz="2000" dirty="0"/>
              <a:t>אז נקבל:</a:t>
            </a:r>
          </a:p>
          <a:p>
            <a:endParaRPr lang="he-IL" sz="2000" dirty="0"/>
          </a:p>
          <a:p>
            <a:endParaRPr lang="he-IL" sz="2400" dirty="0"/>
          </a:p>
        </p:txBody>
      </p:sp>
      <p:pic>
        <p:nvPicPr>
          <p:cNvPr id="4" name="Picture 2">
            <a:extLst>
              <a:ext uri="{FF2B5EF4-FFF2-40B4-BE49-F238E27FC236}">
                <a16:creationId xmlns:a16="http://schemas.microsoft.com/office/drawing/2014/main" id="{2D90ED48-60AD-4F2D-B2CA-F472D06CF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89043"/>
            <a:ext cx="583264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C18353F8-1041-486E-ABB1-A6917EA20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437" y="4779552"/>
            <a:ext cx="6840760" cy="184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47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968586" y="1799725"/>
            <a:ext cx="7467600" cy="4873752"/>
          </a:xfrm>
        </p:spPr>
        <p:txBody>
          <a:bodyPr/>
          <a:lstStyle/>
          <a:p>
            <a:r>
              <a:rPr lang="he-IL" sz="2400" dirty="0"/>
              <a:t>הפונקציה הבאה נשמרת בקובץ בשם </a:t>
            </a:r>
            <a:r>
              <a:rPr lang="en-US" sz="2400" dirty="0" err="1"/>
              <a:t>vars.php</a:t>
            </a:r>
            <a:endParaRPr lang="he-IL" sz="2400" dirty="0"/>
          </a:p>
          <a:p>
            <a:endParaRPr lang="he-IL" sz="2400"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4149080"/>
            <a:ext cx="4176465" cy="2524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064" y="5499344"/>
            <a:ext cx="39147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מחבר מרפקי 6"/>
          <p:cNvCxnSpPr>
            <a:cxnSpLocks/>
            <a:endCxn id="9221" idx="0"/>
          </p:cNvCxnSpPr>
          <p:nvPr/>
        </p:nvCxnSpPr>
        <p:spPr>
          <a:xfrm>
            <a:off x="4572000" y="4725144"/>
            <a:ext cx="2110452" cy="774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כותרת 1"/>
          <p:cNvSpPr txBox="1">
            <a:spLocks/>
          </p:cNvSpPr>
          <p:nvPr/>
        </p:nvSpPr>
        <p:spPr>
          <a:xfrm>
            <a:off x="3127920" y="797938"/>
            <a:ext cx="5338936" cy="652934"/>
          </a:xfrm>
          <a:prstGeom prst="rect">
            <a:avLst/>
          </a:prstGeom>
        </p:spPr>
        <p:txBody>
          <a:bodyPr vert="horz" anchor="b">
            <a:normAutofit/>
          </a:bodyPr>
          <a:lstStyle>
            <a:lvl1pPr algn="l" rtl="1" eaLnBrk="1" latinLnBrk="0" hangingPunct="1">
              <a:spcBef>
                <a:spcPct val="0"/>
              </a:spcBef>
              <a:buNone/>
              <a:defRPr kumimoji="0" sz="3000" b="0" kern="1200" cap="small" baseline="0">
                <a:solidFill>
                  <a:schemeClr val="tx2"/>
                </a:solidFill>
                <a:latin typeface="+mj-lt"/>
                <a:ea typeface="+mj-ea"/>
                <a:cs typeface="+mj-cs"/>
              </a:defRPr>
            </a:lvl1pPr>
          </a:lstStyle>
          <a:p>
            <a:pPr algn="r"/>
            <a:r>
              <a:rPr lang="he-IL" sz="3600" dirty="0"/>
              <a:t>דוגמה3: עבודה עם פרמטרים</a:t>
            </a:r>
          </a:p>
        </p:txBody>
      </p:sp>
      <p:pic>
        <p:nvPicPr>
          <p:cNvPr id="9" name="תמונה 8">
            <a:extLst>
              <a:ext uri="{FF2B5EF4-FFF2-40B4-BE49-F238E27FC236}">
                <a16:creationId xmlns:a16="http://schemas.microsoft.com/office/drawing/2014/main" id="{31F9F4FC-FDF6-4289-8DEE-A8EF919581DF}"/>
              </a:ext>
            </a:extLst>
          </p:cNvPr>
          <p:cNvPicPr>
            <a:picLocks noChangeAspect="1"/>
          </p:cNvPicPr>
          <p:nvPr/>
        </p:nvPicPr>
        <p:blipFill>
          <a:blip r:embed="rId4"/>
          <a:stretch>
            <a:fillRect/>
          </a:stretch>
        </p:blipFill>
        <p:spPr>
          <a:xfrm>
            <a:off x="2051720" y="2321852"/>
            <a:ext cx="1889745" cy="1535952"/>
          </a:xfrm>
          <a:prstGeom prst="rect">
            <a:avLst/>
          </a:prstGeom>
        </p:spPr>
      </p:pic>
      <p:sp>
        <p:nvSpPr>
          <p:cNvPr id="15" name="תיבת טקסט 14">
            <a:extLst>
              <a:ext uri="{FF2B5EF4-FFF2-40B4-BE49-F238E27FC236}">
                <a16:creationId xmlns:a16="http://schemas.microsoft.com/office/drawing/2014/main" id="{A69D5CD8-078A-45FB-B5FB-01A1CE55B7FD}"/>
              </a:ext>
            </a:extLst>
          </p:cNvPr>
          <p:cNvSpPr txBox="1"/>
          <p:nvPr/>
        </p:nvSpPr>
        <p:spPr>
          <a:xfrm>
            <a:off x="5191022" y="4380526"/>
            <a:ext cx="946093" cy="369332"/>
          </a:xfrm>
          <a:prstGeom prst="rect">
            <a:avLst/>
          </a:prstGeom>
          <a:noFill/>
        </p:spPr>
        <p:txBody>
          <a:bodyPr wrap="none" rtlCol="1">
            <a:spAutoFit/>
          </a:bodyPr>
          <a:lstStyle/>
          <a:p>
            <a:r>
              <a:rPr lang="he-IL" b="1" dirty="0">
                <a:solidFill>
                  <a:srgbClr val="FF0000"/>
                </a:solidFill>
              </a:rPr>
              <a:t>אז נקבל</a:t>
            </a:r>
          </a:p>
        </p:txBody>
      </p:sp>
    </p:spTree>
    <p:extLst>
      <p:ext uri="{BB962C8B-B14F-4D97-AF65-F5344CB8AC3E}">
        <p14:creationId xmlns:p14="http://schemas.microsoft.com/office/powerpoint/2010/main" val="13441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down)">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barn(inVertical)">
                                      <p:cBhvr>
                                        <p:cTn id="1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53923" y="908720"/>
            <a:ext cx="7169196" cy="685282"/>
          </a:xfrm>
        </p:spPr>
        <p:txBody>
          <a:bodyPr>
            <a:normAutofit fontScale="90000"/>
          </a:bodyPr>
          <a:lstStyle/>
          <a:p>
            <a:pPr algn="r"/>
            <a:r>
              <a:rPr lang="he-IL" dirty="0"/>
              <a:t>דוגמה4: קובץ לא קיים ע"י </a:t>
            </a:r>
            <a:r>
              <a:rPr lang="en-US" dirty="0"/>
              <a:t>include</a:t>
            </a:r>
            <a:endParaRPr lang="he-IL"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4173" y="3860055"/>
            <a:ext cx="4306589" cy="2764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310" y="5153438"/>
            <a:ext cx="385762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מחבר מרפקי 4"/>
          <p:cNvCxnSpPr>
            <a:cxnSpLocks/>
            <a:endCxn id="10243" idx="0"/>
          </p:cNvCxnSpPr>
          <p:nvPr/>
        </p:nvCxnSpPr>
        <p:spPr>
          <a:xfrm>
            <a:off x="4427984" y="4681002"/>
            <a:ext cx="2564139" cy="4724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מציין מיקום תוכן 2"/>
          <p:cNvSpPr txBox="1">
            <a:spLocks/>
          </p:cNvSpPr>
          <p:nvPr/>
        </p:nvSpPr>
        <p:spPr>
          <a:xfrm>
            <a:off x="254173" y="1963239"/>
            <a:ext cx="8542937" cy="3793632"/>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endParaRPr lang="he-IL" dirty="0"/>
          </a:p>
          <a:p>
            <a:r>
              <a:rPr lang="he-IL" dirty="0"/>
              <a:t>קריאה לקובץ לא קיים על ידי שימוש ב </a:t>
            </a:r>
            <a:r>
              <a:rPr lang="en-US" u="sng" dirty="0"/>
              <a:t>include</a:t>
            </a:r>
            <a:endParaRPr lang="he-IL" u="sng" dirty="0"/>
          </a:p>
          <a:p>
            <a:r>
              <a:rPr lang="he-IL" dirty="0"/>
              <a:t>כאשר קובץ כלול בהצהרת ה- </a:t>
            </a:r>
            <a:r>
              <a:rPr lang="en-US" dirty="0"/>
              <a:t>include </a:t>
            </a:r>
            <a:r>
              <a:rPr lang="he-IL" dirty="0"/>
              <a:t> וקובץ </a:t>
            </a:r>
            <a:r>
              <a:rPr lang="en-US" dirty="0"/>
              <a:t> PHP </a:t>
            </a:r>
            <a:r>
              <a:rPr lang="he-IL" dirty="0"/>
              <a:t>לא יכול למצוא אותו, פקודת ההדפסה תתקיים והסקריפט ימשיך להתבצע: </a:t>
            </a:r>
          </a:p>
        </p:txBody>
      </p:sp>
      <p:sp>
        <p:nvSpPr>
          <p:cNvPr id="9" name="תיבת טקסט 8">
            <a:extLst>
              <a:ext uri="{FF2B5EF4-FFF2-40B4-BE49-F238E27FC236}">
                <a16:creationId xmlns:a16="http://schemas.microsoft.com/office/drawing/2014/main" id="{F367932C-2E05-4266-9952-C5435D9089C3}"/>
              </a:ext>
            </a:extLst>
          </p:cNvPr>
          <p:cNvSpPr txBox="1"/>
          <p:nvPr/>
        </p:nvSpPr>
        <p:spPr>
          <a:xfrm>
            <a:off x="5406575" y="4311670"/>
            <a:ext cx="946093" cy="369332"/>
          </a:xfrm>
          <a:prstGeom prst="rect">
            <a:avLst/>
          </a:prstGeom>
          <a:noFill/>
        </p:spPr>
        <p:txBody>
          <a:bodyPr wrap="none" rtlCol="1">
            <a:spAutoFit/>
          </a:bodyPr>
          <a:lstStyle/>
          <a:p>
            <a:r>
              <a:rPr lang="he-IL" b="1" dirty="0">
                <a:solidFill>
                  <a:srgbClr val="FF0000"/>
                </a:solidFill>
              </a:rPr>
              <a:t>אז נקבל</a:t>
            </a:r>
          </a:p>
        </p:txBody>
      </p:sp>
    </p:spTree>
    <p:extLst>
      <p:ext uri="{BB962C8B-B14F-4D97-AF65-F5344CB8AC3E}">
        <p14:creationId xmlns:p14="http://schemas.microsoft.com/office/powerpoint/2010/main" val="179804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71600" y="548680"/>
            <a:ext cx="7320610" cy="1164552"/>
          </a:xfrm>
        </p:spPr>
        <p:txBody>
          <a:bodyPr>
            <a:normAutofit fontScale="90000"/>
          </a:bodyPr>
          <a:lstStyle/>
          <a:p>
            <a:pPr algn="r"/>
            <a:r>
              <a:rPr lang="he-IL" dirty="0"/>
              <a:t>דוגמה5: קובץ לא קיים ע"י </a:t>
            </a:r>
            <a:r>
              <a:rPr lang="en-US" dirty="0"/>
              <a:t>require</a:t>
            </a:r>
            <a:endParaRPr lang="he-IL" dirty="0"/>
          </a:p>
        </p:txBody>
      </p:sp>
      <p:cxnSp>
        <p:nvCxnSpPr>
          <p:cNvPr id="5" name="מחבר מרפקי 4"/>
          <p:cNvCxnSpPr>
            <a:cxnSpLocks/>
          </p:cNvCxnSpPr>
          <p:nvPr/>
        </p:nvCxnSpPr>
        <p:spPr>
          <a:xfrm>
            <a:off x="5736954" y="4227144"/>
            <a:ext cx="2555256" cy="9077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מציין מיקום תוכן 2"/>
          <p:cNvSpPr txBox="1">
            <a:spLocks/>
          </p:cNvSpPr>
          <p:nvPr/>
        </p:nvSpPr>
        <p:spPr>
          <a:xfrm>
            <a:off x="838200" y="1998711"/>
            <a:ext cx="7467600" cy="4873752"/>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he-IL" dirty="0"/>
              <a:t>אם ננסה להריץ את הדוגמה הקודמת אבל על ידי שימוש ב </a:t>
            </a:r>
            <a:r>
              <a:rPr lang="en-US" u="sng" dirty="0"/>
              <a:t>require</a:t>
            </a:r>
            <a:r>
              <a:rPr lang="he-IL" dirty="0"/>
              <a:t>, אז פקודת ההדפסה לא תתבצע בכלל</a:t>
            </a:r>
          </a:p>
          <a:p>
            <a:pPr marL="0" indent="0">
              <a:buNone/>
            </a:pPr>
            <a:endParaRPr lang="he-IL" u="sng"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6" y="3175446"/>
            <a:ext cx="5263183" cy="3133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025" y="5343302"/>
            <a:ext cx="39909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תיבת טקסט 8">
            <a:extLst>
              <a:ext uri="{FF2B5EF4-FFF2-40B4-BE49-F238E27FC236}">
                <a16:creationId xmlns:a16="http://schemas.microsoft.com/office/drawing/2014/main" id="{3F0E9556-F738-4203-AFA8-C17FC49A619C}"/>
              </a:ext>
            </a:extLst>
          </p:cNvPr>
          <p:cNvSpPr txBox="1"/>
          <p:nvPr/>
        </p:nvSpPr>
        <p:spPr>
          <a:xfrm>
            <a:off x="6068489" y="3753591"/>
            <a:ext cx="946093" cy="369332"/>
          </a:xfrm>
          <a:prstGeom prst="rect">
            <a:avLst/>
          </a:prstGeom>
          <a:noFill/>
        </p:spPr>
        <p:txBody>
          <a:bodyPr wrap="none" rtlCol="1">
            <a:spAutoFit/>
          </a:bodyPr>
          <a:lstStyle/>
          <a:p>
            <a:r>
              <a:rPr lang="he-IL" b="1" dirty="0">
                <a:solidFill>
                  <a:srgbClr val="FF0000"/>
                </a:solidFill>
              </a:rPr>
              <a:t>אז נקבל</a:t>
            </a:r>
          </a:p>
        </p:txBody>
      </p:sp>
    </p:spTree>
    <p:extLst>
      <p:ext uri="{BB962C8B-B14F-4D97-AF65-F5344CB8AC3E}">
        <p14:creationId xmlns:p14="http://schemas.microsoft.com/office/powerpoint/2010/main" val="2943810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r"/>
            <a:r>
              <a:rPr lang="he-IL" dirty="0"/>
              <a:t>טפסים</a:t>
            </a:r>
            <a:endParaRPr lang="en-US" dirty="0"/>
          </a:p>
        </p:txBody>
      </p:sp>
    </p:spTree>
    <p:extLst>
      <p:ext uri="{BB962C8B-B14F-4D97-AF65-F5344CB8AC3E}">
        <p14:creationId xmlns:p14="http://schemas.microsoft.com/office/powerpoint/2010/main" val="310420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קלט מהמשתמש</a:t>
            </a:r>
            <a:endParaRPr lang="en-US" dirty="0"/>
          </a:p>
        </p:txBody>
      </p:sp>
      <p:sp>
        <p:nvSpPr>
          <p:cNvPr id="3" name="Content Placeholder 2"/>
          <p:cNvSpPr>
            <a:spLocks noGrp="1"/>
          </p:cNvSpPr>
          <p:nvPr>
            <p:ph idx="1"/>
          </p:nvPr>
        </p:nvSpPr>
        <p:spPr>
          <a:xfrm>
            <a:off x="412145" y="2780928"/>
            <a:ext cx="8319709" cy="3689206"/>
          </a:xfrm>
        </p:spPr>
        <p:txBody>
          <a:bodyPr>
            <a:normAutofit/>
          </a:bodyPr>
          <a:lstStyle/>
          <a:p>
            <a:r>
              <a:rPr lang="he-IL" sz="2400" dirty="0"/>
              <a:t>עד כה,  ביצענו השמה של ערכים למשתנים והשתמשנו בהם בתכנית.</a:t>
            </a:r>
          </a:p>
          <a:p>
            <a:r>
              <a:rPr lang="he-IL" sz="2400" dirty="0"/>
              <a:t>כעת, נרצה לבצע קליטה של משתנים ישירות מהמשתמש.</a:t>
            </a:r>
          </a:p>
          <a:p>
            <a:pPr fontAlgn="base"/>
            <a:r>
              <a:rPr lang="he-IL" sz="2400" dirty="0"/>
              <a:t>אחת מהדרכים לתקשר עם סקריפט של </a:t>
            </a:r>
            <a:r>
              <a:rPr lang="en-US" sz="2400" dirty="0"/>
              <a:t>PHP </a:t>
            </a:r>
            <a:r>
              <a:rPr lang="he-IL" sz="2400" dirty="0"/>
              <a:t> היא באמצעות ה-</a:t>
            </a:r>
            <a:r>
              <a:rPr lang="en-US" sz="2400" dirty="0"/>
              <a:t>URL </a:t>
            </a:r>
            <a:endParaRPr lang="he-IL" sz="2400" dirty="0"/>
          </a:p>
          <a:p>
            <a:pPr fontAlgn="base"/>
            <a:r>
              <a:rPr lang="he-IL" sz="2400" dirty="0"/>
              <a:t>באמצעות ה-</a:t>
            </a:r>
            <a:r>
              <a:rPr lang="en-US" sz="2400" dirty="0"/>
              <a:t>URL </a:t>
            </a:r>
            <a:r>
              <a:rPr lang="he-IL" sz="2400" dirty="0"/>
              <a:t> ניתן להכניס פרמטרים ולקבל אותם באמצעות הסקריפט. </a:t>
            </a:r>
          </a:p>
          <a:p>
            <a:pPr lvl="1" fontAlgn="base"/>
            <a:endParaRPr lang="he-IL" sz="2400" dirty="0"/>
          </a:p>
          <a:p>
            <a:pPr lvl="1" fontAlgn="base"/>
            <a:endParaRPr lang="he-IL" sz="2400" dirty="0"/>
          </a:p>
          <a:p>
            <a:pPr lvl="1" fontAlgn="base"/>
            <a:endParaRPr lang="he-IL" sz="2400" dirty="0"/>
          </a:p>
          <a:p>
            <a:pPr lvl="1" fontAlgn="base"/>
            <a:endParaRPr lang="he-IL" sz="2400" dirty="0"/>
          </a:p>
          <a:p>
            <a:pPr lvl="1" fontAlgn="base"/>
            <a:endParaRPr lang="he-IL" sz="2400" dirty="0"/>
          </a:p>
          <a:p>
            <a:endParaRPr lang="en-US" sz="2400" dirty="0"/>
          </a:p>
          <a:p>
            <a:endParaRPr lang="en-US" sz="2400" dirty="0"/>
          </a:p>
          <a:p>
            <a:endParaRPr lang="en-US" sz="2400" dirty="0"/>
          </a:p>
          <a:p>
            <a:endParaRPr lang="he-IL" sz="2400" dirty="0"/>
          </a:p>
        </p:txBody>
      </p:sp>
    </p:spTree>
    <p:extLst>
      <p:ext uri="{BB962C8B-B14F-4D97-AF65-F5344CB8AC3E}">
        <p14:creationId xmlns:p14="http://schemas.microsoft.com/office/powerpoint/2010/main" val="87478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AF9D2-9109-41D5-87AC-1E5053B448D5}"/>
              </a:ext>
            </a:extLst>
          </p:cNvPr>
          <p:cNvSpPr>
            <a:spLocks noGrp="1"/>
          </p:cNvSpPr>
          <p:nvPr>
            <p:ph type="title"/>
          </p:nvPr>
        </p:nvSpPr>
        <p:spPr/>
        <p:txBody>
          <a:bodyPr/>
          <a:lstStyle/>
          <a:p>
            <a:r>
              <a:rPr lang="he-IL" dirty="0"/>
              <a:t>דוגמה</a:t>
            </a:r>
          </a:p>
        </p:txBody>
      </p:sp>
      <p:sp>
        <p:nvSpPr>
          <p:cNvPr id="4" name="Rectangle 3">
            <a:extLst>
              <a:ext uri="{FF2B5EF4-FFF2-40B4-BE49-F238E27FC236}">
                <a16:creationId xmlns:a16="http://schemas.microsoft.com/office/drawing/2014/main" id="{97A8D9BA-66D3-4550-8975-99F8165B4EF9}"/>
              </a:ext>
            </a:extLst>
          </p:cNvPr>
          <p:cNvSpPr>
            <a:spLocks noGrp="1" noChangeArrowheads="1"/>
          </p:cNvSpPr>
          <p:nvPr>
            <p:ph idx="1"/>
          </p:nvPr>
        </p:nvSpPr>
        <p:spPr bwMode="auto">
          <a:xfrm>
            <a:off x="685800" y="2492390"/>
            <a:ext cx="7772400" cy="357267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marL="0" indent="0" algn="l" defTabSz="685800" rtl="0">
              <a:buNone/>
            </a:pPr>
            <a:r>
              <a:rPr lang="en-US" altLang="en-US" sz="2400" dirty="0">
                <a:latin typeface="inherit"/>
              </a:rPr>
              <a:t>&lt;?</a:t>
            </a:r>
            <a:r>
              <a:rPr lang="en-US" altLang="en-US" sz="2400" dirty="0" err="1">
                <a:latin typeface="inherit"/>
              </a:rPr>
              <a:t>php</a:t>
            </a:r>
            <a:r>
              <a:rPr lang="en-US" altLang="en-US" sz="2400" dirty="0">
                <a:latin typeface="inherit"/>
              </a:rPr>
              <a:t> </a:t>
            </a:r>
          </a:p>
          <a:p>
            <a:pPr marL="0" indent="0" algn="l" defTabSz="685800" rtl="0">
              <a:buNone/>
            </a:pPr>
            <a:r>
              <a:rPr lang="en-US" altLang="en-US" sz="2400" dirty="0">
                <a:latin typeface="inherit"/>
              </a:rPr>
              <a:t>	function </a:t>
            </a:r>
            <a:r>
              <a:rPr lang="en-US" altLang="en-US" sz="2400" dirty="0" err="1">
                <a:latin typeface="inherit"/>
              </a:rPr>
              <a:t>doubleNumber</a:t>
            </a:r>
            <a:r>
              <a:rPr lang="en-US" altLang="en-US" sz="2400" dirty="0">
                <a:latin typeface="inherit"/>
              </a:rPr>
              <a:t>($number) { </a:t>
            </a:r>
          </a:p>
          <a:p>
            <a:pPr marL="0" indent="0" algn="l" defTabSz="685800" rtl="0">
              <a:buNone/>
            </a:pPr>
            <a:r>
              <a:rPr lang="en-US" altLang="en-US" sz="2400" dirty="0">
                <a:latin typeface="inherit"/>
              </a:rPr>
              <a:t>		$number *= 2; </a:t>
            </a:r>
          </a:p>
          <a:p>
            <a:pPr marL="0" indent="0" algn="l" defTabSz="685800" rtl="0">
              <a:buNone/>
            </a:pPr>
            <a:r>
              <a:rPr lang="en-US" altLang="en-US" sz="2400" dirty="0">
                <a:latin typeface="inherit"/>
              </a:rPr>
              <a:t>		return $number; </a:t>
            </a:r>
          </a:p>
          <a:p>
            <a:pPr marL="0" indent="0" algn="l" defTabSz="685800" rtl="0">
              <a:buNone/>
            </a:pPr>
            <a:r>
              <a:rPr lang="en-US" altLang="en-US" sz="2400" dirty="0">
                <a:latin typeface="inherit"/>
              </a:rPr>
              <a:t>	} </a:t>
            </a:r>
          </a:p>
          <a:p>
            <a:pPr marL="0" indent="0" algn="l" defTabSz="685800" rtl="0">
              <a:buNone/>
            </a:pPr>
            <a:r>
              <a:rPr lang="en-US" altLang="en-US" sz="2400" dirty="0">
                <a:latin typeface="inherit"/>
              </a:rPr>
              <a:t>	$number = $_GET[‘number’];</a:t>
            </a:r>
          </a:p>
          <a:p>
            <a:pPr marL="0" indent="0" algn="l" defTabSz="685800" rtl="0">
              <a:buNone/>
            </a:pPr>
            <a:r>
              <a:rPr lang="en-US" altLang="en-US" sz="2400" dirty="0">
                <a:latin typeface="inherit"/>
              </a:rPr>
              <a:t>	print </a:t>
            </a:r>
            <a:r>
              <a:rPr lang="en-US" altLang="en-US" sz="2400" dirty="0" err="1">
                <a:latin typeface="inherit"/>
              </a:rPr>
              <a:t>doubleNumber</a:t>
            </a:r>
            <a:r>
              <a:rPr lang="en-US" altLang="en-US" sz="2400" dirty="0">
                <a:latin typeface="inherit"/>
              </a:rPr>
              <a:t>($number); </a:t>
            </a:r>
          </a:p>
          <a:p>
            <a:pPr marL="0" indent="0" algn="l" defTabSz="685800" rtl="0">
              <a:buNone/>
            </a:pPr>
            <a:r>
              <a:rPr lang="en-US" altLang="en-US" sz="2400" dirty="0">
                <a:latin typeface="inherit"/>
              </a:rPr>
              <a:t>?&gt;</a:t>
            </a:r>
          </a:p>
        </p:txBody>
      </p:sp>
    </p:spTree>
    <p:extLst>
      <p:ext uri="{BB962C8B-B14F-4D97-AF65-F5344CB8AC3E}">
        <p14:creationId xmlns:p14="http://schemas.microsoft.com/office/powerpoint/2010/main" val="318611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087446"/>
            <a:ext cx="8496944" cy="4556241"/>
          </a:xfrm>
        </p:spPr>
        <p:txBody>
          <a:bodyPr>
            <a:normAutofit fontScale="77500" lnSpcReduction="20000"/>
          </a:bodyPr>
          <a:lstStyle/>
          <a:p>
            <a:r>
              <a:rPr lang="he-IL" b="1" u="sng" dirty="0"/>
              <a:t>ניתן לראות שהתוכנית לא רצה!</a:t>
            </a:r>
          </a:p>
          <a:p>
            <a:endParaRPr lang="he-IL" sz="2400" dirty="0"/>
          </a:p>
          <a:p>
            <a:r>
              <a:rPr lang="he-IL" dirty="0"/>
              <a:t>הסיבה היא שהתכנית מחכה שנכניס לה ערך כלשהו, כלומר היא מחכה לערך מהמשתמש.</a:t>
            </a:r>
            <a:endParaRPr lang="en-US" dirty="0"/>
          </a:p>
          <a:p>
            <a:r>
              <a:rPr lang="en-US" dirty="0"/>
              <a:t> </a:t>
            </a:r>
            <a:r>
              <a:rPr lang="he-IL" dirty="0"/>
              <a:t>ניגש לדפדפן ונוסיף לשם הקובץ שלנו את הסיומת: </a:t>
            </a:r>
            <a:r>
              <a:rPr lang="en-US" dirty="0"/>
              <a:t>number=6 </a:t>
            </a:r>
            <a:r>
              <a:rPr lang="he-IL" dirty="0"/>
              <a:t>?</a:t>
            </a:r>
            <a:r>
              <a:rPr lang="en-US" dirty="0"/>
              <a:t> </a:t>
            </a:r>
            <a:endParaRPr lang="he-IL" dirty="0"/>
          </a:p>
          <a:p>
            <a:r>
              <a:rPr lang="he-IL" dirty="0"/>
              <a:t>באופן הבא: </a:t>
            </a:r>
          </a:p>
          <a:p>
            <a:endParaRPr lang="he-IL" dirty="0"/>
          </a:p>
          <a:p>
            <a:endParaRPr lang="he-IL" dirty="0"/>
          </a:p>
          <a:p>
            <a:endParaRPr lang="he-IL" dirty="0"/>
          </a:p>
          <a:p>
            <a:pPr marL="0" indent="0">
              <a:buNone/>
            </a:pPr>
            <a:endParaRPr lang="he-IL" dirty="0"/>
          </a:p>
          <a:p>
            <a:r>
              <a:rPr lang="he-IL" dirty="0"/>
              <a:t>במקרה הזה שם הפרמטר הוא </a:t>
            </a:r>
            <a:r>
              <a:rPr lang="en-US" dirty="0"/>
              <a:t>number </a:t>
            </a:r>
            <a:r>
              <a:rPr lang="he-IL" dirty="0"/>
              <a:t> והערך שלו הוא 6</a:t>
            </a:r>
          </a:p>
        </p:txBody>
      </p:sp>
      <p:pic>
        <p:nvPicPr>
          <p:cNvPr id="5" name="Picture 2" descr="get para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705" y="4797152"/>
            <a:ext cx="6800291"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94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קלט מהמשתמש</a:t>
            </a:r>
            <a:endParaRPr lang="en-US" dirty="0"/>
          </a:p>
        </p:txBody>
      </p:sp>
      <p:sp>
        <p:nvSpPr>
          <p:cNvPr id="3" name="Content Placeholder 2"/>
          <p:cNvSpPr>
            <a:spLocks noGrp="1"/>
          </p:cNvSpPr>
          <p:nvPr>
            <p:ph idx="1"/>
          </p:nvPr>
        </p:nvSpPr>
        <p:spPr>
          <a:xfrm>
            <a:off x="1136469" y="2009071"/>
            <a:ext cx="7249416" cy="3577472"/>
          </a:xfrm>
        </p:spPr>
        <p:txBody>
          <a:bodyPr>
            <a:normAutofit/>
          </a:bodyPr>
          <a:lstStyle/>
          <a:p>
            <a:r>
              <a:rPr lang="he-IL" sz="2600" dirty="0"/>
              <a:t>ראינו שלאחר שהוספנו לשורת ה – </a:t>
            </a:r>
            <a:r>
              <a:rPr lang="en-US" sz="2600" dirty="0"/>
              <a:t>URL</a:t>
            </a:r>
            <a:r>
              <a:rPr lang="he-IL" sz="2600" dirty="0"/>
              <a:t> שלנו את הביטוי </a:t>
            </a:r>
            <a:r>
              <a:rPr lang="en-US" sz="2600" dirty="0"/>
              <a:t>number=6 </a:t>
            </a:r>
            <a:r>
              <a:rPr lang="he-IL" sz="2600" dirty="0"/>
              <a:t>?</a:t>
            </a:r>
            <a:r>
              <a:rPr lang="en-US" sz="2600" dirty="0"/>
              <a:t> </a:t>
            </a:r>
            <a:r>
              <a:rPr lang="he-IL" sz="2600" dirty="0"/>
              <a:t> אז קיבלנו את הפלט המתאים.</a:t>
            </a:r>
          </a:p>
          <a:p>
            <a:r>
              <a:rPr lang="he-IL" sz="2600" dirty="0"/>
              <a:t>בואו נסתכל על התכנית הבאה וננסה להריץ אותה :</a:t>
            </a:r>
          </a:p>
          <a:p>
            <a:pPr marL="0" indent="0">
              <a:buNone/>
            </a:pPr>
            <a:endParaRPr lang="en-US" sz="2600" dirty="0"/>
          </a:p>
        </p:txBody>
      </p:sp>
      <p:sp>
        <p:nvSpPr>
          <p:cNvPr id="4" name="Rectangle 3"/>
          <p:cNvSpPr>
            <a:spLocks noChangeArrowheads="1"/>
          </p:cNvSpPr>
          <p:nvPr/>
        </p:nvSpPr>
        <p:spPr bwMode="auto">
          <a:xfrm>
            <a:off x="899592" y="3672607"/>
            <a:ext cx="5818694" cy="314794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altLang="en-US" sz="2200" dirty="0">
                <a:latin typeface="inherit"/>
              </a:rPr>
              <a:t>&lt;?</a:t>
            </a:r>
            <a:r>
              <a:rPr lang="en-US" altLang="en-US" sz="2200" dirty="0" err="1">
                <a:latin typeface="inherit"/>
              </a:rPr>
              <a:t>php</a:t>
            </a:r>
            <a:endParaRPr lang="en-US" altLang="en-US" sz="2200" dirty="0">
              <a:latin typeface="inherit"/>
            </a:endParaRPr>
          </a:p>
          <a:p>
            <a:pPr defTabSz="685800"/>
            <a:r>
              <a:rPr lang="en-US" altLang="en-US" sz="2200" dirty="0">
                <a:latin typeface="inherit"/>
              </a:rPr>
              <a:t>  function </a:t>
            </a:r>
            <a:r>
              <a:rPr lang="en-US" altLang="en-US" sz="2200" dirty="0" err="1">
                <a:latin typeface="inherit"/>
              </a:rPr>
              <a:t>doubleNumber</a:t>
            </a:r>
            <a:r>
              <a:rPr lang="en-US" altLang="en-US" sz="2200" dirty="0">
                <a:latin typeface="inherit"/>
              </a:rPr>
              <a:t>($number) {</a:t>
            </a:r>
          </a:p>
          <a:p>
            <a:pPr defTabSz="685800"/>
            <a:r>
              <a:rPr lang="en-US" altLang="en-US" sz="2200" dirty="0">
                <a:latin typeface="inherit"/>
              </a:rPr>
              <a:t>    $number *= 2;</a:t>
            </a:r>
          </a:p>
          <a:p>
            <a:pPr defTabSz="685800"/>
            <a:r>
              <a:rPr lang="en-US" altLang="en-US" sz="2200" dirty="0">
                <a:latin typeface="inherit"/>
              </a:rPr>
              <a:t>    return $number;</a:t>
            </a:r>
          </a:p>
          <a:p>
            <a:pPr defTabSz="685800"/>
            <a:r>
              <a:rPr lang="en-US" altLang="en-US" sz="2200" dirty="0">
                <a:latin typeface="inherit"/>
              </a:rPr>
              <a:t>	}</a:t>
            </a:r>
          </a:p>
          <a:p>
            <a:pPr defTabSz="685800"/>
            <a:r>
              <a:rPr lang="en-US" altLang="en-US" sz="2200" dirty="0">
                <a:latin typeface="inherit"/>
              </a:rPr>
              <a:t> $number = $_GET['number'];</a:t>
            </a:r>
          </a:p>
          <a:p>
            <a:pPr defTabSz="685800"/>
            <a:r>
              <a:rPr lang="en-US" altLang="en-US" sz="2200" dirty="0">
                <a:latin typeface="inherit"/>
              </a:rPr>
              <a:t> print $_GET['name'];</a:t>
            </a:r>
          </a:p>
          <a:p>
            <a:pPr defTabSz="685800"/>
            <a:r>
              <a:rPr lang="en-US" altLang="en-US" sz="2200" dirty="0">
                <a:latin typeface="inherit"/>
              </a:rPr>
              <a:t> print </a:t>
            </a:r>
            <a:r>
              <a:rPr lang="en-US" altLang="en-US" sz="2200" dirty="0" err="1">
                <a:latin typeface="inherit"/>
              </a:rPr>
              <a:t>doubleNumber</a:t>
            </a:r>
            <a:r>
              <a:rPr lang="en-US" altLang="en-US" sz="2200" dirty="0">
                <a:latin typeface="inherit"/>
              </a:rPr>
              <a:t>($number);</a:t>
            </a:r>
          </a:p>
          <a:p>
            <a:pPr defTabSz="685800"/>
            <a:r>
              <a:rPr lang="en-US" altLang="en-US" sz="2200" dirty="0">
                <a:latin typeface="inherit"/>
              </a:rPr>
              <a:t> ?&gt;</a:t>
            </a:r>
          </a:p>
        </p:txBody>
      </p:sp>
    </p:spTree>
    <p:extLst>
      <p:ext uri="{BB962C8B-B14F-4D97-AF65-F5344CB8AC3E}">
        <p14:creationId xmlns:p14="http://schemas.microsoft.com/office/powerpoint/2010/main" val="44691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4BD6A9-4AE9-4F74-B689-EF361750DEEE}"/>
              </a:ext>
            </a:extLst>
          </p:cNvPr>
          <p:cNvSpPr>
            <a:spLocks noGrp="1"/>
          </p:cNvSpPr>
          <p:nvPr>
            <p:ph type="title"/>
          </p:nvPr>
        </p:nvSpPr>
        <p:spPr/>
        <p:txBody>
          <a:bodyPr/>
          <a:lstStyle/>
          <a:p>
            <a:r>
              <a:rPr lang="he-IL" dirty="0"/>
              <a:t>שיטת </a:t>
            </a:r>
            <a:r>
              <a:rPr lang="en-US" dirty="0"/>
              <a:t>_GET</a:t>
            </a:r>
            <a:r>
              <a:rPr lang="he-IL" dirty="0"/>
              <a:t> </a:t>
            </a:r>
            <a:r>
              <a:rPr lang="en-US" dirty="0"/>
              <a:t>$</a:t>
            </a:r>
            <a:endParaRPr lang="he-IL" dirty="0"/>
          </a:p>
        </p:txBody>
      </p:sp>
      <p:sp>
        <p:nvSpPr>
          <p:cNvPr id="3" name="מציין מיקום תוכן 2">
            <a:extLst>
              <a:ext uri="{FF2B5EF4-FFF2-40B4-BE49-F238E27FC236}">
                <a16:creationId xmlns:a16="http://schemas.microsoft.com/office/drawing/2014/main" id="{ABB1A9E2-8D32-41B4-8CA5-6AB5D7AE0473}"/>
              </a:ext>
            </a:extLst>
          </p:cNvPr>
          <p:cNvSpPr>
            <a:spLocks noGrp="1"/>
          </p:cNvSpPr>
          <p:nvPr>
            <p:ph idx="1"/>
          </p:nvPr>
        </p:nvSpPr>
        <p:spPr>
          <a:xfrm>
            <a:off x="395536" y="2204864"/>
            <a:ext cx="8600256" cy="4147592"/>
          </a:xfrm>
        </p:spPr>
        <p:txBody>
          <a:bodyPr/>
          <a:lstStyle/>
          <a:p>
            <a:r>
              <a:rPr lang="he-IL" sz="2400" dirty="0"/>
              <a:t>הקליטה של הפרמטר נעשית באמצעות מערך מיוחד ששמו </a:t>
            </a:r>
            <a:r>
              <a:rPr lang="en-US" sz="2400" dirty="0"/>
              <a:t>_GET</a:t>
            </a:r>
            <a:r>
              <a:rPr lang="he-IL" sz="2400" dirty="0"/>
              <a:t> </a:t>
            </a:r>
            <a:r>
              <a:rPr lang="en-US" sz="2400" dirty="0"/>
              <a:t>$</a:t>
            </a:r>
            <a:r>
              <a:rPr lang="he-IL" sz="2400" dirty="0"/>
              <a:t> הוא מערך של שמות וערכים משתנים שנשלחים בשיטת </a:t>
            </a:r>
            <a:r>
              <a:rPr lang="en-US" sz="2400" dirty="0"/>
              <a:t>HTTP GET</a:t>
            </a:r>
            <a:endParaRPr lang="he-IL" sz="2400" dirty="0"/>
          </a:p>
          <a:p>
            <a:r>
              <a:rPr lang="he-IL" sz="2400" dirty="0"/>
              <a:t>אנחנו לא מוגבלים לפרמטר אחד ב-</a:t>
            </a:r>
            <a:r>
              <a:rPr lang="en-US" sz="2400" dirty="0"/>
              <a:t>URL</a:t>
            </a:r>
            <a:r>
              <a:rPr lang="he-IL" sz="2400" dirty="0"/>
              <a:t>, ניתן להשתמש בכמה וכמה פרמטרים, כל עוד הם מופרדים באמצעות סימן חיבור &amp;</a:t>
            </a:r>
          </a:p>
          <a:p>
            <a:r>
              <a:rPr lang="he-IL" sz="2400" dirty="0"/>
              <a:t>משתנה $ _</a:t>
            </a:r>
            <a:r>
              <a:rPr lang="en-US" sz="2400" dirty="0"/>
              <a:t>GET </a:t>
            </a:r>
            <a:r>
              <a:rPr lang="he-IL" sz="2400" dirty="0"/>
              <a:t> משמש לאיסוף ערכים מתוך טופס                     עם </a:t>
            </a:r>
            <a:r>
              <a:rPr lang="en-US" sz="2400" dirty="0"/>
              <a:t>method = "get" </a:t>
            </a:r>
            <a:r>
              <a:rPr lang="he-IL" sz="2400" dirty="0"/>
              <a:t>.</a:t>
            </a:r>
          </a:p>
          <a:p>
            <a:r>
              <a:rPr lang="he-IL" sz="2400" dirty="0"/>
              <a:t> מידע שנשלח מטופס בשיטת </a:t>
            </a:r>
            <a:r>
              <a:rPr lang="en-US" sz="2400" dirty="0"/>
              <a:t>GET </a:t>
            </a:r>
            <a:r>
              <a:rPr lang="he-IL" sz="2400" dirty="0"/>
              <a:t> גלוי לכולם (הוא יוצג בשורת הכתובת של הדפדפן) ויש לו מגבלות על כמות המידע שנשלח (מקסימום 100 תווים).</a:t>
            </a:r>
            <a:endParaRPr lang="en-US" sz="2400" dirty="0"/>
          </a:p>
          <a:p>
            <a:endParaRPr lang="he-IL" sz="2400" dirty="0"/>
          </a:p>
        </p:txBody>
      </p:sp>
    </p:spTree>
    <p:extLst>
      <p:ext uri="{BB962C8B-B14F-4D97-AF65-F5344CB8AC3E}">
        <p14:creationId xmlns:p14="http://schemas.microsoft.com/office/powerpoint/2010/main" val="99045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2132856"/>
            <a:ext cx="8064896" cy="2079104"/>
          </a:xfrm>
        </p:spPr>
        <p:txBody>
          <a:bodyPr>
            <a:normAutofit/>
          </a:bodyPr>
          <a:lstStyle/>
          <a:p>
            <a:pPr algn="ctr"/>
            <a:r>
              <a:rPr lang="en-US" sz="4400" b="1" dirty="0"/>
              <a:t>Require/Include</a:t>
            </a:r>
            <a:br>
              <a:rPr lang="en-US" sz="4400" b="1" dirty="0"/>
            </a:br>
            <a:r>
              <a:rPr lang="he-IL" sz="1800" b="1" dirty="0">
                <a:solidFill>
                  <a:srgbClr val="000000"/>
                </a:solidFill>
                <a:effectLst/>
                <a:ea typeface="David" panose="020E0502060401010101" pitchFamily="34" charset="-79"/>
                <a:cs typeface="David" panose="020E0502060401010101" pitchFamily="34" charset="-79"/>
              </a:rPr>
              <a:t>פונקציות לטעינת קבצי קו</a:t>
            </a:r>
            <a:r>
              <a:rPr lang="he-IL" sz="1800" b="1" dirty="0">
                <a:solidFill>
                  <a:srgbClr val="000000"/>
                </a:solidFill>
                <a:ea typeface="David" panose="020E0502060401010101" pitchFamily="34" charset="-79"/>
                <a:cs typeface="David" panose="020E0502060401010101" pitchFamily="34" charset="-79"/>
              </a:rPr>
              <a:t>ד(ספריות)</a:t>
            </a:r>
            <a:endParaRPr lang="he-IL" sz="4400" dirty="0"/>
          </a:p>
        </p:txBody>
      </p:sp>
    </p:spTree>
    <p:extLst>
      <p:ext uri="{BB962C8B-B14F-4D97-AF65-F5344CB8AC3E}">
        <p14:creationId xmlns:p14="http://schemas.microsoft.com/office/powerpoint/2010/main" val="3075893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29F95C-9907-490D-9F5E-BE93B45192CF}"/>
              </a:ext>
            </a:extLst>
          </p:cNvPr>
          <p:cNvSpPr>
            <a:spLocks noGrp="1"/>
          </p:cNvSpPr>
          <p:nvPr>
            <p:ph type="title"/>
          </p:nvPr>
        </p:nvSpPr>
        <p:spPr/>
        <p:txBody>
          <a:bodyPr/>
          <a:lstStyle/>
          <a:p>
            <a:r>
              <a:rPr lang="he-IL" dirty="0"/>
              <a:t>דוגמה-שימוש עם שני פרמטרים</a:t>
            </a:r>
          </a:p>
        </p:txBody>
      </p:sp>
      <p:sp>
        <p:nvSpPr>
          <p:cNvPr id="4" name="Rectangle 3">
            <a:extLst>
              <a:ext uri="{FF2B5EF4-FFF2-40B4-BE49-F238E27FC236}">
                <a16:creationId xmlns:a16="http://schemas.microsoft.com/office/drawing/2014/main" id="{3BDF812B-0B3C-4DA8-A685-640207B42F00}"/>
              </a:ext>
            </a:extLst>
          </p:cNvPr>
          <p:cNvSpPr>
            <a:spLocks noGrp="1" noChangeArrowheads="1"/>
          </p:cNvSpPr>
          <p:nvPr>
            <p:ph idx="1"/>
          </p:nvPr>
        </p:nvSpPr>
        <p:spPr bwMode="auto">
          <a:xfrm>
            <a:off x="539552" y="2574777"/>
            <a:ext cx="4536504" cy="352015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9044" rIns="91440" bIns="114264" numCol="1" anchor="ctr" anchorCtr="0" compatLnSpc="1">
            <a:prstTxWarp prst="textNoShape">
              <a:avLst/>
            </a:prstTxWarp>
            <a:spAutoFit/>
          </a:bodyPr>
          <a:lstStyle/>
          <a:p>
            <a:pPr marL="0" indent="0" algn="l" defTabSz="914400" rtl="0" eaLnBrk="0" fontAlgn="base" hangingPunct="0">
              <a:spcBef>
                <a:spcPct val="0"/>
              </a:spcBef>
              <a:spcAft>
                <a:spcPct val="0"/>
              </a:spcAft>
              <a:buNone/>
            </a:pPr>
            <a:r>
              <a:rPr lang="en-US" altLang="en-US" sz="2200" dirty="0">
                <a:latin typeface="inherit"/>
              </a:rPr>
              <a:t>&lt;?</a:t>
            </a:r>
            <a:r>
              <a:rPr lang="en-US" altLang="en-US" sz="2200" dirty="0" err="1">
                <a:latin typeface="inherit"/>
              </a:rPr>
              <a:t>php</a:t>
            </a:r>
            <a:endParaRPr lang="en-US" altLang="en-US" sz="2200" dirty="0">
              <a:latin typeface="inherit"/>
            </a:endParaRPr>
          </a:p>
          <a:p>
            <a:pPr marL="0" indent="0" algn="l" defTabSz="914400" rtl="0" eaLnBrk="0" fontAlgn="base" hangingPunct="0">
              <a:spcBef>
                <a:spcPct val="0"/>
              </a:spcBef>
              <a:spcAft>
                <a:spcPct val="0"/>
              </a:spcAft>
              <a:buNone/>
            </a:pPr>
            <a:r>
              <a:rPr lang="en-US" altLang="en-US" sz="2200" dirty="0">
                <a:latin typeface="inherit"/>
              </a:rPr>
              <a:t>    function </a:t>
            </a:r>
            <a:r>
              <a:rPr lang="en-US" altLang="en-US" sz="2200" dirty="0" err="1">
                <a:latin typeface="inherit"/>
              </a:rPr>
              <a:t>doubleNumber</a:t>
            </a:r>
            <a:r>
              <a:rPr lang="en-US" altLang="en-US" sz="2200" dirty="0">
                <a:latin typeface="inherit"/>
              </a:rPr>
              <a:t>($number) </a:t>
            </a:r>
          </a:p>
          <a:p>
            <a:pPr marL="0" indent="0" algn="l" defTabSz="914400" rtl="0" eaLnBrk="0" fontAlgn="base" hangingPunct="0">
              <a:spcBef>
                <a:spcPct val="0"/>
              </a:spcBef>
              <a:spcAft>
                <a:spcPct val="0"/>
              </a:spcAft>
              <a:buNone/>
            </a:pPr>
            <a:r>
              <a:rPr lang="en-US" altLang="en-US" sz="2200" dirty="0">
                <a:latin typeface="inherit"/>
              </a:rPr>
              <a:t>	{</a:t>
            </a:r>
          </a:p>
          <a:p>
            <a:pPr marL="0" indent="0" algn="l" defTabSz="914400" rtl="0" eaLnBrk="0" fontAlgn="base" hangingPunct="0">
              <a:spcBef>
                <a:spcPct val="0"/>
              </a:spcBef>
              <a:spcAft>
                <a:spcPct val="0"/>
              </a:spcAft>
              <a:buNone/>
            </a:pPr>
            <a:r>
              <a:rPr lang="en-US" altLang="en-US" sz="2200" dirty="0">
                <a:latin typeface="inherit"/>
              </a:rPr>
              <a:t>		$number *= 2;</a:t>
            </a:r>
          </a:p>
          <a:p>
            <a:pPr marL="0" indent="0" algn="l" defTabSz="914400" rtl="0" eaLnBrk="0" fontAlgn="base" hangingPunct="0">
              <a:spcBef>
                <a:spcPct val="0"/>
              </a:spcBef>
              <a:spcAft>
                <a:spcPct val="0"/>
              </a:spcAft>
              <a:buNone/>
            </a:pPr>
            <a:r>
              <a:rPr lang="en-US" altLang="en-US" sz="2200" dirty="0">
                <a:latin typeface="inherit"/>
              </a:rPr>
              <a:t>		    return $number;</a:t>
            </a:r>
          </a:p>
          <a:p>
            <a:pPr marL="0" indent="0" algn="l" defTabSz="914400" rtl="0" eaLnBrk="0" fontAlgn="base" hangingPunct="0">
              <a:spcBef>
                <a:spcPct val="0"/>
              </a:spcBef>
              <a:spcAft>
                <a:spcPct val="0"/>
              </a:spcAft>
              <a:buNone/>
            </a:pPr>
            <a:r>
              <a:rPr lang="en-US" altLang="en-US" sz="2200" dirty="0">
                <a:latin typeface="inherit"/>
              </a:rPr>
              <a:t>	}</a:t>
            </a:r>
          </a:p>
          <a:p>
            <a:pPr marL="0" indent="0" algn="l" defTabSz="914400" rtl="0" eaLnBrk="0" fontAlgn="base" hangingPunct="0">
              <a:spcBef>
                <a:spcPct val="0"/>
              </a:spcBef>
              <a:spcAft>
                <a:spcPct val="0"/>
              </a:spcAft>
              <a:buNone/>
            </a:pPr>
            <a:r>
              <a:rPr lang="en-US" altLang="en-US" sz="2200" dirty="0">
                <a:latin typeface="inherit"/>
              </a:rPr>
              <a:t>    $number = $_GET['number’];</a:t>
            </a:r>
          </a:p>
          <a:p>
            <a:pPr marL="0" indent="0" algn="l" defTabSz="914400" rtl="0" eaLnBrk="0" fontAlgn="base" hangingPunct="0">
              <a:spcBef>
                <a:spcPct val="0"/>
              </a:spcBef>
              <a:spcAft>
                <a:spcPct val="0"/>
              </a:spcAft>
              <a:buNone/>
            </a:pPr>
            <a:r>
              <a:rPr lang="en-US" altLang="en-US" sz="2200" dirty="0">
                <a:latin typeface="inherit"/>
              </a:rPr>
              <a:t>    print $_GET['name’];</a:t>
            </a:r>
          </a:p>
          <a:p>
            <a:pPr marL="0" indent="0" algn="l" defTabSz="914400" rtl="0" eaLnBrk="0" fontAlgn="base" hangingPunct="0">
              <a:spcBef>
                <a:spcPct val="0"/>
              </a:spcBef>
              <a:spcAft>
                <a:spcPct val="0"/>
              </a:spcAft>
              <a:buNone/>
            </a:pPr>
            <a:r>
              <a:rPr lang="en-US" altLang="en-US" sz="2200" dirty="0">
                <a:latin typeface="inherit"/>
              </a:rPr>
              <a:t>    print </a:t>
            </a:r>
            <a:r>
              <a:rPr lang="en-US" altLang="en-US" sz="2200" dirty="0" err="1">
                <a:latin typeface="inherit"/>
              </a:rPr>
              <a:t>doubleNumber</a:t>
            </a:r>
            <a:r>
              <a:rPr lang="en-US" altLang="en-US" sz="2200" dirty="0">
                <a:latin typeface="inherit"/>
              </a:rPr>
              <a:t>($number);</a:t>
            </a:r>
          </a:p>
          <a:p>
            <a:pPr marL="0" indent="0" algn="l" defTabSz="914400" rtl="0" eaLnBrk="0" fontAlgn="base" hangingPunct="0">
              <a:spcBef>
                <a:spcPct val="0"/>
              </a:spcBef>
              <a:spcAft>
                <a:spcPct val="0"/>
              </a:spcAft>
              <a:buNone/>
            </a:pPr>
            <a:r>
              <a:rPr lang="en-US" altLang="en-US" sz="2200" dirty="0">
                <a:latin typeface="inherit"/>
              </a:rPr>
              <a:t>  ?&gt;</a:t>
            </a:r>
            <a:endParaRPr lang="en-US" altLang="en-US" sz="2200" dirty="0">
              <a:solidFill>
                <a:schemeClr val="dk1"/>
              </a:solidFill>
              <a:latin typeface="inherit"/>
            </a:endParaRPr>
          </a:p>
        </p:txBody>
      </p:sp>
      <p:sp>
        <p:nvSpPr>
          <p:cNvPr id="5" name="מציין מיקום תוכן 2">
            <a:extLst>
              <a:ext uri="{FF2B5EF4-FFF2-40B4-BE49-F238E27FC236}">
                <a16:creationId xmlns:a16="http://schemas.microsoft.com/office/drawing/2014/main" id="{0ED53D0F-447E-45F0-B151-1EDA2C95BE2F}"/>
              </a:ext>
            </a:extLst>
          </p:cNvPr>
          <p:cNvSpPr txBox="1">
            <a:spLocks/>
          </p:cNvSpPr>
          <p:nvPr/>
        </p:nvSpPr>
        <p:spPr bwMode="auto">
          <a:xfrm>
            <a:off x="5364088" y="2204864"/>
            <a:ext cx="3631704" cy="414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r" rtl="1"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r" rtl="1"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r" rtl="1"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he-IL" sz="1800" kern="0" dirty="0"/>
              <a:t>כאן </a:t>
            </a:r>
            <a:r>
              <a:rPr lang="he-IL" sz="1800" dirty="0"/>
              <a:t>נצטרך להכניס ערכים דרך ה </a:t>
            </a:r>
            <a:r>
              <a:rPr lang="en-US" sz="1800" dirty="0"/>
              <a:t>URL</a:t>
            </a:r>
            <a:r>
              <a:rPr lang="he-IL" sz="1800" dirty="0"/>
              <a:t> על מנת לקבל פלט.</a:t>
            </a:r>
          </a:p>
          <a:p>
            <a:r>
              <a:rPr lang="he-IL" sz="1800" dirty="0"/>
              <a:t>שימו לב שהפעם מערך ה – </a:t>
            </a:r>
            <a:r>
              <a:rPr lang="en-US" sz="1800" dirty="0"/>
              <a:t>GET</a:t>
            </a:r>
            <a:r>
              <a:rPr lang="he-IL" sz="1800" dirty="0"/>
              <a:t> קולט שני פרמטרים.</a:t>
            </a:r>
          </a:p>
          <a:p>
            <a:r>
              <a:rPr lang="he-IL" sz="1800" dirty="0"/>
              <a:t>הראשון זה </a:t>
            </a:r>
            <a:r>
              <a:rPr lang="en-US" sz="1800" dirty="0"/>
              <a:t>number</a:t>
            </a:r>
            <a:r>
              <a:rPr lang="he-IL" sz="1800" dirty="0"/>
              <a:t> והשני זה </a:t>
            </a:r>
            <a:r>
              <a:rPr lang="en-US" sz="1800" dirty="0"/>
              <a:t>name</a:t>
            </a:r>
            <a:r>
              <a:rPr lang="he-IL" sz="1800" dirty="0"/>
              <a:t>.</a:t>
            </a:r>
          </a:p>
          <a:p>
            <a:r>
              <a:rPr lang="he-IL" sz="1800" dirty="0"/>
              <a:t>אז על מנת שהתככנית תרוץ נצטרך לשרשר את הביטוי, כלומר נצטרך להוסיף ל </a:t>
            </a:r>
            <a:r>
              <a:rPr lang="en-US" sz="1800" dirty="0"/>
              <a:t>URL </a:t>
            </a:r>
            <a:r>
              <a:rPr lang="he-IL" sz="1800" dirty="0"/>
              <a:t> את הביטוי הבא :</a:t>
            </a:r>
          </a:p>
          <a:p>
            <a:r>
              <a:rPr lang="en-US" sz="1800" dirty="0"/>
              <a:t>number=100&amp;name=Sharon</a:t>
            </a:r>
            <a:r>
              <a:rPr lang="he-IL" sz="1800" dirty="0"/>
              <a:t> (פעולת </a:t>
            </a:r>
            <a:r>
              <a:rPr lang="en-US" sz="1800" dirty="0"/>
              <a:t>and</a:t>
            </a:r>
            <a:r>
              <a:rPr lang="he-IL" sz="1800" dirty="0"/>
              <a:t> בין הביטויים)</a:t>
            </a:r>
          </a:p>
          <a:p>
            <a:r>
              <a:rPr lang="he-IL" sz="1800" dirty="0"/>
              <a:t>ואז נקבל את הקלט הרצוי.</a:t>
            </a:r>
          </a:p>
          <a:p>
            <a:endParaRPr lang="he-IL" sz="1600" kern="0" dirty="0"/>
          </a:p>
        </p:txBody>
      </p:sp>
    </p:spTree>
    <p:extLst>
      <p:ext uri="{BB962C8B-B14F-4D97-AF65-F5344CB8AC3E}">
        <p14:creationId xmlns:p14="http://schemas.microsoft.com/office/powerpoint/2010/main" val="1002264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4BD6A9-4AE9-4F74-B689-EF361750DEEE}"/>
              </a:ext>
            </a:extLst>
          </p:cNvPr>
          <p:cNvSpPr>
            <a:spLocks noGrp="1"/>
          </p:cNvSpPr>
          <p:nvPr>
            <p:ph type="title"/>
          </p:nvPr>
        </p:nvSpPr>
        <p:spPr/>
        <p:txBody>
          <a:bodyPr/>
          <a:lstStyle/>
          <a:p>
            <a:r>
              <a:rPr lang="he-IL" dirty="0"/>
              <a:t>שיטת </a:t>
            </a:r>
            <a:r>
              <a:rPr lang="en-US" dirty="0"/>
              <a:t>_POST</a:t>
            </a:r>
            <a:r>
              <a:rPr lang="he-IL" dirty="0"/>
              <a:t> </a:t>
            </a:r>
            <a:r>
              <a:rPr lang="en-US" dirty="0"/>
              <a:t>$</a:t>
            </a:r>
            <a:endParaRPr lang="he-IL" dirty="0"/>
          </a:p>
        </p:txBody>
      </p:sp>
      <p:sp>
        <p:nvSpPr>
          <p:cNvPr id="3" name="מציין מיקום תוכן 2">
            <a:extLst>
              <a:ext uri="{FF2B5EF4-FFF2-40B4-BE49-F238E27FC236}">
                <a16:creationId xmlns:a16="http://schemas.microsoft.com/office/drawing/2014/main" id="{ABB1A9E2-8D32-41B4-8CA5-6AB5D7AE0473}"/>
              </a:ext>
            </a:extLst>
          </p:cNvPr>
          <p:cNvSpPr>
            <a:spLocks noGrp="1"/>
          </p:cNvSpPr>
          <p:nvPr>
            <p:ph idx="1"/>
          </p:nvPr>
        </p:nvSpPr>
        <p:spPr>
          <a:xfrm>
            <a:off x="395536" y="2204864"/>
            <a:ext cx="8600256" cy="4147592"/>
          </a:xfrm>
        </p:spPr>
        <p:txBody>
          <a:bodyPr/>
          <a:lstStyle/>
          <a:p>
            <a:r>
              <a:rPr lang="he-IL" sz="2400" dirty="0"/>
              <a:t>שיטה נוספת לקליטה</a:t>
            </a:r>
          </a:p>
          <a:p>
            <a:r>
              <a:rPr lang="he-IL" sz="2400" dirty="0"/>
              <a:t>הקליטה של הפרמטר נעשית באמצעות מערך מיוחד ששמו </a:t>
            </a:r>
            <a:r>
              <a:rPr lang="en-US" sz="2400" dirty="0"/>
              <a:t>_POST</a:t>
            </a:r>
            <a:r>
              <a:rPr lang="he-IL" sz="2400" dirty="0"/>
              <a:t> </a:t>
            </a:r>
            <a:r>
              <a:rPr lang="en-US" sz="2400" dirty="0"/>
              <a:t>$</a:t>
            </a:r>
            <a:r>
              <a:rPr lang="he-IL" sz="2400" dirty="0"/>
              <a:t> הוא מערך של שמות וערכים משתנים שנשלחים בשיטת </a:t>
            </a:r>
            <a:r>
              <a:rPr lang="en-US" sz="2400" dirty="0"/>
              <a:t>HTTP Post</a:t>
            </a:r>
            <a:endParaRPr lang="he-IL" sz="2400" dirty="0"/>
          </a:p>
          <a:p>
            <a:r>
              <a:rPr lang="he-IL" sz="2400" dirty="0"/>
              <a:t>אנחנו לא מוגבלים לפרמטר אחד ב-</a:t>
            </a:r>
            <a:r>
              <a:rPr lang="en-US" sz="2400" dirty="0"/>
              <a:t>URL</a:t>
            </a:r>
            <a:r>
              <a:rPr lang="he-IL" sz="2400" dirty="0"/>
              <a:t>, ניתן להשתמש בכמה וכמה פרמטרים, כל עוד הם מופרדים באמצעות סימן חיבור &amp;</a:t>
            </a:r>
          </a:p>
          <a:p>
            <a:r>
              <a:rPr lang="he-IL" sz="2400" dirty="0"/>
              <a:t>משתנה $ _</a:t>
            </a:r>
            <a:r>
              <a:rPr lang="en-US" sz="2400" dirty="0"/>
              <a:t>GET </a:t>
            </a:r>
            <a:r>
              <a:rPr lang="he-IL" sz="2400" dirty="0"/>
              <a:t> משמש לאיסוף ערכים מתוך טופס                     עם </a:t>
            </a:r>
            <a:r>
              <a:rPr lang="en-US" sz="2400" dirty="0"/>
              <a:t>method = "get" </a:t>
            </a:r>
            <a:r>
              <a:rPr lang="he-IL" sz="2400" dirty="0"/>
              <a:t>.</a:t>
            </a:r>
          </a:p>
          <a:p>
            <a:r>
              <a:rPr lang="he-IL" sz="2400" dirty="0"/>
              <a:t> מידע שנשלח מטופס בשיטת </a:t>
            </a:r>
            <a:r>
              <a:rPr lang="en-US" sz="2400" dirty="0"/>
              <a:t>GET </a:t>
            </a:r>
            <a:r>
              <a:rPr lang="he-IL" sz="2400" dirty="0"/>
              <a:t> גלוי לכולם (הוא יוצג בשורת הכתובת של הדפדפן) ויש לו מגבלות על כמות המידע שנשלח (מקסימום 100 תווים).</a:t>
            </a:r>
            <a:endParaRPr lang="en-US" sz="2400" dirty="0"/>
          </a:p>
          <a:p>
            <a:endParaRPr lang="he-IL" sz="2400" dirty="0"/>
          </a:p>
        </p:txBody>
      </p:sp>
    </p:spTree>
    <p:extLst>
      <p:ext uri="{BB962C8B-B14F-4D97-AF65-F5344CB8AC3E}">
        <p14:creationId xmlns:p14="http://schemas.microsoft.com/office/powerpoint/2010/main" val="82092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טפסים</a:t>
            </a:r>
            <a:endParaRPr lang="en-US" dirty="0"/>
          </a:p>
        </p:txBody>
      </p:sp>
      <p:sp>
        <p:nvSpPr>
          <p:cNvPr id="3" name="Content Placeholder 2"/>
          <p:cNvSpPr>
            <a:spLocks noGrp="1"/>
          </p:cNvSpPr>
          <p:nvPr>
            <p:ph idx="1"/>
          </p:nvPr>
        </p:nvSpPr>
        <p:spPr>
          <a:xfrm>
            <a:off x="1038497" y="2130607"/>
            <a:ext cx="7701099" cy="4513080"/>
          </a:xfrm>
        </p:spPr>
        <p:txBody>
          <a:bodyPr>
            <a:noAutofit/>
          </a:bodyPr>
          <a:lstStyle/>
          <a:p>
            <a:r>
              <a:rPr lang="he-IL" sz="2400" dirty="0"/>
              <a:t>עד עכשיו ראינו שיש למשתמש אפשרות להכניס קלט דרך ה – </a:t>
            </a:r>
            <a:r>
              <a:rPr lang="en-US" sz="2400" dirty="0"/>
              <a:t>URL</a:t>
            </a:r>
            <a:r>
              <a:rPr lang="he-IL" sz="2400" dirty="0"/>
              <a:t> ולקבל פלט מתאים.</a:t>
            </a:r>
          </a:p>
          <a:p>
            <a:r>
              <a:rPr lang="he-IL" sz="2400" dirty="0"/>
              <a:t>כעת נשתמש בטפסים, או </a:t>
            </a:r>
            <a:r>
              <a:rPr lang="en-US" sz="2400" dirty="0"/>
              <a:t>Forms </a:t>
            </a:r>
            <a:r>
              <a:rPr lang="he-IL" sz="2400" dirty="0"/>
              <a:t> שהם אלמנטים ב-</a:t>
            </a:r>
            <a:r>
              <a:rPr lang="en-US" sz="2400" dirty="0"/>
              <a:t>HTML </a:t>
            </a:r>
            <a:r>
              <a:rPr lang="he-IL" sz="2400" dirty="0"/>
              <a:t> המשמשים את הגולש להכנסת מידע.</a:t>
            </a:r>
          </a:p>
          <a:p>
            <a:r>
              <a:rPr lang="he-IL" sz="2400" dirty="0"/>
              <a:t>אנחנו יכולים להשתמש בטפסים על מנת  לשלוח פרמטרים באמצעות ה – </a:t>
            </a:r>
            <a:r>
              <a:rPr lang="en-US" sz="2400" dirty="0"/>
              <a:t>URL</a:t>
            </a:r>
            <a:endParaRPr lang="he-IL" sz="2400" dirty="0"/>
          </a:p>
          <a:p>
            <a:pPr marL="0" indent="0">
              <a:buNone/>
            </a:pPr>
            <a:r>
              <a:rPr lang="he-IL" sz="2400" dirty="0"/>
              <a:t>	</a:t>
            </a:r>
          </a:p>
          <a:p>
            <a:pPr marL="0" indent="0">
              <a:buNone/>
            </a:pPr>
            <a:endParaRPr lang="he-IL" sz="2400" dirty="0"/>
          </a:p>
        </p:txBody>
      </p:sp>
    </p:spTree>
    <p:extLst>
      <p:ext uri="{BB962C8B-B14F-4D97-AF65-F5344CB8AC3E}">
        <p14:creationId xmlns:p14="http://schemas.microsoft.com/office/powerpoint/2010/main" val="17941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e-IL" dirty="0"/>
              <a:t>טפסים-דוגמה</a:t>
            </a:r>
            <a:endParaRPr lang="en-US" dirty="0"/>
          </a:p>
        </p:txBody>
      </p:sp>
      <p:cxnSp>
        <p:nvCxnSpPr>
          <p:cNvPr id="7" name="מחבר חץ ישר 6"/>
          <p:cNvCxnSpPr/>
          <p:nvPr/>
        </p:nvCxnSpPr>
        <p:spPr>
          <a:xfrm>
            <a:off x="4572000" y="3877839"/>
            <a:ext cx="979714" cy="1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3" descr="Example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548" y="4103587"/>
            <a:ext cx="3232944" cy="14620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70508" y="2296348"/>
            <a:ext cx="5581612" cy="360961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r>
              <a:rPr lang="en-US" sz="1900" dirty="0"/>
              <a:t>&lt;html&gt;</a:t>
            </a:r>
          </a:p>
          <a:p>
            <a:r>
              <a:rPr lang="en-US" sz="1900" dirty="0"/>
              <a:t>    &lt;head&gt;</a:t>
            </a:r>
          </a:p>
          <a:p>
            <a:r>
              <a:rPr lang="en-US" sz="1900" dirty="0"/>
              <a:t>        &lt;title&gt;My form&lt;/title&gt;</a:t>
            </a:r>
          </a:p>
          <a:p>
            <a:r>
              <a:rPr lang="en-US" sz="1900" dirty="0"/>
              <a:t>    &lt;/head&gt;</a:t>
            </a:r>
          </a:p>
          <a:p>
            <a:r>
              <a:rPr lang="en-US" sz="1900" dirty="0"/>
              <a:t>    &lt;body&gt;</a:t>
            </a:r>
          </a:p>
          <a:p>
            <a:r>
              <a:rPr lang="en-US" sz="1900" dirty="0"/>
              <a:t>        &lt;form method='get'&gt;</a:t>
            </a:r>
          </a:p>
          <a:p>
            <a:r>
              <a:rPr lang="en-US" sz="1900" dirty="0"/>
              <a:t>            &lt;label&gt;name: &lt;/label&gt;</a:t>
            </a:r>
          </a:p>
          <a:p>
            <a:r>
              <a:rPr lang="en-US" sz="1900" dirty="0"/>
              <a:t>            &lt;input type='text' name='</a:t>
            </a:r>
            <a:r>
              <a:rPr lang="en-US" sz="1900" dirty="0" err="1"/>
              <a:t>client_name</a:t>
            </a:r>
            <a:r>
              <a:rPr lang="en-US" sz="1900" dirty="0"/>
              <a:t>' /&gt;</a:t>
            </a:r>
          </a:p>
          <a:p>
            <a:r>
              <a:rPr lang="en-US" sz="1900" dirty="0"/>
              <a:t>            &lt;button type='submit'&gt;Submit&lt;/button&gt;</a:t>
            </a:r>
          </a:p>
          <a:p>
            <a:r>
              <a:rPr lang="en-US" sz="1900" dirty="0"/>
              <a:t>        &lt;/form&gt;</a:t>
            </a:r>
          </a:p>
          <a:p>
            <a:r>
              <a:rPr lang="en-US" sz="1900" dirty="0"/>
              <a:t>    &lt;/body&gt;</a:t>
            </a:r>
          </a:p>
          <a:p>
            <a:r>
              <a:rPr lang="en-US" sz="1900" dirty="0"/>
              <a:t>&lt;/html&gt;</a:t>
            </a:r>
            <a:endParaRPr lang="he-IL" sz="1900" dirty="0"/>
          </a:p>
        </p:txBody>
      </p:sp>
    </p:spTree>
    <p:extLst>
      <p:ext uri="{BB962C8B-B14F-4D97-AF65-F5344CB8AC3E}">
        <p14:creationId xmlns:p14="http://schemas.microsoft.com/office/powerpoint/2010/main" val="335010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טפסים</a:t>
            </a:r>
          </a:p>
        </p:txBody>
      </p:sp>
      <p:sp>
        <p:nvSpPr>
          <p:cNvPr id="3" name="מציין מיקום תוכן 2"/>
          <p:cNvSpPr>
            <a:spLocks noGrp="1"/>
          </p:cNvSpPr>
          <p:nvPr>
            <p:ph idx="1"/>
          </p:nvPr>
        </p:nvSpPr>
        <p:spPr>
          <a:xfrm>
            <a:off x="251520" y="2017713"/>
            <a:ext cx="8703568" cy="4625974"/>
          </a:xfrm>
        </p:spPr>
        <p:txBody>
          <a:bodyPr/>
          <a:lstStyle/>
          <a:p>
            <a:r>
              <a:rPr lang="he-IL" sz="2800" dirty="0"/>
              <a:t>ברגע שמכניסים שם כלשהו ואז לוחצים על </a:t>
            </a:r>
            <a:r>
              <a:rPr lang="en-US" sz="2800" dirty="0"/>
              <a:t>submit</a:t>
            </a:r>
          </a:p>
          <a:p>
            <a:pPr marL="0" indent="0">
              <a:buNone/>
            </a:pPr>
            <a:endParaRPr lang="he-IL" sz="2800" dirty="0"/>
          </a:p>
          <a:p>
            <a:pPr marL="0" indent="0">
              <a:buNone/>
            </a:pPr>
            <a:endParaRPr lang="he-IL" sz="2800" dirty="0"/>
          </a:p>
          <a:p>
            <a:pPr marL="0" indent="0">
              <a:buNone/>
            </a:pPr>
            <a:endParaRPr lang="he-IL" sz="2800" dirty="0"/>
          </a:p>
          <a:p>
            <a:pPr marL="0" indent="0">
              <a:buNone/>
            </a:pPr>
            <a:endParaRPr lang="en-US" sz="2800" dirty="0"/>
          </a:p>
          <a:p>
            <a:r>
              <a:rPr lang="he-IL" sz="2800" dirty="0"/>
              <a:t>הערך שנקלט התווסף ל ל-</a:t>
            </a:r>
            <a:r>
              <a:rPr lang="en-US" sz="2800" dirty="0"/>
              <a:t>URL</a:t>
            </a:r>
            <a:endParaRPr lang="he-IL" sz="2800" dirty="0"/>
          </a:p>
          <a:p>
            <a:endParaRPr lang="he-IL" sz="2800" dirty="0"/>
          </a:p>
        </p:txBody>
      </p:sp>
      <p:pic>
        <p:nvPicPr>
          <p:cNvPr id="4" name="תמונה 3"/>
          <p:cNvPicPr>
            <a:picLocks noChangeAspect="1"/>
          </p:cNvPicPr>
          <p:nvPr/>
        </p:nvPicPr>
        <p:blipFill>
          <a:blip r:embed="rId2"/>
          <a:stretch>
            <a:fillRect/>
          </a:stretch>
        </p:blipFill>
        <p:spPr>
          <a:xfrm>
            <a:off x="1651583" y="2536237"/>
            <a:ext cx="4432585" cy="1612843"/>
          </a:xfrm>
          <a:prstGeom prst="rect">
            <a:avLst/>
          </a:prstGeom>
        </p:spPr>
      </p:pic>
      <p:pic>
        <p:nvPicPr>
          <p:cNvPr id="5" name="תמונה 4"/>
          <p:cNvPicPr>
            <a:picLocks noChangeAspect="1"/>
          </p:cNvPicPr>
          <p:nvPr/>
        </p:nvPicPr>
        <p:blipFill>
          <a:blip r:embed="rId3"/>
          <a:stretch>
            <a:fillRect/>
          </a:stretch>
        </p:blipFill>
        <p:spPr>
          <a:xfrm>
            <a:off x="1259632" y="5224062"/>
            <a:ext cx="4824536" cy="1612843"/>
          </a:xfrm>
          <a:prstGeom prst="rect">
            <a:avLst/>
          </a:prstGeom>
        </p:spPr>
      </p:pic>
    </p:spTree>
    <p:extLst>
      <p:ext uri="{BB962C8B-B14F-4D97-AF65-F5344CB8AC3E}">
        <p14:creationId xmlns:p14="http://schemas.microsoft.com/office/powerpoint/2010/main" val="1114185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548367"/>
            <a:ext cx="6683765" cy="960668"/>
          </a:xfrm>
        </p:spPr>
        <p:txBody>
          <a:bodyPr/>
          <a:lstStyle/>
          <a:p>
            <a:pPr algn="ctr"/>
            <a:r>
              <a:rPr lang="he-IL" dirty="0"/>
              <a:t>טפסים – שיטת </a:t>
            </a:r>
            <a:r>
              <a:rPr lang="en-US" dirty="0"/>
              <a:t>GET</a:t>
            </a:r>
          </a:p>
        </p:txBody>
      </p:sp>
      <p:sp>
        <p:nvSpPr>
          <p:cNvPr id="3" name="Content Placeholder 2"/>
          <p:cNvSpPr>
            <a:spLocks noGrp="1"/>
          </p:cNvSpPr>
          <p:nvPr>
            <p:ph idx="1"/>
          </p:nvPr>
        </p:nvSpPr>
        <p:spPr>
          <a:xfrm>
            <a:off x="4788026" y="2060848"/>
            <a:ext cx="4130638" cy="4320540"/>
          </a:xfrm>
        </p:spPr>
        <p:txBody>
          <a:bodyPr>
            <a:normAutofit fontScale="70000" lnSpcReduction="20000"/>
          </a:bodyPr>
          <a:lstStyle/>
          <a:p>
            <a:r>
              <a:rPr lang="he-IL" dirty="0"/>
              <a:t>כדי שתהיה אפשרות לבצע פעולה מסוימת ,למשל הדפסת הערך הנקלט יש להוסיף קוד  </a:t>
            </a:r>
            <a:r>
              <a:rPr lang="en-US" dirty="0"/>
              <a:t>PHP</a:t>
            </a:r>
            <a:r>
              <a:rPr lang="he-IL" dirty="0"/>
              <a:t> </a:t>
            </a:r>
          </a:p>
          <a:p>
            <a:r>
              <a:rPr lang="he-IL" dirty="0"/>
              <a:t>אז בראשית הדף יש להוסיף  קוד שלוקח את הפרמטר  </a:t>
            </a:r>
            <a:r>
              <a:rPr lang="en-US" dirty="0" err="1"/>
              <a:t>client_name</a:t>
            </a:r>
            <a:r>
              <a:rPr lang="he-IL" dirty="0"/>
              <a:t> באמצעות שיטת  </a:t>
            </a:r>
            <a:r>
              <a:rPr lang="en-US" dirty="0"/>
              <a:t>GET_$</a:t>
            </a:r>
            <a:r>
              <a:rPr lang="he-IL" dirty="0"/>
              <a:t>                                            ומכניסה את הערך  למשתנה בשם </a:t>
            </a:r>
            <a:r>
              <a:rPr lang="en-US" dirty="0" err="1"/>
              <a:t>client_name</a:t>
            </a:r>
            <a:r>
              <a:rPr lang="en-US" dirty="0"/>
              <a:t> </a:t>
            </a:r>
            <a:r>
              <a:rPr lang="he-IL" dirty="0"/>
              <a:t> </a:t>
            </a:r>
          </a:p>
          <a:p>
            <a:pPr marL="0" indent="0">
              <a:buNone/>
            </a:pPr>
            <a:endParaRPr lang="en-US" dirty="0"/>
          </a:p>
          <a:p>
            <a:r>
              <a:rPr lang="he-IL" dirty="0"/>
              <a:t>שימו לב, ברגע שמכניסים ערך  זה מתווסף ל </a:t>
            </a:r>
            <a:r>
              <a:rPr lang="en-US" dirty="0"/>
              <a:t>URL</a:t>
            </a:r>
            <a:r>
              <a:rPr lang="he-IL" dirty="0"/>
              <a:t>,(שיטת </a:t>
            </a:r>
            <a:r>
              <a:rPr lang="en-US" dirty="0"/>
              <a:t>GET</a:t>
            </a:r>
            <a:r>
              <a:rPr lang="he-IL" dirty="0"/>
              <a:t>)</a:t>
            </a:r>
          </a:p>
          <a:p>
            <a:endParaRPr lang="he-IL" dirty="0"/>
          </a:p>
          <a:p>
            <a:pPr marL="342900" lvl="1" indent="0">
              <a:buNone/>
            </a:pPr>
            <a:endParaRPr lang="he-IL" dirty="0"/>
          </a:p>
          <a:p>
            <a:pPr marL="342900" lvl="1" indent="0">
              <a:buNone/>
            </a:pPr>
            <a:endParaRPr lang="he-IL" dirty="0"/>
          </a:p>
        </p:txBody>
      </p:sp>
      <p:sp>
        <p:nvSpPr>
          <p:cNvPr id="4" name="Rectangle 3"/>
          <p:cNvSpPr/>
          <p:nvPr/>
        </p:nvSpPr>
        <p:spPr>
          <a:xfrm>
            <a:off x="404516" y="2260466"/>
            <a:ext cx="3951460" cy="419438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1400" dirty="0">
                <a:latin typeface="inherit"/>
              </a:rPr>
              <a:t>&lt;?</a:t>
            </a:r>
            <a:r>
              <a:rPr lang="en-US" sz="1400" dirty="0" err="1">
                <a:latin typeface="inherit"/>
              </a:rPr>
              <a:t>php</a:t>
            </a:r>
            <a:endParaRPr lang="en-US" sz="1400" dirty="0">
              <a:latin typeface="inherit"/>
            </a:endParaRPr>
          </a:p>
          <a:p>
            <a:pPr defTabSz="685800"/>
            <a:r>
              <a:rPr lang="en-US" sz="1400" dirty="0">
                <a:latin typeface="inherit"/>
              </a:rPr>
              <a:t>    $</a:t>
            </a:r>
            <a:r>
              <a:rPr lang="en-US" sz="1400" dirty="0" err="1">
                <a:latin typeface="inherit"/>
              </a:rPr>
              <a:t>client_name</a:t>
            </a:r>
            <a:r>
              <a:rPr lang="en-US" sz="1400" dirty="0">
                <a:latin typeface="inherit"/>
              </a:rPr>
              <a:t> = $_GET['</a:t>
            </a:r>
            <a:r>
              <a:rPr lang="en-US" sz="1400" dirty="0" err="1">
                <a:latin typeface="inherit"/>
              </a:rPr>
              <a:t>client_name</a:t>
            </a:r>
            <a:r>
              <a:rPr lang="en-US" sz="1400" dirty="0">
                <a:latin typeface="inherit"/>
              </a:rPr>
              <a:t>'];</a:t>
            </a:r>
          </a:p>
          <a:p>
            <a:pPr defTabSz="685800"/>
            <a:r>
              <a:rPr lang="en-US" sz="1400" dirty="0">
                <a:latin typeface="inherit"/>
              </a:rPr>
              <a:t>?&gt;</a:t>
            </a:r>
          </a:p>
          <a:p>
            <a:pPr defTabSz="685800"/>
            <a:r>
              <a:rPr lang="en-US" sz="1400" dirty="0">
                <a:latin typeface="inherit"/>
              </a:rPr>
              <a:t>&lt;html&gt;</a:t>
            </a:r>
          </a:p>
          <a:p>
            <a:pPr defTabSz="685800"/>
            <a:r>
              <a:rPr lang="en-US" sz="1400" dirty="0">
                <a:latin typeface="inherit"/>
              </a:rPr>
              <a:t>    &lt;head&gt;</a:t>
            </a:r>
          </a:p>
          <a:p>
            <a:pPr defTabSz="685800"/>
            <a:r>
              <a:rPr lang="en-US" sz="1400" dirty="0">
                <a:latin typeface="inherit"/>
              </a:rPr>
              <a:t>        &lt;title&gt;My form&lt;/title&gt;</a:t>
            </a:r>
          </a:p>
          <a:p>
            <a:pPr defTabSz="685800"/>
            <a:r>
              <a:rPr lang="en-US" sz="1400" dirty="0">
                <a:latin typeface="inherit"/>
              </a:rPr>
              <a:t>    &lt;/head&gt;</a:t>
            </a:r>
          </a:p>
          <a:p>
            <a:pPr defTabSz="685800"/>
            <a:r>
              <a:rPr lang="en-US" sz="1400" dirty="0">
                <a:latin typeface="inherit"/>
              </a:rPr>
              <a:t>    &lt;body&gt;</a:t>
            </a:r>
          </a:p>
          <a:p>
            <a:pPr defTabSz="685800"/>
            <a:r>
              <a:rPr lang="en-US" sz="1400" dirty="0">
                <a:latin typeface="inherit"/>
              </a:rPr>
              <a:t>        &lt;form method='get'&gt;</a:t>
            </a:r>
          </a:p>
          <a:p>
            <a:pPr defTabSz="685800"/>
            <a:r>
              <a:rPr lang="en-US" sz="1400" dirty="0">
                <a:latin typeface="inherit"/>
              </a:rPr>
              <a:t>            &lt;label&gt;name: &lt;/label&gt;</a:t>
            </a:r>
          </a:p>
          <a:p>
            <a:pPr defTabSz="685800"/>
            <a:r>
              <a:rPr lang="en-US" sz="1400" dirty="0">
                <a:latin typeface="inherit"/>
              </a:rPr>
              <a:t>            &lt;input type='text' name='</a:t>
            </a:r>
            <a:r>
              <a:rPr lang="en-US" sz="1400" dirty="0" err="1">
                <a:latin typeface="inherit"/>
              </a:rPr>
              <a:t>client_name</a:t>
            </a:r>
            <a:r>
              <a:rPr lang="en-US" sz="1400" dirty="0">
                <a:latin typeface="inherit"/>
              </a:rPr>
              <a:t>' /&gt;</a:t>
            </a:r>
          </a:p>
          <a:p>
            <a:pPr defTabSz="685800"/>
            <a:r>
              <a:rPr lang="en-US" sz="1400" dirty="0">
                <a:latin typeface="inherit"/>
              </a:rPr>
              <a:t>            &lt;button type='submit'&gt;Submit&lt;/button&gt;</a:t>
            </a:r>
          </a:p>
          <a:p>
            <a:pPr defTabSz="685800"/>
            <a:r>
              <a:rPr lang="en-US" sz="1400" dirty="0">
                <a:latin typeface="inherit"/>
              </a:rPr>
              <a:t>        &lt;/form&gt;</a:t>
            </a:r>
          </a:p>
          <a:p>
            <a:pPr defTabSz="685800"/>
            <a:r>
              <a:rPr lang="en-US" sz="1400" dirty="0">
                <a:latin typeface="inherit"/>
              </a:rPr>
              <a:t>        &lt;p&gt;</a:t>
            </a:r>
          </a:p>
          <a:p>
            <a:pPr defTabSz="685800"/>
            <a:r>
              <a:rPr lang="en-US" sz="1400" dirty="0">
                <a:latin typeface="inherit"/>
              </a:rPr>
              <a:t>            &lt;?</a:t>
            </a:r>
            <a:r>
              <a:rPr lang="en-US" sz="1400" dirty="0" err="1">
                <a:latin typeface="inherit"/>
              </a:rPr>
              <a:t>php</a:t>
            </a:r>
            <a:r>
              <a:rPr lang="en-US" sz="1400" dirty="0">
                <a:latin typeface="inherit"/>
              </a:rPr>
              <a:t> $</a:t>
            </a:r>
            <a:r>
              <a:rPr lang="en-US" sz="1400" dirty="0" err="1">
                <a:latin typeface="inherit"/>
              </a:rPr>
              <a:t>client_name</a:t>
            </a:r>
            <a:r>
              <a:rPr lang="en-US" sz="1400" dirty="0">
                <a:latin typeface="inherit"/>
              </a:rPr>
              <a:t> ? print $</a:t>
            </a:r>
            <a:r>
              <a:rPr lang="en-US" sz="1400" dirty="0" err="1">
                <a:latin typeface="inherit"/>
              </a:rPr>
              <a:t>client_name</a:t>
            </a:r>
            <a:r>
              <a:rPr lang="en-US" sz="1400" dirty="0">
                <a:latin typeface="inherit"/>
              </a:rPr>
              <a:t> : print 'Please Enter Name'; ?&gt;</a:t>
            </a:r>
          </a:p>
          <a:p>
            <a:pPr defTabSz="685800"/>
            <a:r>
              <a:rPr lang="en-US" sz="1400" dirty="0">
                <a:latin typeface="inherit"/>
              </a:rPr>
              <a:t>        &lt;/p&gt;</a:t>
            </a:r>
          </a:p>
          <a:p>
            <a:pPr defTabSz="685800"/>
            <a:r>
              <a:rPr lang="en-US" sz="1400" dirty="0">
                <a:latin typeface="inherit"/>
              </a:rPr>
              <a:t>    &lt;/body&gt;</a:t>
            </a:r>
          </a:p>
          <a:p>
            <a:pPr defTabSz="685800"/>
            <a:r>
              <a:rPr lang="en-US" sz="1400" dirty="0">
                <a:latin typeface="inherit"/>
              </a:rPr>
              <a:t>&lt;/html&gt;</a:t>
            </a:r>
          </a:p>
        </p:txBody>
      </p:sp>
      <p:sp>
        <p:nvSpPr>
          <p:cNvPr id="5" name="Rectangle 1"/>
          <p:cNvSpPr>
            <a:spLocks noChangeArrowheads="1"/>
          </p:cNvSpPr>
          <p:nvPr/>
        </p:nvSpPr>
        <p:spPr bwMode="auto">
          <a:xfrm>
            <a:off x="0" y="823869"/>
            <a:ext cx="65" cy="40966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9981" rIns="0" bIns="99981" numCol="1" anchor="ctr" anchorCtr="0" compatLnSpc="1">
            <a:prstTxWarp prst="textNoShape">
              <a:avLst/>
            </a:prstTxWarp>
            <a:spAutoFit/>
          </a:bodyPr>
          <a:lstStyle/>
          <a:p>
            <a:pPr defTabSz="685800"/>
            <a:endParaRPr lang="he-IL" altLang="he-IL" sz="1350" dirty="0">
              <a:latin typeface="Arial" panose="020B0604020202020204" pitchFamily="34" charset="0"/>
            </a:endParaRPr>
          </a:p>
        </p:txBody>
      </p:sp>
    </p:spTree>
    <p:extLst>
      <p:ext uri="{BB962C8B-B14F-4D97-AF65-F5344CB8AC3E}">
        <p14:creationId xmlns:p14="http://schemas.microsoft.com/office/powerpoint/2010/main" val="3649353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818095"/>
            <a:ext cx="6683765" cy="960668"/>
          </a:xfrm>
        </p:spPr>
        <p:txBody>
          <a:bodyPr/>
          <a:lstStyle/>
          <a:p>
            <a:r>
              <a:rPr lang="he-IL" dirty="0"/>
              <a:t>טפסים – שיטת </a:t>
            </a:r>
            <a:r>
              <a:rPr lang="en-US" dirty="0"/>
              <a:t>POST</a:t>
            </a:r>
          </a:p>
        </p:txBody>
      </p:sp>
      <p:sp>
        <p:nvSpPr>
          <p:cNvPr id="3" name="Content Placeholder 2"/>
          <p:cNvSpPr>
            <a:spLocks noGrp="1"/>
          </p:cNvSpPr>
          <p:nvPr>
            <p:ph idx="1"/>
          </p:nvPr>
        </p:nvSpPr>
        <p:spPr>
          <a:xfrm>
            <a:off x="5004048" y="2256309"/>
            <a:ext cx="3491880" cy="3765300"/>
          </a:xfrm>
        </p:spPr>
        <p:txBody>
          <a:bodyPr>
            <a:normAutofit/>
          </a:bodyPr>
          <a:lstStyle/>
          <a:p>
            <a:r>
              <a:rPr lang="he-IL" sz="1800" b="1" dirty="0"/>
              <a:t>בשיטת</a:t>
            </a:r>
            <a:r>
              <a:rPr lang="en-US" sz="1800" b="1" dirty="0"/>
              <a:t>POST </a:t>
            </a:r>
            <a:r>
              <a:rPr lang="he-IL" sz="1800" b="1" dirty="0"/>
              <a:t> שולחים את הפרמטר/ים ללא </a:t>
            </a:r>
            <a:r>
              <a:rPr lang="en-US" sz="1800" b="1" dirty="0"/>
              <a:t>URL</a:t>
            </a:r>
            <a:endParaRPr lang="he-IL" sz="1800" b="1" dirty="0"/>
          </a:p>
          <a:p>
            <a:pPr lvl="1"/>
            <a:r>
              <a:rPr lang="he-IL" sz="1800" b="1" dirty="0">
                <a:solidFill>
                  <a:srgbClr val="FF0000"/>
                </a:solidFill>
              </a:rPr>
              <a:t>כלומר לא נראה תוספת ב – </a:t>
            </a:r>
            <a:r>
              <a:rPr lang="en-US" sz="1800" b="1" dirty="0">
                <a:solidFill>
                  <a:srgbClr val="FF0000"/>
                </a:solidFill>
              </a:rPr>
              <a:t>URL</a:t>
            </a:r>
            <a:r>
              <a:rPr lang="he-IL" sz="1800" b="1" dirty="0">
                <a:solidFill>
                  <a:srgbClr val="FF0000"/>
                </a:solidFill>
              </a:rPr>
              <a:t> כמו בשיטת ה </a:t>
            </a:r>
            <a:r>
              <a:rPr lang="en-US" sz="1800" b="1" dirty="0">
                <a:solidFill>
                  <a:srgbClr val="FF0000"/>
                </a:solidFill>
              </a:rPr>
              <a:t>GET</a:t>
            </a:r>
            <a:r>
              <a:rPr lang="he-IL" sz="1800" b="1" dirty="0">
                <a:solidFill>
                  <a:srgbClr val="FF0000"/>
                </a:solidFill>
              </a:rPr>
              <a:t>.</a:t>
            </a:r>
          </a:p>
        </p:txBody>
      </p:sp>
      <p:sp>
        <p:nvSpPr>
          <p:cNvPr id="4" name="Rectangle 3"/>
          <p:cNvSpPr/>
          <p:nvPr/>
        </p:nvSpPr>
        <p:spPr>
          <a:xfrm>
            <a:off x="539552" y="1832618"/>
            <a:ext cx="4248472" cy="502538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1600" dirty="0">
                <a:latin typeface="inherit"/>
              </a:rPr>
              <a:t>&lt;?</a:t>
            </a:r>
            <a:r>
              <a:rPr lang="en-US" sz="1600" dirty="0" err="1">
                <a:latin typeface="inherit"/>
              </a:rPr>
              <a:t>php</a:t>
            </a:r>
            <a:endParaRPr lang="en-US" sz="1600" dirty="0">
              <a:latin typeface="inherit"/>
            </a:endParaRPr>
          </a:p>
          <a:p>
            <a:pPr defTabSz="685800"/>
            <a:r>
              <a:rPr lang="en-US" sz="1600" dirty="0">
                <a:latin typeface="inherit"/>
              </a:rPr>
              <a:t>$</a:t>
            </a:r>
            <a:r>
              <a:rPr lang="en-US" sz="1600" dirty="0" err="1">
                <a:latin typeface="inherit"/>
              </a:rPr>
              <a:t>clientName</a:t>
            </a:r>
            <a:r>
              <a:rPr lang="en-US" sz="1600" dirty="0">
                <a:latin typeface="inherit"/>
              </a:rPr>
              <a:t> = $_POST['</a:t>
            </a:r>
            <a:r>
              <a:rPr lang="en-US" sz="1600" dirty="0" err="1">
                <a:latin typeface="inherit"/>
              </a:rPr>
              <a:t>client_name</a:t>
            </a:r>
            <a:r>
              <a:rPr lang="en-US" sz="1600" dirty="0">
                <a:latin typeface="inherit"/>
              </a:rPr>
              <a:t>'];</a:t>
            </a:r>
          </a:p>
          <a:p>
            <a:pPr defTabSz="685800"/>
            <a:r>
              <a:rPr lang="en-US" sz="1600" dirty="0">
                <a:latin typeface="inherit"/>
              </a:rPr>
              <a:t>?&gt;</a:t>
            </a:r>
          </a:p>
          <a:p>
            <a:pPr defTabSz="685800"/>
            <a:endParaRPr lang="en-US" sz="1600" dirty="0">
              <a:latin typeface="inherit"/>
            </a:endParaRPr>
          </a:p>
          <a:p>
            <a:pPr defTabSz="685800"/>
            <a:r>
              <a:rPr lang="en-US" sz="1600" dirty="0">
                <a:latin typeface="inherit"/>
              </a:rPr>
              <a:t>&lt;html&gt;</a:t>
            </a:r>
          </a:p>
          <a:p>
            <a:pPr defTabSz="685800"/>
            <a:r>
              <a:rPr lang="en-US" sz="1600" dirty="0">
                <a:latin typeface="inherit"/>
              </a:rPr>
              <a:t>    &lt;head&gt;</a:t>
            </a:r>
          </a:p>
          <a:p>
            <a:pPr defTabSz="685800"/>
            <a:r>
              <a:rPr lang="en-US" sz="1600" dirty="0">
                <a:latin typeface="inherit"/>
              </a:rPr>
              <a:t>        &lt;title&gt;My form&lt;/title&gt;</a:t>
            </a:r>
          </a:p>
          <a:p>
            <a:pPr defTabSz="685800"/>
            <a:r>
              <a:rPr lang="en-US" sz="1600" dirty="0">
                <a:latin typeface="inherit"/>
              </a:rPr>
              <a:t>    &lt;/head&gt;</a:t>
            </a:r>
          </a:p>
          <a:p>
            <a:pPr defTabSz="685800"/>
            <a:r>
              <a:rPr lang="en-US" sz="1600" dirty="0">
                <a:latin typeface="inherit"/>
              </a:rPr>
              <a:t>    &lt;body&gt;</a:t>
            </a:r>
          </a:p>
          <a:p>
            <a:pPr defTabSz="685800"/>
            <a:r>
              <a:rPr lang="en-US" sz="1600" dirty="0">
                <a:latin typeface="inherit"/>
              </a:rPr>
              <a:t>        &lt;form method='post'&gt;</a:t>
            </a:r>
          </a:p>
          <a:p>
            <a:pPr defTabSz="685800"/>
            <a:r>
              <a:rPr lang="en-US" sz="1600" dirty="0">
                <a:latin typeface="inherit"/>
              </a:rPr>
              <a:t>            &lt;label&gt;name: &lt;/label&gt;</a:t>
            </a:r>
          </a:p>
          <a:p>
            <a:pPr defTabSz="685800"/>
            <a:r>
              <a:rPr lang="en-US" sz="1600" dirty="0">
                <a:latin typeface="inherit"/>
              </a:rPr>
              <a:t>            &lt;input type='text' name='</a:t>
            </a:r>
            <a:r>
              <a:rPr lang="en-US" sz="1600" dirty="0" err="1">
                <a:latin typeface="inherit"/>
              </a:rPr>
              <a:t>client_name</a:t>
            </a:r>
            <a:r>
              <a:rPr lang="en-US" sz="1600" dirty="0">
                <a:latin typeface="inherit"/>
              </a:rPr>
              <a:t>' /&gt;</a:t>
            </a:r>
          </a:p>
          <a:p>
            <a:pPr defTabSz="685800"/>
            <a:r>
              <a:rPr lang="en-US" sz="1600" dirty="0">
                <a:latin typeface="inherit"/>
              </a:rPr>
              <a:t>            &lt;button type='submit'&gt;Submit&lt;/button&gt;</a:t>
            </a:r>
          </a:p>
          <a:p>
            <a:pPr defTabSz="685800"/>
            <a:r>
              <a:rPr lang="en-US" sz="1600" dirty="0">
                <a:latin typeface="inherit"/>
              </a:rPr>
              <a:t>        &lt;/form&gt;</a:t>
            </a:r>
          </a:p>
          <a:p>
            <a:pPr defTabSz="685800"/>
            <a:r>
              <a:rPr lang="en-US" sz="1600" dirty="0">
                <a:latin typeface="inherit"/>
              </a:rPr>
              <a:t>        &lt;p&gt;</a:t>
            </a:r>
          </a:p>
          <a:p>
            <a:pPr defTabSz="685800"/>
            <a:r>
              <a:rPr lang="en-US" sz="1600" dirty="0">
                <a:latin typeface="inherit"/>
              </a:rPr>
              <a:t>            &lt;?</a:t>
            </a:r>
            <a:r>
              <a:rPr lang="en-US" sz="1600" dirty="0" err="1">
                <a:latin typeface="inherit"/>
              </a:rPr>
              <a:t>php</a:t>
            </a:r>
            <a:r>
              <a:rPr lang="en-US" sz="1600" dirty="0">
                <a:latin typeface="inherit"/>
              </a:rPr>
              <a:t> $</a:t>
            </a:r>
            <a:r>
              <a:rPr lang="en-US" sz="1600" dirty="0" err="1">
                <a:latin typeface="inherit"/>
              </a:rPr>
              <a:t>clientName</a:t>
            </a:r>
            <a:r>
              <a:rPr lang="en-US" sz="1600" dirty="0">
                <a:latin typeface="inherit"/>
              </a:rPr>
              <a:t> ? print $</a:t>
            </a:r>
            <a:r>
              <a:rPr lang="en-US" sz="1600" dirty="0" err="1">
                <a:latin typeface="inherit"/>
              </a:rPr>
              <a:t>clientName</a:t>
            </a:r>
            <a:r>
              <a:rPr lang="en-US" sz="1600" dirty="0">
                <a:latin typeface="inherit"/>
              </a:rPr>
              <a:t> : print 'Please Enter Name'; ?&gt;</a:t>
            </a:r>
          </a:p>
          <a:p>
            <a:pPr defTabSz="685800"/>
            <a:r>
              <a:rPr lang="en-US" sz="1600" dirty="0">
                <a:latin typeface="inherit"/>
              </a:rPr>
              <a:t>        &lt;/p&gt;</a:t>
            </a:r>
          </a:p>
          <a:p>
            <a:pPr defTabSz="685800"/>
            <a:r>
              <a:rPr lang="en-US" sz="1600" dirty="0">
                <a:latin typeface="inherit"/>
              </a:rPr>
              <a:t>    &lt;/body&gt;</a:t>
            </a:r>
          </a:p>
          <a:p>
            <a:pPr defTabSz="685800"/>
            <a:r>
              <a:rPr lang="en-US" sz="1600" dirty="0">
                <a:latin typeface="inherit"/>
              </a:rPr>
              <a:t>&lt;/html&gt;</a:t>
            </a:r>
            <a:endParaRPr lang="he-IL" sz="1600" dirty="0">
              <a:latin typeface="inherit"/>
            </a:endParaRPr>
          </a:p>
        </p:txBody>
      </p:sp>
      <p:sp>
        <p:nvSpPr>
          <p:cNvPr id="5" name="Rectangle 1"/>
          <p:cNvSpPr>
            <a:spLocks noChangeArrowheads="1"/>
          </p:cNvSpPr>
          <p:nvPr/>
        </p:nvSpPr>
        <p:spPr bwMode="auto">
          <a:xfrm>
            <a:off x="0" y="823869"/>
            <a:ext cx="65" cy="40966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9981" rIns="0" bIns="99981" numCol="1" anchor="ctr" anchorCtr="0" compatLnSpc="1">
            <a:prstTxWarp prst="textNoShape">
              <a:avLst/>
            </a:prstTxWarp>
            <a:spAutoFit/>
          </a:bodyPr>
          <a:lstStyle/>
          <a:p>
            <a:pPr defTabSz="685800"/>
            <a:endParaRPr lang="he-IL" altLang="he-IL" sz="1350" dirty="0">
              <a:latin typeface="Arial" panose="020B0604020202020204" pitchFamily="34" charset="0"/>
            </a:endParaRPr>
          </a:p>
        </p:txBody>
      </p:sp>
      <p:sp>
        <p:nvSpPr>
          <p:cNvPr id="7" name="Rectangle 1"/>
          <p:cNvSpPr>
            <a:spLocks noChangeArrowheads="1"/>
          </p:cNvSpPr>
          <p:nvPr/>
        </p:nvSpPr>
        <p:spPr bwMode="auto">
          <a:xfrm>
            <a:off x="0" y="823869"/>
            <a:ext cx="65" cy="40966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9981" rIns="0" bIns="99981" numCol="1" anchor="ctr" anchorCtr="0" compatLnSpc="1">
            <a:prstTxWarp prst="textNoShape">
              <a:avLst/>
            </a:prstTxWarp>
            <a:spAutoFit/>
          </a:bodyPr>
          <a:lstStyle/>
          <a:p>
            <a:pPr defTabSz="685800"/>
            <a:endParaRPr lang="he-IL" altLang="he-IL" sz="1350" dirty="0">
              <a:latin typeface="Arial" panose="020B0604020202020204" pitchFamily="34" charset="0"/>
            </a:endParaRPr>
          </a:p>
        </p:txBody>
      </p:sp>
    </p:spTree>
    <p:extLst>
      <p:ext uri="{BB962C8B-B14F-4D97-AF65-F5344CB8AC3E}">
        <p14:creationId xmlns:p14="http://schemas.microsoft.com/office/powerpoint/2010/main" val="2205673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מה עדיף ? </a:t>
            </a:r>
            <a:r>
              <a:rPr lang="en-US" dirty="0"/>
              <a:t>POST</a:t>
            </a:r>
            <a:r>
              <a:rPr lang="he-IL" dirty="0"/>
              <a:t> או </a:t>
            </a:r>
            <a:r>
              <a:rPr lang="en-US" dirty="0"/>
              <a:t>GET</a:t>
            </a:r>
            <a:r>
              <a:rPr lang="he-IL" dirty="0"/>
              <a:t> ?</a:t>
            </a:r>
            <a:br>
              <a:rPr lang="he-IL" dirty="0"/>
            </a:br>
            <a:r>
              <a:rPr lang="he-IL" dirty="0"/>
              <a:t>תלוי במשימה שהוגדרה</a:t>
            </a:r>
            <a:endParaRPr lang="en-US" dirty="0"/>
          </a:p>
        </p:txBody>
      </p:sp>
      <p:sp>
        <p:nvSpPr>
          <p:cNvPr id="3" name="מציין מיקום תוכן 2"/>
          <p:cNvSpPr>
            <a:spLocks noGrp="1"/>
          </p:cNvSpPr>
          <p:nvPr>
            <p:ph idx="1"/>
          </p:nvPr>
        </p:nvSpPr>
        <p:spPr>
          <a:xfrm>
            <a:off x="251521" y="1988839"/>
            <a:ext cx="8534696" cy="4654847"/>
          </a:xfrm>
        </p:spPr>
        <p:txBody>
          <a:bodyPr>
            <a:noAutofit/>
          </a:bodyPr>
          <a:lstStyle/>
          <a:p>
            <a:r>
              <a:rPr lang="he-IL" sz="2200" b="1" u="sng" dirty="0">
                <a:solidFill>
                  <a:srgbClr val="00B050"/>
                </a:solidFill>
              </a:rPr>
              <a:t>שיטת ה – </a:t>
            </a:r>
            <a:r>
              <a:rPr lang="en-US" sz="2200" b="1" u="sng" dirty="0">
                <a:solidFill>
                  <a:srgbClr val="00B050"/>
                </a:solidFill>
              </a:rPr>
              <a:t>GET</a:t>
            </a:r>
            <a:r>
              <a:rPr lang="he-IL" sz="2200" b="1" u="sng" dirty="0">
                <a:solidFill>
                  <a:srgbClr val="00B050"/>
                </a:solidFill>
              </a:rPr>
              <a:t> :</a:t>
            </a:r>
          </a:p>
          <a:p>
            <a:r>
              <a:rPr lang="he-IL" sz="2200" dirty="0"/>
              <a:t>שיטה זו מצרפת את כל המידע ל – </a:t>
            </a:r>
            <a:r>
              <a:rPr lang="en-US" sz="2200" dirty="0"/>
              <a:t>URL</a:t>
            </a:r>
            <a:r>
              <a:rPr lang="he-IL" sz="2200" dirty="0"/>
              <a:t> אשר יופיע בשורת ה </a:t>
            </a:r>
            <a:r>
              <a:rPr lang="en-US" sz="2200" dirty="0"/>
              <a:t>URL</a:t>
            </a:r>
            <a:r>
              <a:rPr lang="he-IL" sz="2200" dirty="0"/>
              <a:t> של הדפדפן</a:t>
            </a:r>
          </a:p>
          <a:p>
            <a:r>
              <a:rPr lang="he-IL" sz="2200" dirty="0"/>
              <a:t>כמות המידע שניתן להעביר הנה מוגבלת מכיוון ש- </a:t>
            </a:r>
            <a:r>
              <a:rPr lang="en-US" sz="2200" dirty="0"/>
              <a:t>URL</a:t>
            </a:r>
            <a:r>
              <a:rPr lang="he-IL" sz="2200" dirty="0"/>
              <a:t> מכיל רק 1024 תווים</a:t>
            </a:r>
          </a:p>
          <a:p>
            <a:r>
              <a:rPr lang="he-IL" sz="2200" dirty="0"/>
              <a:t>פחות מאובטח  - כי המידע מופיע בשורת ה - </a:t>
            </a:r>
            <a:r>
              <a:rPr lang="en-US" sz="2200" dirty="0"/>
              <a:t>URL</a:t>
            </a:r>
            <a:endParaRPr lang="he-IL" sz="2200" dirty="0"/>
          </a:p>
          <a:p>
            <a:r>
              <a:rPr lang="he-IL" sz="2200" b="1" u="sng" dirty="0">
                <a:solidFill>
                  <a:srgbClr val="00B050"/>
                </a:solidFill>
              </a:rPr>
              <a:t>שיטת ה – </a:t>
            </a:r>
            <a:r>
              <a:rPr lang="en-US" sz="2200" b="1" u="sng" dirty="0">
                <a:solidFill>
                  <a:srgbClr val="00B050"/>
                </a:solidFill>
              </a:rPr>
              <a:t>POST</a:t>
            </a:r>
            <a:r>
              <a:rPr lang="he-IL" sz="2200" b="1" u="sng" dirty="0">
                <a:solidFill>
                  <a:srgbClr val="00B050"/>
                </a:solidFill>
              </a:rPr>
              <a:t> :</a:t>
            </a:r>
          </a:p>
          <a:p>
            <a:r>
              <a:rPr lang="he-IL" sz="2200" dirty="0"/>
              <a:t>בשיטה זו המידע אינו מופיע בשורת ה – </a:t>
            </a:r>
            <a:r>
              <a:rPr lang="en-US" sz="2200" dirty="0"/>
              <a:t>URL</a:t>
            </a:r>
            <a:r>
              <a:rPr lang="he-IL" sz="2200" dirty="0"/>
              <a:t> אלא נמצא בשרת</a:t>
            </a:r>
          </a:p>
          <a:p>
            <a:r>
              <a:rPr lang="he-IL" sz="2200" dirty="0"/>
              <a:t>כמות המידע שניתן להעביר היא הרבה יותר גדולה כי המידע לא מועבר דרך ה- </a:t>
            </a:r>
            <a:r>
              <a:rPr lang="en-US" sz="2200" dirty="0"/>
              <a:t>URL</a:t>
            </a:r>
            <a:endParaRPr lang="he-IL" sz="2200" dirty="0"/>
          </a:p>
          <a:p>
            <a:r>
              <a:rPr lang="he-IL" sz="2200" dirty="0"/>
              <a:t>הרבה יותר מאובטח, כי המידע נמצא בשרת ושרתים לרוב מאוד מאובטחים</a:t>
            </a:r>
          </a:p>
          <a:p>
            <a:endParaRPr lang="he-IL" sz="2200" dirty="0"/>
          </a:p>
          <a:p>
            <a:endParaRPr lang="en-US" sz="2200" dirty="0"/>
          </a:p>
        </p:txBody>
      </p:sp>
    </p:spTree>
    <p:extLst>
      <p:ext uri="{BB962C8B-B14F-4D97-AF65-F5344CB8AC3E}">
        <p14:creationId xmlns:p14="http://schemas.microsoft.com/office/powerpoint/2010/main" val="26751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534" y="210580"/>
            <a:ext cx="7793037" cy="1462087"/>
          </a:xfrm>
        </p:spPr>
        <p:txBody>
          <a:bodyPr/>
          <a:lstStyle/>
          <a:p>
            <a:r>
              <a:rPr lang="he-IL" dirty="0"/>
              <a:t>שיטה </a:t>
            </a:r>
            <a:r>
              <a:rPr lang="en-US" dirty="0"/>
              <a:t>REQUEST</a:t>
            </a:r>
            <a:endParaRPr lang="he-IL" dirty="0"/>
          </a:p>
        </p:txBody>
      </p:sp>
      <p:sp>
        <p:nvSpPr>
          <p:cNvPr id="3" name="Content Placeholder 2"/>
          <p:cNvSpPr>
            <a:spLocks noGrp="1"/>
          </p:cNvSpPr>
          <p:nvPr>
            <p:ph idx="1"/>
          </p:nvPr>
        </p:nvSpPr>
        <p:spPr>
          <a:xfrm>
            <a:off x="326776" y="1920032"/>
            <a:ext cx="8631560" cy="4723655"/>
          </a:xfrm>
        </p:spPr>
        <p:txBody>
          <a:bodyPr/>
          <a:lstStyle/>
          <a:p>
            <a:r>
              <a:rPr lang="he-IL" dirty="0"/>
              <a:t>הרבה פעמים במקום להשתמש במערך </a:t>
            </a:r>
            <a:r>
              <a:rPr lang="en-US" dirty="0"/>
              <a:t>$_GET</a:t>
            </a:r>
            <a:r>
              <a:rPr lang="he-IL" dirty="0"/>
              <a:t> או במערך </a:t>
            </a:r>
            <a:r>
              <a:rPr lang="en-US" dirty="0"/>
              <a:t>$_POST</a:t>
            </a:r>
            <a:r>
              <a:rPr lang="he-IL" dirty="0"/>
              <a:t> משתמשים במערך </a:t>
            </a:r>
            <a:r>
              <a:rPr lang="en-US" dirty="0"/>
              <a:t>$_REQUEST</a:t>
            </a:r>
            <a:endParaRPr lang="he-IL" dirty="0"/>
          </a:p>
          <a:p>
            <a:r>
              <a:rPr lang="he-IL" dirty="0"/>
              <a:t>מערך </a:t>
            </a:r>
            <a:r>
              <a:rPr lang="en-US" dirty="0"/>
              <a:t>$_REQUEST</a:t>
            </a:r>
            <a:r>
              <a:rPr lang="he-IL" dirty="0"/>
              <a:t> הוא מערך אסוציאטיבי שמכיל את בקשות ה- </a:t>
            </a:r>
            <a:r>
              <a:rPr lang="en-US" dirty="0"/>
              <a:t>$_GET</a:t>
            </a:r>
            <a:r>
              <a:rPr lang="he-IL" dirty="0"/>
              <a:t> ואת בקשות ה- </a:t>
            </a:r>
            <a:r>
              <a:rPr lang="en-US" dirty="0"/>
              <a:t>$_POST</a:t>
            </a:r>
            <a:endParaRPr lang="he-IL" dirty="0"/>
          </a:p>
          <a:p>
            <a:r>
              <a:rPr lang="he-IL" dirty="0"/>
              <a:t>בצורה זו אם נשנה את המתודה של הטופס אזי קוד ה-</a:t>
            </a:r>
            <a:r>
              <a:rPr lang="en-US" dirty="0"/>
              <a:t>PHP </a:t>
            </a:r>
            <a:r>
              <a:rPr lang="he-IL" dirty="0"/>
              <a:t> לא יושפע ויעבוד נכון, בלי שום קשר לסוג הנתון שנשלח אליו – </a:t>
            </a:r>
            <a:r>
              <a:rPr lang="en-US" dirty="0"/>
              <a:t>POST </a:t>
            </a:r>
            <a:r>
              <a:rPr lang="he-IL" dirty="0"/>
              <a:t> או </a:t>
            </a:r>
            <a:r>
              <a:rPr lang="en-US" dirty="0"/>
              <a:t>GET</a:t>
            </a:r>
            <a:endParaRPr lang="he-IL" dirty="0"/>
          </a:p>
        </p:txBody>
      </p:sp>
    </p:spTree>
    <p:extLst>
      <p:ext uri="{BB962C8B-B14F-4D97-AF65-F5344CB8AC3E}">
        <p14:creationId xmlns:p14="http://schemas.microsoft.com/office/powerpoint/2010/main" val="748124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21CD3-CE99-4241-AEB9-93C52A6E717C}"/>
              </a:ext>
            </a:extLst>
          </p:cNvPr>
          <p:cNvSpPr>
            <a:spLocks noGrp="1"/>
          </p:cNvSpPr>
          <p:nvPr>
            <p:ph type="title"/>
          </p:nvPr>
        </p:nvSpPr>
        <p:spPr>
          <a:xfrm>
            <a:off x="755576" y="3933056"/>
            <a:ext cx="7793037" cy="1462087"/>
          </a:xfrm>
        </p:spPr>
        <p:txBody>
          <a:bodyPr/>
          <a:lstStyle/>
          <a:p>
            <a:r>
              <a:rPr lang="en-US" sz="4400" dirty="0">
                <a:latin typeface="Arial" panose="020B0604020202020204" pitchFamily="34" charset="0"/>
                <a:cs typeface="Arial" panose="020B0604020202020204" pitchFamily="34" charset="0"/>
              </a:rPr>
              <a:t>SESSION/ COOKIE</a:t>
            </a:r>
            <a:endParaRPr lang="he-IL" dirty="0"/>
          </a:p>
        </p:txBody>
      </p:sp>
    </p:spTree>
    <p:extLst>
      <p:ext uri="{BB962C8B-B14F-4D97-AF65-F5344CB8AC3E}">
        <p14:creationId xmlns:p14="http://schemas.microsoft.com/office/powerpoint/2010/main" val="419566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7584" y="211432"/>
            <a:ext cx="7467600" cy="1345360"/>
          </a:xfrm>
        </p:spPr>
        <p:txBody>
          <a:bodyPr>
            <a:noAutofit/>
          </a:bodyPr>
          <a:lstStyle/>
          <a:p>
            <a:r>
              <a:rPr lang="en-US" sz="4000" b="1" dirty="0"/>
              <a:t>Include/</a:t>
            </a:r>
            <a:r>
              <a:rPr lang="en-US" sz="4000" dirty="0"/>
              <a:t> </a:t>
            </a:r>
            <a:r>
              <a:rPr lang="en-US" sz="4000" b="1" dirty="0"/>
              <a:t>require</a:t>
            </a:r>
            <a:br>
              <a:rPr lang="en-US" sz="4000" b="1" dirty="0"/>
            </a:br>
            <a:endParaRPr lang="he-IL" sz="4000" b="1" dirty="0"/>
          </a:p>
        </p:txBody>
      </p:sp>
      <p:sp>
        <p:nvSpPr>
          <p:cNvPr id="3" name="מציין מיקום תוכן 2"/>
          <p:cNvSpPr>
            <a:spLocks noGrp="1"/>
          </p:cNvSpPr>
          <p:nvPr>
            <p:ph sz="quarter" idx="1"/>
          </p:nvPr>
        </p:nvSpPr>
        <p:spPr>
          <a:xfrm>
            <a:off x="524542" y="1772816"/>
            <a:ext cx="7755632" cy="4873752"/>
          </a:xfrm>
        </p:spPr>
        <p:txBody>
          <a:bodyPr/>
          <a:lstStyle/>
          <a:p>
            <a:pPr fontAlgn="base"/>
            <a:r>
              <a:rPr lang="he-IL" sz="2800" dirty="0"/>
              <a:t>עד עכשיו נגענו רק בסקריפט שנמצא על קובץ אחד, אך אם אנו בונים מערכת שיותר גדולה מכמה דפים, אנו נרצה לבודד חלק מהפונקציות החשובות שלנו בקבצים נפרדים ולטעון אותם לפי הצורך.</a:t>
            </a:r>
          </a:p>
          <a:p>
            <a:pPr fontAlgn="base"/>
            <a:r>
              <a:rPr lang="he-IL" sz="2800" dirty="0"/>
              <a:t>כלומר יש אפשרות לקרוא בתוך קובץ </a:t>
            </a:r>
            <a:r>
              <a:rPr lang="en-US" sz="2800" dirty="0"/>
              <a:t>php</a:t>
            </a:r>
            <a:r>
              <a:rPr lang="he-IL" sz="2800" dirty="0"/>
              <a:t> לקובץ </a:t>
            </a:r>
            <a:r>
              <a:rPr lang="en-US" sz="2800" dirty="0"/>
              <a:t>php </a:t>
            </a:r>
            <a:r>
              <a:rPr lang="he-IL" sz="2800" dirty="0"/>
              <a:t>אחר.</a:t>
            </a:r>
          </a:p>
          <a:p>
            <a:pPr fontAlgn="base"/>
            <a:r>
              <a:rPr lang="he-IL" sz="2800" dirty="0"/>
              <a:t> זה נעשה עם </a:t>
            </a:r>
            <a:r>
              <a:rPr lang="en-US" sz="2800" dirty="0"/>
              <a:t>include</a:t>
            </a:r>
            <a:r>
              <a:rPr lang="he-IL" sz="2800" dirty="0"/>
              <a:t>/</a:t>
            </a:r>
            <a:r>
              <a:rPr lang="en-US" sz="2800" dirty="0"/>
              <a:t> require </a:t>
            </a:r>
            <a:endParaRPr lang="he-IL" sz="2800" dirty="0"/>
          </a:p>
          <a:p>
            <a:pPr fontAlgn="base"/>
            <a:endParaRPr lang="he-IL" sz="2800" dirty="0"/>
          </a:p>
          <a:p>
            <a:pPr fontAlgn="base"/>
            <a:endParaRPr lang="he-IL" sz="2800" dirty="0"/>
          </a:p>
          <a:p>
            <a:pPr fontAlgn="base"/>
            <a:endParaRPr lang="en-US" sz="2800" dirty="0"/>
          </a:p>
          <a:p>
            <a:endParaRPr lang="he-IL" sz="2800" dirty="0"/>
          </a:p>
        </p:txBody>
      </p:sp>
    </p:spTree>
    <p:extLst>
      <p:ext uri="{BB962C8B-B14F-4D97-AF65-F5344CB8AC3E}">
        <p14:creationId xmlns:p14="http://schemas.microsoft.com/office/powerpoint/2010/main" val="404608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680" y="1070607"/>
            <a:ext cx="6683765" cy="570415"/>
          </a:xfrm>
        </p:spPr>
        <p:txBody>
          <a:bodyPr/>
          <a:lstStyle/>
          <a:p>
            <a:pPr algn="ctr"/>
            <a:r>
              <a:rPr lang="he-IL" dirty="0"/>
              <a:t>הקדמה</a:t>
            </a:r>
          </a:p>
        </p:txBody>
      </p:sp>
      <p:sp>
        <p:nvSpPr>
          <p:cNvPr id="3" name="Content Placeholder 2"/>
          <p:cNvSpPr>
            <a:spLocks noGrp="1"/>
          </p:cNvSpPr>
          <p:nvPr>
            <p:ph idx="1"/>
          </p:nvPr>
        </p:nvSpPr>
        <p:spPr>
          <a:xfrm>
            <a:off x="1185455" y="1805666"/>
            <a:ext cx="7354831" cy="4195084"/>
          </a:xfrm>
        </p:spPr>
        <p:txBody>
          <a:bodyPr>
            <a:noAutofit/>
          </a:bodyPr>
          <a:lstStyle/>
          <a:p>
            <a:r>
              <a:rPr lang="he-IL" sz="1650" dirty="0">
                <a:latin typeface="Arial" panose="020B0604020202020204" pitchFamily="34" charset="0"/>
                <a:cs typeface="Arial" panose="020B0604020202020204" pitchFamily="34" charset="0"/>
              </a:rPr>
              <a:t>המטרה של </a:t>
            </a:r>
            <a:r>
              <a:rPr lang="en-US" sz="1650" dirty="0">
                <a:latin typeface="Arial" panose="020B0604020202020204" pitchFamily="34" charset="0"/>
                <a:cs typeface="Arial" panose="020B0604020202020204" pitchFamily="34" charset="0"/>
              </a:rPr>
              <a:t>SESSION</a:t>
            </a:r>
            <a:r>
              <a:rPr lang="he-IL" sz="1650" dirty="0">
                <a:latin typeface="Arial" panose="020B0604020202020204" pitchFamily="34" charset="0"/>
                <a:cs typeface="Arial" panose="020B0604020202020204" pitchFamily="34" charset="0"/>
              </a:rPr>
              <a:t> ועוגיות היא לשמור מידע על המשתמש ולשייך משתמש או גולש מסוים לפעולות מסוימות.</a:t>
            </a:r>
          </a:p>
          <a:p>
            <a:r>
              <a:rPr lang="he-IL" sz="1650" dirty="0">
                <a:latin typeface="Arial" panose="020B0604020202020204" pitchFamily="34" charset="0"/>
                <a:cs typeface="Arial" panose="020B0604020202020204" pitchFamily="34" charset="0"/>
              </a:rPr>
              <a:t>כך למשל, אם יוצרים מערכת משתמשים, ניתן לשמור את העובדה שהמשתמש הוא </a:t>
            </a:r>
            <a:r>
              <a:rPr lang="en-US" sz="1650" dirty="0">
                <a:latin typeface="Arial" panose="020B0604020202020204" pitchFamily="34" charset="0"/>
                <a:cs typeface="Arial" panose="020B0604020202020204" pitchFamily="34" charset="0"/>
              </a:rPr>
              <a:t>logged in</a:t>
            </a:r>
            <a:r>
              <a:rPr lang="he-IL" sz="1650" dirty="0">
                <a:latin typeface="Arial" panose="020B0604020202020204" pitchFamily="34" charset="0"/>
                <a:cs typeface="Arial" panose="020B0604020202020204" pitchFamily="34" charset="0"/>
              </a:rPr>
              <a:t> באמצעות </a:t>
            </a:r>
            <a:r>
              <a:rPr lang="en-US" sz="1650" dirty="0">
                <a:latin typeface="Arial" panose="020B0604020202020204" pitchFamily="34" charset="0"/>
                <a:cs typeface="Arial" panose="020B0604020202020204" pitchFamily="34" charset="0"/>
              </a:rPr>
              <a:t>SESSION </a:t>
            </a:r>
            <a:r>
              <a:rPr lang="he-IL" sz="1650" dirty="0">
                <a:latin typeface="Arial" panose="020B0604020202020204" pitchFamily="34" charset="0"/>
                <a:cs typeface="Arial" panose="020B0604020202020204" pitchFamily="34" charset="0"/>
              </a:rPr>
              <a:t> או </a:t>
            </a:r>
            <a:r>
              <a:rPr lang="en-US" sz="1650" dirty="0">
                <a:latin typeface="Arial" panose="020B0604020202020204" pitchFamily="34" charset="0"/>
                <a:cs typeface="Arial" panose="020B0604020202020204" pitchFamily="34" charset="0"/>
              </a:rPr>
              <a:t>COOKIE</a:t>
            </a:r>
            <a:r>
              <a:rPr lang="he-IL" sz="1650" dirty="0">
                <a:latin typeface="Arial" panose="020B0604020202020204" pitchFamily="34" charset="0"/>
                <a:cs typeface="Arial" panose="020B0604020202020204" pitchFamily="34" charset="0"/>
              </a:rPr>
              <a:t> ולמנוע ממנו את הצורך להזדהות שוב ושוב בכל דף.</a:t>
            </a:r>
            <a:endParaRPr lang="en-US" sz="1650" dirty="0">
              <a:latin typeface="Arial" panose="020B0604020202020204" pitchFamily="34" charset="0"/>
              <a:cs typeface="Arial" panose="020B0604020202020204" pitchFamily="34" charset="0"/>
            </a:endParaRPr>
          </a:p>
          <a:p>
            <a:r>
              <a:rPr lang="he-IL" sz="1650" dirty="0">
                <a:latin typeface="Arial" panose="020B0604020202020204" pitchFamily="34" charset="0"/>
                <a:cs typeface="Arial" panose="020B0604020202020204" pitchFamily="34" charset="0"/>
              </a:rPr>
              <a:t>ניתן לחשוב על זה בצורה הבאה : ברגע שמשתמש נכנס לאתר מסוים ונרשם אליו וקיבל שם משתמש וסיסמה, בכל פעם שאותו משתמש  נכנס לאותו אתר הוא  יצטרך להזדהות באמצעות השם משתמש והסיסמה שניתנו לו ברישום הראשוני. כמו למשל שאנחנו נכנסים לחשבון הבנק אז כל כניסה מחייבת אותנו להקיש שם משתמש וסיסמה.</a:t>
            </a:r>
          </a:p>
          <a:p>
            <a:r>
              <a:rPr lang="he-IL" sz="1650" dirty="0">
                <a:latin typeface="Arial" panose="020B0604020202020204" pitchFamily="34" charset="0"/>
                <a:cs typeface="Arial" panose="020B0604020202020204" pitchFamily="34" charset="0"/>
              </a:rPr>
              <a:t>במקרה של </a:t>
            </a:r>
            <a:r>
              <a:rPr lang="en-US" sz="1650" dirty="0">
                <a:latin typeface="Arial" panose="020B0604020202020204" pitchFamily="34" charset="0"/>
                <a:cs typeface="Arial" panose="020B0604020202020204" pitchFamily="34" charset="0"/>
              </a:rPr>
              <a:t>SESSION </a:t>
            </a:r>
            <a:r>
              <a:rPr lang="he-IL" sz="1650" dirty="0">
                <a:latin typeface="Arial" panose="020B0604020202020204" pitchFamily="34" charset="0"/>
                <a:cs typeface="Arial" panose="020B0604020202020204" pitchFamily="34" charset="0"/>
              </a:rPr>
              <a:t> או </a:t>
            </a:r>
            <a:r>
              <a:rPr lang="en-US" sz="1650" dirty="0">
                <a:latin typeface="Arial" panose="020B0604020202020204" pitchFamily="34" charset="0"/>
                <a:cs typeface="Arial" panose="020B0604020202020204" pitchFamily="34" charset="0"/>
              </a:rPr>
              <a:t>COOKIE</a:t>
            </a:r>
            <a:r>
              <a:rPr lang="he-IL" sz="1650" dirty="0">
                <a:latin typeface="Arial" panose="020B0604020202020204" pitchFamily="34" charset="0"/>
                <a:cs typeface="Arial" panose="020B0604020202020204" pitchFamily="34" charset="0"/>
              </a:rPr>
              <a:t> ברגע שנכנסנו לאתר כלשהו וביצענו רישום ראשוני בפעם הבאה שנכנס לאותו אתר לא נצטרך להכניס שם משתמש וסיסמה כי המערכת כבר מזהה אותנו. כמו למשל בחשבון </a:t>
            </a:r>
            <a:r>
              <a:rPr lang="en-US" sz="1650" dirty="0">
                <a:latin typeface="Arial" panose="020B0604020202020204" pitchFamily="34" charset="0"/>
                <a:cs typeface="Arial" panose="020B0604020202020204" pitchFamily="34" charset="0"/>
              </a:rPr>
              <a:t>GMAIL </a:t>
            </a:r>
            <a:r>
              <a:rPr lang="he-IL" sz="1650" dirty="0">
                <a:latin typeface="Arial" panose="020B0604020202020204" pitchFamily="34" charset="0"/>
                <a:cs typeface="Arial" panose="020B0604020202020204" pitchFamily="34" charset="0"/>
              </a:rPr>
              <a:t> ששם כל עוד לא התנתקנו מהמערכת אז תמיד נוכל להיכנס אליה ולהמשיך מאותה נקודה ללא צורך להזדהות מחדש.</a:t>
            </a:r>
          </a:p>
          <a:p>
            <a:endParaRPr lang="he-IL" sz="16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417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למה צריך את קבצי ה – </a:t>
            </a:r>
            <a:r>
              <a:rPr lang="en-US" dirty="0"/>
              <a:t>COOKIE  </a:t>
            </a:r>
            <a:r>
              <a:rPr lang="he-IL" dirty="0"/>
              <a:t> ?</a:t>
            </a:r>
          </a:p>
        </p:txBody>
      </p:sp>
      <p:sp>
        <p:nvSpPr>
          <p:cNvPr id="3" name="Content Placeholder 2"/>
          <p:cNvSpPr>
            <a:spLocks noGrp="1"/>
          </p:cNvSpPr>
          <p:nvPr>
            <p:ph idx="1"/>
          </p:nvPr>
        </p:nvSpPr>
        <p:spPr>
          <a:xfrm>
            <a:off x="1565808" y="2084938"/>
            <a:ext cx="7168964" cy="3255596"/>
          </a:xfrm>
        </p:spPr>
        <p:txBody>
          <a:bodyPr/>
          <a:lstStyle/>
          <a:p>
            <a:r>
              <a:rPr lang="he-IL" dirty="0"/>
              <a:t>קבצי </a:t>
            </a:r>
            <a:r>
              <a:rPr lang="en-US" dirty="0"/>
              <a:t>Cookie </a:t>
            </a:r>
            <a:r>
              <a:rPr lang="he-IL" dirty="0"/>
              <a:t> מאחסנים נתוני גלישה, כמו העדפות לגבי אתרים או פרטי פרופיל. </a:t>
            </a:r>
          </a:p>
          <a:p>
            <a:r>
              <a:rPr lang="he-IL" dirty="0"/>
              <a:t>בנוסף, קבצי </a:t>
            </a:r>
            <a:r>
              <a:rPr lang="en-US" dirty="0"/>
              <a:t>Cookie </a:t>
            </a:r>
            <a:r>
              <a:rPr lang="he-IL" dirty="0"/>
              <a:t> מסייעים לאתר לזכור את ההגדרות המועדפות שלנו, כדי שיוכל לטעון אותן כשניכנס מחדש לאתר בשבוע הבא למשל ולהציג תכנים רלוונטיים.</a:t>
            </a:r>
          </a:p>
          <a:p>
            <a:r>
              <a:rPr lang="he-IL" dirty="0"/>
              <a:t>קבצי </a:t>
            </a:r>
            <a:r>
              <a:rPr lang="en-US" dirty="0"/>
              <a:t>Cookie </a:t>
            </a:r>
            <a:r>
              <a:rPr lang="he-IL" dirty="0"/>
              <a:t> גם יכולים לסייע לאתר לזכור את המיקום שלנו, כדי שיוכל לספק לנו תוכן רלוונטי למיקומנו, כמו מזג האוויר.</a:t>
            </a:r>
          </a:p>
          <a:p>
            <a:r>
              <a:rPr lang="he-IL" dirty="0"/>
              <a:t>קבצי </a:t>
            </a:r>
            <a:r>
              <a:rPr lang="en-US" dirty="0"/>
              <a:t> Cookie </a:t>
            </a:r>
            <a:r>
              <a:rPr lang="he-IL" dirty="0"/>
              <a:t>הן קבצי טקסט ששמורים על מחשב הלקוח.  </a:t>
            </a:r>
          </a:p>
          <a:p>
            <a:r>
              <a:rPr lang="he-IL" dirty="0"/>
              <a:t>יש</a:t>
            </a:r>
            <a:r>
              <a:rPr lang="he-IL" u="sng" dirty="0"/>
              <a:t> 3 שלבים של זיהו משתמש חוזר: </a:t>
            </a:r>
          </a:p>
          <a:p>
            <a:pPr>
              <a:buAutoNum type="arabicPeriod"/>
            </a:pPr>
            <a:r>
              <a:rPr lang="he-IL" dirty="0"/>
              <a:t>סקריפט של שרת שולח </a:t>
            </a:r>
            <a:r>
              <a:rPr lang="en-US" dirty="0"/>
              <a:t> cookies</a:t>
            </a:r>
            <a:r>
              <a:rPr lang="he-IL" dirty="0"/>
              <a:t>לדפדפן, למשל שם, תעודת זהות. </a:t>
            </a:r>
          </a:p>
          <a:p>
            <a:pPr>
              <a:buAutoNum type="arabicPeriod"/>
            </a:pPr>
            <a:r>
              <a:rPr lang="he-IL" dirty="0"/>
              <a:t>הדפדפן שומר את המידע לשימוש עתידי.</a:t>
            </a:r>
          </a:p>
          <a:p>
            <a:pPr>
              <a:buAutoNum type="arabicPeriod"/>
            </a:pPr>
            <a:r>
              <a:rPr lang="he-IL" dirty="0"/>
              <a:t>כשבפעם הבאה הדפדפן שולח בקשה לשרת הוא שולח את ה-</a:t>
            </a:r>
            <a:r>
              <a:rPr lang="en-US" dirty="0"/>
              <a:t>cookies</a:t>
            </a:r>
            <a:r>
              <a:rPr lang="he-IL" dirty="0"/>
              <a:t> לשרת, והשרת משתמש במידע שיושב ב-</a:t>
            </a:r>
            <a:r>
              <a:rPr lang="en-US" dirty="0"/>
              <a:t> cookies</a:t>
            </a:r>
            <a:r>
              <a:rPr lang="he-IL" dirty="0"/>
              <a:t>לצורך זיהוי משתמש.  </a:t>
            </a:r>
          </a:p>
          <a:p>
            <a:pPr marL="0" indent="0">
              <a:buNone/>
            </a:pPr>
            <a:endParaRPr lang="he-IL" dirty="0"/>
          </a:p>
          <a:p>
            <a:endParaRPr lang="he-IL" dirty="0"/>
          </a:p>
        </p:txBody>
      </p:sp>
    </p:spTree>
    <p:extLst>
      <p:ext uri="{BB962C8B-B14F-4D97-AF65-F5344CB8AC3E}">
        <p14:creationId xmlns:p14="http://schemas.microsoft.com/office/powerpoint/2010/main" val="34214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עוגיות (</a:t>
            </a:r>
            <a:r>
              <a:rPr lang="en-US" dirty="0"/>
              <a:t>cookies</a:t>
            </a:r>
            <a:r>
              <a:rPr lang="he-IL" dirty="0"/>
              <a:t>)</a:t>
            </a:r>
          </a:p>
        </p:txBody>
      </p:sp>
      <p:sp>
        <p:nvSpPr>
          <p:cNvPr id="3" name="Content Placeholder 2"/>
          <p:cNvSpPr>
            <a:spLocks noGrp="1"/>
          </p:cNvSpPr>
          <p:nvPr>
            <p:ph idx="1"/>
          </p:nvPr>
        </p:nvSpPr>
        <p:spPr>
          <a:xfrm>
            <a:off x="1733450" y="1805667"/>
            <a:ext cx="6447501" cy="2910580"/>
          </a:xfrm>
        </p:spPr>
        <p:txBody>
          <a:bodyPr>
            <a:normAutofit fontScale="55000" lnSpcReduction="20000"/>
          </a:bodyPr>
          <a:lstStyle/>
          <a:p>
            <a:r>
              <a:rPr lang="he-IL" dirty="0"/>
              <a:t>עוגיות הן קבצים קטנים שיושבים במחשב של הגולש ואנו יכולים לשמור שם מידע</a:t>
            </a:r>
          </a:p>
          <a:p>
            <a:r>
              <a:rPr lang="he-IL" dirty="0"/>
              <a:t>הקבצים הם קטנים יחסית, ורק האתר ששם אותן שם או הגולש יכולים לראות מה יש בפנים, למרות זאת, עדיף מאד שלא לשים בעוגיות שום מידע רגיש</a:t>
            </a:r>
          </a:p>
          <a:p>
            <a:r>
              <a:rPr lang="he-IL" b="1" dirty="0"/>
              <a:t>יצירת עוגייה</a:t>
            </a:r>
          </a:p>
          <a:p>
            <a:pPr lvl="1"/>
            <a:r>
              <a:rPr lang="he-IL" dirty="0"/>
              <a:t>נעשית ע"י הפקודה </a:t>
            </a:r>
            <a:r>
              <a:rPr lang="en-US" dirty="0" err="1"/>
              <a:t>setcookie</a:t>
            </a:r>
            <a:endParaRPr lang="he-IL" dirty="0"/>
          </a:p>
          <a:p>
            <a:pPr lvl="2"/>
            <a:r>
              <a:rPr lang="en-US" dirty="0" err="1"/>
              <a:t>setcookie</a:t>
            </a:r>
            <a:r>
              <a:rPr lang="he-IL" dirty="0"/>
              <a:t> מקבלת מספר ארגומנטים, הארגומנטים הבסיסיים שלה הם:</a:t>
            </a:r>
          </a:p>
          <a:p>
            <a:pPr lvl="2"/>
            <a:r>
              <a:rPr lang="he-IL" dirty="0"/>
              <a:t>המפתח (שם העוגייה) </a:t>
            </a:r>
          </a:p>
          <a:p>
            <a:pPr lvl="2"/>
            <a:r>
              <a:rPr lang="he-IL" dirty="0"/>
              <a:t>הערך</a:t>
            </a:r>
          </a:p>
          <a:p>
            <a:pPr lvl="2"/>
            <a:r>
              <a:rPr lang="he-IL" dirty="0"/>
              <a:t>אורך זמן שהעוגייה תופיע במערכת</a:t>
            </a:r>
          </a:p>
          <a:p>
            <a:pPr lvl="1"/>
            <a:r>
              <a:rPr lang="he-IL" sz="1350" b="1" dirty="0">
                <a:solidFill>
                  <a:srgbClr val="FF0000"/>
                </a:solidFill>
              </a:rPr>
              <a:t>קבלת המידע מהעוגייה הוא באמצעות מערך אסוציאטיבי בשם </a:t>
            </a:r>
            <a:r>
              <a:rPr lang="en-US" sz="1350" b="1" dirty="0">
                <a:solidFill>
                  <a:srgbClr val="FF0000"/>
                </a:solidFill>
              </a:rPr>
              <a:t>$_COOKIE</a:t>
            </a:r>
            <a:r>
              <a:rPr lang="he-IL" sz="1350" b="1" dirty="0">
                <a:solidFill>
                  <a:srgbClr val="FF0000"/>
                </a:solidFill>
              </a:rPr>
              <a:t> שמכיל את כל שמות העוגיות שקשורות לדומיין שלנו</a:t>
            </a:r>
          </a:p>
        </p:txBody>
      </p:sp>
      <p:sp>
        <p:nvSpPr>
          <p:cNvPr id="4" name="Rectangle 3"/>
          <p:cNvSpPr/>
          <p:nvPr/>
        </p:nvSpPr>
        <p:spPr>
          <a:xfrm>
            <a:off x="1531109" y="4863997"/>
            <a:ext cx="5658356" cy="83962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1200" dirty="0">
                <a:latin typeface="inherit"/>
              </a:rPr>
              <a:t>&lt;?</a:t>
            </a:r>
            <a:r>
              <a:rPr lang="en-US" sz="1200" dirty="0" err="1">
                <a:latin typeface="inherit"/>
              </a:rPr>
              <a:t>php</a:t>
            </a:r>
            <a:r>
              <a:rPr lang="en-US" sz="1200" dirty="0">
                <a:latin typeface="inherit"/>
              </a:rPr>
              <a:t> </a:t>
            </a:r>
          </a:p>
          <a:p>
            <a:pPr defTabSz="685800"/>
            <a:r>
              <a:rPr lang="en-US" sz="1200" dirty="0">
                <a:latin typeface="inherit"/>
              </a:rPr>
              <a:t>	</a:t>
            </a:r>
            <a:r>
              <a:rPr lang="en-US" sz="1200" dirty="0" err="1">
                <a:latin typeface="inherit"/>
              </a:rPr>
              <a:t>setcookie</a:t>
            </a:r>
            <a:r>
              <a:rPr lang="en-US" sz="1200" dirty="0">
                <a:latin typeface="inherit"/>
              </a:rPr>
              <a:t>('</a:t>
            </a:r>
            <a:r>
              <a:rPr lang="en-US" sz="1200" dirty="0" err="1">
                <a:latin typeface="inherit"/>
              </a:rPr>
              <a:t>myCookie</a:t>
            </a:r>
            <a:r>
              <a:rPr lang="en-US" sz="1200" dirty="0">
                <a:latin typeface="inherit"/>
              </a:rPr>
              <a:t>', '</a:t>
            </a:r>
            <a:r>
              <a:rPr lang="en-US" sz="1200" dirty="0" err="1">
                <a:latin typeface="inherit"/>
              </a:rPr>
              <a:t>myValue</a:t>
            </a:r>
            <a:r>
              <a:rPr lang="en-US" sz="1200" dirty="0">
                <a:latin typeface="inherit"/>
              </a:rPr>
              <a:t>‘, time() + seconds); </a:t>
            </a:r>
          </a:p>
          <a:p>
            <a:pPr defTabSz="685800"/>
            <a:r>
              <a:rPr lang="en-US" sz="1200" dirty="0">
                <a:latin typeface="inherit"/>
              </a:rPr>
              <a:t>	print $_COOKIE['</a:t>
            </a:r>
            <a:r>
              <a:rPr lang="en-US" sz="1200" dirty="0" err="1">
                <a:latin typeface="inherit"/>
              </a:rPr>
              <a:t>myCookie</a:t>
            </a:r>
            <a:r>
              <a:rPr lang="en-US" sz="1200" dirty="0">
                <a:latin typeface="inherit"/>
              </a:rPr>
              <a:t>'];</a:t>
            </a:r>
          </a:p>
          <a:p>
            <a:pPr defTabSz="685800"/>
            <a:r>
              <a:rPr lang="en-US" sz="1200" dirty="0">
                <a:latin typeface="inherit"/>
              </a:rPr>
              <a:t>?&gt;</a:t>
            </a:r>
            <a:endParaRPr lang="he-IL" sz="1200" dirty="0">
              <a:latin typeface="inherit"/>
            </a:endParaRPr>
          </a:p>
        </p:txBody>
      </p:sp>
    </p:spTree>
    <p:extLst>
      <p:ext uri="{BB962C8B-B14F-4D97-AF65-F5344CB8AC3E}">
        <p14:creationId xmlns:p14="http://schemas.microsoft.com/office/powerpoint/2010/main" val="157982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יצירת עוגייה (</a:t>
            </a:r>
            <a:r>
              <a:rPr lang="en-US" dirty="0"/>
              <a:t>cookies</a:t>
            </a:r>
            <a:r>
              <a:rPr lang="he-IL" dirty="0"/>
              <a:t>)</a:t>
            </a:r>
            <a:r>
              <a:rPr lang="en-US" dirty="0"/>
              <a:t> </a:t>
            </a:r>
            <a:endParaRPr lang="he-IL" dirty="0"/>
          </a:p>
        </p:txBody>
      </p:sp>
      <p:sp>
        <p:nvSpPr>
          <p:cNvPr id="3" name="Content Placeholder 2"/>
          <p:cNvSpPr>
            <a:spLocks noGrp="1"/>
          </p:cNvSpPr>
          <p:nvPr>
            <p:ph idx="1"/>
          </p:nvPr>
        </p:nvSpPr>
        <p:spPr>
          <a:xfrm>
            <a:off x="1454345" y="2286000"/>
            <a:ext cx="6447501" cy="2910580"/>
          </a:xfrm>
        </p:spPr>
        <p:txBody>
          <a:bodyPr>
            <a:normAutofit fontScale="70000" lnSpcReduction="20000"/>
          </a:bodyPr>
          <a:lstStyle/>
          <a:p>
            <a:r>
              <a:rPr lang="he-IL" dirty="0"/>
              <a:t>בואו ניצור עוגייה </a:t>
            </a:r>
            <a:r>
              <a:rPr lang="en-US" dirty="0"/>
              <a:t> </a:t>
            </a:r>
            <a:r>
              <a:rPr lang="he-IL" dirty="0"/>
              <a:t>:</a:t>
            </a:r>
          </a:p>
          <a:p>
            <a:pPr algn="l"/>
            <a:r>
              <a:rPr lang="en-US" dirty="0"/>
              <a:t>&lt;?</a:t>
            </a:r>
            <a:r>
              <a:rPr lang="en-US" dirty="0" err="1"/>
              <a:t>php</a:t>
            </a:r>
            <a:r>
              <a:rPr lang="en-US" dirty="0"/>
              <a:t> </a:t>
            </a:r>
          </a:p>
          <a:p>
            <a:pPr algn="l"/>
            <a:r>
              <a:rPr lang="en-US" dirty="0"/>
              <a:t>	</a:t>
            </a:r>
            <a:r>
              <a:rPr lang="en-US" dirty="0" err="1"/>
              <a:t>setcookie</a:t>
            </a:r>
            <a:r>
              <a:rPr lang="en-US" dirty="0"/>
              <a:t>('</a:t>
            </a:r>
            <a:r>
              <a:rPr lang="en-US" dirty="0" err="1"/>
              <a:t>myCookie</a:t>
            </a:r>
            <a:r>
              <a:rPr lang="en-US" dirty="0"/>
              <a:t>', '</a:t>
            </a:r>
            <a:r>
              <a:rPr lang="en-US" dirty="0" err="1"/>
              <a:t>Dor</a:t>
            </a:r>
            <a:r>
              <a:rPr lang="en-US" dirty="0"/>
              <a:t>',time() + 60); </a:t>
            </a:r>
          </a:p>
          <a:p>
            <a:pPr algn="l"/>
            <a:r>
              <a:rPr lang="en-US" dirty="0"/>
              <a:t>	print $_COOKIE['</a:t>
            </a:r>
            <a:r>
              <a:rPr lang="en-US" dirty="0" err="1"/>
              <a:t>myCookie</a:t>
            </a:r>
            <a:r>
              <a:rPr lang="en-US" dirty="0"/>
              <a:t>'];</a:t>
            </a:r>
          </a:p>
          <a:p>
            <a:pPr algn="l"/>
            <a:r>
              <a:rPr lang="en-US" dirty="0"/>
              <a:t>?&gt;</a:t>
            </a:r>
          </a:p>
          <a:p>
            <a:r>
              <a:rPr lang="he-IL" dirty="0"/>
              <a:t>יצרנו עוגייה שהערך שלה הנו </a:t>
            </a:r>
            <a:r>
              <a:rPr lang="en-US" dirty="0" err="1"/>
              <a:t>Dor</a:t>
            </a:r>
            <a:r>
              <a:rPr lang="he-IL" dirty="0"/>
              <a:t> והיא תישמר למשך 60 שניות מרגע זה.</a:t>
            </a:r>
          </a:p>
          <a:p>
            <a:r>
              <a:rPr lang="he-IL" dirty="0"/>
              <a:t>שימו לב שחייבים להוסיף את הפונקציה </a:t>
            </a:r>
            <a:r>
              <a:rPr lang="en-US" dirty="0"/>
              <a:t>time()</a:t>
            </a:r>
            <a:r>
              <a:rPr lang="he-IL" dirty="0"/>
              <a:t> על מנת לקבל את הזמן הנוכחי להוסיף את מספר השניות.</a:t>
            </a:r>
          </a:p>
          <a:p>
            <a:endParaRPr lang="he-IL" dirty="0"/>
          </a:p>
        </p:txBody>
      </p:sp>
    </p:spTree>
    <p:extLst>
      <p:ext uri="{BB962C8B-B14F-4D97-AF65-F5344CB8AC3E}">
        <p14:creationId xmlns:p14="http://schemas.microsoft.com/office/powerpoint/2010/main" val="272274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יצירת עוגייה (</a:t>
            </a:r>
            <a:r>
              <a:rPr lang="en-US" dirty="0"/>
              <a:t>cookies</a:t>
            </a:r>
            <a:r>
              <a:rPr lang="he-IL" dirty="0"/>
              <a:t>)</a:t>
            </a:r>
            <a:r>
              <a:rPr lang="en-US" dirty="0"/>
              <a:t> </a:t>
            </a:r>
            <a:endParaRPr lang="he-IL" dirty="0"/>
          </a:p>
        </p:txBody>
      </p:sp>
      <p:pic>
        <p:nvPicPr>
          <p:cNvPr id="5" name="תמונה 4"/>
          <p:cNvPicPr>
            <a:picLocks noChangeAspect="1"/>
          </p:cNvPicPr>
          <p:nvPr/>
        </p:nvPicPr>
        <p:blipFill>
          <a:blip r:embed="rId2"/>
          <a:stretch>
            <a:fillRect/>
          </a:stretch>
        </p:blipFill>
        <p:spPr>
          <a:xfrm>
            <a:off x="787426" y="2503938"/>
            <a:ext cx="3363054" cy="2266144"/>
          </a:xfrm>
          <a:prstGeom prst="rect">
            <a:avLst/>
          </a:prstGeom>
        </p:spPr>
      </p:pic>
      <p:pic>
        <p:nvPicPr>
          <p:cNvPr id="6" name="תמונה 5"/>
          <p:cNvPicPr>
            <a:picLocks noChangeAspect="1"/>
          </p:cNvPicPr>
          <p:nvPr/>
        </p:nvPicPr>
        <p:blipFill>
          <a:blip r:embed="rId3"/>
          <a:stretch>
            <a:fillRect/>
          </a:stretch>
        </p:blipFill>
        <p:spPr>
          <a:xfrm>
            <a:off x="5501529" y="3355951"/>
            <a:ext cx="2898419" cy="562118"/>
          </a:xfrm>
          <a:prstGeom prst="rect">
            <a:avLst/>
          </a:prstGeom>
        </p:spPr>
      </p:pic>
      <p:cxnSp>
        <p:nvCxnSpPr>
          <p:cNvPr id="8" name="מחבר חץ ישר 7"/>
          <p:cNvCxnSpPr>
            <a:stCxn id="5" idx="3"/>
            <a:endCxn id="6" idx="1"/>
          </p:cNvCxnSpPr>
          <p:nvPr/>
        </p:nvCxnSpPr>
        <p:spPr>
          <a:xfrm>
            <a:off x="4150480" y="3637010"/>
            <a:ext cx="135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7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יצירת עוגייה (</a:t>
            </a:r>
            <a:r>
              <a:rPr lang="en-US" dirty="0"/>
              <a:t>cookies</a:t>
            </a:r>
            <a:r>
              <a:rPr lang="he-IL" dirty="0"/>
              <a:t>)</a:t>
            </a:r>
            <a:r>
              <a:rPr lang="en-US" dirty="0"/>
              <a:t> </a:t>
            </a:r>
            <a:endParaRPr lang="he-IL" dirty="0"/>
          </a:p>
        </p:txBody>
      </p:sp>
      <p:sp>
        <p:nvSpPr>
          <p:cNvPr id="3" name="Content Placeholder 2"/>
          <p:cNvSpPr>
            <a:spLocks noGrp="1"/>
          </p:cNvSpPr>
          <p:nvPr>
            <p:ph idx="1"/>
          </p:nvPr>
        </p:nvSpPr>
        <p:spPr>
          <a:xfrm>
            <a:off x="1574635" y="1957695"/>
            <a:ext cx="6747326" cy="3724601"/>
          </a:xfrm>
        </p:spPr>
        <p:txBody>
          <a:bodyPr>
            <a:noAutofit/>
          </a:bodyPr>
          <a:lstStyle/>
          <a:p>
            <a:r>
              <a:rPr lang="he-IL" sz="1650" dirty="0">
                <a:latin typeface="Arial" panose="020B0604020202020204" pitchFamily="34" charset="0"/>
                <a:cs typeface="Arial" panose="020B0604020202020204" pitchFamily="34" charset="0"/>
              </a:rPr>
              <a:t>לאחר ביצוע ההרצה קיבלנו את הערך של ה – </a:t>
            </a:r>
            <a:r>
              <a:rPr lang="en-US" sz="1650" dirty="0" err="1">
                <a:latin typeface="Arial" panose="020B0604020202020204" pitchFamily="34" charset="0"/>
                <a:cs typeface="Arial" panose="020B0604020202020204" pitchFamily="34" charset="0"/>
              </a:rPr>
              <a:t>myCookie</a:t>
            </a:r>
            <a:r>
              <a:rPr lang="he-IL" sz="1650" dirty="0">
                <a:latin typeface="Arial" panose="020B0604020202020204" pitchFamily="34" charset="0"/>
                <a:cs typeface="Arial" panose="020B0604020202020204" pitchFamily="34" charset="0"/>
              </a:rPr>
              <a:t> שהוא </a:t>
            </a:r>
            <a:r>
              <a:rPr lang="en-US" sz="1650" dirty="0" err="1">
                <a:latin typeface="Arial" panose="020B0604020202020204" pitchFamily="34" charset="0"/>
                <a:cs typeface="Arial" panose="020B0604020202020204" pitchFamily="34" charset="0"/>
              </a:rPr>
              <a:t>Dor</a:t>
            </a:r>
            <a:r>
              <a:rPr lang="he-IL" sz="1650" dirty="0">
                <a:latin typeface="Arial" panose="020B0604020202020204" pitchFamily="34" charset="0"/>
                <a:cs typeface="Arial" panose="020B0604020202020204" pitchFamily="34" charset="0"/>
              </a:rPr>
              <a:t> והעוגייה תופיע כאמור למשך 60 שניות.</a:t>
            </a:r>
          </a:p>
          <a:p>
            <a:r>
              <a:rPr lang="he-IL" sz="1650" dirty="0">
                <a:latin typeface="Arial" panose="020B0604020202020204" pitchFamily="34" charset="0"/>
                <a:cs typeface="Arial" panose="020B0604020202020204" pitchFamily="34" charset="0"/>
              </a:rPr>
              <a:t>כעת בואו נבצע רק הדפסה של ערך העוגייה</a:t>
            </a:r>
            <a:r>
              <a:rPr lang="en-US" sz="1650" dirty="0">
                <a:latin typeface="Arial" panose="020B0604020202020204" pitchFamily="34" charset="0"/>
                <a:cs typeface="Arial" panose="020B0604020202020204" pitchFamily="34" charset="0"/>
              </a:rPr>
              <a:t> </a:t>
            </a:r>
            <a:r>
              <a:rPr lang="he-IL" sz="1650" dirty="0">
                <a:latin typeface="Arial" panose="020B0604020202020204" pitchFamily="34" charset="0"/>
                <a:cs typeface="Arial" panose="020B0604020202020204" pitchFamily="34" charset="0"/>
              </a:rPr>
              <a:t> ללא יצירתה, כלומר נריץ את התכנית הבאה :</a:t>
            </a:r>
          </a:p>
          <a:p>
            <a:pPr algn="l"/>
            <a:r>
              <a:rPr lang="he-IL" sz="1650" dirty="0">
                <a:latin typeface="Arial" panose="020B0604020202020204" pitchFamily="34" charset="0"/>
                <a:cs typeface="Arial" panose="020B0604020202020204" pitchFamily="34" charset="0"/>
              </a:rPr>
              <a:t> </a:t>
            </a:r>
          </a:p>
          <a:p>
            <a:pPr lvl="0" algn="l">
              <a:buClr>
                <a:srgbClr val="5FCBEF"/>
              </a:buClr>
            </a:pPr>
            <a:r>
              <a:rPr lang="en-US" sz="1650" dirty="0">
                <a:solidFill>
                  <a:prstClr val="black">
                    <a:lumMod val="75000"/>
                    <a:lumOff val="25000"/>
                  </a:prstClr>
                </a:solidFill>
                <a:latin typeface="Arial" panose="020B0604020202020204" pitchFamily="34" charset="0"/>
                <a:cs typeface="Arial" panose="020B0604020202020204" pitchFamily="34" charset="0"/>
              </a:rPr>
              <a:t>&lt;?</a:t>
            </a:r>
            <a:r>
              <a:rPr lang="en-US" sz="1650" dirty="0" err="1">
                <a:solidFill>
                  <a:prstClr val="black">
                    <a:lumMod val="75000"/>
                    <a:lumOff val="25000"/>
                  </a:prstClr>
                </a:solidFill>
                <a:latin typeface="Arial" panose="020B0604020202020204" pitchFamily="34" charset="0"/>
                <a:cs typeface="Arial" panose="020B0604020202020204" pitchFamily="34" charset="0"/>
              </a:rPr>
              <a:t>php</a:t>
            </a:r>
            <a:r>
              <a:rPr lang="en-US" sz="1650" dirty="0">
                <a:solidFill>
                  <a:prstClr val="black">
                    <a:lumMod val="75000"/>
                    <a:lumOff val="25000"/>
                  </a:prstClr>
                </a:solidFill>
                <a:latin typeface="Arial" panose="020B0604020202020204" pitchFamily="34" charset="0"/>
                <a:cs typeface="Arial" panose="020B0604020202020204" pitchFamily="34" charset="0"/>
              </a:rPr>
              <a:t> </a:t>
            </a:r>
          </a:p>
          <a:p>
            <a:pPr lvl="0" algn="l">
              <a:buClr>
                <a:srgbClr val="5FCBEF"/>
              </a:buClr>
            </a:pPr>
            <a:r>
              <a:rPr lang="en-US" sz="1650" dirty="0">
                <a:solidFill>
                  <a:prstClr val="black">
                    <a:lumMod val="75000"/>
                    <a:lumOff val="25000"/>
                  </a:prstClr>
                </a:solidFill>
                <a:latin typeface="Arial" panose="020B0604020202020204" pitchFamily="34" charset="0"/>
                <a:cs typeface="Arial" panose="020B0604020202020204" pitchFamily="34" charset="0"/>
              </a:rPr>
              <a:t>	print $_COOKIE['</a:t>
            </a:r>
            <a:r>
              <a:rPr lang="en-US" sz="1650" dirty="0" err="1">
                <a:solidFill>
                  <a:prstClr val="black">
                    <a:lumMod val="75000"/>
                    <a:lumOff val="25000"/>
                  </a:prstClr>
                </a:solidFill>
                <a:latin typeface="Arial" panose="020B0604020202020204" pitchFamily="34" charset="0"/>
                <a:cs typeface="Arial" panose="020B0604020202020204" pitchFamily="34" charset="0"/>
              </a:rPr>
              <a:t>myCookie</a:t>
            </a:r>
            <a:r>
              <a:rPr lang="en-US" sz="1650" dirty="0">
                <a:solidFill>
                  <a:prstClr val="black">
                    <a:lumMod val="75000"/>
                    <a:lumOff val="25000"/>
                  </a:prstClr>
                </a:solidFill>
                <a:latin typeface="Arial" panose="020B0604020202020204" pitchFamily="34" charset="0"/>
                <a:cs typeface="Arial" panose="020B0604020202020204" pitchFamily="34" charset="0"/>
              </a:rPr>
              <a:t>'];</a:t>
            </a:r>
          </a:p>
          <a:p>
            <a:pPr lvl="0" algn="l">
              <a:buClr>
                <a:srgbClr val="5FCBEF"/>
              </a:buClr>
            </a:pPr>
            <a:r>
              <a:rPr lang="en-US" sz="1650" dirty="0">
                <a:solidFill>
                  <a:prstClr val="black">
                    <a:lumMod val="75000"/>
                    <a:lumOff val="25000"/>
                  </a:prstClr>
                </a:solidFill>
                <a:latin typeface="Arial" panose="020B0604020202020204" pitchFamily="34" charset="0"/>
                <a:cs typeface="Arial" panose="020B0604020202020204" pitchFamily="34" charset="0"/>
              </a:rPr>
              <a:t>?&gt;</a:t>
            </a:r>
          </a:p>
          <a:p>
            <a:r>
              <a:rPr lang="he-IL" sz="1650" dirty="0">
                <a:latin typeface="Arial" panose="020B0604020202020204" pitchFamily="34" charset="0"/>
                <a:cs typeface="Arial" panose="020B0604020202020204" pitchFamily="34" charset="0"/>
              </a:rPr>
              <a:t>במידה וחלפו 60 שניות אז ברגע שנריץ את התכנית נקבל הודעת שגיאה, כי שם העוגייה שלנו </a:t>
            </a:r>
            <a:r>
              <a:rPr lang="en-US" sz="1650" dirty="0" err="1">
                <a:latin typeface="Arial" panose="020B0604020202020204" pitchFamily="34" charset="0"/>
                <a:cs typeface="Arial" panose="020B0604020202020204" pitchFamily="34" charset="0"/>
              </a:rPr>
              <a:t>myCookie</a:t>
            </a:r>
            <a:r>
              <a:rPr lang="he-IL" sz="1650" dirty="0">
                <a:latin typeface="Arial" panose="020B0604020202020204" pitchFamily="34" charset="0"/>
                <a:cs typeface="Arial" panose="020B0604020202020204" pitchFamily="34" charset="0"/>
              </a:rPr>
              <a:t> כבר לא קיימת במערכת ולכן כמובן גם אין לה ערך.</a:t>
            </a:r>
          </a:p>
        </p:txBody>
      </p:sp>
    </p:spTree>
    <p:extLst>
      <p:ext uri="{BB962C8B-B14F-4D97-AF65-F5344CB8AC3E}">
        <p14:creationId xmlns:p14="http://schemas.microsoft.com/office/powerpoint/2010/main" val="281776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יצירת עוגייה (</a:t>
            </a:r>
            <a:r>
              <a:rPr lang="en-US" dirty="0"/>
              <a:t>cookies</a:t>
            </a:r>
            <a:r>
              <a:rPr lang="he-IL" dirty="0"/>
              <a:t>)</a:t>
            </a:r>
            <a:r>
              <a:rPr lang="en-US" dirty="0"/>
              <a:t> </a:t>
            </a:r>
            <a:endParaRPr lang="he-IL" dirty="0"/>
          </a:p>
        </p:txBody>
      </p:sp>
      <p:sp>
        <p:nvSpPr>
          <p:cNvPr id="3" name="Content Placeholder 2"/>
          <p:cNvSpPr>
            <a:spLocks noGrp="1"/>
          </p:cNvSpPr>
          <p:nvPr>
            <p:ph idx="1"/>
          </p:nvPr>
        </p:nvSpPr>
        <p:spPr>
          <a:xfrm>
            <a:off x="1238535" y="2286000"/>
            <a:ext cx="7271792" cy="3310435"/>
          </a:xfrm>
        </p:spPr>
        <p:txBody>
          <a:bodyPr>
            <a:normAutofit lnSpcReduction="10000"/>
          </a:bodyPr>
          <a:lstStyle/>
          <a:p>
            <a:r>
              <a:rPr lang="he-IL" sz="1500" dirty="0"/>
              <a:t>שאלה ?</a:t>
            </a:r>
            <a:r>
              <a:rPr lang="en-US" sz="1500" dirty="0"/>
              <a:t> </a:t>
            </a:r>
            <a:endParaRPr lang="he-IL" sz="1500" dirty="0"/>
          </a:p>
          <a:p>
            <a:r>
              <a:rPr lang="he-IL" sz="1500" dirty="0"/>
              <a:t>מה קורה כשאנחנו נכנסים לאתר מסוים (ההנחה היא שאנחנו נמצאים באתר זה לעיתים קרובות)</a:t>
            </a:r>
          </a:p>
          <a:p>
            <a:r>
              <a:rPr lang="he-IL" sz="1500" dirty="0"/>
              <a:t>כך שאנחנו יודעים שהאתר כבר יצר אצלנו במחשב </a:t>
            </a:r>
            <a:r>
              <a:rPr lang="en-US" sz="1500" dirty="0"/>
              <a:t>cookies</a:t>
            </a:r>
            <a:r>
              <a:rPr lang="he-IL" sz="1500" dirty="0"/>
              <a:t> מתאימים על פי השימוש שלנו באתר.</a:t>
            </a:r>
          </a:p>
          <a:p>
            <a:endParaRPr lang="he-IL" sz="1500" dirty="0"/>
          </a:p>
          <a:p>
            <a:r>
              <a:rPr lang="he-IL" sz="1500" dirty="0"/>
              <a:t>מה קורה בפועל ?</a:t>
            </a:r>
          </a:p>
          <a:p>
            <a:r>
              <a:rPr lang="he-IL" sz="1500" dirty="0"/>
              <a:t>העוגייה נטענת לתוכנית ה- </a:t>
            </a:r>
            <a:r>
              <a:rPr lang="en-US" sz="1500" dirty="0"/>
              <a:t>PHP</a:t>
            </a:r>
            <a:r>
              <a:rPr lang="he-IL" sz="1500" dirty="0"/>
              <a:t> באופן אוטומטי כאשר היא בתוקף, ונשמרת כמשתנה ששמו הוא שם העוגייה </a:t>
            </a:r>
            <a:r>
              <a:rPr lang="en-US" sz="1500" dirty="0"/>
              <a:t>($</a:t>
            </a:r>
            <a:r>
              <a:rPr lang="en-US" sz="1500" dirty="0" err="1"/>
              <a:t>cookie_name</a:t>
            </a:r>
            <a:r>
              <a:rPr lang="en-US" sz="1500" dirty="0"/>
              <a:t>)</a:t>
            </a:r>
            <a:r>
              <a:rPr lang="he-IL" sz="1500" dirty="0"/>
              <a:t> ובתוכו נשמר הערך של העוגייה </a:t>
            </a:r>
            <a:r>
              <a:rPr lang="en-US" sz="1500" dirty="0"/>
              <a:t>($value)</a:t>
            </a:r>
            <a:r>
              <a:rPr lang="he-IL" sz="1500" dirty="0"/>
              <a:t>. </a:t>
            </a:r>
          </a:p>
          <a:p>
            <a:r>
              <a:rPr lang="he-IL" sz="1500" dirty="0"/>
              <a:t>בשלב זה האתר מקבל את אותם הנתונים לגבי המשתמש ובעצם כבר יש לו "תמונת פרופיל" של המשתמש ובהתאם לזה גם הגישה לדפי האינטרנט באתר  תהיה הרבה יותר מהירה כי אותם דפים כבר שמורים ב – </a:t>
            </a:r>
            <a:r>
              <a:rPr lang="en-US" sz="1500" dirty="0"/>
              <a:t>cookies</a:t>
            </a:r>
            <a:r>
              <a:rPr lang="he-IL" sz="1500" dirty="0"/>
              <a:t>.</a:t>
            </a:r>
          </a:p>
          <a:p>
            <a:r>
              <a:rPr lang="he-IL" sz="1500" dirty="0"/>
              <a:t>בנוסף האתר יציג  תכנים רלוונטיים בהתאם להעדפות של המשתמש שכבר נשמרו בעבר. 	</a:t>
            </a:r>
          </a:p>
          <a:p>
            <a:endParaRPr lang="he-IL" sz="1500" dirty="0"/>
          </a:p>
          <a:p>
            <a:endParaRPr lang="he-IL" sz="1500" dirty="0"/>
          </a:p>
          <a:p>
            <a:endParaRPr lang="he-IL" sz="1500" dirty="0"/>
          </a:p>
          <a:p>
            <a:endParaRPr lang="he-IL" dirty="0">
              <a:solidFill>
                <a:schemeClr val="tx1"/>
              </a:solidFill>
            </a:endParaRPr>
          </a:p>
        </p:txBody>
      </p:sp>
    </p:spTree>
    <p:extLst>
      <p:ext uri="{BB962C8B-B14F-4D97-AF65-F5344CB8AC3E}">
        <p14:creationId xmlns:p14="http://schemas.microsoft.com/office/powerpoint/2010/main" val="3138272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99986" y="1101863"/>
            <a:ext cx="6447501" cy="603398"/>
          </a:xfrm>
        </p:spPr>
        <p:txBody>
          <a:bodyPr/>
          <a:lstStyle/>
          <a:p>
            <a:pPr algn="ctr"/>
            <a:r>
              <a:rPr lang="he-IL" dirty="0"/>
              <a:t>מחיקת עוגיות (</a:t>
            </a:r>
            <a:r>
              <a:rPr lang="en-US" dirty="0"/>
              <a:t>cookies</a:t>
            </a:r>
            <a:r>
              <a:rPr lang="he-IL" dirty="0"/>
              <a:t>)</a:t>
            </a:r>
          </a:p>
        </p:txBody>
      </p:sp>
      <p:sp>
        <p:nvSpPr>
          <p:cNvPr id="3" name="מציין מיקום תוכן 2"/>
          <p:cNvSpPr>
            <a:spLocks noGrp="1"/>
          </p:cNvSpPr>
          <p:nvPr>
            <p:ph idx="1"/>
          </p:nvPr>
        </p:nvSpPr>
        <p:spPr>
          <a:xfrm>
            <a:off x="1453487" y="1764311"/>
            <a:ext cx="7364934" cy="3470424"/>
          </a:xfrm>
        </p:spPr>
        <p:txBody>
          <a:bodyPr/>
          <a:lstStyle/>
          <a:p>
            <a:r>
              <a:rPr lang="he-IL" sz="2400" dirty="0"/>
              <a:t>כדי למחוק עוגייה לפני הזמן יש להשתמש באותו השם ולכתוב זמן יציאת תוקף </a:t>
            </a:r>
            <a:r>
              <a:rPr lang="en-US" sz="2400" dirty="0"/>
              <a:t>($</a:t>
            </a:r>
            <a:r>
              <a:rPr lang="en-US" sz="2400" err="1"/>
              <a:t>expire_time</a:t>
            </a:r>
            <a:r>
              <a:rPr lang="en-US" sz="2400" dirty="0"/>
              <a:t>) </a:t>
            </a:r>
            <a:r>
              <a:rPr lang="he-IL" sz="2400" dirty="0"/>
              <a:t>שכבר עבר</a:t>
            </a:r>
            <a:r>
              <a:rPr lang="en-US" sz="2400" dirty="0"/>
              <a:t> </a:t>
            </a:r>
            <a:r>
              <a:rPr lang="he-IL" sz="2400" dirty="0"/>
              <a:t>, בתכנית זו ה - </a:t>
            </a:r>
            <a:r>
              <a:rPr lang="en-US" sz="2400" dirty="0"/>
              <a:t>$</a:t>
            </a:r>
            <a:r>
              <a:rPr lang="en-US" sz="2400" dirty="0" err="1"/>
              <a:t>expire_time</a:t>
            </a:r>
            <a:r>
              <a:rPr lang="he-IL" sz="2400" dirty="0"/>
              <a:t> הנו : </a:t>
            </a:r>
            <a:r>
              <a:rPr lang="en-US" sz="2400" dirty="0"/>
              <a:t>time() -15</a:t>
            </a:r>
            <a:r>
              <a:rPr lang="he-IL" sz="2400" dirty="0"/>
              <a:t>.</a:t>
            </a:r>
            <a:endParaRPr lang="en-US" sz="2400" dirty="0">
              <a:ea typeface="Tahoma"/>
            </a:endParaRPr>
          </a:p>
          <a:p>
            <a:r>
              <a:rPr lang="he-IL" sz="2400" dirty="0"/>
              <a:t>מה קורה בתכנית זו ??</a:t>
            </a:r>
            <a:endParaRPr lang="en-US" sz="2400" dirty="0">
              <a:ea typeface="Tahoma"/>
            </a:endParaRPr>
          </a:p>
          <a:p>
            <a:endParaRPr lang="he-IL" sz="2400" dirty="0">
              <a:ea typeface="Tahoma"/>
            </a:endParaRPr>
          </a:p>
        </p:txBody>
      </p:sp>
      <p:sp>
        <p:nvSpPr>
          <p:cNvPr id="8" name="Rectangle 3"/>
          <p:cNvSpPr/>
          <p:nvPr/>
        </p:nvSpPr>
        <p:spPr>
          <a:xfrm>
            <a:off x="1902853" y="4505329"/>
            <a:ext cx="6144634" cy="250161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1200" dirty="0">
                <a:latin typeface="inherit"/>
              </a:rPr>
              <a:t>&lt;?</a:t>
            </a:r>
            <a:r>
              <a:rPr lang="en-US" sz="1200" dirty="0" err="1">
                <a:latin typeface="inherit"/>
              </a:rPr>
              <a:t>php</a:t>
            </a:r>
            <a:r>
              <a:rPr lang="en-US" sz="1200" dirty="0">
                <a:latin typeface="inherit"/>
              </a:rPr>
              <a:t> </a:t>
            </a:r>
          </a:p>
          <a:p>
            <a:pPr defTabSz="685800"/>
            <a:r>
              <a:rPr lang="en-US" sz="1200" dirty="0">
                <a:latin typeface="inherit"/>
              </a:rPr>
              <a:t>	if(!</a:t>
            </a:r>
            <a:r>
              <a:rPr lang="en-US" sz="1200" dirty="0" err="1">
                <a:latin typeface="inherit"/>
              </a:rPr>
              <a:t>isset</a:t>
            </a:r>
            <a:r>
              <a:rPr lang="en-US" sz="1200" dirty="0">
                <a:latin typeface="inherit"/>
              </a:rPr>
              <a:t>($_COOKIE['cookie']))</a:t>
            </a:r>
          </a:p>
          <a:p>
            <a:pPr defTabSz="685800"/>
            <a:r>
              <a:rPr lang="en-US" sz="1200" dirty="0">
                <a:latin typeface="inherit"/>
              </a:rPr>
              <a:t>	{</a:t>
            </a:r>
          </a:p>
          <a:p>
            <a:pPr defTabSz="685800"/>
            <a:r>
              <a:rPr lang="en-US" sz="1200" dirty="0">
                <a:latin typeface="inherit"/>
              </a:rPr>
              <a:t>		</a:t>
            </a:r>
          </a:p>
          <a:p>
            <a:pPr defTabSz="685800"/>
            <a:r>
              <a:rPr lang="en-US" sz="1200" dirty="0">
                <a:latin typeface="inherit"/>
              </a:rPr>
              <a:t>		</a:t>
            </a:r>
            <a:r>
              <a:rPr lang="en-US" sz="1200" dirty="0" err="1">
                <a:latin typeface="inherit"/>
              </a:rPr>
              <a:t>setcookie</a:t>
            </a:r>
            <a:r>
              <a:rPr lang="en-US" sz="1200" dirty="0">
                <a:latin typeface="inherit"/>
              </a:rPr>
              <a:t>('</a:t>
            </a:r>
            <a:r>
              <a:rPr lang="en-US" sz="1200" dirty="0" err="1">
                <a:latin typeface="inherit"/>
              </a:rPr>
              <a:t>cookie','Dor',time</a:t>
            </a:r>
            <a:r>
              <a:rPr lang="en-US" sz="1200" dirty="0">
                <a:latin typeface="inherit"/>
              </a:rPr>
              <a:t>() + 15);</a:t>
            </a:r>
          </a:p>
          <a:p>
            <a:pPr defTabSz="685800"/>
            <a:r>
              <a:rPr lang="en-US" sz="1200" dirty="0">
                <a:latin typeface="inherit"/>
              </a:rPr>
              <a:t>		echo "No cookie was found. Created cookie";</a:t>
            </a:r>
          </a:p>
          <a:p>
            <a:pPr defTabSz="685800"/>
            <a:r>
              <a:rPr lang="en-US" sz="1200" dirty="0">
                <a:latin typeface="inherit"/>
              </a:rPr>
              <a:t>	}</a:t>
            </a:r>
          </a:p>
          <a:p>
            <a:pPr defTabSz="685800"/>
            <a:r>
              <a:rPr lang="en-US" sz="1200" dirty="0">
                <a:latin typeface="inherit"/>
              </a:rPr>
              <a:t>	else</a:t>
            </a:r>
          </a:p>
          <a:p>
            <a:pPr defTabSz="685800"/>
            <a:r>
              <a:rPr lang="en-US" sz="1200" dirty="0">
                <a:latin typeface="inherit"/>
              </a:rPr>
              <a:t>	{</a:t>
            </a:r>
          </a:p>
          <a:p>
            <a:pPr defTabSz="685800"/>
            <a:r>
              <a:rPr lang="en-US" sz="1200" dirty="0">
                <a:latin typeface="inherit"/>
              </a:rPr>
              <a:t>		</a:t>
            </a:r>
            <a:r>
              <a:rPr lang="en-US" sz="1200" dirty="0" err="1">
                <a:latin typeface="inherit"/>
              </a:rPr>
              <a:t>setcookie</a:t>
            </a:r>
            <a:r>
              <a:rPr lang="en-US" sz="1200" dirty="0">
                <a:latin typeface="inherit"/>
              </a:rPr>
              <a:t>('</a:t>
            </a:r>
            <a:r>
              <a:rPr lang="en-US" sz="1200" dirty="0" err="1">
                <a:latin typeface="inherit"/>
              </a:rPr>
              <a:t>cookie','Dor</a:t>
            </a:r>
            <a:r>
              <a:rPr lang="en-US" sz="1200" dirty="0">
                <a:latin typeface="inherit"/>
              </a:rPr>
              <a:t>', time()-15);</a:t>
            </a:r>
          </a:p>
          <a:p>
            <a:pPr defTabSz="685800"/>
            <a:r>
              <a:rPr lang="en-US" sz="1200" dirty="0">
                <a:latin typeface="inherit"/>
              </a:rPr>
              <a:t>		echo "You have already been in this page. Deleted the cookie";</a:t>
            </a:r>
          </a:p>
          <a:p>
            <a:pPr defTabSz="685800"/>
            <a:r>
              <a:rPr lang="en-US" sz="1200" dirty="0">
                <a:latin typeface="inherit"/>
              </a:rPr>
              <a:t>	}</a:t>
            </a:r>
          </a:p>
          <a:p>
            <a:pPr defTabSz="685800"/>
            <a:r>
              <a:rPr lang="en-US" sz="1200" dirty="0">
                <a:latin typeface="inherit"/>
              </a:rPr>
              <a:t>?&gt;</a:t>
            </a:r>
          </a:p>
        </p:txBody>
      </p:sp>
    </p:spTree>
    <p:extLst>
      <p:ext uri="{BB962C8B-B14F-4D97-AF65-F5344CB8AC3E}">
        <p14:creationId xmlns:p14="http://schemas.microsoft.com/office/powerpoint/2010/main" val="222241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הסבר על התכנית</a:t>
            </a:r>
            <a:r>
              <a:rPr lang="en-US" dirty="0"/>
              <a:t> </a:t>
            </a:r>
            <a:endParaRPr lang="he-IL" dirty="0"/>
          </a:p>
        </p:txBody>
      </p:sp>
      <p:sp>
        <p:nvSpPr>
          <p:cNvPr id="3" name="Content Placeholder 2"/>
          <p:cNvSpPr>
            <a:spLocks noGrp="1"/>
          </p:cNvSpPr>
          <p:nvPr>
            <p:ph idx="1"/>
          </p:nvPr>
        </p:nvSpPr>
        <p:spPr>
          <a:xfrm>
            <a:off x="1867825" y="2419065"/>
            <a:ext cx="6447501" cy="2910580"/>
          </a:xfrm>
        </p:spPr>
        <p:txBody>
          <a:bodyPr>
            <a:normAutofit/>
          </a:bodyPr>
          <a:lstStyle/>
          <a:p>
            <a:r>
              <a:rPr lang="he-IL" sz="1500" dirty="0"/>
              <a:t>בתכנית זו הפונקציה   </a:t>
            </a:r>
            <a:r>
              <a:rPr lang="en-US" sz="1500" dirty="0" err="1"/>
              <a:t>isset</a:t>
            </a:r>
            <a:r>
              <a:rPr lang="en-US" sz="1500" dirty="0"/>
              <a:t>()</a:t>
            </a:r>
            <a:r>
              <a:rPr lang="he-IL" sz="1500" dirty="0"/>
              <a:t> בודקת האם קיימת לנו עוגייה בשם </a:t>
            </a:r>
            <a:r>
              <a:rPr lang="en-US" sz="1500" dirty="0"/>
              <a:t>cookie</a:t>
            </a:r>
            <a:r>
              <a:rPr lang="he-IL" sz="1500" dirty="0"/>
              <a:t>.</a:t>
            </a:r>
          </a:p>
          <a:p>
            <a:r>
              <a:rPr lang="he-IL" sz="1500" dirty="0"/>
              <a:t>במידה ולא קיימת אז נוצרת עוגייה בשם </a:t>
            </a:r>
            <a:r>
              <a:rPr lang="en-US" sz="1500" dirty="0"/>
              <a:t>cookie</a:t>
            </a:r>
            <a:r>
              <a:rPr lang="he-IL" sz="1500" dirty="0"/>
              <a:t> למשך 15 שניות.</a:t>
            </a:r>
          </a:p>
          <a:p>
            <a:r>
              <a:rPr lang="he-IL" sz="1500" dirty="0"/>
              <a:t>במידה וקיימת עוגייה בשם </a:t>
            </a:r>
            <a:r>
              <a:rPr lang="en-US" sz="1500" dirty="0"/>
              <a:t>cookie</a:t>
            </a:r>
            <a:r>
              <a:rPr lang="he-IL" sz="1500" dirty="0"/>
              <a:t> אז העוגייה נמחקת</a:t>
            </a:r>
            <a:r>
              <a:rPr lang="en-US" sz="1500" dirty="0"/>
              <a:t>.</a:t>
            </a:r>
            <a:endParaRPr lang="he-IL" sz="1500" dirty="0"/>
          </a:p>
          <a:p>
            <a:r>
              <a:rPr lang="he-IL" sz="1500" dirty="0"/>
              <a:t>העוגייה נמחקת באופן מידי ללא תלות בערך השלילי שהכנסנו.  </a:t>
            </a:r>
            <a:endParaRPr lang="en-US" sz="1500" dirty="0"/>
          </a:p>
          <a:p>
            <a:endParaRPr lang="he-IL" sz="1500" dirty="0">
              <a:solidFill>
                <a:srgbClr val="E25A0E"/>
              </a:solidFill>
            </a:endParaRPr>
          </a:p>
          <a:p>
            <a:endParaRPr lang="he-IL" sz="1500" dirty="0">
              <a:solidFill>
                <a:srgbClr val="E25A0E"/>
              </a:solidFill>
            </a:endParaRPr>
          </a:p>
          <a:p>
            <a:endParaRPr lang="he-IL" dirty="0"/>
          </a:p>
        </p:txBody>
      </p:sp>
    </p:spTree>
    <p:extLst>
      <p:ext uri="{BB962C8B-B14F-4D97-AF65-F5344CB8AC3E}">
        <p14:creationId xmlns:p14="http://schemas.microsoft.com/office/powerpoint/2010/main" val="1755959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SESSION</a:t>
            </a:r>
            <a:endParaRPr lang="he-IL" dirty="0"/>
          </a:p>
        </p:txBody>
      </p:sp>
      <p:sp>
        <p:nvSpPr>
          <p:cNvPr id="3" name="Content Placeholder 2"/>
          <p:cNvSpPr>
            <a:spLocks noGrp="1"/>
          </p:cNvSpPr>
          <p:nvPr>
            <p:ph idx="1"/>
          </p:nvPr>
        </p:nvSpPr>
        <p:spPr>
          <a:xfrm>
            <a:off x="946598" y="2115372"/>
            <a:ext cx="7517242" cy="2904974"/>
          </a:xfrm>
        </p:spPr>
        <p:txBody>
          <a:bodyPr>
            <a:normAutofit lnSpcReduction="10000"/>
          </a:bodyPr>
          <a:lstStyle/>
          <a:p>
            <a:r>
              <a:rPr lang="en-US" sz="1650" dirty="0">
                <a:latin typeface="Arial" panose="020B0604020202020204" pitchFamily="34" charset="0"/>
                <a:cs typeface="Arial" panose="020B0604020202020204" pitchFamily="34" charset="0"/>
              </a:rPr>
              <a:t>SESSION</a:t>
            </a:r>
            <a:r>
              <a:rPr lang="he-IL" sz="1650" dirty="0">
                <a:latin typeface="Arial" panose="020B0604020202020204" pitchFamily="34" charset="0"/>
                <a:cs typeface="Arial" panose="020B0604020202020204" pitchFamily="34" charset="0"/>
              </a:rPr>
              <a:t> הוא כמו עוגייה, אך המידע נשמר על השרת, לפיכך אין מגבלות על גודלו, ובנוסף הקשר בין המשתמש למידע נעלם ברגע שהמשתמש סוגר את ה- </a:t>
            </a:r>
            <a:r>
              <a:rPr lang="en-US" sz="1650" dirty="0">
                <a:latin typeface="Arial" panose="020B0604020202020204" pitchFamily="34" charset="0"/>
                <a:cs typeface="Arial" panose="020B0604020202020204" pitchFamily="34" charset="0"/>
              </a:rPr>
              <a:t>SESSION</a:t>
            </a:r>
            <a:endParaRPr lang="he-IL" sz="1650" dirty="0">
              <a:latin typeface="Arial" panose="020B0604020202020204" pitchFamily="34" charset="0"/>
              <a:cs typeface="Arial" panose="020B0604020202020204" pitchFamily="34" charset="0"/>
            </a:endParaRPr>
          </a:p>
          <a:p>
            <a:pPr>
              <a:buClr>
                <a:srgbClr val="76B749"/>
              </a:buClr>
            </a:pPr>
            <a:r>
              <a:rPr lang="en-US" sz="1650" dirty="0" err="1">
                <a:latin typeface="Arial"/>
                <a:cs typeface="Arial"/>
              </a:rPr>
              <a:t>זו</a:t>
            </a:r>
            <a:r>
              <a:rPr lang="en-US" sz="1650" dirty="0">
                <a:latin typeface="Arial"/>
                <a:cs typeface="Arial"/>
              </a:rPr>
              <a:t> </a:t>
            </a:r>
            <a:r>
              <a:rPr lang="en-US" sz="1650" dirty="0" err="1">
                <a:latin typeface="Arial"/>
                <a:cs typeface="Arial"/>
              </a:rPr>
              <a:t>דרך</a:t>
            </a:r>
            <a:r>
              <a:rPr lang="en-US" sz="1650" dirty="0">
                <a:latin typeface="Arial"/>
                <a:cs typeface="Arial"/>
              </a:rPr>
              <a:t> </a:t>
            </a:r>
            <a:r>
              <a:rPr lang="en-US" sz="1650" dirty="0" err="1">
                <a:latin typeface="Arial"/>
                <a:cs typeface="Arial"/>
              </a:rPr>
              <a:t>לאחסן</a:t>
            </a:r>
            <a:r>
              <a:rPr lang="en-US" sz="1650" dirty="0">
                <a:latin typeface="Arial"/>
                <a:cs typeface="Arial"/>
              </a:rPr>
              <a:t> </a:t>
            </a:r>
            <a:r>
              <a:rPr lang="en-US" sz="1650" dirty="0" err="1">
                <a:latin typeface="Arial"/>
                <a:cs typeface="Arial"/>
              </a:rPr>
              <a:t>מידע</a:t>
            </a:r>
            <a:r>
              <a:rPr lang="en-US" sz="1650" dirty="0">
                <a:latin typeface="Arial"/>
                <a:cs typeface="Arial"/>
              </a:rPr>
              <a:t> (</a:t>
            </a:r>
            <a:r>
              <a:rPr lang="en-US" sz="1650" dirty="0" err="1">
                <a:latin typeface="Arial"/>
                <a:cs typeface="Arial"/>
              </a:rPr>
              <a:t>דרך</a:t>
            </a:r>
            <a:r>
              <a:rPr lang="en-US" sz="1650" dirty="0">
                <a:latin typeface="Arial"/>
                <a:cs typeface="Arial"/>
              </a:rPr>
              <a:t> </a:t>
            </a:r>
            <a:r>
              <a:rPr lang="en-US" sz="1650" dirty="0" err="1">
                <a:latin typeface="Arial"/>
                <a:cs typeface="Arial"/>
              </a:rPr>
              <a:t>משתנים</a:t>
            </a:r>
            <a:r>
              <a:rPr lang="en-US" sz="1650" dirty="0">
                <a:latin typeface="Arial"/>
                <a:cs typeface="Arial"/>
              </a:rPr>
              <a:t>) </a:t>
            </a:r>
            <a:r>
              <a:rPr lang="en-US" sz="1650" dirty="0" err="1">
                <a:latin typeface="Arial"/>
                <a:cs typeface="Arial"/>
              </a:rPr>
              <a:t>ולהשתמש</a:t>
            </a:r>
            <a:r>
              <a:rPr lang="en-US" sz="1650" dirty="0">
                <a:latin typeface="Arial"/>
                <a:cs typeface="Arial"/>
              </a:rPr>
              <a:t> </a:t>
            </a:r>
            <a:r>
              <a:rPr lang="en-US" sz="1650" dirty="0" err="1">
                <a:latin typeface="Arial"/>
                <a:cs typeface="Arial"/>
              </a:rPr>
              <a:t>בו</a:t>
            </a:r>
            <a:r>
              <a:rPr lang="en-US" sz="1650" dirty="0">
                <a:latin typeface="Arial"/>
                <a:cs typeface="Arial"/>
              </a:rPr>
              <a:t> </a:t>
            </a:r>
            <a:r>
              <a:rPr lang="en-US" sz="1650" dirty="0" err="1">
                <a:latin typeface="Arial"/>
                <a:cs typeface="Arial"/>
              </a:rPr>
              <a:t>בכמה</a:t>
            </a:r>
            <a:r>
              <a:rPr lang="en-US" sz="1650" dirty="0">
                <a:latin typeface="Arial"/>
                <a:cs typeface="Arial"/>
              </a:rPr>
              <a:t> </a:t>
            </a:r>
            <a:r>
              <a:rPr lang="en-US" sz="1650" dirty="0" err="1">
                <a:latin typeface="Arial"/>
                <a:cs typeface="Arial"/>
              </a:rPr>
              <a:t>דפים</a:t>
            </a:r>
            <a:r>
              <a:rPr lang="en-US" sz="1650" dirty="0">
                <a:latin typeface="Arial"/>
                <a:cs typeface="Arial"/>
              </a:rPr>
              <a:t>. </a:t>
            </a:r>
            <a:r>
              <a:rPr lang="en-US" sz="1650" dirty="0" err="1">
                <a:latin typeface="Arial"/>
                <a:cs typeface="Arial"/>
              </a:rPr>
              <a:t>המידע</a:t>
            </a:r>
            <a:r>
              <a:rPr lang="en-US" sz="1650" dirty="0">
                <a:latin typeface="Arial"/>
                <a:cs typeface="Arial"/>
              </a:rPr>
              <a:t> </a:t>
            </a:r>
            <a:r>
              <a:rPr lang="en-US" sz="1650" dirty="0" err="1">
                <a:latin typeface="Arial"/>
                <a:cs typeface="Arial"/>
              </a:rPr>
              <a:t>לא</a:t>
            </a:r>
            <a:r>
              <a:rPr lang="en-US" sz="1650" dirty="0">
                <a:latin typeface="Arial"/>
                <a:cs typeface="Arial"/>
              </a:rPr>
              <a:t> </a:t>
            </a:r>
            <a:r>
              <a:rPr lang="en-US" sz="1650" dirty="0" err="1">
                <a:latin typeface="Arial"/>
                <a:cs typeface="Arial"/>
              </a:rPr>
              <a:t>מאוחסן</a:t>
            </a:r>
            <a:r>
              <a:rPr lang="en-US" sz="1650" dirty="0">
                <a:latin typeface="Arial"/>
                <a:cs typeface="Arial"/>
              </a:rPr>
              <a:t> </a:t>
            </a:r>
            <a:r>
              <a:rPr lang="en-US" sz="1650" dirty="0" err="1">
                <a:latin typeface="Arial"/>
                <a:cs typeface="Arial"/>
              </a:rPr>
              <a:t>על</a:t>
            </a:r>
            <a:r>
              <a:rPr lang="en-US" sz="1650" dirty="0">
                <a:latin typeface="Arial"/>
                <a:cs typeface="Arial"/>
              </a:rPr>
              <a:t> </a:t>
            </a:r>
            <a:r>
              <a:rPr lang="en-US" sz="1650" dirty="0" err="1">
                <a:latin typeface="Arial"/>
                <a:cs typeface="Arial"/>
              </a:rPr>
              <a:t>המחשבשל</a:t>
            </a:r>
            <a:r>
              <a:rPr lang="en-US" sz="1650" dirty="0">
                <a:latin typeface="Arial"/>
                <a:cs typeface="Arial"/>
              </a:rPr>
              <a:t> </a:t>
            </a:r>
            <a:r>
              <a:rPr lang="en-US" sz="1650" dirty="0" err="1">
                <a:latin typeface="Arial"/>
                <a:cs typeface="Arial"/>
              </a:rPr>
              <a:t>המשתמש</a:t>
            </a:r>
            <a:r>
              <a:rPr lang="en-US" sz="1650" dirty="0">
                <a:latin typeface="Arial"/>
                <a:cs typeface="Arial"/>
              </a:rPr>
              <a:t>.</a:t>
            </a:r>
          </a:p>
          <a:p>
            <a:pPr lvl="1"/>
            <a:r>
              <a:rPr lang="he-IL" sz="1650" dirty="0">
                <a:latin typeface="Arial"/>
                <a:cs typeface="Arial"/>
              </a:rPr>
              <a:t>כל משתמש שמתחבר לאתר מסוים מקבל מ- </a:t>
            </a:r>
            <a:r>
              <a:rPr lang="en-US" sz="1650" dirty="0">
                <a:latin typeface="Arial"/>
                <a:cs typeface="Arial"/>
              </a:rPr>
              <a:t>PHP</a:t>
            </a:r>
            <a:r>
              <a:rPr lang="he-IL" sz="1650" dirty="0">
                <a:latin typeface="Arial"/>
                <a:cs typeface="Arial"/>
              </a:rPr>
              <a:t> באופן אוטומטי מספר זיהוי ייחודי רק לו. </a:t>
            </a:r>
            <a:r>
              <a:rPr lang="en-US" sz="1650" dirty="0">
                <a:latin typeface="Arial"/>
                <a:cs typeface="Arial"/>
              </a:rPr>
              <a:t>PHP</a:t>
            </a:r>
            <a:r>
              <a:rPr lang="he-IL" sz="1650" dirty="0">
                <a:latin typeface="Arial"/>
                <a:cs typeface="Arial"/>
              </a:rPr>
              <a:t> משתמשת במספר הזיהוי הזה ליצירת ה- </a:t>
            </a:r>
            <a:r>
              <a:rPr lang="en-US" sz="1650" dirty="0">
                <a:latin typeface="Arial"/>
                <a:cs typeface="Arial"/>
              </a:rPr>
              <a:t>session</a:t>
            </a:r>
            <a:r>
              <a:rPr lang="he-IL" sz="1650" dirty="0">
                <a:latin typeface="Arial"/>
                <a:cs typeface="Arial"/>
              </a:rPr>
              <a:t> וכך היא יוצרת</a:t>
            </a:r>
            <a:r>
              <a:rPr lang="en-US" sz="1650" dirty="0">
                <a:latin typeface="Arial"/>
                <a:cs typeface="Arial"/>
              </a:rPr>
              <a:t> session </a:t>
            </a:r>
            <a:r>
              <a:rPr lang="he-IL" sz="1650" dirty="0">
                <a:latin typeface="Arial"/>
                <a:cs typeface="Arial"/>
              </a:rPr>
              <a:t>נפרד לכל משתמש ומשתמש, גם אם מחוברים לאתר מספר משתמשים בו-זמנית. מספר הזיהוי הנ"ל נקרא </a:t>
            </a:r>
            <a:r>
              <a:rPr lang="en-US" sz="1650" dirty="0">
                <a:latin typeface="Arial"/>
                <a:cs typeface="Arial"/>
              </a:rPr>
              <a:t> session id</a:t>
            </a:r>
            <a:r>
              <a:rPr lang="he-IL" sz="1650" dirty="0">
                <a:latin typeface="Arial"/>
                <a:cs typeface="Arial"/>
              </a:rPr>
              <a:t>.</a:t>
            </a:r>
          </a:p>
          <a:p>
            <a:pPr lvl="1"/>
            <a:r>
              <a:rPr lang="he-IL" sz="1650" dirty="0">
                <a:latin typeface="Arial"/>
                <a:cs typeface="Arial"/>
              </a:rPr>
              <a:t>כאשר נכנסים לאתר מסוים, כלומר כאשר מאתחלים </a:t>
            </a:r>
            <a:r>
              <a:rPr lang="en-US" sz="1650" dirty="0">
                <a:latin typeface="Arial"/>
                <a:cs typeface="Arial"/>
              </a:rPr>
              <a:t>session</a:t>
            </a:r>
            <a:r>
              <a:rPr lang="he-IL" sz="1650" dirty="0">
                <a:latin typeface="Arial"/>
                <a:cs typeface="Arial"/>
              </a:rPr>
              <a:t>, </a:t>
            </a:r>
            <a:r>
              <a:rPr lang="en-US" sz="1650" dirty="0">
                <a:latin typeface="Arial"/>
                <a:cs typeface="Arial"/>
              </a:rPr>
              <a:t>PHP</a:t>
            </a:r>
            <a:r>
              <a:rPr lang="he-IL" sz="1650" dirty="0">
                <a:latin typeface="Arial"/>
                <a:cs typeface="Arial"/>
              </a:rPr>
              <a:t> יוצרת קובץ</a:t>
            </a:r>
            <a:r>
              <a:rPr lang="en-US" sz="1650" dirty="0">
                <a:latin typeface="Arial"/>
                <a:cs typeface="Arial"/>
              </a:rPr>
              <a:t> session </a:t>
            </a:r>
            <a:r>
              <a:rPr lang="he-IL" sz="1650" dirty="0">
                <a:latin typeface="Arial"/>
                <a:cs typeface="Arial"/>
              </a:rPr>
              <a:t>על השרת לפי מספר הזיהוי של המשתמש.   אם קובץ ה- </a:t>
            </a:r>
            <a:r>
              <a:rPr lang="en-US" sz="1650" dirty="0">
                <a:latin typeface="Arial"/>
                <a:cs typeface="Arial"/>
              </a:rPr>
              <a:t>session</a:t>
            </a:r>
            <a:r>
              <a:rPr lang="he-IL" sz="1650" dirty="0">
                <a:latin typeface="Arial"/>
                <a:cs typeface="Arial"/>
              </a:rPr>
              <a:t> כבר נמצא על השרת, אז</a:t>
            </a:r>
            <a:r>
              <a:rPr lang="en-US" sz="1650" dirty="0">
                <a:latin typeface="Arial"/>
                <a:cs typeface="Arial"/>
              </a:rPr>
              <a:t> PHP </a:t>
            </a:r>
            <a:r>
              <a:rPr lang="he-IL" sz="1650" dirty="0">
                <a:latin typeface="Arial"/>
                <a:cs typeface="Arial"/>
              </a:rPr>
              <a:t>משחזרת את הנתונים השמורים ל- </a:t>
            </a:r>
            <a:r>
              <a:rPr lang="en-US" sz="1650" dirty="0">
                <a:latin typeface="Arial"/>
                <a:cs typeface="Arial"/>
              </a:rPr>
              <a:t>$_SESSION</a:t>
            </a:r>
            <a:endParaRPr lang="he-IL" sz="1650" dirty="0">
              <a:latin typeface="Arial"/>
              <a:cs typeface="Arial"/>
            </a:endParaRPr>
          </a:p>
        </p:txBody>
      </p:sp>
    </p:spTree>
    <p:extLst>
      <p:ext uri="{BB962C8B-B14F-4D97-AF65-F5344CB8AC3E}">
        <p14:creationId xmlns:p14="http://schemas.microsoft.com/office/powerpoint/2010/main" val="277093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9DD0A5-9F80-4E5F-B4AB-B888C2277B89}"/>
              </a:ext>
            </a:extLst>
          </p:cNvPr>
          <p:cNvSpPr>
            <a:spLocks noGrp="1"/>
          </p:cNvSpPr>
          <p:nvPr>
            <p:ph type="title"/>
          </p:nvPr>
        </p:nvSpPr>
        <p:spPr/>
        <p:txBody>
          <a:bodyPr/>
          <a:lstStyle/>
          <a:p>
            <a:r>
              <a:rPr lang="en-US" dirty="0"/>
              <a:t>syntax</a:t>
            </a:r>
            <a:endParaRPr lang="he-IL" dirty="0"/>
          </a:p>
        </p:txBody>
      </p:sp>
      <p:sp>
        <p:nvSpPr>
          <p:cNvPr id="3" name="מציין מיקום תוכן 2">
            <a:extLst>
              <a:ext uri="{FF2B5EF4-FFF2-40B4-BE49-F238E27FC236}">
                <a16:creationId xmlns:a16="http://schemas.microsoft.com/office/drawing/2014/main" id="{DD08DAC8-1689-4E96-9F6B-7222CEFA9CF2}"/>
              </a:ext>
            </a:extLst>
          </p:cNvPr>
          <p:cNvSpPr>
            <a:spLocks noGrp="1"/>
          </p:cNvSpPr>
          <p:nvPr>
            <p:ph idx="1"/>
          </p:nvPr>
        </p:nvSpPr>
        <p:spPr/>
        <p:txBody>
          <a:bodyPr/>
          <a:lstStyle/>
          <a:p>
            <a:pPr algn="l" rtl="0"/>
            <a:r>
              <a:rPr lang="en-US" b="0" i="0" dirty="0">
                <a:solidFill>
                  <a:srgbClr val="000000"/>
                </a:solidFill>
                <a:effectLst/>
                <a:latin typeface="Consolas" panose="020B0609020204030204" pitchFamily="49" charset="0"/>
              </a:rPr>
              <a:t>include '</a:t>
            </a:r>
            <a:r>
              <a:rPr lang="en-US" b="0" i="1" dirty="0">
                <a:solidFill>
                  <a:srgbClr val="000000"/>
                </a:solidFill>
                <a:effectLst/>
                <a:latin typeface="Consolas" panose="020B0609020204030204" pitchFamily="49" charset="0"/>
              </a:rPr>
              <a:t>filename</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00"/>
                </a:solidFill>
                <a:effectLst/>
                <a:latin typeface="Consolas" panose="020B0609020204030204" pitchFamily="49" charset="0"/>
              </a:rPr>
              <a:t>or</a:t>
            </a:r>
            <a:br>
              <a:rPr lang="en-US" dirty="0"/>
            </a:br>
            <a:br>
              <a:rPr lang="en-US" dirty="0"/>
            </a:br>
            <a:r>
              <a:rPr lang="en-US" b="0" i="0" dirty="0">
                <a:solidFill>
                  <a:srgbClr val="000000"/>
                </a:solidFill>
                <a:effectLst/>
                <a:latin typeface="Consolas" panose="020B0609020204030204" pitchFamily="49" charset="0"/>
              </a:rPr>
              <a:t>require '</a:t>
            </a:r>
            <a:r>
              <a:rPr lang="en-US" b="0" i="1" dirty="0">
                <a:solidFill>
                  <a:srgbClr val="000000"/>
                </a:solidFill>
                <a:effectLst/>
                <a:latin typeface="Consolas" panose="020B0609020204030204" pitchFamily="49" charset="0"/>
              </a:rPr>
              <a:t>filename</a:t>
            </a:r>
            <a:r>
              <a:rPr lang="en-US" b="0" i="0" dirty="0">
                <a:solidFill>
                  <a:srgbClr val="000000"/>
                </a:solidFill>
                <a:effectLst/>
                <a:latin typeface="Consolas" panose="020B0609020204030204" pitchFamily="49" charset="0"/>
              </a:rPr>
              <a:t>';</a:t>
            </a:r>
            <a:endParaRPr lang="he-IL" dirty="0"/>
          </a:p>
        </p:txBody>
      </p:sp>
    </p:spTree>
    <p:extLst>
      <p:ext uri="{BB962C8B-B14F-4D97-AF65-F5344CB8AC3E}">
        <p14:creationId xmlns:p14="http://schemas.microsoft.com/office/powerpoint/2010/main" val="4085756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SESSION</a:t>
            </a:r>
            <a:endParaRPr lang="he-IL" dirty="0"/>
          </a:p>
        </p:txBody>
      </p:sp>
      <p:sp>
        <p:nvSpPr>
          <p:cNvPr id="3" name="מציין מיקום תוכן 2"/>
          <p:cNvSpPr>
            <a:spLocks noGrp="1"/>
          </p:cNvSpPr>
          <p:nvPr>
            <p:ph idx="1"/>
          </p:nvPr>
        </p:nvSpPr>
        <p:spPr>
          <a:xfrm>
            <a:off x="1217053" y="2286000"/>
            <a:ext cx="7411406" cy="4023320"/>
          </a:xfrm>
        </p:spPr>
        <p:txBody>
          <a:bodyPr>
            <a:noAutofit/>
          </a:bodyPr>
          <a:lstStyle/>
          <a:p>
            <a:r>
              <a:rPr lang="he-IL" sz="1650" dirty="0">
                <a:latin typeface="Arial" panose="020B0604020202020204" pitchFamily="34" charset="0"/>
                <a:cs typeface="Arial" panose="020B0604020202020204" pitchFamily="34" charset="0"/>
              </a:rPr>
              <a:t>כדי להשתמש ב- </a:t>
            </a:r>
            <a:r>
              <a:rPr lang="en-US" sz="1650" dirty="0">
                <a:latin typeface="Arial" panose="020B0604020202020204" pitchFamily="34" charset="0"/>
                <a:cs typeface="Arial" panose="020B0604020202020204" pitchFamily="34" charset="0"/>
              </a:rPr>
              <a:t>SESSION</a:t>
            </a:r>
            <a:r>
              <a:rPr lang="he-IL" sz="1650" dirty="0">
                <a:latin typeface="Arial" panose="020B0604020202020204" pitchFamily="34" charset="0"/>
                <a:cs typeface="Arial" panose="020B0604020202020204" pitchFamily="34" charset="0"/>
              </a:rPr>
              <a:t> ראשית יש לפתוח </a:t>
            </a:r>
            <a:r>
              <a:rPr lang="en-US" sz="1650" dirty="0">
                <a:latin typeface="Arial" panose="020B0604020202020204" pitchFamily="34" charset="0"/>
                <a:cs typeface="Arial" panose="020B0604020202020204" pitchFamily="34" charset="0"/>
              </a:rPr>
              <a:t>SESSION </a:t>
            </a:r>
            <a:r>
              <a:rPr lang="he-IL" sz="1650" dirty="0">
                <a:latin typeface="Arial" panose="020B0604020202020204" pitchFamily="34" charset="0"/>
                <a:cs typeface="Arial" panose="020B0604020202020204" pitchFamily="34" charset="0"/>
              </a:rPr>
              <a:t> באמצעות הפקודה </a:t>
            </a:r>
            <a:r>
              <a:rPr lang="en-US" sz="1650" dirty="0" err="1">
                <a:latin typeface="Arial" panose="020B0604020202020204" pitchFamily="34" charset="0"/>
                <a:cs typeface="Arial" panose="020B0604020202020204" pitchFamily="34" charset="0"/>
              </a:rPr>
              <a:t>session_start</a:t>
            </a:r>
            <a:r>
              <a:rPr lang="en-US" sz="1650" dirty="0">
                <a:latin typeface="Arial" panose="020B0604020202020204" pitchFamily="34" charset="0"/>
                <a:cs typeface="Arial" panose="020B0604020202020204" pitchFamily="34" charset="0"/>
              </a:rPr>
              <a:t> </a:t>
            </a:r>
            <a:endParaRPr lang="he-IL" sz="1650" dirty="0">
              <a:latin typeface="Arial" panose="020B0604020202020204" pitchFamily="34" charset="0"/>
              <a:cs typeface="Arial" panose="020B0604020202020204" pitchFamily="34" charset="0"/>
            </a:endParaRPr>
          </a:p>
          <a:p>
            <a:pPr lvl="1"/>
            <a:r>
              <a:rPr lang="he-IL" sz="1650" dirty="0">
                <a:latin typeface="Arial" panose="020B0604020202020204" pitchFamily="34" charset="0"/>
                <a:cs typeface="Arial" panose="020B0604020202020204" pitchFamily="34" charset="0"/>
              </a:rPr>
              <a:t>את הפקודה נרשום בראש העמוד</a:t>
            </a:r>
          </a:p>
          <a:p>
            <a:r>
              <a:rPr lang="he-IL" sz="1650" dirty="0">
                <a:latin typeface="Arial" panose="020B0604020202020204" pitchFamily="34" charset="0"/>
                <a:cs typeface="Arial" panose="020B0604020202020204" pitchFamily="34" charset="0"/>
              </a:rPr>
              <a:t>מרגע פתיחת ה-</a:t>
            </a:r>
            <a:r>
              <a:rPr lang="en-US" sz="1650" dirty="0">
                <a:latin typeface="Arial" panose="020B0604020202020204" pitchFamily="34" charset="0"/>
                <a:cs typeface="Arial" panose="020B0604020202020204" pitchFamily="34" charset="0"/>
              </a:rPr>
              <a:t>SESSION </a:t>
            </a:r>
            <a:r>
              <a:rPr lang="he-IL" sz="1650" dirty="0">
                <a:latin typeface="Arial" panose="020B0604020202020204" pitchFamily="34" charset="0"/>
                <a:cs typeface="Arial" panose="020B0604020202020204" pitchFamily="34" charset="0"/>
              </a:rPr>
              <a:t> יש גישה למערך האסוציאטיבי </a:t>
            </a:r>
            <a:r>
              <a:rPr lang="en-US" sz="1650" dirty="0">
                <a:latin typeface="Arial" panose="020B0604020202020204" pitchFamily="34" charset="0"/>
                <a:cs typeface="Arial" panose="020B0604020202020204" pitchFamily="34" charset="0"/>
              </a:rPr>
              <a:t>$_SESSION</a:t>
            </a:r>
            <a:r>
              <a:rPr lang="he-IL" sz="1650" dirty="0">
                <a:latin typeface="Arial" panose="020B0604020202020204" pitchFamily="34" charset="0"/>
                <a:cs typeface="Arial" panose="020B0604020202020204" pitchFamily="34" charset="0"/>
              </a:rPr>
              <a:t> לו ניתן להוסיף איברים או </a:t>
            </a:r>
            <a:r>
              <a:rPr lang="he-IL" sz="1650" dirty="0" err="1">
                <a:latin typeface="Arial" panose="020B0604020202020204" pitchFamily="34" charset="0"/>
                <a:cs typeface="Arial" panose="020B0604020202020204" pitchFamily="34" charset="0"/>
              </a:rPr>
              <a:t>לשנותם</a:t>
            </a:r>
            <a:r>
              <a:rPr lang="he-IL" sz="1650" dirty="0">
                <a:latin typeface="Arial" panose="020B0604020202020204" pitchFamily="34" charset="0"/>
                <a:cs typeface="Arial" panose="020B0604020202020204" pitchFamily="34" charset="0"/>
              </a:rPr>
              <a:t>.</a:t>
            </a:r>
          </a:p>
          <a:p>
            <a:endParaRPr lang="he-IL" sz="1650" dirty="0">
              <a:latin typeface="Arial" panose="020B0604020202020204" pitchFamily="34" charset="0"/>
              <a:cs typeface="Arial" panose="020B0604020202020204" pitchFamily="34" charset="0"/>
            </a:endParaRPr>
          </a:p>
          <a:p>
            <a:endParaRPr lang="he-IL" sz="1650" dirty="0">
              <a:latin typeface="Arial" panose="020B0604020202020204" pitchFamily="34" charset="0"/>
              <a:cs typeface="Arial" panose="020B0604020202020204" pitchFamily="34" charset="0"/>
            </a:endParaRPr>
          </a:p>
          <a:p>
            <a:endParaRPr lang="he-IL" sz="1650" dirty="0">
              <a:latin typeface="Arial" panose="020B0604020202020204" pitchFamily="34" charset="0"/>
              <a:cs typeface="Arial" panose="020B0604020202020204" pitchFamily="34" charset="0"/>
            </a:endParaRPr>
          </a:p>
          <a:p>
            <a:endParaRPr lang="he-IL" sz="1650" dirty="0">
              <a:latin typeface="Arial" panose="020B0604020202020204" pitchFamily="34" charset="0"/>
              <a:cs typeface="Arial" panose="020B0604020202020204" pitchFamily="34" charset="0"/>
            </a:endParaRPr>
          </a:p>
          <a:p>
            <a:endParaRPr lang="he-IL" sz="1650" dirty="0">
              <a:latin typeface="Arial" panose="020B0604020202020204" pitchFamily="34" charset="0"/>
              <a:cs typeface="Arial" panose="020B0604020202020204" pitchFamily="34" charset="0"/>
            </a:endParaRPr>
          </a:p>
          <a:p>
            <a:r>
              <a:rPr lang="he-IL" sz="1650" dirty="0">
                <a:latin typeface="Arial" panose="020B0604020202020204" pitchFamily="34" charset="0"/>
                <a:cs typeface="Arial" panose="020B0604020202020204" pitchFamily="34" charset="0"/>
              </a:rPr>
              <a:t>כדי לסגור </a:t>
            </a:r>
            <a:r>
              <a:rPr lang="en-US" sz="1650" dirty="0">
                <a:latin typeface="Arial" panose="020B0604020202020204" pitchFamily="34" charset="0"/>
                <a:cs typeface="Arial" panose="020B0604020202020204" pitchFamily="34" charset="0"/>
              </a:rPr>
              <a:t>SESSION</a:t>
            </a:r>
            <a:r>
              <a:rPr lang="he-IL" sz="1650" dirty="0">
                <a:latin typeface="Arial" panose="020B0604020202020204" pitchFamily="34" charset="0"/>
                <a:cs typeface="Arial" panose="020B0604020202020204" pitchFamily="34" charset="0"/>
              </a:rPr>
              <a:t> יש להשתמש בפקודה </a:t>
            </a:r>
            <a:r>
              <a:rPr lang="en-US" sz="1650" dirty="0" err="1">
                <a:latin typeface="Arial" panose="020B0604020202020204" pitchFamily="34" charset="0"/>
                <a:cs typeface="Arial" panose="020B0604020202020204" pitchFamily="34" charset="0"/>
              </a:rPr>
              <a:t>session_unset</a:t>
            </a:r>
            <a:r>
              <a:rPr lang="he-IL" sz="1650" dirty="0">
                <a:latin typeface="Arial" panose="020B0604020202020204" pitchFamily="34" charset="0"/>
                <a:cs typeface="Arial" panose="020B0604020202020204" pitchFamily="34" charset="0"/>
              </a:rPr>
              <a:t> (למשל כאשר משתמש מבצע </a:t>
            </a:r>
            <a:r>
              <a:rPr lang="en-US" sz="1650" dirty="0">
                <a:latin typeface="Arial" panose="020B0604020202020204" pitchFamily="34" charset="0"/>
                <a:cs typeface="Arial" panose="020B0604020202020204" pitchFamily="34" charset="0"/>
              </a:rPr>
              <a:t>logout</a:t>
            </a:r>
            <a:r>
              <a:rPr lang="he-IL" sz="1650" dirty="0">
                <a:latin typeface="Arial" panose="020B0604020202020204" pitchFamily="34" charset="0"/>
                <a:cs typeface="Arial" panose="020B0604020202020204" pitchFamily="34" charset="0"/>
              </a:rPr>
              <a:t>)</a:t>
            </a:r>
          </a:p>
          <a:p>
            <a:endParaRPr lang="he-IL" sz="1650" dirty="0">
              <a:latin typeface="Arial" panose="020B0604020202020204" pitchFamily="34" charset="0"/>
              <a:cs typeface="Arial" panose="020B0604020202020204" pitchFamily="34" charset="0"/>
            </a:endParaRPr>
          </a:p>
        </p:txBody>
      </p:sp>
      <p:sp>
        <p:nvSpPr>
          <p:cNvPr id="4" name="Rectangle 3"/>
          <p:cNvSpPr/>
          <p:nvPr/>
        </p:nvSpPr>
        <p:spPr>
          <a:xfrm>
            <a:off x="1571432" y="1931434"/>
            <a:ext cx="6759000" cy="354805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3200" dirty="0">
                <a:latin typeface="inherit"/>
              </a:rPr>
              <a:t>&lt;?php </a:t>
            </a:r>
          </a:p>
          <a:p>
            <a:pPr defTabSz="685800"/>
            <a:r>
              <a:rPr lang="en-US" sz="3200" dirty="0">
                <a:latin typeface="inherit"/>
              </a:rPr>
              <a:t>	</a:t>
            </a:r>
            <a:r>
              <a:rPr lang="en-US" sz="3200" dirty="0" err="1">
                <a:latin typeface="inherit"/>
              </a:rPr>
              <a:t>session_start</a:t>
            </a:r>
            <a:r>
              <a:rPr lang="en-US" sz="3200" dirty="0">
                <a:latin typeface="inherit"/>
              </a:rPr>
              <a:t>(); </a:t>
            </a:r>
          </a:p>
          <a:p>
            <a:pPr defTabSz="685800"/>
            <a:r>
              <a:rPr lang="en-US" sz="3200" dirty="0">
                <a:latin typeface="inherit"/>
              </a:rPr>
              <a:t>	$_SESSION['</a:t>
            </a:r>
            <a:r>
              <a:rPr lang="en-US" sz="3200" dirty="0" err="1">
                <a:latin typeface="inherit"/>
              </a:rPr>
              <a:t>mySession</a:t>
            </a:r>
            <a:r>
              <a:rPr lang="en-US" sz="3200" dirty="0">
                <a:latin typeface="inherit"/>
              </a:rPr>
              <a:t>'] = '</a:t>
            </a:r>
            <a:r>
              <a:rPr lang="en-US" sz="3200" dirty="0" err="1">
                <a:latin typeface="inherit"/>
              </a:rPr>
              <a:t>myValue</a:t>
            </a:r>
            <a:r>
              <a:rPr lang="en-US" sz="3200" dirty="0">
                <a:latin typeface="inherit"/>
              </a:rPr>
              <a:t>'; </a:t>
            </a:r>
          </a:p>
          <a:p>
            <a:pPr defTabSz="685800"/>
            <a:r>
              <a:rPr lang="en-US" sz="3200" dirty="0">
                <a:latin typeface="inherit"/>
              </a:rPr>
              <a:t>	print $_SESSION['</a:t>
            </a:r>
            <a:r>
              <a:rPr lang="en-US" sz="3200" dirty="0" err="1">
                <a:latin typeface="inherit"/>
              </a:rPr>
              <a:t>mySession</a:t>
            </a:r>
            <a:r>
              <a:rPr lang="en-US" sz="3200" dirty="0">
                <a:latin typeface="inherit"/>
              </a:rPr>
              <a:t>'];</a:t>
            </a:r>
          </a:p>
          <a:p>
            <a:pPr defTabSz="685800"/>
            <a:r>
              <a:rPr lang="en-US" sz="3200" dirty="0">
                <a:latin typeface="inherit"/>
              </a:rPr>
              <a:t>	</a:t>
            </a:r>
            <a:r>
              <a:rPr lang="en-US" sz="3200" dirty="0" err="1">
                <a:latin typeface="inherit"/>
              </a:rPr>
              <a:t>session_unset</a:t>
            </a:r>
            <a:r>
              <a:rPr lang="en-US" sz="3200" dirty="0">
                <a:latin typeface="inherit"/>
              </a:rPr>
              <a:t>();</a:t>
            </a:r>
          </a:p>
          <a:p>
            <a:pPr defTabSz="685800"/>
            <a:r>
              <a:rPr lang="en-US" sz="3200" dirty="0">
                <a:latin typeface="inherit"/>
              </a:rPr>
              <a:t>?&gt;</a:t>
            </a:r>
            <a:endParaRPr lang="he-IL" sz="3200" dirty="0">
              <a:latin typeface="inherit"/>
            </a:endParaRPr>
          </a:p>
        </p:txBody>
      </p:sp>
    </p:spTree>
    <p:extLst>
      <p:ext uri="{BB962C8B-B14F-4D97-AF65-F5344CB8AC3E}">
        <p14:creationId xmlns:p14="http://schemas.microsoft.com/office/powerpoint/2010/main" val="349155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B770AE-906B-46F1-BF20-BC7B100BD1BB}"/>
              </a:ext>
            </a:extLst>
          </p:cNvPr>
          <p:cNvSpPr>
            <a:spLocks noGrp="1"/>
          </p:cNvSpPr>
          <p:nvPr>
            <p:ph type="title"/>
          </p:nvPr>
        </p:nvSpPr>
        <p:spPr/>
        <p:txBody>
          <a:bodyPr/>
          <a:lstStyle/>
          <a:p>
            <a:r>
              <a:rPr lang="he-IL" dirty="0">
                <a:ea typeface="Tahoma"/>
              </a:rPr>
              <a:t>SESSION</a:t>
            </a:r>
            <a:endParaRPr lang="he-IL" dirty="0"/>
          </a:p>
        </p:txBody>
      </p:sp>
      <p:sp>
        <p:nvSpPr>
          <p:cNvPr id="3" name="מציין מיקום תוכן 2">
            <a:extLst>
              <a:ext uri="{FF2B5EF4-FFF2-40B4-BE49-F238E27FC236}">
                <a16:creationId xmlns:a16="http://schemas.microsoft.com/office/drawing/2014/main" id="{6C22A4B1-8C23-48D4-9333-5F1AF454E566}"/>
              </a:ext>
            </a:extLst>
          </p:cNvPr>
          <p:cNvSpPr>
            <a:spLocks noGrp="1"/>
          </p:cNvSpPr>
          <p:nvPr>
            <p:ph idx="1"/>
          </p:nvPr>
        </p:nvSpPr>
        <p:spPr/>
        <p:txBody>
          <a:bodyPr/>
          <a:lstStyle/>
          <a:p>
            <a:r>
              <a:rPr lang="he-IL" dirty="0">
                <a:ea typeface="Tahoma"/>
              </a:rPr>
              <a:t>כדי להתחיל </a:t>
            </a:r>
            <a:r>
              <a:rPr lang="he-IL" dirty="0" err="1">
                <a:ea typeface="Tahoma"/>
              </a:rPr>
              <a:t>seesion</a:t>
            </a:r>
            <a:r>
              <a:rPr lang="he-IL" dirty="0">
                <a:ea typeface="Tahoma"/>
              </a:rPr>
              <a:t> חדש נשתמש בתחילת הקוד בפונקציה </a:t>
            </a:r>
          </a:p>
          <a:p>
            <a:pPr marL="800100" lvl="2" indent="0">
              <a:buNone/>
            </a:pPr>
            <a:r>
              <a:rPr lang="he-IL">
                <a:ea typeface="Tahoma"/>
                <a:cs typeface="Tahoma"/>
              </a:rPr>
              <a:t>session_start()</a:t>
            </a:r>
          </a:p>
          <a:p>
            <a:pPr marL="800100" lvl="2" indent="0">
              <a:buNone/>
            </a:pPr>
            <a:endParaRPr lang="he-IL" dirty="0">
              <a:ea typeface="Tahoma"/>
              <a:cs typeface="Tahoma"/>
            </a:endParaRPr>
          </a:p>
        </p:txBody>
      </p:sp>
    </p:spTree>
    <p:extLst>
      <p:ext uri="{BB962C8B-B14F-4D97-AF65-F5344CB8AC3E}">
        <p14:creationId xmlns:p14="http://schemas.microsoft.com/office/powerpoint/2010/main" val="3573691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p:nvPr/>
        </p:nvSpPr>
        <p:spPr>
          <a:xfrm>
            <a:off x="912216" y="1858200"/>
            <a:ext cx="7842294" cy="379427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1200" dirty="0">
                <a:latin typeface="inherit"/>
              </a:rPr>
              <a:t>&lt;?</a:t>
            </a:r>
            <a:r>
              <a:rPr lang="en-US" sz="1200" dirty="0" err="1">
                <a:latin typeface="inherit"/>
              </a:rPr>
              <a:t>php</a:t>
            </a:r>
            <a:endParaRPr lang="en-US" sz="1200" dirty="0">
              <a:latin typeface="inherit"/>
            </a:endParaRPr>
          </a:p>
          <a:p>
            <a:pPr defTabSz="685800"/>
            <a:r>
              <a:rPr lang="en-US" sz="1200" dirty="0">
                <a:latin typeface="inherit"/>
              </a:rPr>
              <a:t>	</a:t>
            </a:r>
            <a:r>
              <a:rPr lang="en-US" sz="1200" dirty="0" err="1">
                <a:latin typeface="inherit"/>
              </a:rPr>
              <a:t>session_start</a:t>
            </a:r>
            <a:r>
              <a:rPr lang="en-US" sz="1200" dirty="0">
                <a:latin typeface="inherit"/>
              </a:rPr>
              <a:t>();</a:t>
            </a:r>
          </a:p>
          <a:p>
            <a:pPr defTabSz="685800"/>
            <a:r>
              <a:rPr lang="en-US" sz="1200" dirty="0">
                <a:latin typeface="inherit"/>
              </a:rPr>
              <a:t>	if(</a:t>
            </a:r>
            <a:r>
              <a:rPr lang="en-US" sz="1200" dirty="0" err="1">
                <a:latin typeface="inherit"/>
              </a:rPr>
              <a:t>isset</a:t>
            </a:r>
            <a:r>
              <a:rPr lang="en-US" sz="1200" dirty="0">
                <a:latin typeface="inherit"/>
              </a:rPr>
              <a:t>($_SESSION['</a:t>
            </a:r>
            <a:r>
              <a:rPr lang="en-US" sz="1200" dirty="0" err="1">
                <a:latin typeface="inherit"/>
              </a:rPr>
              <a:t>counter_load</a:t>
            </a:r>
            <a:r>
              <a:rPr lang="en-US" sz="1200" dirty="0">
                <a:latin typeface="inherit"/>
              </a:rPr>
              <a:t>']))</a:t>
            </a:r>
          </a:p>
          <a:p>
            <a:pPr defTabSz="685800"/>
            <a:r>
              <a:rPr lang="en-US" sz="1200" dirty="0">
                <a:latin typeface="inherit"/>
              </a:rPr>
              <a:t>	{</a:t>
            </a:r>
          </a:p>
          <a:p>
            <a:pPr defTabSz="685800"/>
            <a:r>
              <a:rPr lang="en-US" sz="1200" dirty="0">
                <a:latin typeface="inherit"/>
              </a:rPr>
              <a:t>		echo "Session was found ! &lt;</a:t>
            </a:r>
            <a:r>
              <a:rPr lang="en-US" sz="1200" dirty="0" err="1">
                <a:latin typeface="inherit"/>
              </a:rPr>
              <a:t>br</a:t>
            </a:r>
            <a:r>
              <a:rPr lang="en-US" sz="1200" dirty="0">
                <a:latin typeface="inherit"/>
              </a:rPr>
              <a:t>&gt;";</a:t>
            </a:r>
          </a:p>
          <a:p>
            <a:pPr defTabSz="685800"/>
            <a:r>
              <a:rPr lang="en-US" sz="1200" dirty="0">
                <a:latin typeface="inherit"/>
              </a:rPr>
              <a:t>		$_SESSION['</a:t>
            </a:r>
            <a:r>
              <a:rPr lang="en-US" sz="1200" dirty="0" err="1">
                <a:latin typeface="inherit"/>
              </a:rPr>
              <a:t>counter_load</a:t>
            </a:r>
            <a:r>
              <a:rPr lang="en-US" sz="1200" dirty="0">
                <a:latin typeface="inherit"/>
              </a:rPr>
              <a:t>']++;</a:t>
            </a:r>
          </a:p>
          <a:p>
            <a:pPr defTabSz="685800"/>
            <a:r>
              <a:rPr lang="en-US" sz="1200" dirty="0">
                <a:latin typeface="inherit"/>
              </a:rPr>
              <a:t>		echo "You've been in this page &lt;B&gt;".$_SESSION['</a:t>
            </a:r>
            <a:r>
              <a:rPr lang="en-US" sz="1200" dirty="0" err="1">
                <a:latin typeface="inherit"/>
              </a:rPr>
              <a:t>counter_load</a:t>
            </a:r>
            <a:r>
              <a:rPr lang="en-US" sz="1200" dirty="0">
                <a:latin typeface="inherit"/>
              </a:rPr>
              <a:t>']."&lt;/B&gt; times.&lt;BR&gt;";</a:t>
            </a:r>
          </a:p>
          <a:p>
            <a:pPr defTabSz="685800"/>
            <a:r>
              <a:rPr lang="en-US" sz="1200" dirty="0">
                <a:latin typeface="inherit"/>
              </a:rPr>
              <a:t>		if($_SESSION['</a:t>
            </a:r>
            <a:r>
              <a:rPr lang="en-US" sz="1200" dirty="0" err="1">
                <a:latin typeface="inherit"/>
              </a:rPr>
              <a:t>counter_load</a:t>
            </a:r>
            <a:r>
              <a:rPr lang="en-US" sz="1200" dirty="0">
                <a:latin typeface="inherit"/>
              </a:rPr>
              <a:t>']&gt;=5)</a:t>
            </a:r>
          </a:p>
          <a:p>
            <a:pPr defTabSz="685800"/>
            <a:r>
              <a:rPr lang="en-US" sz="1200" dirty="0">
                <a:latin typeface="inherit"/>
              </a:rPr>
              <a:t>		{</a:t>
            </a:r>
          </a:p>
          <a:p>
            <a:pPr defTabSz="685800"/>
            <a:r>
              <a:rPr lang="en-US" sz="1200" dirty="0">
                <a:latin typeface="inherit"/>
              </a:rPr>
              <a:t>			</a:t>
            </a:r>
            <a:r>
              <a:rPr lang="en-US" sz="1200" dirty="0" err="1">
                <a:latin typeface="inherit"/>
              </a:rPr>
              <a:t>session_unset</a:t>
            </a:r>
            <a:r>
              <a:rPr lang="en-US" sz="1200" dirty="0">
                <a:latin typeface="inherit"/>
              </a:rPr>
              <a:t>("</a:t>
            </a:r>
            <a:r>
              <a:rPr lang="en-US" sz="1200" dirty="0" err="1">
                <a:latin typeface="inherit"/>
              </a:rPr>
              <a:t>counter_load</a:t>
            </a:r>
            <a:r>
              <a:rPr lang="en-US" sz="1200" dirty="0">
                <a:latin typeface="inherit"/>
              </a:rPr>
              <a:t>");</a:t>
            </a:r>
          </a:p>
          <a:p>
            <a:pPr defTabSz="685800"/>
            <a:r>
              <a:rPr lang="en-US" sz="1200" dirty="0">
                <a:latin typeface="inherit"/>
              </a:rPr>
              <a:t>			echo "You've visited this page at   least 5 times. Deleted the session variable.&lt;BR&gt;";</a:t>
            </a:r>
          </a:p>
          <a:p>
            <a:pPr defTabSz="685800"/>
            <a:r>
              <a:rPr lang="en-US" sz="1200" dirty="0">
                <a:latin typeface="inherit"/>
              </a:rPr>
              <a:t>		}</a:t>
            </a:r>
          </a:p>
          <a:p>
            <a:pPr defTabSz="685800"/>
            <a:r>
              <a:rPr lang="en-US" sz="1200" dirty="0">
                <a:latin typeface="inherit"/>
              </a:rPr>
              <a:t>	}</a:t>
            </a:r>
          </a:p>
          <a:p>
            <a:pPr defTabSz="685800"/>
            <a:r>
              <a:rPr lang="en-US" sz="1200" dirty="0">
                <a:latin typeface="inherit"/>
              </a:rPr>
              <a:t>	else</a:t>
            </a:r>
          </a:p>
          <a:p>
            <a:pPr defTabSz="685800"/>
            <a:r>
              <a:rPr lang="en-US" sz="1200" dirty="0">
                <a:latin typeface="inherit"/>
              </a:rPr>
              <a:t>	{</a:t>
            </a:r>
          </a:p>
          <a:p>
            <a:pPr defTabSz="685800"/>
            <a:r>
              <a:rPr lang="en-US" sz="1200" dirty="0">
                <a:latin typeface="inherit"/>
              </a:rPr>
              <a:t>		$_SESSION['</a:t>
            </a:r>
            <a:r>
              <a:rPr lang="en-US" sz="1200" dirty="0" err="1">
                <a:latin typeface="inherit"/>
              </a:rPr>
              <a:t>counter_load</a:t>
            </a:r>
            <a:r>
              <a:rPr lang="en-US" sz="1200" dirty="0">
                <a:latin typeface="inherit"/>
              </a:rPr>
              <a:t>']=1;</a:t>
            </a:r>
          </a:p>
          <a:p>
            <a:pPr defTabSz="685800"/>
            <a:r>
              <a:rPr lang="en-US" sz="1200" dirty="0">
                <a:latin typeface="inherit"/>
              </a:rPr>
              <a:t>		echo "Session wasn't found! &lt;BR&gt; it's your &lt;B&gt; first &lt;/B&gt; time in this page.&lt;BR&gt;";</a:t>
            </a:r>
          </a:p>
          <a:p>
            <a:pPr defTabSz="685800"/>
            <a:r>
              <a:rPr lang="en-US" sz="1200" dirty="0">
                <a:latin typeface="inherit"/>
              </a:rPr>
              <a:t>		echo "Created a session variable.&lt;BR&gt;";</a:t>
            </a:r>
          </a:p>
          <a:p>
            <a:pPr defTabSz="685800"/>
            <a:r>
              <a:rPr lang="en-US" sz="1200" dirty="0">
                <a:latin typeface="inherit"/>
              </a:rPr>
              <a:t>	}</a:t>
            </a:r>
          </a:p>
          <a:p>
            <a:pPr defTabSz="685800"/>
            <a:r>
              <a:rPr lang="en-US" sz="1200" dirty="0">
                <a:latin typeface="inherit"/>
              </a:rPr>
              <a:t>?&gt;</a:t>
            </a:r>
            <a:endParaRPr lang="he-IL" sz="1200" dirty="0">
              <a:latin typeface="inherit"/>
            </a:endParaRPr>
          </a:p>
        </p:txBody>
      </p:sp>
      <p:sp>
        <p:nvSpPr>
          <p:cNvPr id="6" name="כותרת 1"/>
          <p:cNvSpPr>
            <a:spLocks noGrp="1"/>
          </p:cNvSpPr>
          <p:nvPr>
            <p:ph type="title"/>
          </p:nvPr>
        </p:nvSpPr>
        <p:spPr>
          <a:xfrm>
            <a:off x="2229774" y="1012494"/>
            <a:ext cx="6447501" cy="471043"/>
          </a:xfrm>
        </p:spPr>
        <p:txBody>
          <a:bodyPr>
            <a:normAutofit fontScale="90000"/>
          </a:bodyPr>
          <a:lstStyle/>
          <a:p>
            <a:pPr algn="ctr"/>
            <a:r>
              <a:rPr lang="he-IL" dirty="0"/>
              <a:t>דוגמה לעבודה עם </a:t>
            </a:r>
            <a:r>
              <a:rPr lang="en-US" dirty="0"/>
              <a:t>SESSION</a:t>
            </a:r>
            <a:endParaRPr lang="he-IL" dirty="0"/>
          </a:p>
        </p:txBody>
      </p:sp>
    </p:spTree>
    <p:extLst>
      <p:ext uri="{BB962C8B-B14F-4D97-AF65-F5344CB8AC3E}">
        <p14:creationId xmlns:p14="http://schemas.microsoft.com/office/powerpoint/2010/main" val="451978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9FDB48A-5AF5-407E-855B-C9B91BFA59B9}"/>
              </a:ext>
            </a:extLst>
          </p:cNvPr>
          <p:cNvSpPr>
            <a:spLocks noGrp="1"/>
          </p:cNvSpPr>
          <p:nvPr>
            <p:ph idx="1"/>
          </p:nvPr>
        </p:nvSpPr>
        <p:spPr>
          <a:xfrm>
            <a:off x="1182688" y="4941167"/>
            <a:ext cx="7772400" cy="1191345"/>
          </a:xfrm>
        </p:spPr>
        <p:txBody>
          <a:bodyPr/>
          <a:lstStyle/>
          <a:p>
            <a:r>
              <a:rPr lang="he-IL" dirty="0"/>
              <a:t>קבצים</a:t>
            </a:r>
          </a:p>
        </p:txBody>
      </p:sp>
    </p:spTree>
    <p:extLst>
      <p:ext uri="{BB962C8B-B14F-4D97-AF65-F5344CB8AC3E}">
        <p14:creationId xmlns:p14="http://schemas.microsoft.com/office/powerpoint/2010/main" val="2796678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4AB48A-9FDD-4721-ACC1-DCB592B7BED6}"/>
              </a:ext>
            </a:extLst>
          </p:cNvPr>
          <p:cNvSpPr>
            <a:spLocks noGrp="1"/>
          </p:cNvSpPr>
          <p:nvPr>
            <p:ph type="title"/>
          </p:nvPr>
        </p:nvSpPr>
        <p:spPr/>
        <p:txBody>
          <a:bodyPr/>
          <a:lstStyle/>
          <a:p>
            <a:r>
              <a:rPr lang="he-IL" dirty="0"/>
              <a:t>קבצים</a:t>
            </a:r>
          </a:p>
        </p:txBody>
      </p:sp>
      <p:sp>
        <p:nvSpPr>
          <p:cNvPr id="3" name="מציין מיקום תוכן 2">
            <a:extLst>
              <a:ext uri="{FF2B5EF4-FFF2-40B4-BE49-F238E27FC236}">
                <a16:creationId xmlns:a16="http://schemas.microsoft.com/office/drawing/2014/main" id="{F3469A7C-86FB-4784-9889-A5A2521BD2D6}"/>
              </a:ext>
            </a:extLst>
          </p:cNvPr>
          <p:cNvSpPr>
            <a:spLocks noGrp="1"/>
          </p:cNvSpPr>
          <p:nvPr>
            <p:ph idx="1"/>
          </p:nvPr>
        </p:nvSpPr>
        <p:spPr>
          <a:xfrm>
            <a:off x="1182688" y="2017713"/>
            <a:ext cx="7772400" cy="4625974"/>
          </a:xfrm>
        </p:spPr>
        <p:txBody>
          <a:bodyPr/>
          <a:lstStyle/>
          <a:p>
            <a:r>
              <a:rPr lang="he-IL" dirty="0"/>
              <a:t>טיפול בקבצים הוא חלק חשוב בכל יישום אינטרנט. לעתים קרובות עליך לפתוח ולעבד קובץ למשימות שונות.</a:t>
            </a:r>
          </a:p>
          <a:p>
            <a:r>
              <a:rPr lang="he-IL" dirty="0"/>
              <a:t>לקובץ</a:t>
            </a:r>
            <a:r>
              <a:rPr lang="en-US" dirty="0"/>
              <a:t>PHP </a:t>
            </a:r>
            <a:r>
              <a:rPr lang="he-IL" dirty="0"/>
              <a:t> קיימים מספר פונקציות: </a:t>
            </a:r>
          </a:p>
          <a:p>
            <a:r>
              <a:rPr lang="he-IL" dirty="0"/>
              <a:t>יצירה, קריאה, העלאה ועריכה.</a:t>
            </a:r>
          </a:p>
          <a:p>
            <a:r>
              <a:rPr lang="he-IL" dirty="0"/>
              <a:t>שגיאות נפוצות בעבודה עם קבצים:</a:t>
            </a:r>
          </a:p>
          <a:p>
            <a:r>
              <a:rPr lang="he-IL" dirty="0"/>
              <a:t>עריכת הקובץ הלא נכון, מילוי כונן קשיח בנתוני זבל ומחיקת תוכן קובץ במקרה.</a:t>
            </a:r>
          </a:p>
        </p:txBody>
      </p:sp>
    </p:spTree>
    <p:extLst>
      <p:ext uri="{BB962C8B-B14F-4D97-AF65-F5344CB8AC3E}">
        <p14:creationId xmlns:p14="http://schemas.microsoft.com/office/powerpoint/2010/main" val="254066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C95E4E-B408-4C2E-A901-C4047EC3D62B}"/>
              </a:ext>
            </a:extLst>
          </p:cNvPr>
          <p:cNvSpPr>
            <a:spLocks noGrp="1"/>
          </p:cNvSpPr>
          <p:nvPr>
            <p:ph type="title"/>
          </p:nvPr>
        </p:nvSpPr>
        <p:spPr/>
        <p:txBody>
          <a:bodyPr/>
          <a:lstStyle/>
          <a:p>
            <a:r>
              <a:rPr lang="he-IL" dirty="0"/>
              <a:t>הפונקציה </a:t>
            </a:r>
            <a:r>
              <a:rPr lang="en-US" dirty="0" err="1"/>
              <a:t>readfile</a:t>
            </a:r>
            <a:r>
              <a:rPr lang="en-US" dirty="0"/>
              <a:t>()</a:t>
            </a:r>
            <a:endParaRPr lang="he-IL" dirty="0"/>
          </a:p>
        </p:txBody>
      </p:sp>
      <p:sp>
        <p:nvSpPr>
          <p:cNvPr id="3" name="מציין מיקום תוכן 2">
            <a:extLst>
              <a:ext uri="{FF2B5EF4-FFF2-40B4-BE49-F238E27FC236}">
                <a16:creationId xmlns:a16="http://schemas.microsoft.com/office/drawing/2014/main" id="{C60AA5FF-92BA-4B4C-9B64-8C257095D0CF}"/>
              </a:ext>
            </a:extLst>
          </p:cNvPr>
          <p:cNvSpPr>
            <a:spLocks noGrp="1"/>
          </p:cNvSpPr>
          <p:nvPr>
            <p:ph idx="1"/>
          </p:nvPr>
        </p:nvSpPr>
        <p:spPr/>
        <p:txBody>
          <a:bodyPr/>
          <a:lstStyle/>
          <a:p>
            <a:r>
              <a:rPr lang="he-IL" sz="2600" dirty="0"/>
              <a:t>הפונקציה פותחת קובץ וקוראת את התוכן שלו</a:t>
            </a:r>
          </a:p>
          <a:p>
            <a:r>
              <a:rPr lang="he-IL" sz="2600" dirty="0"/>
              <a:t>מחזירה את מספר הבתים שנקראו בהצלחה</a:t>
            </a:r>
          </a:p>
          <a:p>
            <a:r>
              <a:rPr lang="he-IL" sz="2600" dirty="0"/>
              <a:t>דוגמה:</a:t>
            </a:r>
          </a:p>
          <a:p>
            <a:r>
              <a:rPr lang="he-IL" sz="2600" dirty="0"/>
              <a:t>אם בקובץ </a:t>
            </a:r>
            <a:r>
              <a:rPr lang="en-US" sz="2600" dirty="0"/>
              <a:t>example.txt</a:t>
            </a:r>
            <a:r>
              <a:rPr lang="he-IL" sz="2600" dirty="0"/>
              <a:t> מכיל את הטקסט הבא: </a:t>
            </a:r>
            <a:r>
              <a:rPr lang="en-US" sz="2600" dirty="0"/>
              <a:t>hello world</a:t>
            </a:r>
            <a:endParaRPr lang="he-IL" sz="2600" dirty="0"/>
          </a:p>
          <a:p>
            <a:r>
              <a:rPr lang="he-IL" sz="2600" dirty="0"/>
              <a:t>אז ברגע שרצים את דף </a:t>
            </a:r>
            <a:r>
              <a:rPr lang="en-US" sz="2600" dirty="0"/>
              <a:t>php</a:t>
            </a:r>
            <a:r>
              <a:rPr lang="he-IL" sz="2600" dirty="0"/>
              <a:t> נקבל:</a:t>
            </a:r>
          </a:p>
          <a:p>
            <a:r>
              <a:rPr lang="he-IL" sz="2600" dirty="0"/>
              <a:t> תוכן </a:t>
            </a:r>
            <a:r>
              <a:rPr lang="en-US" sz="2600" dirty="0"/>
              <a:t>example.txt</a:t>
            </a:r>
            <a:r>
              <a:rPr lang="he-IL" sz="2600" dirty="0"/>
              <a:t> ומספר הבתים שנקראו בהצלחה</a:t>
            </a:r>
          </a:p>
        </p:txBody>
      </p:sp>
      <p:pic>
        <p:nvPicPr>
          <p:cNvPr id="9" name="תמונה 8">
            <a:extLst>
              <a:ext uri="{FF2B5EF4-FFF2-40B4-BE49-F238E27FC236}">
                <a16:creationId xmlns:a16="http://schemas.microsoft.com/office/drawing/2014/main" id="{198E012A-34E7-44C9-B987-B0A88B211294}"/>
              </a:ext>
            </a:extLst>
          </p:cNvPr>
          <p:cNvPicPr>
            <a:picLocks noChangeAspect="1"/>
          </p:cNvPicPr>
          <p:nvPr/>
        </p:nvPicPr>
        <p:blipFill>
          <a:blip r:embed="rId2"/>
          <a:stretch>
            <a:fillRect/>
          </a:stretch>
        </p:blipFill>
        <p:spPr>
          <a:xfrm>
            <a:off x="552742" y="5653087"/>
            <a:ext cx="4029075" cy="990600"/>
          </a:xfrm>
          <a:prstGeom prst="rect">
            <a:avLst/>
          </a:prstGeom>
        </p:spPr>
      </p:pic>
      <p:pic>
        <p:nvPicPr>
          <p:cNvPr id="11" name="תמונה 10">
            <a:extLst>
              <a:ext uri="{FF2B5EF4-FFF2-40B4-BE49-F238E27FC236}">
                <a16:creationId xmlns:a16="http://schemas.microsoft.com/office/drawing/2014/main" id="{1422CC62-980B-4D3E-99BD-2EFDDECC58AD}"/>
              </a:ext>
            </a:extLst>
          </p:cNvPr>
          <p:cNvPicPr>
            <a:picLocks noChangeAspect="1"/>
          </p:cNvPicPr>
          <p:nvPr/>
        </p:nvPicPr>
        <p:blipFill>
          <a:blip r:embed="rId3"/>
          <a:stretch>
            <a:fillRect/>
          </a:stretch>
        </p:blipFill>
        <p:spPr>
          <a:xfrm>
            <a:off x="5796136" y="5899150"/>
            <a:ext cx="2609850" cy="466725"/>
          </a:xfrm>
          <a:prstGeom prst="rect">
            <a:avLst/>
          </a:prstGeom>
        </p:spPr>
      </p:pic>
      <p:cxnSp>
        <p:nvCxnSpPr>
          <p:cNvPr id="13" name="מחבר חץ ישר 12">
            <a:extLst>
              <a:ext uri="{FF2B5EF4-FFF2-40B4-BE49-F238E27FC236}">
                <a16:creationId xmlns:a16="http://schemas.microsoft.com/office/drawing/2014/main" id="{8840F2EF-0C6D-4AA4-9DF3-3E65B88D920A}"/>
              </a:ext>
            </a:extLst>
          </p:cNvPr>
          <p:cNvCxnSpPr>
            <a:stCxn id="9" idx="3"/>
            <a:endCxn id="11" idx="1"/>
          </p:cNvCxnSpPr>
          <p:nvPr/>
        </p:nvCxnSpPr>
        <p:spPr bwMode="auto">
          <a:xfrm flipV="1">
            <a:off x="4581817" y="6132513"/>
            <a:ext cx="1214319" cy="15874"/>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84061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5B90A9-45E3-49F0-BCB1-F88CC9734CCA}"/>
              </a:ext>
            </a:extLst>
          </p:cNvPr>
          <p:cNvSpPr>
            <a:spLocks noGrp="1"/>
          </p:cNvSpPr>
          <p:nvPr>
            <p:ph type="title"/>
          </p:nvPr>
        </p:nvSpPr>
        <p:spPr/>
        <p:txBody>
          <a:bodyPr/>
          <a:lstStyle/>
          <a:p>
            <a:r>
              <a:rPr lang="he-IL" dirty="0"/>
              <a:t>הפונקציה</a:t>
            </a:r>
            <a:r>
              <a:rPr lang="en-US" dirty="0"/>
              <a:t>  </a:t>
            </a:r>
            <a:r>
              <a:rPr lang="he-IL" dirty="0"/>
              <a:t> </a:t>
            </a:r>
            <a:r>
              <a:rPr lang="en-US" dirty="0" err="1"/>
              <a:t>fopen</a:t>
            </a:r>
            <a:r>
              <a:rPr lang="en-US" dirty="0"/>
              <a:t>()</a:t>
            </a:r>
            <a:br>
              <a:rPr lang="en-US" b="0" i="0" dirty="0">
                <a:solidFill>
                  <a:srgbClr val="000000"/>
                </a:solidFill>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96864FB-A493-480C-833A-5CFF9CAD4AA4}"/>
              </a:ext>
            </a:extLst>
          </p:cNvPr>
          <p:cNvSpPr>
            <a:spLocks noGrp="1"/>
          </p:cNvSpPr>
          <p:nvPr>
            <p:ph idx="1"/>
          </p:nvPr>
        </p:nvSpPr>
        <p:spPr/>
        <p:txBody>
          <a:bodyPr/>
          <a:lstStyle/>
          <a:p>
            <a:pPr fontAlgn="base"/>
            <a:r>
              <a:rPr lang="he-IL" dirty="0"/>
              <a:t>היא פונקציה לפתיחת קבצים</a:t>
            </a:r>
          </a:p>
          <a:p>
            <a:pPr fontAlgn="base"/>
            <a:r>
              <a:rPr lang="he-IL" dirty="0"/>
              <a:t>ל-</a:t>
            </a:r>
            <a:r>
              <a:rPr lang="en-US" dirty="0" err="1"/>
              <a:t>fopen</a:t>
            </a:r>
            <a:r>
              <a:rPr lang="en-US" dirty="0"/>
              <a:t> </a:t>
            </a:r>
            <a:r>
              <a:rPr lang="he-IL" dirty="0"/>
              <a:t> יש שני ארגומנטים: הראשון הוא שם הקובץ, והשני סוג הפתיחה.</a:t>
            </a:r>
          </a:p>
        </p:txBody>
      </p:sp>
    </p:spTree>
    <p:extLst>
      <p:ext uri="{BB962C8B-B14F-4D97-AF65-F5344CB8AC3E}">
        <p14:creationId xmlns:p14="http://schemas.microsoft.com/office/powerpoint/2010/main" val="4091837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4">
            <a:extLst>
              <a:ext uri="{FF2B5EF4-FFF2-40B4-BE49-F238E27FC236}">
                <a16:creationId xmlns:a16="http://schemas.microsoft.com/office/drawing/2014/main" id="{FF912A0E-B7D8-42A7-AC28-271F4B3E319C}"/>
              </a:ext>
            </a:extLst>
          </p:cNvPr>
          <p:cNvGraphicFramePr>
            <a:graphicFrameLocks noGrp="1"/>
          </p:cNvGraphicFramePr>
          <p:nvPr>
            <p:ph idx="1"/>
            <p:extLst>
              <p:ext uri="{D42A27DB-BD31-4B8C-83A1-F6EECF244321}">
                <p14:modId xmlns:p14="http://schemas.microsoft.com/office/powerpoint/2010/main" val="1877121052"/>
              </p:ext>
            </p:extLst>
          </p:nvPr>
        </p:nvGraphicFramePr>
        <p:xfrm>
          <a:off x="395536" y="134620"/>
          <a:ext cx="7772400" cy="6588760"/>
        </p:xfrm>
        <a:graphic>
          <a:graphicData uri="http://schemas.openxmlformats.org/drawingml/2006/table">
            <a:tbl>
              <a:tblPr rtl="1" firstRow="1" bandRow="1">
                <a:tableStyleId>{21E4AEA4-8DFA-4A89-87EB-49C32662AFE0}</a:tableStyleId>
              </a:tblPr>
              <a:tblGrid>
                <a:gridCol w="1966062">
                  <a:extLst>
                    <a:ext uri="{9D8B030D-6E8A-4147-A177-3AD203B41FA5}">
                      <a16:colId xmlns:a16="http://schemas.microsoft.com/office/drawing/2014/main" val="3081242384"/>
                    </a:ext>
                  </a:extLst>
                </a:gridCol>
                <a:gridCol w="5172146">
                  <a:extLst>
                    <a:ext uri="{9D8B030D-6E8A-4147-A177-3AD203B41FA5}">
                      <a16:colId xmlns:a16="http://schemas.microsoft.com/office/drawing/2014/main" val="3836835970"/>
                    </a:ext>
                  </a:extLst>
                </a:gridCol>
                <a:gridCol w="634192">
                  <a:extLst>
                    <a:ext uri="{9D8B030D-6E8A-4147-A177-3AD203B41FA5}">
                      <a16:colId xmlns:a16="http://schemas.microsoft.com/office/drawing/2014/main" val="686032930"/>
                    </a:ext>
                  </a:extLst>
                </a:gridCol>
              </a:tblGrid>
              <a:tr h="370840">
                <a:tc>
                  <a:txBody>
                    <a:bodyPr/>
                    <a:lstStyle/>
                    <a:p>
                      <a:pPr algn="r" rtl="1"/>
                      <a:endParaRPr lang="he-IL"/>
                    </a:p>
                  </a:txBody>
                  <a:tcPr/>
                </a:tc>
                <a:tc>
                  <a:txBody>
                    <a:bodyPr/>
                    <a:lstStyle/>
                    <a:p>
                      <a:pPr algn="r" rtl="1"/>
                      <a:endParaRPr lang="he-IL"/>
                    </a:p>
                  </a:txBody>
                  <a:tcPr/>
                </a:tc>
                <a:tc>
                  <a:txBody>
                    <a:bodyPr/>
                    <a:lstStyle/>
                    <a:p>
                      <a:pPr algn="r" rtl="1"/>
                      <a:r>
                        <a:rPr lang="he-IL" dirty="0"/>
                        <a:t>סוג</a:t>
                      </a:r>
                    </a:p>
                  </a:txBody>
                  <a:tcPr/>
                </a:tc>
                <a:extLst>
                  <a:ext uri="{0D108BD9-81ED-4DB2-BD59-A6C34878D82A}">
                    <a16:rowId xmlns:a16="http://schemas.microsoft.com/office/drawing/2014/main" val="861793798"/>
                  </a:ext>
                </a:extLst>
              </a:tr>
              <a:tr h="155639">
                <a:tc>
                  <a:txBody>
                    <a:bodyPr/>
                    <a:lstStyle/>
                    <a:p>
                      <a:pPr algn="r" rtl="1"/>
                      <a:r>
                        <a:rPr lang="he-IL" dirty="0"/>
                        <a:t>המצביע מתחיל בתחילת הקובץ</a:t>
                      </a:r>
                    </a:p>
                  </a:txBody>
                  <a:tcPr/>
                </a:tc>
                <a:tc>
                  <a:txBody>
                    <a:bodyPr/>
                    <a:lstStyle/>
                    <a:p>
                      <a:pPr algn="r" rtl="1"/>
                      <a:r>
                        <a:rPr lang="he-IL" dirty="0"/>
                        <a:t>פתיחת הקובץ לקריאה בלבד</a:t>
                      </a:r>
                    </a:p>
                  </a:txBody>
                  <a:tcPr/>
                </a:tc>
                <a:tc>
                  <a:txBody>
                    <a:bodyPr/>
                    <a:lstStyle/>
                    <a:p>
                      <a:pPr algn="l" rtl="1"/>
                      <a:r>
                        <a:rPr lang="en-US" dirty="0"/>
                        <a:t>r</a:t>
                      </a:r>
                      <a:endParaRPr lang="he-IL" dirty="0"/>
                    </a:p>
                  </a:txBody>
                  <a:tcPr/>
                </a:tc>
                <a:extLst>
                  <a:ext uri="{0D108BD9-81ED-4DB2-BD59-A6C34878D82A}">
                    <a16:rowId xmlns:a16="http://schemas.microsoft.com/office/drawing/2014/main" val="3571731621"/>
                  </a:ext>
                </a:extLst>
              </a:tr>
              <a:tr h="832415">
                <a:tc>
                  <a:txBody>
                    <a:bodyPr/>
                    <a:lstStyle/>
                    <a:p>
                      <a:pPr algn="r" rtl="1"/>
                      <a:r>
                        <a:rPr lang="he-IL" dirty="0"/>
                        <a:t>המצביע מתחיל בתחילת הקובץ</a:t>
                      </a:r>
                    </a:p>
                  </a:txBody>
                  <a:tcPr/>
                </a:tc>
                <a:tc>
                  <a:txBody>
                    <a:bodyPr/>
                    <a:lstStyle/>
                    <a:p>
                      <a:pPr algn="r" rtl="1"/>
                      <a:r>
                        <a:rPr lang="he-IL" dirty="0"/>
                        <a:t>פתיחת הקובץ לכתיבה בלבד</a:t>
                      </a:r>
                    </a:p>
                    <a:p>
                      <a:pPr algn="r" rtl="1"/>
                      <a:r>
                        <a:rPr lang="he-IL" dirty="0"/>
                        <a:t>-מוחק את תוכן הקובץ הקיים או יוצר קובץ חדש אם הוא אינו קיים.</a:t>
                      </a:r>
                    </a:p>
                  </a:txBody>
                  <a:tcPr/>
                </a:tc>
                <a:tc>
                  <a:txBody>
                    <a:bodyPr/>
                    <a:lstStyle/>
                    <a:p>
                      <a:pPr algn="l" rtl="1"/>
                      <a:r>
                        <a:rPr lang="en-US" dirty="0"/>
                        <a:t>w</a:t>
                      </a:r>
                      <a:endParaRPr lang="he-IL" dirty="0"/>
                    </a:p>
                  </a:txBody>
                  <a:tcPr/>
                </a:tc>
                <a:extLst>
                  <a:ext uri="{0D108BD9-81ED-4DB2-BD59-A6C34878D82A}">
                    <a16:rowId xmlns:a16="http://schemas.microsoft.com/office/drawing/2014/main" val="2931433849"/>
                  </a:ext>
                </a:extLst>
              </a:tr>
              <a:tr h="370840">
                <a:tc>
                  <a:txBody>
                    <a:bodyPr/>
                    <a:lstStyle/>
                    <a:p>
                      <a:pPr algn="r" rtl="1"/>
                      <a:r>
                        <a:rPr lang="he-IL" dirty="0"/>
                        <a:t>המצביע מתחיל בסוף הקוב</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פתיחת הקובץ לכתיבה בלבד</a:t>
                      </a:r>
                    </a:p>
                    <a:p>
                      <a:pPr algn="r" rtl="1"/>
                      <a:r>
                        <a:rPr lang="he-IL" dirty="0"/>
                        <a:t>-הנתונים הקיימים בקובץ נשמרים</a:t>
                      </a:r>
                    </a:p>
                    <a:p>
                      <a:pPr algn="r" rtl="1"/>
                      <a:r>
                        <a:rPr lang="he-IL" dirty="0"/>
                        <a:t>-נוצר קובץ חדש אם הקובץ אינו קיים</a:t>
                      </a:r>
                    </a:p>
                  </a:txBody>
                  <a:tcPr/>
                </a:tc>
                <a:tc>
                  <a:txBody>
                    <a:bodyPr/>
                    <a:lstStyle/>
                    <a:p>
                      <a:pPr algn="l" rtl="1"/>
                      <a:r>
                        <a:rPr lang="en-US" dirty="0"/>
                        <a:t>a</a:t>
                      </a:r>
                      <a:endParaRPr lang="he-IL" dirty="0"/>
                    </a:p>
                  </a:txBody>
                  <a:tcPr/>
                </a:tc>
                <a:extLst>
                  <a:ext uri="{0D108BD9-81ED-4DB2-BD59-A6C34878D82A}">
                    <a16:rowId xmlns:a16="http://schemas.microsoft.com/office/drawing/2014/main" val="1371541699"/>
                  </a:ext>
                </a:extLst>
              </a:tr>
              <a:tr h="370840">
                <a:tc>
                  <a:txBody>
                    <a:bodyPr/>
                    <a:lstStyle/>
                    <a:p>
                      <a:pPr algn="r" rtl="1"/>
                      <a:endParaRPr lang="he-IL"/>
                    </a:p>
                  </a:txBody>
                  <a:tcPr/>
                </a:tc>
                <a:tc>
                  <a:txBody>
                    <a:bodyPr/>
                    <a:lstStyle/>
                    <a:p>
                      <a:pPr algn="r" rtl="1"/>
                      <a:r>
                        <a:rPr lang="he-IL" dirty="0"/>
                        <a:t>יוצר קובץ חדש לכתיבה בלבד</a:t>
                      </a:r>
                    </a:p>
                    <a:p>
                      <a:pPr algn="r" rtl="1"/>
                      <a:r>
                        <a:rPr lang="he-IL" dirty="0"/>
                        <a:t>-מחזירה שקר ושגיאה אם הקובץ כבר קיים</a:t>
                      </a:r>
                    </a:p>
                  </a:txBody>
                  <a:tcPr/>
                </a:tc>
                <a:tc>
                  <a:txBody>
                    <a:bodyPr/>
                    <a:lstStyle/>
                    <a:p>
                      <a:pPr algn="l" rtl="1"/>
                      <a:r>
                        <a:rPr lang="en-US" dirty="0"/>
                        <a:t>x</a:t>
                      </a:r>
                      <a:endParaRPr lang="he-IL" dirty="0"/>
                    </a:p>
                  </a:txBody>
                  <a:tcPr/>
                </a:tc>
                <a:extLst>
                  <a:ext uri="{0D108BD9-81ED-4DB2-BD59-A6C34878D82A}">
                    <a16:rowId xmlns:a16="http://schemas.microsoft.com/office/drawing/2014/main" val="2885688224"/>
                  </a:ext>
                </a:extLst>
              </a:tr>
              <a:tr h="472479">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המצביע מתחיל בתחילת הקובץ</a:t>
                      </a:r>
                    </a:p>
                  </a:txBody>
                  <a:tcPr/>
                </a:tc>
                <a:tc>
                  <a:txBody>
                    <a:bodyPr/>
                    <a:lstStyle/>
                    <a:p>
                      <a:pPr algn="r" rtl="1"/>
                      <a:r>
                        <a:rPr lang="he-IL" dirty="0"/>
                        <a:t>פותח קובץ לקריאה/כתיבה</a:t>
                      </a:r>
                    </a:p>
                    <a:p>
                      <a:pPr algn="r" rtl="1"/>
                      <a:endParaRPr lang="he-IL" dirty="0"/>
                    </a:p>
                  </a:txBody>
                  <a:tcPr/>
                </a:tc>
                <a:tc>
                  <a:txBody>
                    <a:bodyPr/>
                    <a:lstStyle/>
                    <a:p>
                      <a:pPr algn="l" rtl="1"/>
                      <a:r>
                        <a:rPr lang="en-US" dirty="0"/>
                        <a:t>r+</a:t>
                      </a:r>
                    </a:p>
                  </a:txBody>
                  <a:tcPr/>
                </a:tc>
                <a:extLst>
                  <a:ext uri="{0D108BD9-81ED-4DB2-BD59-A6C34878D82A}">
                    <a16:rowId xmlns:a16="http://schemas.microsoft.com/office/drawing/2014/main" val="1822883893"/>
                  </a:ext>
                </a:extLst>
              </a:tr>
              <a:tr h="370840">
                <a:tc>
                  <a:txBody>
                    <a:bodyPr/>
                    <a:lstStyle/>
                    <a:p>
                      <a:pPr algn="r" rtl="1"/>
                      <a:r>
                        <a:rPr lang="he-IL" dirty="0"/>
                        <a:t>המצביע מתחיל בתחילת הקובץ</a:t>
                      </a:r>
                    </a:p>
                  </a:txBody>
                  <a:tcPr/>
                </a:tc>
                <a:tc>
                  <a:txBody>
                    <a:bodyPr/>
                    <a:lstStyle/>
                    <a:p>
                      <a:pPr algn="r" rtl="1"/>
                      <a:r>
                        <a:rPr lang="he-IL" dirty="0"/>
                        <a:t>פתח קובץ לקריאה/כתיבה</a:t>
                      </a:r>
                    </a:p>
                    <a:p>
                      <a:pPr algn="r" rtl="1"/>
                      <a:r>
                        <a:rPr lang="he-IL" dirty="0"/>
                        <a:t>-מוחק את תוכן הקובץ או יוצר קובץ חדש אם הוא אינו קיים. </a:t>
                      </a:r>
                    </a:p>
                  </a:txBody>
                  <a:tcPr/>
                </a:tc>
                <a:tc>
                  <a:txBody>
                    <a:bodyPr/>
                    <a:lstStyle/>
                    <a:p>
                      <a:pPr algn="l" rtl="1"/>
                      <a:r>
                        <a:rPr lang="en-US" dirty="0"/>
                        <a:t>w+</a:t>
                      </a:r>
                      <a:endParaRPr lang="he-IL" dirty="0"/>
                    </a:p>
                  </a:txBody>
                  <a:tcPr/>
                </a:tc>
                <a:extLst>
                  <a:ext uri="{0D108BD9-81ED-4DB2-BD59-A6C34878D82A}">
                    <a16:rowId xmlns:a16="http://schemas.microsoft.com/office/drawing/2014/main" val="681692459"/>
                  </a:ext>
                </a:extLst>
              </a:tr>
              <a:tr h="370840">
                <a:tc>
                  <a:txBody>
                    <a:bodyPr/>
                    <a:lstStyle/>
                    <a:p>
                      <a:pPr algn="r" rtl="1"/>
                      <a:r>
                        <a:rPr lang="he-IL" dirty="0"/>
                        <a:t>המצביע מתחיל בסוף הקובץ. </a:t>
                      </a:r>
                    </a:p>
                  </a:txBody>
                  <a:tcPr/>
                </a:tc>
                <a:tc>
                  <a:txBody>
                    <a:bodyPr/>
                    <a:lstStyle/>
                    <a:p>
                      <a:pPr algn="r" rtl="1"/>
                      <a:r>
                        <a:rPr lang="he-IL" dirty="0"/>
                        <a:t>פותח קובץ לקריאה/כתיבה</a:t>
                      </a:r>
                    </a:p>
                    <a:p>
                      <a:pPr algn="r" rtl="1"/>
                      <a:r>
                        <a:rPr lang="he-IL" dirty="0"/>
                        <a:t>-הנתונים הקיימים בקובץ נשמרים.</a:t>
                      </a:r>
                    </a:p>
                    <a:p>
                      <a:pPr algn="r" rtl="1"/>
                      <a:r>
                        <a:rPr lang="he-IL" dirty="0"/>
                        <a:t>-יוצר קובץ חדש אם הקובץ אינו קיים </a:t>
                      </a:r>
                    </a:p>
                  </a:txBody>
                  <a:tcPr/>
                </a:tc>
                <a:tc>
                  <a:txBody>
                    <a:bodyPr/>
                    <a:lstStyle/>
                    <a:p>
                      <a:pPr algn="l" rtl="1"/>
                      <a:r>
                        <a:rPr lang="en-US" dirty="0"/>
                        <a:t>a+</a:t>
                      </a:r>
                      <a:endParaRPr lang="he-IL" dirty="0"/>
                    </a:p>
                  </a:txBody>
                  <a:tcPr/>
                </a:tc>
                <a:extLst>
                  <a:ext uri="{0D108BD9-81ED-4DB2-BD59-A6C34878D82A}">
                    <a16:rowId xmlns:a16="http://schemas.microsoft.com/office/drawing/2014/main" val="1961036358"/>
                  </a:ext>
                </a:extLst>
              </a:tr>
              <a:tr h="370840">
                <a:tc>
                  <a:txBody>
                    <a:bodyPr/>
                    <a:lstStyle/>
                    <a:p>
                      <a:pPr algn="r" rtl="1"/>
                      <a:endParaRPr lang="he-IL"/>
                    </a:p>
                  </a:txBody>
                  <a:tcPr/>
                </a:tc>
                <a:tc>
                  <a:txBody>
                    <a:bodyPr/>
                    <a:lstStyle/>
                    <a:p>
                      <a:pPr algn="r" rtl="1"/>
                      <a:r>
                        <a:rPr lang="he-IL" dirty="0"/>
                        <a:t>יוצר קובץ חדש לקריאה/כתיבה. -מחזירה שקר ושגיאה אם הקובץ כבר קיים</a:t>
                      </a:r>
                    </a:p>
                  </a:txBody>
                  <a:tcPr/>
                </a:tc>
                <a:tc>
                  <a:txBody>
                    <a:bodyPr/>
                    <a:lstStyle/>
                    <a:p>
                      <a:pPr algn="l" rtl="1"/>
                      <a:r>
                        <a:rPr lang="en-US" dirty="0"/>
                        <a:t>x+</a:t>
                      </a:r>
                      <a:endParaRPr lang="he-IL" dirty="0"/>
                    </a:p>
                  </a:txBody>
                  <a:tcPr/>
                </a:tc>
                <a:extLst>
                  <a:ext uri="{0D108BD9-81ED-4DB2-BD59-A6C34878D82A}">
                    <a16:rowId xmlns:a16="http://schemas.microsoft.com/office/drawing/2014/main" val="1709237111"/>
                  </a:ext>
                </a:extLst>
              </a:tr>
            </a:tbl>
          </a:graphicData>
        </a:graphic>
      </p:graphicFrame>
    </p:spTree>
    <p:extLst>
      <p:ext uri="{BB962C8B-B14F-4D97-AF65-F5344CB8AC3E}">
        <p14:creationId xmlns:p14="http://schemas.microsoft.com/office/powerpoint/2010/main" val="711394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6C6FDC-2B5F-4B8B-B9E1-264E8C80F288}"/>
              </a:ext>
            </a:extLst>
          </p:cNvPr>
          <p:cNvSpPr>
            <a:spLocks noGrp="1"/>
          </p:cNvSpPr>
          <p:nvPr>
            <p:ph type="title"/>
          </p:nvPr>
        </p:nvSpPr>
        <p:spPr/>
        <p:txBody>
          <a:bodyPr/>
          <a:lstStyle/>
          <a:p>
            <a:r>
              <a:rPr lang="en-US" dirty="0" err="1"/>
              <a:t>fread</a:t>
            </a:r>
            <a:r>
              <a:rPr lang="en-US" dirty="0"/>
              <a:t>()</a:t>
            </a:r>
            <a:endParaRPr lang="he-IL" dirty="0"/>
          </a:p>
        </p:txBody>
      </p:sp>
      <p:sp>
        <p:nvSpPr>
          <p:cNvPr id="3" name="מציין מיקום תוכן 2">
            <a:extLst>
              <a:ext uri="{FF2B5EF4-FFF2-40B4-BE49-F238E27FC236}">
                <a16:creationId xmlns:a16="http://schemas.microsoft.com/office/drawing/2014/main" id="{D54862BE-C767-44FE-AED8-984E6E383F9E}"/>
              </a:ext>
            </a:extLst>
          </p:cNvPr>
          <p:cNvSpPr>
            <a:spLocks noGrp="1"/>
          </p:cNvSpPr>
          <p:nvPr>
            <p:ph idx="1"/>
          </p:nvPr>
        </p:nvSpPr>
        <p:spPr>
          <a:xfrm>
            <a:off x="251520" y="2017713"/>
            <a:ext cx="8703568" cy="4114800"/>
          </a:xfrm>
        </p:spPr>
        <p:txBody>
          <a:bodyPr/>
          <a:lstStyle/>
          <a:p>
            <a:r>
              <a:rPr lang="he-IL" sz="2800" dirty="0"/>
              <a:t>היא פונקציה לקריאה מקובץ פתוח.</a:t>
            </a:r>
          </a:p>
          <a:p>
            <a:r>
              <a:rPr lang="he-IL" sz="2800" dirty="0"/>
              <a:t>הפרמטר הראשון יכיל את שם הקובץ שממנו יש לקרוא</a:t>
            </a:r>
          </a:p>
          <a:p>
            <a:r>
              <a:rPr lang="he-IL" sz="2800" dirty="0"/>
              <a:t> והפרמטר השני מציין את המספר המרבי של בתים לקריאה.</a:t>
            </a:r>
          </a:p>
        </p:txBody>
      </p:sp>
    </p:spTree>
    <p:extLst>
      <p:ext uri="{BB962C8B-B14F-4D97-AF65-F5344CB8AC3E}">
        <p14:creationId xmlns:p14="http://schemas.microsoft.com/office/powerpoint/2010/main" val="536154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86C3A0-A656-4446-AAED-632C5AB7F291}"/>
              </a:ext>
            </a:extLst>
          </p:cNvPr>
          <p:cNvSpPr>
            <a:spLocks noGrp="1"/>
          </p:cNvSpPr>
          <p:nvPr>
            <p:ph type="title"/>
          </p:nvPr>
        </p:nvSpPr>
        <p:spPr/>
        <p:txBody>
          <a:bodyPr/>
          <a:lstStyle/>
          <a:p>
            <a:r>
              <a:rPr lang="en-US" dirty="0" err="1"/>
              <a:t>fclose</a:t>
            </a:r>
            <a:r>
              <a:rPr lang="en-US" dirty="0"/>
              <a:t>()</a:t>
            </a:r>
            <a:endParaRPr lang="he-IL" dirty="0"/>
          </a:p>
        </p:txBody>
      </p:sp>
      <p:sp>
        <p:nvSpPr>
          <p:cNvPr id="3" name="מציין מיקום תוכן 2">
            <a:extLst>
              <a:ext uri="{FF2B5EF4-FFF2-40B4-BE49-F238E27FC236}">
                <a16:creationId xmlns:a16="http://schemas.microsoft.com/office/drawing/2014/main" id="{179B29C9-8B26-4830-80B3-67F630FAEEA1}"/>
              </a:ext>
            </a:extLst>
          </p:cNvPr>
          <p:cNvSpPr>
            <a:spLocks noGrp="1"/>
          </p:cNvSpPr>
          <p:nvPr>
            <p:ph idx="1"/>
          </p:nvPr>
        </p:nvSpPr>
        <p:spPr/>
        <p:txBody>
          <a:bodyPr/>
          <a:lstStyle/>
          <a:p>
            <a:r>
              <a:rPr lang="he-IL" dirty="0"/>
              <a:t>היא הפונקציה משמשת לסגירת קובץ פתוח.</a:t>
            </a:r>
          </a:p>
          <a:p>
            <a:r>
              <a:rPr lang="he-IL" dirty="0"/>
              <a:t>הפונקציה דורשת את שם הקובץ או משתנה שמכיל את שם הקובץ שאנו רוצים לסגור.</a:t>
            </a:r>
          </a:p>
          <a:p>
            <a:r>
              <a:rPr lang="he-IL" u="sng" dirty="0"/>
              <a:t>למשל</a:t>
            </a:r>
            <a:r>
              <a:rPr lang="he-IL" dirty="0"/>
              <a:t>:</a:t>
            </a:r>
          </a:p>
        </p:txBody>
      </p:sp>
      <p:sp>
        <p:nvSpPr>
          <p:cNvPr id="4" name="תיבת טקסט 3">
            <a:extLst>
              <a:ext uri="{FF2B5EF4-FFF2-40B4-BE49-F238E27FC236}">
                <a16:creationId xmlns:a16="http://schemas.microsoft.com/office/drawing/2014/main" id="{DAEE58E3-FE0C-4582-BE0F-F6D00BAF5E1B}"/>
              </a:ext>
            </a:extLst>
          </p:cNvPr>
          <p:cNvSpPr txBox="1"/>
          <p:nvPr/>
        </p:nvSpPr>
        <p:spPr>
          <a:xfrm>
            <a:off x="971600" y="3933056"/>
            <a:ext cx="4743606" cy="1477328"/>
          </a:xfrm>
          <a:prstGeom prst="rect">
            <a:avLst/>
          </a:prstGeom>
          <a:noFill/>
        </p:spPr>
        <p:txBody>
          <a:bodyPr wrap="none" rtlCol="1">
            <a:spAutoFit/>
          </a:bodyPr>
          <a:lstStyle/>
          <a:p>
            <a:r>
              <a:rPr lang="en-US" b="0" i="0" dirty="0">
                <a:solidFill>
                  <a:srgbClr val="FF0000"/>
                </a:solidFill>
                <a:effectLst/>
                <a:latin typeface="Consolas" panose="020B0609020204030204" pitchFamily="49" charset="0"/>
              </a:rPr>
              <a:t>&lt;?php</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fopen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"example.txt"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some code to be executed....</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fclose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endParaRPr lang="he-IL" dirty="0"/>
          </a:p>
        </p:txBody>
      </p:sp>
    </p:spTree>
    <p:extLst>
      <p:ext uri="{BB962C8B-B14F-4D97-AF65-F5344CB8AC3E}">
        <p14:creationId xmlns:p14="http://schemas.microsoft.com/office/powerpoint/2010/main" val="189026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548680"/>
            <a:ext cx="7467600" cy="1152128"/>
          </a:xfrm>
        </p:spPr>
        <p:txBody>
          <a:bodyPr>
            <a:normAutofit fontScale="90000"/>
          </a:bodyPr>
          <a:lstStyle/>
          <a:p>
            <a:r>
              <a:rPr lang="en-US" b="1" dirty="0"/>
              <a:t>Require Or Include?</a:t>
            </a:r>
            <a:br>
              <a:rPr lang="en-US" b="1" dirty="0"/>
            </a:br>
            <a:endParaRPr lang="he-IL" b="1" dirty="0"/>
          </a:p>
        </p:txBody>
      </p:sp>
      <p:sp>
        <p:nvSpPr>
          <p:cNvPr id="3" name="מציין מיקום תוכן 2"/>
          <p:cNvSpPr>
            <a:spLocks noGrp="1"/>
          </p:cNvSpPr>
          <p:nvPr>
            <p:ph sz="quarter" idx="1"/>
          </p:nvPr>
        </p:nvSpPr>
        <p:spPr>
          <a:xfrm>
            <a:off x="323528" y="1772816"/>
            <a:ext cx="8270304" cy="4873752"/>
          </a:xfrm>
        </p:spPr>
        <p:txBody>
          <a:bodyPr>
            <a:normAutofit/>
          </a:bodyPr>
          <a:lstStyle/>
          <a:p>
            <a:r>
              <a:rPr lang="he-IL" sz="2200" dirty="0"/>
              <a:t>אם הקובץ שאנו מנסים לעשות לו </a:t>
            </a:r>
            <a:r>
              <a:rPr lang="en-US" sz="2200" dirty="0"/>
              <a:t>include </a:t>
            </a:r>
            <a:r>
              <a:rPr lang="he-IL" sz="2200" dirty="0"/>
              <a:t> לא נמצא, פשוט הפונקציה לא תהיה זמינה ובמקרה שלנו לא תודפס. </a:t>
            </a:r>
          </a:p>
          <a:p>
            <a:r>
              <a:rPr lang="he-IL" sz="2200" dirty="0"/>
              <a:t>אבל אם לצורך העניין הקובץ שאנו רוצים לעשות לו </a:t>
            </a:r>
            <a:r>
              <a:rPr lang="en-US" sz="2200" dirty="0"/>
              <a:t> include </a:t>
            </a:r>
            <a:r>
              <a:rPr lang="he-IL" sz="2200" dirty="0"/>
              <a:t>הוא חיוני, אנו נשתמש ב-</a:t>
            </a:r>
            <a:r>
              <a:rPr lang="en-US" sz="2200" dirty="0"/>
              <a:t>require</a:t>
            </a:r>
          </a:p>
          <a:p>
            <a:r>
              <a:rPr lang="en-US" sz="2200" dirty="0"/>
              <a:t> Require </a:t>
            </a:r>
            <a:r>
              <a:rPr lang="he-IL" sz="2200" dirty="0"/>
              <a:t>זהה כמעט לחלוטין ל-</a:t>
            </a:r>
            <a:r>
              <a:rPr lang="en-US" sz="2200" dirty="0"/>
              <a:t> include</a:t>
            </a:r>
            <a:endParaRPr lang="he-IL" sz="2200" dirty="0"/>
          </a:p>
          <a:p>
            <a:r>
              <a:rPr lang="he-IL" sz="2200" dirty="0"/>
              <a:t>רק שאם הקובץ לא קיים – תהיה לנו שגיאת הרצה.</a:t>
            </a:r>
          </a:p>
          <a:p>
            <a:r>
              <a:rPr lang="he-IL" sz="2200" dirty="0"/>
              <a:t>ההבדל הוא: במקרה שהקובץ לא קיים או </a:t>
            </a:r>
            <a:r>
              <a:rPr lang="en-US" sz="2200" dirty="0"/>
              <a:t>PHP</a:t>
            </a:r>
            <a:r>
              <a:rPr lang="he-IL" sz="2200" dirty="0"/>
              <a:t> לא מצליח למצוא אותו              	- בשיטת </a:t>
            </a:r>
            <a:r>
              <a:rPr lang="en-US" sz="2200" dirty="0"/>
              <a:t>include</a:t>
            </a:r>
            <a:r>
              <a:rPr lang="he-IL" sz="2200" dirty="0"/>
              <a:t>- קוד </a:t>
            </a:r>
            <a:r>
              <a:rPr lang="en-US" sz="2200" dirty="0" err="1"/>
              <a:t>Php</a:t>
            </a:r>
            <a:r>
              <a:rPr lang="en-US" sz="2200" dirty="0"/>
              <a:t> </a:t>
            </a:r>
            <a:r>
              <a:rPr lang="he-IL" sz="2200" dirty="0"/>
              <a:t>  רץ</a:t>
            </a:r>
          </a:p>
          <a:p>
            <a:r>
              <a:rPr lang="he-IL" sz="2200" dirty="0"/>
              <a:t>	- בשיטת </a:t>
            </a:r>
            <a:r>
              <a:rPr lang="en-US" sz="2200" dirty="0"/>
              <a:t>require</a:t>
            </a:r>
            <a:r>
              <a:rPr lang="he-IL" sz="2200" dirty="0"/>
              <a:t>- קוד </a:t>
            </a:r>
            <a:r>
              <a:rPr lang="en-US" sz="2200" dirty="0" err="1"/>
              <a:t>Php</a:t>
            </a:r>
            <a:r>
              <a:rPr lang="en-US" sz="2200" dirty="0"/>
              <a:t> </a:t>
            </a:r>
            <a:r>
              <a:rPr lang="he-IL" sz="2200" dirty="0"/>
              <a:t>  לא רץ</a:t>
            </a:r>
          </a:p>
        </p:txBody>
      </p:sp>
    </p:spTree>
    <p:extLst>
      <p:ext uri="{BB962C8B-B14F-4D97-AF65-F5344CB8AC3E}">
        <p14:creationId xmlns:p14="http://schemas.microsoft.com/office/powerpoint/2010/main" val="3265912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34D99EC-4A50-4E6E-B258-6E3593AAC88B}"/>
              </a:ext>
            </a:extLst>
          </p:cNvPr>
          <p:cNvSpPr>
            <a:spLocks noGrp="1"/>
          </p:cNvSpPr>
          <p:nvPr>
            <p:ph idx="1"/>
          </p:nvPr>
        </p:nvSpPr>
        <p:spPr/>
        <p:txBody>
          <a:bodyPr/>
          <a:lstStyle/>
          <a:p>
            <a:r>
              <a:rPr lang="he-IL" dirty="0"/>
              <a:t>נניח שקיים קובץ </a:t>
            </a:r>
            <a:r>
              <a:rPr lang="en-US" dirty="0"/>
              <a:t>example.txt</a:t>
            </a:r>
          </a:p>
          <a:p>
            <a:r>
              <a:rPr lang="he-IL" dirty="0"/>
              <a:t>הוא מכיל:</a:t>
            </a:r>
          </a:p>
          <a:p>
            <a:endParaRPr lang="he-IL" dirty="0"/>
          </a:p>
        </p:txBody>
      </p:sp>
      <p:sp>
        <p:nvSpPr>
          <p:cNvPr id="4" name="תיבת טקסט 3">
            <a:extLst>
              <a:ext uri="{FF2B5EF4-FFF2-40B4-BE49-F238E27FC236}">
                <a16:creationId xmlns:a16="http://schemas.microsoft.com/office/drawing/2014/main" id="{B1E6D7A5-50FE-47A9-8C88-558F0E1B4F2D}"/>
              </a:ext>
            </a:extLst>
          </p:cNvPr>
          <p:cNvSpPr txBox="1"/>
          <p:nvPr/>
        </p:nvSpPr>
        <p:spPr>
          <a:xfrm>
            <a:off x="3546083" y="3717032"/>
            <a:ext cx="3201517" cy="954107"/>
          </a:xfrm>
          <a:prstGeom prst="rect">
            <a:avLst/>
          </a:prstGeom>
          <a:noFill/>
        </p:spPr>
        <p:txBody>
          <a:bodyPr wrap="none" rtlCol="1">
            <a:spAutoFit/>
          </a:bodyPr>
          <a:lstStyle/>
          <a:p>
            <a:r>
              <a:rPr lang="en-US" sz="2800" b="1" dirty="0"/>
              <a:t>hello world</a:t>
            </a:r>
          </a:p>
          <a:p>
            <a:r>
              <a:rPr lang="en-US" sz="2800" b="1" dirty="0"/>
              <a:t>my name is </a:t>
            </a:r>
            <a:r>
              <a:rPr lang="en-US" sz="2800" b="1" dirty="0" err="1"/>
              <a:t>osnat</a:t>
            </a:r>
            <a:endParaRPr lang="he-IL" sz="2800" b="1" dirty="0"/>
          </a:p>
        </p:txBody>
      </p:sp>
    </p:spTree>
    <p:extLst>
      <p:ext uri="{BB962C8B-B14F-4D97-AF65-F5344CB8AC3E}">
        <p14:creationId xmlns:p14="http://schemas.microsoft.com/office/powerpoint/2010/main" val="1050837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096E24-A51F-4F87-8252-AE8731B40853}"/>
              </a:ext>
            </a:extLst>
          </p:cNvPr>
          <p:cNvSpPr>
            <a:spLocks noGrp="1"/>
          </p:cNvSpPr>
          <p:nvPr>
            <p:ph type="title"/>
          </p:nvPr>
        </p:nvSpPr>
        <p:spPr/>
        <p:txBody>
          <a:bodyPr/>
          <a:lstStyle/>
          <a:p>
            <a:r>
              <a:rPr lang="en-US" dirty="0" err="1"/>
              <a:t>fgets</a:t>
            </a:r>
            <a:r>
              <a:rPr lang="en-US" dirty="0"/>
              <a:t>()</a:t>
            </a:r>
            <a:endParaRPr lang="he-IL" dirty="0"/>
          </a:p>
        </p:txBody>
      </p:sp>
      <p:sp>
        <p:nvSpPr>
          <p:cNvPr id="3" name="מציין מיקום תוכן 2">
            <a:extLst>
              <a:ext uri="{FF2B5EF4-FFF2-40B4-BE49-F238E27FC236}">
                <a16:creationId xmlns:a16="http://schemas.microsoft.com/office/drawing/2014/main" id="{D7C20B36-91C2-40B8-B779-0B307240DD4B}"/>
              </a:ext>
            </a:extLst>
          </p:cNvPr>
          <p:cNvSpPr>
            <a:spLocks noGrp="1"/>
          </p:cNvSpPr>
          <p:nvPr>
            <p:ph idx="1"/>
          </p:nvPr>
        </p:nvSpPr>
        <p:spPr>
          <a:xfrm>
            <a:off x="323528" y="2017713"/>
            <a:ext cx="8631560" cy="4625974"/>
          </a:xfrm>
        </p:spPr>
        <p:txBody>
          <a:bodyPr/>
          <a:lstStyle/>
          <a:p>
            <a:r>
              <a:rPr lang="he-IL" dirty="0"/>
              <a:t>היא פונקציה משמשת לקריאת שורה בודדת מקובץ.</a:t>
            </a:r>
          </a:p>
          <a:p>
            <a:r>
              <a:rPr lang="he-IL" dirty="0"/>
              <a:t>דוגמה:</a:t>
            </a:r>
          </a:p>
          <a:p>
            <a:pPr marL="0" indent="0">
              <a:buNone/>
            </a:pPr>
            <a:endParaRPr lang="he-IL" dirty="0"/>
          </a:p>
          <a:p>
            <a:endParaRPr lang="he-IL" dirty="0"/>
          </a:p>
          <a:p>
            <a:endParaRPr lang="he-IL" dirty="0"/>
          </a:p>
          <a:p>
            <a:r>
              <a:rPr lang="he-IL" dirty="0"/>
              <a:t>הערה: לאחר קריאה לפונקציה</a:t>
            </a:r>
            <a:r>
              <a:rPr lang="en-US" dirty="0" err="1"/>
              <a:t>fgets</a:t>
            </a:r>
            <a:r>
              <a:rPr lang="en-US" dirty="0"/>
              <a:t>() </a:t>
            </a:r>
            <a:r>
              <a:rPr lang="he-IL" dirty="0"/>
              <a:t>,המצביע עובר לשורה הבאה.</a:t>
            </a:r>
          </a:p>
        </p:txBody>
      </p:sp>
      <p:sp>
        <p:nvSpPr>
          <p:cNvPr id="4" name="תיבת טקסט 3">
            <a:extLst>
              <a:ext uri="{FF2B5EF4-FFF2-40B4-BE49-F238E27FC236}">
                <a16:creationId xmlns:a16="http://schemas.microsoft.com/office/drawing/2014/main" id="{0571BEE7-D6E1-49CE-A7A5-D69DB64FC22C}"/>
              </a:ext>
            </a:extLst>
          </p:cNvPr>
          <p:cNvSpPr txBox="1"/>
          <p:nvPr/>
        </p:nvSpPr>
        <p:spPr>
          <a:xfrm>
            <a:off x="319106" y="3429000"/>
            <a:ext cx="5666936" cy="1477328"/>
          </a:xfrm>
          <a:prstGeom prst="rect">
            <a:avLst/>
          </a:prstGeom>
          <a:noFill/>
        </p:spPr>
        <p:txBody>
          <a:bodyPr wrap="none" rtlCol="1">
            <a:spAutoFit/>
          </a:bodyPr>
          <a:lstStyle/>
          <a:p>
            <a:r>
              <a:rPr lang="en-US" b="0" i="0" dirty="0">
                <a:solidFill>
                  <a:srgbClr val="FF0000"/>
                </a:solidFill>
                <a:effectLst/>
                <a:latin typeface="Consolas" panose="020B0609020204030204" pitchFamily="49" charset="0"/>
              </a:rPr>
              <a:t>&lt;?php</a:t>
            </a:r>
            <a:br>
              <a:rPr lang="en-US" dirty="0"/>
            </a:br>
            <a:r>
              <a:rPr lang="en-US" dirty="0"/>
              <a:t>	</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fopen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“example.txt"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fgets</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a:t>
            </a:r>
            <a:br>
              <a:rPr lang="en-US" dirty="0"/>
            </a:br>
            <a:r>
              <a:rPr lang="en-US" dirty="0"/>
              <a:t>	</a:t>
            </a:r>
            <a:r>
              <a:rPr lang="en-US" b="0" i="0" dirty="0" err="1">
                <a:solidFill>
                  <a:srgbClr val="000000"/>
                </a:solidFill>
                <a:effectLst/>
                <a:latin typeface="Consolas" panose="020B0609020204030204" pitchFamily="49" charset="0"/>
              </a:rPr>
              <a:t>fclose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endParaRPr lang="he-IL" dirty="0"/>
          </a:p>
        </p:txBody>
      </p:sp>
      <p:sp>
        <p:nvSpPr>
          <p:cNvPr id="5" name="תיבת טקסט 4">
            <a:extLst>
              <a:ext uri="{FF2B5EF4-FFF2-40B4-BE49-F238E27FC236}">
                <a16:creationId xmlns:a16="http://schemas.microsoft.com/office/drawing/2014/main" id="{226BB7A7-8B64-41A4-A236-66EA884C83B5}"/>
              </a:ext>
            </a:extLst>
          </p:cNvPr>
          <p:cNvSpPr txBox="1"/>
          <p:nvPr/>
        </p:nvSpPr>
        <p:spPr>
          <a:xfrm>
            <a:off x="6881836" y="4084640"/>
            <a:ext cx="1851648" cy="369332"/>
          </a:xfrm>
          <a:prstGeom prst="rect">
            <a:avLst/>
          </a:prstGeom>
          <a:noFill/>
        </p:spPr>
        <p:txBody>
          <a:bodyPr wrap="square" rtlCol="1">
            <a:spAutoFit/>
          </a:bodyPr>
          <a:lstStyle/>
          <a:p>
            <a:r>
              <a:rPr lang="en-US" b="0" i="0" dirty="0">
                <a:solidFill>
                  <a:srgbClr val="000000"/>
                </a:solidFill>
                <a:effectLst/>
                <a:latin typeface="Times New Roman" panose="02020603050405020304" pitchFamily="18" charset="0"/>
              </a:rPr>
              <a:t>hello world</a:t>
            </a:r>
            <a:endParaRPr lang="he-IL" dirty="0"/>
          </a:p>
        </p:txBody>
      </p:sp>
      <p:cxnSp>
        <p:nvCxnSpPr>
          <p:cNvPr id="8" name="מחבר חץ ישר 7">
            <a:extLst>
              <a:ext uri="{FF2B5EF4-FFF2-40B4-BE49-F238E27FC236}">
                <a16:creationId xmlns:a16="http://schemas.microsoft.com/office/drawing/2014/main" id="{572230CF-9D58-47D1-AECF-B040CC2638E6}"/>
              </a:ext>
            </a:extLst>
          </p:cNvPr>
          <p:cNvCxnSpPr/>
          <p:nvPr/>
        </p:nvCxnSpPr>
        <p:spPr bwMode="auto">
          <a:xfrm>
            <a:off x="5675065" y="4269306"/>
            <a:ext cx="120677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תיבת טקסט 10">
            <a:extLst>
              <a:ext uri="{FF2B5EF4-FFF2-40B4-BE49-F238E27FC236}">
                <a16:creationId xmlns:a16="http://schemas.microsoft.com/office/drawing/2014/main" id="{A3138FC0-C483-49AF-A203-1F330FFA2BF4}"/>
              </a:ext>
            </a:extLst>
          </p:cNvPr>
          <p:cNvSpPr txBox="1"/>
          <p:nvPr/>
        </p:nvSpPr>
        <p:spPr>
          <a:xfrm>
            <a:off x="5917458" y="3946140"/>
            <a:ext cx="694421" cy="646331"/>
          </a:xfrm>
          <a:prstGeom prst="rect">
            <a:avLst/>
          </a:prstGeom>
          <a:noFill/>
        </p:spPr>
        <p:txBody>
          <a:bodyPr wrap="none" rtlCol="1">
            <a:spAutoFit/>
          </a:bodyPr>
          <a:lstStyle/>
          <a:p>
            <a:r>
              <a:rPr lang="he-IL" dirty="0"/>
              <a:t>הפלט</a:t>
            </a:r>
          </a:p>
          <a:p>
            <a:endParaRPr lang="he-IL" dirty="0"/>
          </a:p>
        </p:txBody>
      </p:sp>
    </p:spTree>
    <p:extLst>
      <p:ext uri="{BB962C8B-B14F-4D97-AF65-F5344CB8AC3E}">
        <p14:creationId xmlns:p14="http://schemas.microsoft.com/office/powerpoint/2010/main" val="1584342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A044CC-A0E1-40C1-BB82-F48FB2246533}"/>
              </a:ext>
            </a:extLst>
          </p:cNvPr>
          <p:cNvSpPr>
            <a:spLocks noGrp="1"/>
          </p:cNvSpPr>
          <p:nvPr>
            <p:ph type="title"/>
          </p:nvPr>
        </p:nvSpPr>
        <p:spPr/>
        <p:txBody>
          <a:bodyPr/>
          <a:lstStyle/>
          <a:p>
            <a:r>
              <a:rPr lang="en-US" dirty="0" err="1"/>
              <a:t>feof</a:t>
            </a:r>
            <a:r>
              <a:rPr lang="en-US" dirty="0"/>
              <a:t>() "end-of-file"</a:t>
            </a:r>
            <a:endParaRPr lang="he-IL" dirty="0"/>
          </a:p>
        </p:txBody>
      </p:sp>
      <p:sp>
        <p:nvSpPr>
          <p:cNvPr id="3" name="מציין מיקום תוכן 2">
            <a:extLst>
              <a:ext uri="{FF2B5EF4-FFF2-40B4-BE49-F238E27FC236}">
                <a16:creationId xmlns:a16="http://schemas.microsoft.com/office/drawing/2014/main" id="{A8037D5B-35B5-4C28-AF2C-42F709E6759E}"/>
              </a:ext>
            </a:extLst>
          </p:cNvPr>
          <p:cNvSpPr>
            <a:spLocks noGrp="1"/>
          </p:cNvSpPr>
          <p:nvPr>
            <p:ph idx="1"/>
          </p:nvPr>
        </p:nvSpPr>
        <p:spPr>
          <a:xfrm>
            <a:off x="558199" y="1844824"/>
            <a:ext cx="8415536" cy="4114800"/>
          </a:xfrm>
        </p:spPr>
        <p:txBody>
          <a:bodyPr/>
          <a:lstStyle/>
          <a:p>
            <a:r>
              <a:rPr lang="he-IL" sz="2000" dirty="0"/>
              <a:t>הפונקציה בודקת אם ה-"</a:t>
            </a:r>
            <a:r>
              <a:rPr lang="en-US" sz="2000" dirty="0"/>
              <a:t>end-of-file" (EOF) </a:t>
            </a:r>
            <a:r>
              <a:rPr lang="he-IL" sz="2000" dirty="0"/>
              <a:t> הושג.</a:t>
            </a:r>
          </a:p>
          <a:p>
            <a:r>
              <a:rPr lang="he-IL" sz="2000" dirty="0"/>
              <a:t>הפונקציה </a:t>
            </a:r>
            <a:r>
              <a:rPr lang="en-US" sz="2000" dirty="0" err="1"/>
              <a:t>feof</a:t>
            </a:r>
            <a:r>
              <a:rPr lang="en-US" sz="2000" dirty="0"/>
              <a:t>() </a:t>
            </a:r>
            <a:r>
              <a:rPr lang="he-IL" sz="2000" dirty="0"/>
              <a:t> שימושית למעבר נתונים באורך לא ידוע.</a:t>
            </a:r>
          </a:p>
          <a:p>
            <a:r>
              <a:rPr lang="he-IL" sz="2000" dirty="0"/>
              <a:t>הדוגמה הבאה קוראת את הקובץ </a:t>
            </a:r>
            <a:r>
              <a:rPr lang="en-US" sz="2000" dirty="0"/>
              <a:t>"example.txt" </a:t>
            </a:r>
            <a:r>
              <a:rPr lang="he-IL" sz="2000" dirty="0"/>
              <a:t> שורה אחר שורה עד להגעה לסוף הקובץ:</a:t>
            </a:r>
          </a:p>
        </p:txBody>
      </p:sp>
      <p:sp>
        <p:nvSpPr>
          <p:cNvPr id="4" name="תיבת טקסט 3">
            <a:extLst>
              <a:ext uri="{FF2B5EF4-FFF2-40B4-BE49-F238E27FC236}">
                <a16:creationId xmlns:a16="http://schemas.microsoft.com/office/drawing/2014/main" id="{580F607E-913E-4410-8271-B7A9B1A756CF}"/>
              </a:ext>
            </a:extLst>
          </p:cNvPr>
          <p:cNvSpPr txBox="1"/>
          <p:nvPr/>
        </p:nvSpPr>
        <p:spPr>
          <a:xfrm>
            <a:off x="899592" y="2996952"/>
            <a:ext cx="4743606" cy="3416320"/>
          </a:xfrm>
          <a:prstGeom prst="rect">
            <a:avLst/>
          </a:prstGeom>
          <a:noFill/>
        </p:spPr>
        <p:txBody>
          <a:bodyPr wrap="none" rtlCol="1">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FF0000"/>
                </a:solidFill>
                <a:effectLst/>
                <a:latin typeface="consolas" panose="020B0609020204030204" pitchFamily="49" charset="0"/>
              </a:rPr>
              <a:t>&lt;?php</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fopen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“example.txt"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8000"/>
                </a:solidFill>
                <a:effectLst/>
                <a:latin typeface="consolas" panose="020B0609020204030204" pitchFamily="49" charset="0"/>
              </a:rPr>
              <a:t>// Output one line until end-of-file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feof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fgets</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fclose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he-IL" dirty="0"/>
          </a:p>
        </p:txBody>
      </p:sp>
      <p:sp>
        <p:nvSpPr>
          <p:cNvPr id="5" name="תיבת טקסט 4">
            <a:extLst>
              <a:ext uri="{FF2B5EF4-FFF2-40B4-BE49-F238E27FC236}">
                <a16:creationId xmlns:a16="http://schemas.microsoft.com/office/drawing/2014/main" id="{A916E5A8-9377-44E9-AD30-A86B60DE0030}"/>
              </a:ext>
            </a:extLst>
          </p:cNvPr>
          <p:cNvSpPr txBox="1"/>
          <p:nvPr/>
        </p:nvSpPr>
        <p:spPr>
          <a:xfrm>
            <a:off x="6881836" y="4084640"/>
            <a:ext cx="1851648" cy="646331"/>
          </a:xfrm>
          <a:prstGeom prst="rect">
            <a:avLst/>
          </a:prstGeom>
          <a:noFill/>
        </p:spPr>
        <p:txBody>
          <a:bodyPr wrap="square" rtlCol="1">
            <a:spAutoFit/>
          </a:bodyPr>
          <a:lstStyle/>
          <a:p>
            <a:r>
              <a:rPr lang="en-US" b="0" i="0" dirty="0">
                <a:solidFill>
                  <a:srgbClr val="000000"/>
                </a:solidFill>
                <a:effectLst/>
                <a:latin typeface="Times New Roman" panose="02020603050405020304" pitchFamily="18" charset="0"/>
              </a:rPr>
              <a:t>hello world</a:t>
            </a:r>
          </a:p>
          <a:p>
            <a:r>
              <a:rPr lang="en-US" dirty="0">
                <a:solidFill>
                  <a:srgbClr val="000000"/>
                </a:solidFill>
                <a:latin typeface="Times New Roman" panose="02020603050405020304" pitchFamily="18" charset="0"/>
              </a:rPr>
              <a:t>My name is </a:t>
            </a:r>
            <a:r>
              <a:rPr lang="en-US" dirty="0" err="1">
                <a:solidFill>
                  <a:srgbClr val="000000"/>
                </a:solidFill>
                <a:latin typeface="Times New Roman" panose="02020603050405020304" pitchFamily="18" charset="0"/>
              </a:rPr>
              <a:t>osnat</a:t>
            </a:r>
            <a:endParaRPr lang="he-IL" dirty="0"/>
          </a:p>
        </p:txBody>
      </p:sp>
      <p:cxnSp>
        <p:nvCxnSpPr>
          <p:cNvPr id="6" name="מחבר חץ ישר 5">
            <a:extLst>
              <a:ext uri="{FF2B5EF4-FFF2-40B4-BE49-F238E27FC236}">
                <a16:creationId xmlns:a16="http://schemas.microsoft.com/office/drawing/2014/main" id="{C02C963B-2066-4EAC-ABA4-D5F2ABDA5E17}"/>
              </a:ext>
            </a:extLst>
          </p:cNvPr>
          <p:cNvCxnSpPr/>
          <p:nvPr/>
        </p:nvCxnSpPr>
        <p:spPr bwMode="auto">
          <a:xfrm>
            <a:off x="5675065" y="4269306"/>
            <a:ext cx="120677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תיבת טקסט 6">
            <a:extLst>
              <a:ext uri="{FF2B5EF4-FFF2-40B4-BE49-F238E27FC236}">
                <a16:creationId xmlns:a16="http://schemas.microsoft.com/office/drawing/2014/main" id="{5AE20B2A-F699-4974-90D8-7B49A09077EA}"/>
              </a:ext>
            </a:extLst>
          </p:cNvPr>
          <p:cNvSpPr txBox="1"/>
          <p:nvPr/>
        </p:nvSpPr>
        <p:spPr>
          <a:xfrm>
            <a:off x="5917458" y="3946140"/>
            <a:ext cx="694421" cy="646331"/>
          </a:xfrm>
          <a:prstGeom prst="rect">
            <a:avLst/>
          </a:prstGeom>
          <a:noFill/>
        </p:spPr>
        <p:txBody>
          <a:bodyPr wrap="none" rtlCol="1">
            <a:spAutoFit/>
          </a:bodyPr>
          <a:lstStyle/>
          <a:p>
            <a:r>
              <a:rPr lang="he-IL" dirty="0"/>
              <a:t>הפלט</a:t>
            </a:r>
          </a:p>
          <a:p>
            <a:endParaRPr lang="he-IL" dirty="0"/>
          </a:p>
        </p:txBody>
      </p:sp>
    </p:spTree>
    <p:extLst>
      <p:ext uri="{BB962C8B-B14F-4D97-AF65-F5344CB8AC3E}">
        <p14:creationId xmlns:p14="http://schemas.microsoft.com/office/powerpoint/2010/main" val="1888445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800F3F-A12D-46F3-AA83-77FE8E418005}"/>
              </a:ext>
            </a:extLst>
          </p:cNvPr>
          <p:cNvSpPr>
            <a:spLocks noGrp="1"/>
          </p:cNvSpPr>
          <p:nvPr>
            <p:ph type="title"/>
          </p:nvPr>
        </p:nvSpPr>
        <p:spPr/>
        <p:txBody>
          <a:bodyPr/>
          <a:lstStyle/>
          <a:p>
            <a:r>
              <a:rPr lang="en-US" dirty="0" err="1"/>
              <a:t>fgetc</a:t>
            </a:r>
            <a:r>
              <a:rPr lang="en-US" dirty="0"/>
              <a:t>()</a:t>
            </a:r>
            <a:endParaRPr lang="he-IL" dirty="0"/>
          </a:p>
        </p:txBody>
      </p:sp>
      <p:sp>
        <p:nvSpPr>
          <p:cNvPr id="3" name="מציין מיקום תוכן 2">
            <a:extLst>
              <a:ext uri="{FF2B5EF4-FFF2-40B4-BE49-F238E27FC236}">
                <a16:creationId xmlns:a16="http://schemas.microsoft.com/office/drawing/2014/main" id="{67955772-BD3C-454E-A1D4-CCD123837308}"/>
              </a:ext>
            </a:extLst>
          </p:cNvPr>
          <p:cNvSpPr>
            <a:spLocks noGrp="1"/>
          </p:cNvSpPr>
          <p:nvPr>
            <p:ph idx="1"/>
          </p:nvPr>
        </p:nvSpPr>
        <p:spPr>
          <a:xfrm>
            <a:off x="395536" y="2017713"/>
            <a:ext cx="8559552" cy="4114800"/>
          </a:xfrm>
        </p:spPr>
        <p:txBody>
          <a:bodyPr/>
          <a:lstStyle/>
          <a:p>
            <a:r>
              <a:rPr lang="he-IL" sz="2400" dirty="0"/>
              <a:t>היא פונקציה משמשת לקריאת תו בודד מקובץ.</a:t>
            </a:r>
          </a:p>
          <a:p>
            <a:r>
              <a:rPr lang="he-IL" sz="2400" dirty="0"/>
              <a:t>הדוגמה שלהלן קוראת את הקובץ </a:t>
            </a:r>
            <a:r>
              <a:rPr lang="en-US" sz="2400" dirty="0"/>
              <a:t> "example.txt" </a:t>
            </a:r>
            <a:r>
              <a:rPr lang="he-IL" sz="2400" dirty="0"/>
              <a:t>תו אחר תו, עד שמגיעים לסוף הקובץ:</a:t>
            </a:r>
          </a:p>
        </p:txBody>
      </p:sp>
      <p:sp>
        <p:nvSpPr>
          <p:cNvPr id="5" name="תיבת טקסט 4">
            <a:extLst>
              <a:ext uri="{FF2B5EF4-FFF2-40B4-BE49-F238E27FC236}">
                <a16:creationId xmlns:a16="http://schemas.microsoft.com/office/drawing/2014/main" id="{07F11839-E25A-4FD4-8AB1-06CF28852758}"/>
              </a:ext>
            </a:extLst>
          </p:cNvPr>
          <p:cNvSpPr txBox="1"/>
          <p:nvPr/>
        </p:nvSpPr>
        <p:spPr>
          <a:xfrm>
            <a:off x="188912" y="3057506"/>
            <a:ext cx="5503430" cy="3416320"/>
          </a:xfrm>
          <a:prstGeom prst="rect">
            <a:avLst/>
          </a:prstGeom>
          <a:noFill/>
        </p:spPr>
        <p:txBody>
          <a:bodyPr wrap="none" rtlCol="1">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FF0000"/>
                </a:solidFill>
                <a:effectLst/>
                <a:latin typeface="consolas" panose="020B0609020204030204" pitchFamily="49" charset="0"/>
              </a:rPr>
              <a:t>&lt;?php</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fopen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"webdictionary.txt"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feof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fgetc</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fclose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myfile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he-IL" dirty="0"/>
          </a:p>
        </p:txBody>
      </p:sp>
      <p:sp>
        <p:nvSpPr>
          <p:cNvPr id="6" name="תיבת טקסט 5">
            <a:extLst>
              <a:ext uri="{FF2B5EF4-FFF2-40B4-BE49-F238E27FC236}">
                <a16:creationId xmlns:a16="http://schemas.microsoft.com/office/drawing/2014/main" id="{BA747A2D-76B1-4F9D-AECE-A8CC7AFBE9AC}"/>
              </a:ext>
            </a:extLst>
          </p:cNvPr>
          <p:cNvSpPr txBox="1"/>
          <p:nvPr/>
        </p:nvSpPr>
        <p:spPr>
          <a:xfrm>
            <a:off x="5148064" y="5043359"/>
            <a:ext cx="3435824" cy="369332"/>
          </a:xfrm>
          <a:prstGeom prst="rect">
            <a:avLst/>
          </a:prstGeom>
          <a:noFill/>
        </p:spPr>
        <p:txBody>
          <a:bodyPr wrap="square" rtlCol="1">
            <a:spAutoFit/>
          </a:bodyPr>
          <a:lstStyle/>
          <a:p>
            <a:r>
              <a:rPr lang="en-US" b="0" i="0" dirty="0">
                <a:solidFill>
                  <a:srgbClr val="000000"/>
                </a:solidFill>
                <a:effectLst/>
                <a:latin typeface="Times New Roman" panose="02020603050405020304" pitchFamily="18" charset="0"/>
              </a:rPr>
              <a:t>hello world my name is </a:t>
            </a:r>
            <a:r>
              <a:rPr lang="en-US" b="0" i="0" dirty="0" err="1">
                <a:solidFill>
                  <a:srgbClr val="000000"/>
                </a:solidFill>
                <a:effectLst/>
                <a:latin typeface="Times New Roman" panose="02020603050405020304" pitchFamily="18" charset="0"/>
              </a:rPr>
              <a:t>osnat</a:t>
            </a:r>
            <a:endParaRPr lang="he-IL" dirty="0"/>
          </a:p>
        </p:txBody>
      </p:sp>
      <p:sp>
        <p:nvSpPr>
          <p:cNvPr id="8" name="תיבת טקסט 7">
            <a:extLst>
              <a:ext uri="{FF2B5EF4-FFF2-40B4-BE49-F238E27FC236}">
                <a16:creationId xmlns:a16="http://schemas.microsoft.com/office/drawing/2014/main" id="{C285147C-9968-47CA-B5B4-360F7F94A598}"/>
              </a:ext>
            </a:extLst>
          </p:cNvPr>
          <p:cNvSpPr txBox="1"/>
          <p:nvPr/>
        </p:nvSpPr>
        <p:spPr>
          <a:xfrm>
            <a:off x="5917458" y="3946140"/>
            <a:ext cx="694421" cy="646331"/>
          </a:xfrm>
          <a:prstGeom prst="rect">
            <a:avLst/>
          </a:prstGeom>
          <a:noFill/>
        </p:spPr>
        <p:txBody>
          <a:bodyPr wrap="none" rtlCol="1">
            <a:spAutoFit/>
          </a:bodyPr>
          <a:lstStyle/>
          <a:p>
            <a:r>
              <a:rPr lang="he-IL" dirty="0"/>
              <a:t>הפלט</a:t>
            </a:r>
          </a:p>
          <a:p>
            <a:endParaRPr lang="he-IL" dirty="0"/>
          </a:p>
        </p:txBody>
      </p:sp>
      <p:cxnSp>
        <p:nvCxnSpPr>
          <p:cNvPr id="10" name="מחבר: מרפקי 9">
            <a:extLst>
              <a:ext uri="{FF2B5EF4-FFF2-40B4-BE49-F238E27FC236}">
                <a16:creationId xmlns:a16="http://schemas.microsoft.com/office/drawing/2014/main" id="{39C637FE-5F79-46A0-921E-3940B1772C57}"/>
              </a:ext>
            </a:extLst>
          </p:cNvPr>
          <p:cNvCxnSpPr/>
          <p:nvPr/>
        </p:nvCxnSpPr>
        <p:spPr bwMode="auto">
          <a:xfrm rot="16200000" flipH="1">
            <a:off x="5472100" y="4329100"/>
            <a:ext cx="720080" cy="648072"/>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13018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F6ABBB-DAC6-4518-9027-3F9484342B6F}"/>
              </a:ext>
            </a:extLst>
          </p:cNvPr>
          <p:cNvSpPr>
            <a:spLocks noGrp="1"/>
          </p:cNvSpPr>
          <p:nvPr>
            <p:ph type="title"/>
          </p:nvPr>
        </p:nvSpPr>
        <p:spPr/>
        <p:txBody>
          <a:bodyPr/>
          <a:lstStyle/>
          <a:p>
            <a:r>
              <a:rPr lang="en-US" b="0" i="0" dirty="0" err="1">
                <a:solidFill>
                  <a:srgbClr val="000000"/>
                </a:solidFill>
                <a:effectLst/>
                <a:latin typeface="Segoe UI" panose="020B0502040204020203" pitchFamily="34" charset="0"/>
              </a:rPr>
              <a:t>fwrite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36C40319-62F7-4FDD-BE7E-AB26CC8059BC}"/>
              </a:ext>
            </a:extLst>
          </p:cNvPr>
          <p:cNvSpPr>
            <a:spLocks noGrp="1"/>
          </p:cNvSpPr>
          <p:nvPr>
            <p:ph idx="1"/>
          </p:nvPr>
        </p:nvSpPr>
        <p:spPr>
          <a:xfrm>
            <a:off x="467544" y="2017712"/>
            <a:ext cx="8487544" cy="4456113"/>
          </a:xfrm>
        </p:spPr>
        <p:txBody>
          <a:bodyPr/>
          <a:lstStyle/>
          <a:p>
            <a:r>
              <a:rPr lang="he-IL" sz="2400" dirty="0"/>
              <a:t>הפונקציה </a:t>
            </a:r>
            <a:r>
              <a:rPr lang="en-US" sz="2400" dirty="0" err="1"/>
              <a:t>fwrite</a:t>
            </a:r>
            <a:r>
              <a:rPr lang="en-US" sz="2400" dirty="0"/>
              <a:t>() </a:t>
            </a:r>
            <a:r>
              <a:rPr lang="he-IL" sz="2400" dirty="0"/>
              <a:t> משמשת לכתיבה לקובץ.</a:t>
            </a:r>
          </a:p>
          <a:p>
            <a:r>
              <a:rPr lang="he-IL" sz="2400" dirty="0"/>
              <a:t>הפרמטר </a:t>
            </a:r>
            <a:r>
              <a:rPr lang="he-IL" sz="2400" u="sng" dirty="0"/>
              <a:t>הראשון</a:t>
            </a:r>
            <a:r>
              <a:rPr lang="he-IL" sz="2400" dirty="0"/>
              <a:t> של הפונקציה מכיל את שם הקובץ שאליו יש לכתוב </a:t>
            </a:r>
          </a:p>
          <a:p>
            <a:r>
              <a:rPr lang="he-IL" sz="2400" dirty="0"/>
              <a:t>והפרמטר </a:t>
            </a:r>
            <a:r>
              <a:rPr lang="he-IL" sz="2400" u="sng" dirty="0"/>
              <a:t>השני</a:t>
            </a:r>
            <a:r>
              <a:rPr lang="he-IL" sz="2400" dirty="0"/>
              <a:t> הוא המחרוזת שיש לכתוב.</a:t>
            </a:r>
          </a:p>
          <a:p>
            <a:r>
              <a:rPr lang="he-IL" sz="2400" u="sng" dirty="0"/>
              <a:t>דוגמה:</a:t>
            </a:r>
          </a:p>
          <a:p>
            <a:endParaRPr lang="he-IL" sz="2400" u="sng" dirty="0"/>
          </a:p>
          <a:p>
            <a:endParaRPr lang="he-IL" sz="2400" u="sng" dirty="0"/>
          </a:p>
          <a:p>
            <a:endParaRPr lang="he-IL" sz="2400" u="sng" dirty="0"/>
          </a:p>
          <a:p>
            <a:r>
              <a:rPr lang="he-IL" sz="2400" u="sng" dirty="0"/>
              <a:t>אז קובץ </a:t>
            </a:r>
            <a:r>
              <a:rPr lang="en-US" sz="2400" u="sng" dirty="0"/>
              <a:t>example.txt </a:t>
            </a:r>
            <a:r>
              <a:rPr lang="he-IL" sz="2400" u="sng" dirty="0"/>
              <a:t> יכיל:</a:t>
            </a:r>
          </a:p>
          <a:p>
            <a:endParaRPr lang="he-IL" sz="2400" u="sng" dirty="0"/>
          </a:p>
          <a:p>
            <a:endParaRPr lang="he-IL" sz="2400" u="sng" dirty="0"/>
          </a:p>
        </p:txBody>
      </p:sp>
      <p:sp>
        <p:nvSpPr>
          <p:cNvPr id="4" name="תיבת טקסט 3">
            <a:extLst>
              <a:ext uri="{FF2B5EF4-FFF2-40B4-BE49-F238E27FC236}">
                <a16:creationId xmlns:a16="http://schemas.microsoft.com/office/drawing/2014/main" id="{6AEDEB27-8D35-4765-BBD4-B1AEC846E1E1}"/>
              </a:ext>
            </a:extLst>
          </p:cNvPr>
          <p:cNvSpPr txBox="1"/>
          <p:nvPr/>
        </p:nvSpPr>
        <p:spPr>
          <a:xfrm>
            <a:off x="467544" y="3429000"/>
            <a:ext cx="4171335" cy="1938992"/>
          </a:xfrm>
          <a:prstGeom prst="rect">
            <a:avLst/>
          </a:prstGeom>
          <a:noFill/>
        </p:spPr>
        <p:txBody>
          <a:bodyPr wrap="none" rtlCol="1">
            <a:spAutoFit/>
          </a:bodyPr>
          <a:lstStyle/>
          <a:p>
            <a:r>
              <a:rPr lang="en-US" sz="2000" dirty="0"/>
              <a:t>&lt;?php</a:t>
            </a:r>
          </a:p>
          <a:p>
            <a:r>
              <a:rPr lang="en-US" sz="2000" dirty="0"/>
              <a:t>$</a:t>
            </a:r>
            <a:r>
              <a:rPr lang="en-US" sz="2000" dirty="0" err="1"/>
              <a:t>myfile</a:t>
            </a:r>
            <a:r>
              <a:rPr lang="en-US" sz="2000" dirty="0"/>
              <a:t> = </a:t>
            </a:r>
            <a:r>
              <a:rPr lang="en-US" sz="2000" dirty="0" err="1"/>
              <a:t>fopen</a:t>
            </a:r>
            <a:r>
              <a:rPr lang="en-US" sz="2000" dirty="0"/>
              <a:t>("example.txt", "w");</a:t>
            </a:r>
          </a:p>
          <a:p>
            <a:r>
              <a:rPr lang="en-US" sz="2000" dirty="0"/>
              <a:t>$txt = "welcome to my lesson\n";</a:t>
            </a:r>
          </a:p>
          <a:p>
            <a:r>
              <a:rPr lang="en-US" sz="2000" dirty="0" err="1"/>
              <a:t>fwrite</a:t>
            </a:r>
            <a:r>
              <a:rPr lang="en-US" sz="2000" dirty="0"/>
              <a:t>($</a:t>
            </a:r>
            <a:r>
              <a:rPr lang="en-US" sz="2000" dirty="0" err="1"/>
              <a:t>myfile</a:t>
            </a:r>
            <a:r>
              <a:rPr lang="en-US" sz="2000" dirty="0"/>
              <a:t>, $txt);</a:t>
            </a:r>
          </a:p>
          <a:p>
            <a:r>
              <a:rPr lang="en-US" sz="2000" dirty="0" err="1"/>
              <a:t>fclose</a:t>
            </a:r>
            <a:r>
              <a:rPr lang="en-US" sz="2000" dirty="0"/>
              <a:t>($</a:t>
            </a:r>
            <a:r>
              <a:rPr lang="en-US" sz="2000" dirty="0" err="1"/>
              <a:t>myfile</a:t>
            </a:r>
            <a:r>
              <a:rPr lang="en-US" sz="2000" dirty="0"/>
              <a:t>);</a:t>
            </a:r>
          </a:p>
          <a:p>
            <a:r>
              <a:rPr lang="en-US" sz="2000" dirty="0"/>
              <a:t>?&gt;</a:t>
            </a:r>
            <a:endParaRPr lang="he-IL" sz="2000" dirty="0"/>
          </a:p>
        </p:txBody>
      </p:sp>
      <p:sp>
        <p:nvSpPr>
          <p:cNvPr id="5" name="תיבת טקסט 4">
            <a:extLst>
              <a:ext uri="{FF2B5EF4-FFF2-40B4-BE49-F238E27FC236}">
                <a16:creationId xmlns:a16="http://schemas.microsoft.com/office/drawing/2014/main" id="{519ABEC2-4984-49FC-AB9A-8C56BA3611D6}"/>
              </a:ext>
            </a:extLst>
          </p:cNvPr>
          <p:cNvSpPr txBox="1"/>
          <p:nvPr/>
        </p:nvSpPr>
        <p:spPr>
          <a:xfrm>
            <a:off x="5724128" y="6104494"/>
            <a:ext cx="2454518" cy="369332"/>
          </a:xfrm>
          <a:prstGeom prst="rect">
            <a:avLst/>
          </a:prstGeom>
          <a:noFill/>
        </p:spPr>
        <p:txBody>
          <a:bodyPr wrap="none" rtlCol="1">
            <a:spAutoFit/>
          </a:bodyPr>
          <a:lstStyle/>
          <a:p>
            <a:r>
              <a:rPr lang="en-US" dirty="0"/>
              <a:t>welcome to my lesson</a:t>
            </a:r>
            <a:endParaRPr lang="he-IL" dirty="0"/>
          </a:p>
        </p:txBody>
      </p:sp>
      <p:cxnSp>
        <p:nvCxnSpPr>
          <p:cNvPr id="7" name="מחבר חץ ישר 6">
            <a:extLst>
              <a:ext uri="{FF2B5EF4-FFF2-40B4-BE49-F238E27FC236}">
                <a16:creationId xmlns:a16="http://schemas.microsoft.com/office/drawing/2014/main" id="{14FB15EB-331D-4488-A037-D23333E9542C}"/>
              </a:ext>
            </a:extLst>
          </p:cNvPr>
          <p:cNvCxnSpPr/>
          <p:nvPr/>
        </p:nvCxnSpPr>
        <p:spPr bwMode="auto">
          <a:xfrm>
            <a:off x="6951387" y="5589240"/>
            <a:ext cx="0" cy="5432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30200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B9FD56-026B-4CC6-8501-8A70AEE06167}"/>
              </a:ext>
            </a:extLst>
          </p:cNvPr>
          <p:cNvSpPr>
            <a:spLocks noGrp="1"/>
          </p:cNvSpPr>
          <p:nvPr>
            <p:ph type="title"/>
          </p:nvPr>
        </p:nvSpPr>
        <p:spPr/>
        <p:txBody>
          <a:bodyPr/>
          <a:lstStyle/>
          <a:p>
            <a:r>
              <a:rPr lang="he-IL" dirty="0"/>
              <a:t>העלאת קובץ</a:t>
            </a:r>
          </a:p>
        </p:txBody>
      </p:sp>
      <p:sp>
        <p:nvSpPr>
          <p:cNvPr id="4" name="תיבת טקסט 3">
            <a:extLst>
              <a:ext uri="{FF2B5EF4-FFF2-40B4-BE49-F238E27FC236}">
                <a16:creationId xmlns:a16="http://schemas.microsoft.com/office/drawing/2014/main" id="{2FDD9723-268F-4C46-8D8C-432CF4299BCF}"/>
              </a:ext>
            </a:extLst>
          </p:cNvPr>
          <p:cNvSpPr txBox="1"/>
          <p:nvPr/>
        </p:nvSpPr>
        <p:spPr>
          <a:xfrm>
            <a:off x="552309" y="2791115"/>
            <a:ext cx="8039380" cy="2554545"/>
          </a:xfrm>
          <a:prstGeom prst="rect">
            <a:avLst/>
          </a:prstGeom>
          <a:noFill/>
        </p:spPr>
        <p:txBody>
          <a:bodyPr wrap="none" rtlCol="1">
            <a:spAutoFit/>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form</a:t>
            </a:r>
            <a:r>
              <a:rPr lang="en-US" sz="1600" b="0" i="0" dirty="0">
                <a:solidFill>
                  <a:srgbClr val="FF0000"/>
                </a:solidFill>
                <a:effectLst/>
                <a:latin typeface="Consolas" panose="020B0609020204030204" pitchFamily="49" charset="0"/>
              </a:rPr>
              <a:t> action</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upload.php</a:t>
            </a:r>
            <a:r>
              <a:rPr lang="en-US" sz="1600" b="0" i="0" dirty="0">
                <a:solidFill>
                  <a:srgbClr val="0000CD"/>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method</a:t>
            </a:r>
            <a:r>
              <a:rPr lang="en-US" sz="1600" b="0" i="0" dirty="0">
                <a:solidFill>
                  <a:srgbClr val="0000CD"/>
                </a:solidFill>
                <a:effectLst/>
                <a:latin typeface="Consolas" panose="020B0609020204030204" pitchFamily="49" charset="0"/>
              </a:rPr>
              <a:t>="post"</a:t>
            </a:r>
            <a:r>
              <a:rPr lang="en-US" sz="1600" b="0" i="0" dirty="0">
                <a:solidFill>
                  <a:srgbClr val="FF0000"/>
                </a:solidFill>
                <a:effectLst/>
                <a:latin typeface="Consolas" panose="020B0609020204030204" pitchFamily="49" charset="0"/>
              </a:rPr>
              <a:t> </a:t>
            </a:r>
            <a:r>
              <a:rPr lang="en-US" sz="1600" b="0" i="0" dirty="0" err="1">
                <a:solidFill>
                  <a:srgbClr val="FF0000"/>
                </a:solidFill>
                <a:effectLst/>
                <a:latin typeface="Consolas" panose="020B0609020204030204" pitchFamily="49" charset="0"/>
              </a:rPr>
              <a:t>enctype</a:t>
            </a:r>
            <a:r>
              <a:rPr lang="en-US" sz="1600" b="0" i="0" dirty="0">
                <a:solidFill>
                  <a:srgbClr val="0000CD"/>
                </a:solidFill>
                <a:effectLst/>
                <a:latin typeface="Consolas" panose="020B0609020204030204" pitchFamily="49" charset="0"/>
              </a:rPr>
              <a:t>="multipart/form-data"&gt;</a:t>
            </a:r>
            <a:br>
              <a:rPr lang="en-US" sz="1600" dirty="0"/>
            </a:br>
            <a:r>
              <a:rPr lang="en-US" sz="1600" b="0" i="0" dirty="0">
                <a:solidFill>
                  <a:srgbClr val="000000"/>
                </a:solidFill>
                <a:effectLst/>
                <a:latin typeface="Consolas" panose="020B0609020204030204" pitchFamily="49" charset="0"/>
              </a:rPr>
              <a:t>  Select image to upload:</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input</a:t>
            </a:r>
            <a:r>
              <a:rPr lang="en-US" sz="1600" b="0" i="0" dirty="0">
                <a:solidFill>
                  <a:srgbClr val="FF0000"/>
                </a:solidFill>
                <a:effectLst/>
                <a:latin typeface="Consolas" panose="020B0609020204030204" pitchFamily="49" charset="0"/>
              </a:rPr>
              <a:t> type</a:t>
            </a:r>
            <a:r>
              <a:rPr lang="en-US" sz="1600" b="0" i="0" dirty="0">
                <a:solidFill>
                  <a:srgbClr val="0000CD"/>
                </a:solidFill>
                <a:effectLst/>
                <a:latin typeface="Consolas" panose="020B0609020204030204" pitchFamily="49" charset="0"/>
              </a:rPr>
              <a:t>="file"</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fileToUpload</a:t>
            </a:r>
            <a:r>
              <a:rPr lang="en-US" sz="1600" b="0" i="0" dirty="0">
                <a:solidFill>
                  <a:srgbClr val="0000CD"/>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id</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fileToUpload</a:t>
            </a:r>
            <a:r>
              <a:rPr lang="en-US" sz="1600" b="0" i="0" dirty="0">
                <a:solidFill>
                  <a:srgbClr val="0000CD"/>
                </a:solidFill>
                <a:effectLst/>
                <a:latin typeface="Consolas" panose="020B0609020204030204" pitchFamily="49" charset="0"/>
              </a:rPr>
              <a:t>"&gt;</a:t>
            </a:r>
          </a:p>
          <a:p>
            <a:r>
              <a:rPr lang="en-US" sz="1600" dirty="0">
                <a:solidFill>
                  <a:srgbClr val="0000CD"/>
                </a:solidFill>
                <a:latin typeface="Consolas" panose="020B0609020204030204" pitchFamily="49" charset="0"/>
              </a:rPr>
              <a:t>&lt;</a:t>
            </a:r>
            <a:r>
              <a:rPr lang="en-US" sz="1600" dirty="0" err="1">
                <a:solidFill>
                  <a:srgbClr val="0000CD"/>
                </a:solidFill>
                <a:latin typeface="Consolas" panose="020B0609020204030204" pitchFamily="49" charset="0"/>
              </a:rPr>
              <a:t>br</a:t>
            </a:r>
            <a:r>
              <a:rPr lang="en-US" sz="1600" dirty="0">
                <a:solidFill>
                  <a:srgbClr val="0000CD"/>
                </a:solidFill>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input</a:t>
            </a:r>
            <a:r>
              <a:rPr lang="en-US" sz="1600" b="0" i="0" dirty="0">
                <a:solidFill>
                  <a:srgbClr val="FF0000"/>
                </a:solidFill>
                <a:effectLst/>
                <a:latin typeface="Consolas" panose="020B0609020204030204" pitchFamily="49" charset="0"/>
              </a:rPr>
              <a:t> type</a:t>
            </a:r>
            <a:r>
              <a:rPr lang="en-US" sz="1600" b="0" i="0" dirty="0">
                <a:solidFill>
                  <a:srgbClr val="0000CD"/>
                </a:solidFill>
                <a:effectLst/>
                <a:latin typeface="Consolas" panose="020B0609020204030204" pitchFamily="49" charset="0"/>
              </a:rPr>
              <a:t>="submit"</a:t>
            </a:r>
            <a:r>
              <a:rPr lang="en-US" sz="1600" b="0" i="0" dirty="0">
                <a:solidFill>
                  <a:srgbClr val="FF0000"/>
                </a:solidFill>
                <a:effectLst/>
                <a:latin typeface="Consolas" panose="020B0609020204030204" pitchFamily="49" charset="0"/>
              </a:rPr>
              <a:t> value</a:t>
            </a:r>
            <a:r>
              <a:rPr lang="en-US" sz="1600" b="0" i="0" dirty="0">
                <a:solidFill>
                  <a:srgbClr val="0000CD"/>
                </a:solidFill>
                <a:effectLst/>
                <a:latin typeface="Consolas" panose="020B0609020204030204" pitchFamily="49" charset="0"/>
              </a:rPr>
              <a:t>="Upload Image"</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="submit"&gt;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/form</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endParaRPr lang="he-IL" sz="1600" dirty="0"/>
          </a:p>
        </p:txBody>
      </p:sp>
      <p:pic>
        <p:nvPicPr>
          <p:cNvPr id="6" name="תמונה 5">
            <a:extLst>
              <a:ext uri="{FF2B5EF4-FFF2-40B4-BE49-F238E27FC236}">
                <a16:creationId xmlns:a16="http://schemas.microsoft.com/office/drawing/2014/main" id="{BCB1E1A4-B32A-4D5E-BEB9-E6C8950B5D0E}"/>
              </a:ext>
            </a:extLst>
          </p:cNvPr>
          <p:cNvPicPr>
            <a:picLocks noChangeAspect="1"/>
          </p:cNvPicPr>
          <p:nvPr/>
        </p:nvPicPr>
        <p:blipFill>
          <a:blip r:embed="rId2"/>
          <a:stretch>
            <a:fillRect/>
          </a:stretch>
        </p:blipFill>
        <p:spPr>
          <a:xfrm>
            <a:off x="2519362" y="5910262"/>
            <a:ext cx="4105275" cy="733425"/>
          </a:xfrm>
          <a:prstGeom prst="rect">
            <a:avLst/>
          </a:prstGeom>
        </p:spPr>
      </p:pic>
      <p:cxnSp>
        <p:nvCxnSpPr>
          <p:cNvPr id="8" name="מחבר חץ ישר 7">
            <a:extLst>
              <a:ext uri="{FF2B5EF4-FFF2-40B4-BE49-F238E27FC236}">
                <a16:creationId xmlns:a16="http://schemas.microsoft.com/office/drawing/2014/main" id="{254BCBA0-76BA-46AA-8223-DB4F3F7D7B7C}"/>
              </a:ext>
            </a:extLst>
          </p:cNvPr>
          <p:cNvCxnSpPr/>
          <p:nvPr/>
        </p:nvCxnSpPr>
        <p:spPr bwMode="auto">
          <a:xfrm>
            <a:off x="5364088" y="4689140"/>
            <a:ext cx="0" cy="12241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תיבת טקסט 8">
            <a:extLst>
              <a:ext uri="{FF2B5EF4-FFF2-40B4-BE49-F238E27FC236}">
                <a16:creationId xmlns:a16="http://schemas.microsoft.com/office/drawing/2014/main" id="{21C2363E-9E4F-4AE1-B407-11212F8F66DC}"/>
              </a:ext>
            </a:extLst>
          </p:cNvPr>
          <p:cNvSpPr txBox="1"/>
          <p:nvPr/>
        </p:nvSpPr>
        <p:spPr>
          <a:xfrm>
            <a:off x="4389749" y="5328363"/>
            <a:ext cx="907621" cy="369332"/>
          </a:xfrm>
          <a:prstGeom prst="rect">
            <a:avLst/>
          </a:prstGeom>
          <a:noFill/>
        </p:spPr>
        <p:txBody>
          <a:bodyPr wrap="none" rtlCol="1">
            <a:spAutoFit/>
          </a:bodyPr>
          <a:lstStyle/>
          <a:p>
            <a:r>
              <a:rPr lang="he-IL" dirty="0"/>
              <a:t>אז נקבל</a:t>
            </a:r>
          </a:p>
        </p:txBody>
      </p:sp>
      <p:sp>
        <p:nvSpPr>
          <p:cNvPr id="10" name="מציין מיקום תוכן 2">
            <a:extLst>
              <a:ext uri="{FF2B5EF4-FFF2-40B4-BE49-F238E27FC236}">
                <a16:creationId xmlns:a16="http://schemas.microsoft.com/office/drawing/2014/main" id="{4A3D658B-B247-48B1-9756-48723962A8EF}"/>
              </a:ext>
            </a:extLst>
          </p:cNvPr>
          <p:cNvSpPr>
            <a:spLocks noGrp="1"/>
          </p:cNvSpPr>
          <p:nvPr>
            <p:ph idx="1"/>
          </p:nvPr>
        </p:nvSpPr>
        <p:spPr>
          <a:xfrm>
            <a:off x="1182688" y="2017713"/>
            <a:ext cx="7772400" cy="4114800"/>
          </a:xfrm>
        </p:spPr>
        <p:txBody>
          <a:bodyPr/>
          <a:lstStyle/>
          <a:p>
            <a:r>
              <a:rPr lang="he-IL" sz="2400" dirty="0"/>
              <a:t>דוגמה : טופס </a:t>
            </a:r>
            <a:r>
              <a:rPr lang="en-US" sz="2400" dirty="0"/>
              <a:t> HTML </a:t>
            </a:r>
            <a:r>
              <a:rPr lang="he-IL" sz="2400" dirty="0"/>
              <a:t>המאפשר למשתמשים לבחור את קובץ התמונה שהם רוצים להעלות:</a:t>
            </a:r>
          </a:p>
        </p:txBody>
      </p:sp>
    </p:spTree>
    <p:extLst>
      <p:ext uri="{BB962C8B-B14F-4D97-AF65-F5344CB8AC3E}">
        <p14:creationId xmlns:p14="http://schemas.microsoft.com/office/powerpoint/2010/main" val="3143695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376F3C-7B3D-4933-A035-A19B5FC215D7}"/>
              </a:ext>
            </a:extLst>
          </p:cNvPr>
          <p:cNvSpPr>
            <a:spLocks noGrp="1"/>
          </p:cNvSpPr>
          <p:nvPr>
            <p:ph type="title"/>
          </p:nvPr>
        </p:nvSpPr>
        <p:spPr/>
        <p:txBody>
          <a:bodyPr/>
          <a:lstStyle/>
          <a:p>
            <a:r>
              <a:rPr lang="he-IL" dirty="0">
                <a:ea typeface="Tahoma"/>
              </a:rPr>
              <a:t>הוספת קובץ</a:t>
            </a:r>
            <a:endParaRPr lang="he-IL" dirty="0"/>
          </a:p>
        </p:txBody>
      </p:sp>
      <p:pic>
        <p:nvPicPr>
          <p:cNvPr id="4" name="תמונה 4" descr="תמונה שמכילה טקסט&#10;&#10;התיאור נוצר באופן אוטומטי">
            <a:extLst>
              <a:ext uri="{FF2B5EF4-FFF2-40B4-BE49-F238E27FC236}">
                <a16:creationId xmlns:a16="http://schemas.microsoft.com/office/drawing/2014/main" id="{418CD030-2E88-4C39-A1FA-B3EAD5CBFACF}"/>
              </a:ext>
            </a:extLst>
          </p:cNvPr>
          <p:cNvPicPr>
            <a:picLocks noGrp="1" noChangeAspect="1"/>
          </p:cNvPicPr>
          <p:nvPr>
            <p:ph idx="1"/>
          </p:nvPr>
        </p:nvPicPr>
        <p:blipFill>
          <a:blip r:embed="rId2"/>
          <a:stretch>
            <a:fillRect/>
          </a:stretch>
        </p:blipFill>
        <p:spPr>
          <a:xfrm>
            <a:off x="782406" y="2361542"/>
            <a:ext cx="7011793" cy="3126058"/>
          </a:xfrm>
        </p:spPr>
      </p:pic>
    </p:spTree>
    <p:extLst>
      <p:ext uri="{BB962C8B-B14F-4D97-AF65-F5344CB8AC3E}">
        <p14:creationId xmlns:p14="http://schemas.microsoft.com/office/powerpoint/2010/main" val="2934609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B8EAA4-4592-4EA0-A67D-E09673CF6876}"/>
              </a:ext>
            </a:extLst>
          </p:cNvPr>
          <p:cNvSpPr>
            <a:spLocks noGrp="1"/>
          </p:cNvSpPr>
          <p:nvPr>
            <p:ph type="title"/>
          </p:nvPr>
        </p:nvSpPr>
        <p:spPr/>
        <p:txBody>
          <a:bodyPr/>
          <a:lstStyle/>
          <a:p>
            <a:r>
              <a:rPr lang="he-IL" sz="3600" dirty="0"/>
              <a:t>כמה כללים שיש לפעול לפי טופס ה-</a:t>
            </a:r>
            <a:r>
              <a:rPr lang="en-US" sz="3600" dirty="0"/>
              <a:t>HTML</a:t>
            </a:r>
            <a:endParaRPr lang="he-IL" sz="3600" dirty="0"/>
          </a:p>
        </p:txBody>
      </p:sp>
      <p:sp>
        <p:nvSpPr>
          <p:cNvPr id="3" name="מציין מיקום תוכן 2">
            <a:extLst>
              <a:ext uri="{FF2B5EF4-FFF2-40B4-BE49-F238E27FC236}">
                <a16:creationId xmlns:a16="http://schemas.microsoft.com/office/drawing/2014/main" id="{8C65EBBD-C171-4C05-BCCE-6B0F01074DF9}"/>
              </a:ext>
            </a:extLst>
          </p:cNvPr>
          <p:cNvSpPr>
            <a:spLocks noGrp="1"/>
          </p:cNvSpPr>
          <p:nvPr>
            <p:ph idx="1"/>
          </p:nvPr>
        </p:nvSpPr>
        <p:spPr>
          <a:xfrm>
            <a:off x="1182688" y="2017713"/>
            <a:ext cx="7772400" cy="4625974"/>
          </a:xfrm>
        </p:spPr>
        <p:txBody>
          <a:bodyPr/>
          <a:lstStyle/>
          <a:p>
            <a:r>
              <a:rPr lang="he-IL" sz="2400" dirty="0"/>
              <a:t>יש </a:t>
            </a:r>
            <a:r>
              <a:rPr lang="he-IL" sz="2400" dirty="0" err="1"/>
              <a:t>לודא</a:t>
            </a:r>
            <a:r>
              <a:rPr lang="he-IL" sz="2400" dirty="0"/>
              <a:t> שהטופס משתמש ב-</a:t>
            </a:r>
            <a:r>
              <a:rPr lang="en-US" sz="2400" dirty="0"/>
              <a:t>method="post"</a:t>
            </a:r>
            <a:endParaRPr lang="he-IL" sz="2400" dirty="0"/>
          </a:p>
          <a:p>
            <a:r>
              <a:rPr lang="he-IL" sz="2400" dirty="0"/>
              <a:t>הטופס צריך גם את התכונה הבאה: </a:t>
            </a:r>
            <a:r>
              <a:rPr lang="en-US" sz="2400" dirty="0" err="1"/>
              <a:t>enctype</a:t>
            </a:r>
            <a:r>
              <a:rPr lang="en-US" sz="2400" dirty="0"/>
              <a:t>="multipart/form-data". </a:t>
            </a:r>
            <a:endParaRPr lang="he-IL" sz="2400" dirty="0"/>
          </a:p>
          <a:p>
            <a:pPr lvl="1"/>
            <a:r>
              <a:rPr lang="he-IL" sz="2000" dirty="0"/>
              <a:t>הוא מציין באיזה סוג תוכן להשתמש בעת שליחת הטופס</a:t>
            </a:r>
          </a:p>
          <a:p>
            <a:r>
              <a:rPr lang="he-IL" sz="2400" dirty="0"/>
              <a:t>ללא הדרישות לעיל, העלאת הקובץ לא תעבוד.</a:t>
            </a:r>
          </a:p>
          <a:p>
            <a:r>
              <a:rPr lang="he-IL" sz="2400" dirty="0"/>
              <a:t>דברים נוספים שכדאי לשים לב אליהם:</a:t>
            </a:r>
          </a:p>
          <a:p>
            <a:pPr marL="0" indent="0">
              <a:buNone/>
            </a:pPr>
            <a:r>
              <a:rPr lang="he-IL" sz="2400" dirty="0"/>
              <a:t>	-התכונה </a:t>
            </a:r>
            <a:r>
              <a:rPr lang="en-US" sz="2400" dirty="0"/>
              <a:t>type="file" </a:t>
            </a:r>
            <a:r>
              <a:rPr lang="he-IL" sz="2400" dirty="0"/>
              <a:t> של תג </a:t>
            </a:r>
            <a:r>
              <a:rPr lang="en-US" sz="2400" dirty="0"/>
              <a:t>&lt;input&gt;</a:t>
            </a:r>
            <a:r>
              <a:rPr lang="he-IL" sz="2400" dirty="0"/>
              <a:t>מציגה את שדה הקלט כפקד לבחירת קובץ </a:t>
            </a:r>
          </a:p>
          <a:p>
            <a:pPr marL="0" indent="0">
              <a:buNone/>
            </a:pPr>
            <a:r>
              <a:rPr lang="he-IL" sz="2400" dirty="0"/>
              <a:t>	-עם כפתור "</a:t>
            </a:r>
            <a:r>
              <a:rPr lang="en-US" sz="1400" b="0" i="0" dirty="0">
                <a:solidFill>
                  <a:srgbClr val="000000"/>
                </a:solidFill>
                <a:effectLst/>
                <a:latin typeface="Verdana" panose="020B0604030504040204" pitchFamily="34" charset="0"/>
              </a:rPr>
              <a:t> </a:t>
            </a:r>
            <a:r>
              <a:rPr lang="en-US" sz="1800" b="0" i="0" dirty="0">
                <a:solidFill>
                  <a:srgbClr val="000000"/>
                </a:solidFill>
                <a:effectLst/>
                <a:latin typeface="Verdana" panose="020B0604030504040204" pitchFamily="34" charset="0"/>
              </a:rPr>
              <a:t>Browse</a:t>
            </a:r>
            <a:r>
              <a:rPr lang="en-US" sz="1400" b="0" i="0" dirty="0">
                <a:solidFill>
                  <a:srgbClr val="000000"/>
                </a:solidFill>
                <a:effectLst/>
                <a:latin typeface="Verdana" panose="020B0604030504040204" pitchFamily="34" charset="0"/>
              </a:rPr>
              <a:t> </a:t>
            </a:r>
            <a:r>
              <a:rPr lang="he-IL" sz="2400" dirty="0"/>
              <a:t>" ליד פקד הקלט הטופס למעלה שולח נתונים לקובץ בשם </a:t>
            </a:r>
            <a:r>
              <a:rPr lang="en-US" sz="2400" dirty="0" err="1"/>
              <a:t>upload.php</a:t>
            </a:r>
            <a:r>
              <a:rPr lang="en-US" sz="2400" dirty="0"/>
              <a:t>" </a:t>
            </a:r>
            <a:r>
              <a:rPr lang="he-IL" sz="2400" dirty="0"/>
              <a:t>"</a:t>
            </a:r>
          </a:p>
        </p:txBody>
      </p:sp>
    </p:spTree>
    <p:extLst>
      <p:ext uri="{BB962C8B-B14F-4D97-AF65-F5344CB8AC3E}">
        <p14:creationId xmlns:p14="http://schemas.microsoft.com/office/powerpoint/2010/main" val="640107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4E11188-5458-4E33-9AF1-7B06EA968BB8}"/>
              </a:ext>
            </a:extLst>
          </p:cNvPr>
          <p:cNvSpPr txBox="1"/>
          <p:nvPr/>
        </p:nvSpPr>
        <p:spPr>
          <a:xfrm>
            <a:off x="0" y="2056686"/>
            <a:ext cx="9175910" cy="4801314"/>
          </a:xfrm>
          <a:prstGeom prst="rect">
            <a:avLst/>
          </a:prstGeom>
          <a:noFill/>
        </p:spPr>
        <p:txBody>
          <a:bodyPr wrap="none" rtlCol="1">
            <a:spAutoFit/>
          </a:bodyPr>
          <a:lstStyle/>
          <a:p>
            <a:r>
              <a:rPr lang="en-US" b="0" i="0" dirty="0">
                <a:solidFill>
                  <a:srgbClr val="FF0000"/>
                </a:solidFill>
                <a:effectLst/>
                <a:latin typeface="Consolas" panose="020B0609020204030204" pitchFamily="49" charset="0"/>
              </a:rPr>
              <a:t>&lt;?php</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target_dir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"uploads/"</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target_file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target_dir</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basename</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$_FILES</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fileToUpload</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uploadOk</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imageFileType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strtolower</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pathinfo</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target_file,PATHINFO_EXTENSION</a:t>
            </a: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Check if image file is a actual image or fake image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a:t>
            </a:r>
            <a:r>
              <a:rPr lang="en-US" b="0" i="0" dirty="0" err="1">
                <a:solidFill>
                  <a:srgbClr val="0000CD"/>
                </a:solidFill>
                <a:effectLst/>
                <a:latin typeface="Consolas" panose="020B0609020204030204" pitchFamily="49" charset="0"/>
              </a:rPr>
              <a:t>isset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"submit"</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$check = </a:t>
            </a:r>
            <a:r>
              <a:rPr lang="en-US" b="0" i="0" dirty="0" err="1">
                <a:solidFill>
                  <a:srgbClr val="000000"/>
                </a:solidFill>
                <a:effectLst/>
                <a:latin typeface="Consolas" panose="020B0609020204030204" pitchFamily="49" charset="0"/>
              </a:rPr>
              <a:t>getimagesize</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$_FILES</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fileToUpload</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tmp_name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($check !== false)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"File is an image - "</a:t>
            </a:r>
            <a:r>
              <a:rPr lang="en-US" b="0" i="0" dirty="0">
                <a:solidFill>
                  <a:srgbClr val="000000"/>
                </a:solidFill>
                <a:effectLst/>
                <a:latin typeface="Consolas" panose="020B0609020204030204" pitchFamily="49" charset="0"/>
              </a:rPr>
              <a:t> . $check[</a:t>
            </a:r>
            <a:r>
              <a:rPr lang="en-US" b="0" i="0" dirty="0">
                <a:solidFill>
                  <a:srgbClr val="A52A2A"/>
                </a:solidFill>
                <a:effectLst/>
                <a:latin typeface="Consolas" panose="020B0609020204030204" pitchFamily="49" charset="0"/>
              </a:rPr>
              <a:t>"mime"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uploadOk</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"File is not an image."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uploadOk</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endParaRPr lang="he-IL" dirty="0"/>
          </a:p>
        </p:txBody>
      </p:sp>
    </p:spTree>
    <p:extLst>
      <p:ext uri="{BB962C8B-B14F-4D97-AF65-F5344CB8AC3E}">
        <p14:creationId xmlns:p14="http://schemas.microsoft.com/office/powerpoint/2010/main" val="4180995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42E1C6-8943-4D25-A448-36139F9FBD25}"/>
              </a:ext>
            </a:extLst>
          </p:cNvPr>
          <p:cNvSpPr>
            <a:spLocks noGrp="1"/>
          </p:cNvSpPr>
          <p:nvPr>
            <p:ph type="title"/>
          </p:nvPr>
        </p:nvSpPr>
        <p:spPr/>
        <p:txBody>
          <a:bodyPr/>
          <a:lstStyle/>
          <a:p>
            <a:r>
              <a:rPr lang="he-IL" dirty="0"/>
              <a:t>חריגות</a:t>
            </a:r>
          </a:p>
        </p:txBody>
      </p:sp>
      <p:sp>
        <p:nvSpPr>
          <p:cNvPr id="3" name="מציין מיקום תוכן 2">
            <a:extLst>
              <a:ext uri="{FF2B5EF4-FFF2-40B4-BE49-F238E27FC236}">
                <a16:creationId xmlns:a16="http://schemas.microsoft.com/office/drawing/2014/main" id="{919C169A-5621-4034-B4A0-DA989D16306B}"/>
              </a:ext>
            </a:extLst>
          </p:cNvPr>
          <p:cNvSpPr>
            <a:spLocks noGrp="1"/>
          </p:cNvSpPr>
          <p:nvPr>
            <p:ph idx="1"/>
          </p:nvPr>
        </p:nvSpPr>
        <p:spPr>
          <a:xfrm>
            <a:off x="0" y="2017712"/>
            <a:ext cx="8955088" cy="4840287"/>
          </a:xfrm>
        </p:spPr>
        <p:txBody>
          <a:bodyPr/>
          <a:lstStyle/>
          <a:p>
            <a:r>
              <a:rPr lang="he-IL" sz="2800" dirty="0"/>
              <a:t>חריגות הוא אובייקט המתאר שגיאה או התנהגות בלתי צפויה של סקריפט </a:t>
            </a:r>
            <a:r>
              <a:rPr lang="en-US" sz="2800" dirty="0"/>
              <a:t>.PHP</a:t>
            </a:r>
            <a:endParaRPr lang="he-IL" sz="2800" dirty="0"/>
          </a:p>
          <a:p>
            <a:r>
              <a:rPr lang="he-IL" sz="2800" dirty="0"/>
              <a:t>חריגות נזרקים על ידי פונקציות ומחלקות </a:t>
            </a:r>
            <a:r>
              <a:rPr lang="en-US" sz="2800" dirty="0"/>
              <a:t>PHP </a:t>
            </a:r>
            <a:r>
              <a:rPr lang="he-IL" sz="2800" dirty="0"/>
              <a:t>רבות.</a:t>
            </a:r>
          </a:p>
          <a:p>
            <a:r>
              <a:rPr lang="he-IL" sz="2800" dirty="0"/>
              <a:t>פונקציות ומחלקות שהוגדרו על ידי משתמשים יכולים גם לזרוק חריגות</a:t>
            </a:r>
          </a:p>
          <a:p>
            <a:r>
              <a:rPr lang="he-IL" sz="2800" dirty="0"/>
              <a:t>חריגות הם דרך טובה לעצור פונקציה כאשר היא נתקלת בנתונים שאינם יכולים להשתמש בהם.</a:t>
            </a:r>
          </a:p>
          <a:p>
            <a:r>
              <a:rPr lang="he-IL" sz="2800" dirty="0"/>
              <a:t>כאשר נזרקת חריגה, הקוד שלאחריו לא יבוצע.</a:t>
            </a:r>
          </a:p>
          <a:p>
            <a:r>
              <a:rPr lang="he-IL" sz="2800" dirty="0"/>
              <a:t>אם חריגה בלי שנתפסה, תתרחש שגיאה קטלנית עם הודעת "חריגה בלתי נתפסת".</a:t>
            </a:r>
          </a:p>
        </p:txBody>
      </p:sp>
    </p:spTree>
    <p:extLst>
      <p:ext uri="{BB962C8B-B14F-4D97-AF65-F5344CB8AC3E}">
        <p14:creationId xmlns:p14="http://schemas.microsoft.com/office/powerpoint/2010/main" val="129655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61344C-46F4-4B40-80C3-D10564706D4F}"/>
              </a:ext>
            </a:extLst>
          </p:cNvPr>
          <p:cNvSpPr>
            <a:spLocks noGrp="1"/>
          </p:cNvSpPr>
          <p:nvPr>
            <p:ph type="title"/>
          </p:nvPr>
        </p:nvSpPr>
        <p:spPr/>
        <p:txBody>
          <a:bodyPr/>
          <a:lstStyle/>
          <a:p>
            <a:r>
              <a:rPr lang="he-IL" dirty="0"/>
              <a:t>דוגמה1</a:t>
            </a:r>
          </a:p>
        </p:txBody>
      </p:sp>
      <p:sp>
        <p:nvSpPr>
          <p:cNvPr id="3" name="מציין מיקום תוכן 2">
            <a:extLst>
              <a:ext uri="{FF2B5EF4-FFF2-40B4-BE49-F238E27FC236}">
                <a16:creationId xmlns:a16="http://schemas.microsoft.com/office/drawing/2014/main" id="{82D5F62B-B4E9-45D0-A5F5-93EF5C04D6E2}"/>
              </a:ext>
            </a:extLst>
          </p:cNvPr>
          <p:cNvSpPr>
            <a:spLocks noGrp="1"/>
          </p:cNvSpPr>
          <p:nvPr>
            <p:ph idx="1"/>
          </p:nvPr>
        </p:nvSpPr>
        <p:spPr/>
        <p:txBody>
          <a:bodyPr/>
          <a:lstStyle/>
          <a:p>
            <a:pPr fontAlgn="base"/>
            <a:r>
              <a:rPr lang="he-IL" sz="3200" dirty="0"/>
              <a:t>נניח שקיים קובץ</a:t>
            </a:r>
            <a:r>
              <a:rPr lang="en-US" sz="3200" dirty="0"/>
              <a:t> </a:t>
            </a:r>
            <a:r>
              <a:rPr lang="en-US" sz="3200" dirty="0" err="1"/>
              <a:t>footer.php</a:t>
            </a:r>
            <a:r>
              <a:rPr lang="en-US" sz="3200" dirty="0"/>
              <a:t> </a:t>
            </a:r>
            <a:r>
              <a:rPr lang="he-IL" sz="3200" dirty="0"/>
              <a:t>ובו יש פונקציה חשובה מאד.</a:t>
            </a:r>
          </a:p>
          <a:p>
            <a:r>
              <a:rPr lang="he-IL" sz="3200" dirty="0"/>
              <a:t>הפונקציה היא:</a:t>
            </a:r>
          </a:p>
          <a:p>
            <a:endParaRPr lang="he-IL" dirty="0"/>
          </a:p>
        </p:txBody>
      </p:sp>
      <p:pic>
        <p:nvPicPr>
          <p:cNvPr id="4" name="Picture 3">
            <a:extLst>
              <a:ext uri="{FF2B5EF4-FFF2-40B4-BE49-F238E27FC236}">
                <a16:creationId xmlns:a16="http://schemas.microsoft.com/office/drawing/2014/main" id="{E7249CFA-1041-4FA9-982A-71A43EBBE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015" y="3861048"/>
            <a:ext cx="5760640"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236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EDE05-B152-4AB0-B03D-8B5B0F22ECC3}"/>
              </a:ext>
            </a:extLst>
          </p:cNvPr>
          <p:cNvSpPr>
            <a:spLocks noGrp="1"/>
          </p:cNvSpPr>
          <p:nvPr>
            <p:ph type="title"/>
          </p:nvPr>
        </p:nvSpPr>
        <p:spPr/>
        <p:txBody>
          <a:bodyPr/>
          <a:lstStyle/>
          <a:p>
            <a:r>
              <a:rPr lang="he-IL" dirty="0"/>
              <a:t>דוגמה</a:t>
            </a:r>
          </a:p>
        </p:txBody>
      </p:sp>
      <p:pic>
        <p:nvPicPr>
          <p:cNvPr id="5" name="מציין מיקום תוכן 4">
            <a:extLst>
              <a:ext uri="{FF2B5EF4-FFF2-40B4-BE49-F238E27FC236}">
                <a16:creationId xmlns:a16="http://schemas.microsoft.com/office/drawing/2014/main" id="{B68BB6D6-BDD1-4FDA-9C47-57E4C822BED9}"/>
              </a:ext>
            </a:extLst>
          </p:cNvPr>
          <p:cNvPicPr>
            <a:picLocks noGrp="1" noChangeAspect="1"/>
          </p:cNvPicPr>
          <p:nvPr>
            <p:ph idx="1"/>
          </p:nvPr>
        </p:nvPicPr>
        <p:blipFill>
          <a:blip r:embed="rId2"/>
          <a:stretch>
            <a:fillRect/>
          </a:stretch>
        </p:blipFill>
        <p:spPr>
          <a:xfrm>
            <a:off x="333994" y="945356"/>
            <a:ext cx="5246118" cy="4283844"/>
          </a:xfrm>
        </p:spPr>
      </p:pic>
      <p:sp>
        <p:nvSpPr>
          <p:cNvPr id="8" name="תיבת טקסט 7">
            <a:extLst>
              <a:ext uri="{FF2B5EF4-FFF2-40B4-BE49-F238E27FC236}">
                <a16:creationId xmlns:a16="http://schemas.microsoft.com/office/drawing/2014/main" id="{1371C8F7-FE7E-4F55-BB15-397091C0B2A1}"/>
              </a:ext>
            </a:extLst>
          </p:cNvPr>
          <p:cNvSpPr txBox="1"/>
          <p:nvPr/>
        </p:nvSpPr>
        <p:spPr>
          <a:xfrm>
            <a:off x="7812360" y="4681041"/>
            <a:ext cx="694421" cy="369332"/>
          </a:xfrm>
          <a:prstGeom prst="rect">
            <a:avLst/>
          </a:prstGeom>
          <a:noFill/>
        </p:spPr>
        <p:txBody>
          <a:bodyPr wrap="none" rtlCol="1">
            <a:spAutoFit/>
          </a:bodyPr>
          <a:lstStyle/>
          <a:p>
            <a:r>
              <a:rPr lang="he-IL" dirty="0"/>
              <a:t>הפלט</a:t>
            </a:r>
          </a:p>
        </p:txBody>
      </p:sp>
      <p:pic>
        <p:nvPicPr>
          <p:cNvPr id="10" name="תמונה 9">
            <a:extLst>
              <a:ext uri="{FF2B5EF4-FFF2-40B4-BE49-F238E27FC236}">
                <a16:creationId xmlns:a16="http://schemas.microsoft.com/office/drawing/2014/main" id="{166AE20C-9BAD-4D8C-817F-F64C0B147C0E}"/>
              </a:ext>
            </a:extLst>
          </p:cNvPr>
          <p:cNvPicPr>
            <a:picLocks noChangeAspect="1"/>
          </p:cNvPicPr>
          <p:nvPr/>
        </p:nvPicPr>
        <p:blipFill>
          <a:blip r:embed="rId3"/>
          <a:stretch>
            <a:fillRect/>
          </a:stretch>
        </p:blipFill>
        <p:spPr>
          <a:xfrm>
            <a:off x="699494" y="5609495"/>
            <a:ext cx="7820025" cy="1028700"/>
          </a:xfrm>
          <a:prstGeom prst="rect">
            <a:avLst/>
          </a:prstGeom>
        </p:spPr>
      </p:pic>
    </p:spTree>
    <p:extLst>
      <p:ext uri="{BB962C8B-B14F-4D97-AF65-F5344CB8AC3E}">
        <p14:creationId xmlns:p14="http://schemas.microsoft.com/office/powerpoint/2010/main" val="1550499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E23427-F09D-4F71-8715-04856FE1C5CA}"/>
              </a:ext>
            </a:extLst>
          </p:cNvPr>
          <p:cNvSpPr>
            <a:spLocks noGrp="1"/>
          </p:cNvSpPr>
          <p:nvPr>
            <p:ph type="title"/>
          </p:nvPr>
        </p:nvSpPr>
        <p:spPr/>
        <p:txBody>
          <a:bodyPr/>
          <a:lstStyle/>
          <a:p>
            <a:r>
              <a:rPr lang="en-US" dirty="0"/>
              <a:t>try and catch</a:t>
            </a:r>
            <a:endParaRPr lang="he-IL" dirty="0"/>
          </a:p>
        </p:txBody>
      </p:sp>
      <p:sp>
        <p:nvSpPr>
          <p:cNvPr id="3" name="מציין מיקום תוכן 2">
            <a:extLst>
              <a:ext uri="{FF2B5EF4-FFF2-40B4-BE49-F238E27FC236}">
                <a16:creationId xmlns:a16="http://schemas.microsoft.com/office/drawing/2014/main" id="{D127DC6B-C499-4655-A625-AFD31E855917}"/>
              </a:ext>
            </a:extLst>
          </p:cNvPr>
          <p:cNvSpPr>
            <a:spLocks noGrp="1"/>
          </p:cNvSpPr>
          <p:nvPr>
            <p:ph idx="1"/>
          </p:nvPr>
        </p:nvSpPr>
        <p:spPr/>
        <p:txBody>
          <a:bodyPr/>
          <a:lstStyle/>
          <a:p>
            <a:r>
              <a:rPr lang="he-IL" dirty="0"/>
              <a:t>כדי להימנע מהשגיאה מהדוגמה הקודמת, נוכל להשתמש בהצהרת </a:t>
            </a:r>
            <a:r>
              <a:rPr lang="en-US" dirty="0"/>
              <a:t>try </a:t>
            </a:r>
            <a:r>
              <a:rPr lang="he-IL" dirty="0"/>
              <a:t> ו</a:t>
            </a:r>
            <a:r>
              <a:rPr lang="en-US" dirty="0"/>
              <a:t> catch </a:t>
            </a:r>
            <a:r>
              <a:rPr lang="he-IL" dirty="0"/>
              <a:t>כדי לתפוס חריגות ולהמשיך בתהליך.</a:t>
            </a:r>
          </a:p>
          <a:p>
            <a:pPr algn="l" rtl="0"/>
            <a:r>
              <a:rPr lang="en-US" dirty="0"/>
              <a:t>Syntax:</a:t>
            </a:r>
            <a:endParaRPr lang="he-IL" dirty="0"/>
          </a:p>
        </p:txBody>
      </p:sp>
      <p:pic>
        <p:nvPicPr>
          <p:cNvPr id="5" name="תמונה 4">
            <a:extLst>
              <a:ext uri="{FF2B5EF4-FFF2-40B4-BE49-F238E27FC236}">
                <a16:creationId xmlns:a16="http://schemas.microsoft.com/office/drawing/2014/main" id="{982FFC28-D16C-413C-A698-65872D59903D}"/>
              </a:ext>
            </a:extLst>
          </p:cNvPr>
          <p:cNvPicPr>
            <a:picLocks noChangeAspect="1"/>
          </p:cNvPicPr>
          <p:nvPr/>
        </p:nvPicPr>
        <p:blipFill>
          <a:blip r:embed="rId2"/>
          <a:stretch>
            <a:fillRect/>
          </a:stretch>
        </p:blipFill>
        <p:spPr>
          <a:xfrm>
            <a:off x="2146176" y="4217803"/>
            <a:ext cx="4851648" cy="2422598"/>
          </a:xfrm>
          <a:prstGeom prst="rect">
            <a:avLst/>
          </a:prstGeom>
        </p:spPr>
      </p:pic>
    </p:spTree>
    <p:extLst>
      <p:ext uri="{BB962C8B-B14F-4D97-AF65-F5344CB8AC3E}">
        <p14:creationId xmlns:p14="http://schemas.microsoft.com/office/powerpoint/2010/main" val="1950082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טפסים – תרגיל </a:t>
            </a:r>
          </a:p>
        </p:txBody>
      </p:sp>
      <p:sp>
        <p:nvSpPr>
          <p:cNvPr id="3" name="Content Placeholder 2"/>
          <p:cNvSpPr>
            <a:spLocks noGrp="1"/>
          </p:cNvSpPr>
          <p:nvPr>
            <p:ph idx="1"/>
          </p:nvPr>
        </p:nvSpPr>
        <p:spPr>
          <a:xfrm>
            <a:off x="1944694" y="1943100"/>
            <a:ext cx="6686550" cy="1228725"/>
          </a:xfrm>
        </p:spPr>
        <p:txBody>
          <a:bodyPr/>
          <a:lstStyle/>
          <a:p>
            <a:pPr lvl="1"/>
            <a:r>
              <a:rPr lang="he-IL" dirty="0"/>
              <a:t>תרגיל : </a:t>
            </a:r>
            <a:endParaRPr lang="en-US" dirty="0"/>
          </a:p>
          <a:p>
            <a:pPr lvl="1"/>
            <a:r>
              <a:rPr lang="he-IL" dirty="0"/>
              <a:t>בנו טופס הקולט גיל בשיטת </a:t>
            </a:r>
            <a:r>
              <a:rPr lang="en-US" dirty="0"/>
              <a:t>POST</a:t>
            </a:r>
            <a:endParaRPr lang="he-IL" dirty="0"/>
          </a:p>
          <a:p>
            <a:pPr lvl="1"/>
            <a:r>
              <a:rPr lang="he-IL" dirty="0"/>
              <a:t>אם הגיל גדול מ- 18 יוצג על הדף (לאחר שליחה) – "</a:t>
            </a:r>
            <a:r>
              <a:rPr lang="en-US" dirty="0"/>
              <a:t>legal to drink</a:t>
            </a:r>
            <a:r>
              <a:rPr lang="he-IL" dirty="0"/>
              <a:t>" אחרת יוצג על הדף "</a:t>
            </a:r>
            <a:r>
              <a:rPr lang="en-US" dirty="0"/>
              <a:t>need to grow up</a:t>
            </a:r>
            <a:r>
              <a:rPr lang="he-IL" dirty="0"/>
              <a:t>"</a:t>
            </a:r>
          </a:p>
          <a:p>
            <a:endParaRPr lang="he-IL" dirty="0"/>
          </a:p>
          <a:p>
            <a:endParaRPr lang="he-IL" dirty="0"/>
          </a:p>
        </p:txBody>
      </p:sp>
    </p:spTree>
    <p:extLst>
      <p:ext uri="{BB962C8B-B14F-4D97-AF65-F5344CB8AC3E}">
        <p14:creationId xmlns:p14="http://schemas.microsoft.com/office/powerpoint/2010/main" val="1134379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73207" y="1038472"/>
            <a:ext cx="6683765" cy="960668"/>
          </a:xfrm>
        </p:spPr>
        <p:txBody>
          <a:bodyPr/>
          <a:lstStyle/>
          <a:p>
            <a:pPr algn="ctr"/>
            <a:r>
              <a:rPr lang="he-IL" dirty="0"/>
              <a:t>פתרון התרגיל – קוד ה - </a:t>
            </a:r>
            <a:r>
              <a:rPr lang="en-US" dirty="0"/>
              <a:t>HTML</a:t>
            </a:r>
          </a:p>
        </p:txBody>
      </p:sp>
      <p:sp>
        <p:nvSpPr>
          <p:cNvPr id="5" name="Rectangle 3"/>
          <p:cNvSpPr/>
          <p:nvPr/>
        </p:nvSpPr>
        <p:spPr>
          <a:xfrm>
            <a:off x="1403648" y="2038571"/>
            <a:ext cx="5613395" cy="448677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4283" rIns="68580" bIns="85698" numCol="1" anchor="ctr" anchorCtr="0" compatLnSpc="1">
            <a:prstTxWarp prst="textNoShape">
              <a:avLst/>
            </a:prstTxWarp>
            <a:spAutoFit/>
          </a:bodyPr>
          <a:lstStyle/>
          <a:p>
            <a:pPr defTabSz="685800"/>
            <a:r>
              <a:rPr lang="en-US" sz="1500" dirty="0">
                <a:latin typeface="inherit"/>
              </a:rPr>
              <a:t>&lt;?</a:t>
            </a:r>
            <a:r>
              <a:rPr lang="en-US" sz="1500" dirty="0" err="1">
                <a:latin typeface="inherit"/>
              </a:rPr>
              <a:t>php</a:t>
            </a:r>
            <a:endParaRPr lang="en-US" sz="1500" dirty="0">
              <a:latin typeface="inherit"/>
            </a:endParaRPr>
          </a:p>
          <a:p>
            <a:pPr defTabSz="685800"/>
            <a:r>
              <a:rPr lang="en-US" sz="1500" dirty="0">
                <a:latin typeface="inherit"/>
              </a:rPr>
              <a:t>    $age = $_POST['age'];</a:t>
            </a:r>
          </a:p>
          <a:p>
            <a:pPr defTabSz="685800"/>
            <a:r>
              <a:rPr lang="en-US" sz="1500" dirty="0">
                <a:latin typeface="inherit"/>
              </a:rPr>
              <a:t>?&gt;</a:t>
            </a:r>
          </a:p>
          <a:p>
            <a:pPr defTabSz="685800"/>
            <a:r>
              <a:rPr lang="en-US" sz="1500" dirty="0">
                <a:latin typeface="inherit"/>
              </a:rPr>
              <a:t>&lt;html&gt;</a:t>
            </a:r>
          </a:p>
          <a:p>
            <a:pPr defTabSz="685800"/>
            <a:r>
              <a:rPr lang="en-US" sz="1500" dirty="0">
                <a:latin typeface="inherit"/>
              </a:rPr>
              <a:t>    &lt;head&gt;</a:t>
            </a:r>
          </a:p>
          <a:p>
            <a:pPr defTabSz="685800"/>
            <a:r>
              <a:rPr lang="en-US" sz="1500" dirty="0">
                <a:latin typeface="inherit"/>
              </a:rPr>
              <a:t>        &lt;title&gt;My form&lt;/title&gt;</a:t>
            </a:r>
          </a:p>
          <a:p>
            <a:pPr defTabSz="685800"/>
            <a:r>
              <a:rPr lang="en-US" sz="1500" dirty="0">
                <a:latin typeface="inherit"/>
              </a:rPr>
              <a:t>    &lt;/head&gt;</a:t>
            </a:r>
          </a:p>
          <a:p>
            <a:pPr defTabSz="685800"/>
            <a:r>
              <a:rPr lang="en-US" sz="1500" dirty="0">
                <a:latin typeface="inherit"/>
              </a:rPr>
              <a:t>    &lt;body&gt;</a:t>
            </a:r>
          </a:p>
          <a:p>
            <a:pPr defTabSz="685800"/>
            <a:r>
              <a:rPr lang="en-US" sz="1500" dirty="0">
                <a:latin typeface="inherit"/>
              </a:rPr>
              <a:t>        &lt;form method='post'&gt;</a:t>
            </a:r>
          </a:p>
          <a:p>
            <a:pPr defTabSz="685800"/>
            <a:r>
              <a:rPr lang="en-US" sz="1500" dirty="0">
                <a:latin typeface="inherit"/>
              </a:rPr>
              <a:t>            &lt;label&gt;age: &lt;/label&gt;</a:t>
            </a:r>
          </a:p>
          <a:p>
            <a:pPr defTabSz="685800"/>
            <a:r>
              <a:rPr lang="en-US" sz="1500" dirty="0">
                <a:latin typeface="inherit"/>
              </a:rPr>
              <a:t>            &lt;input type='text' name='age' /&gt;</a:t>
            </a:r>
          </a:p>
          <a:p>
            <a:pPr defTabSz="685800"/>
            <a:r>
              <a:rPr lang="en-US" sz="1500" dirty="0">
                <a:latin typeface="inherit"/>
              </a:rPr>
              <a:t>            &lt;button type='submit'&gt;Submit&lt;/button&gt;</a:t>
            </a:r>
          </a:p>
          <a:p>
            <a:pPr defTabSz="685800"/>
            <a:r>
              <a:rPr lang="en-US" sz="1500" dirty="0">
                <a:latin typeface="inherit"/>
              </a:rPr>
              <a:t>        &lt;/form&gt;</a:t>
            </a:r>
          </a:p>
          <a:p>
            <a:pPr defTabSz="685800"/>
            <a:r>
              <a:rPr lang="en-US" sz="1500" dirty="0">
                <a:latin typeface="inherit"/>
              </a:rPr>
              <a:t>        &lt;p&gt;</a:t>
            </a:r>
          </a:p>
          <a:p>
            <a:pPr defTabSz="685800"/>
            <a:r>
              <a:rPr lang="en-US" sz="1500" dirty="0">
                <a:latin typeface="inherit"/>
              </a:rPr>
              <a:t>            &lt;?</a:t>
            </a:r>
            <a:r>
              <a:rPr lang="en-US" sz="1500" dirty="0" err="1">
                <a:latin typeface="inherit"/>
              </a:rPr>
              <a:t>php</a:t>
            </a:r>
            <a:r>
              <a:rPr lang="en-US" sz="1500" dirty="0">
                <a:latin typeface="inherit"/>
              </a:rPr>
              <a:t> $age&gt;18 ? print 'legal to drink' : print 'need to grow up '; ?&gt;</a:t>
            </a:r>
          </a:p>
          <a:p>
            <a:pPr defTabSz="685800"/>
            <a:r>
              <a:rPr lang="en-US" sz="1500" dirty="0">
                <a:latin typeface="inherit"/>
              </a:rPr>
              <a:t>        &lt;/p&gt;</a:t>
            </a:r>
          </a:p>
          <a:p>
            <a:pPr defTabSz="685800"/>
            <a:r>
              <a:rPr lang="en-US" sz="1500" dirty="0">
                <a:latin typeface="inherit"/>
              </a:rPr>
              <a:t>    &lt;/body&gt;</a:t>
            </a:r>
          </a:p>
          <a:p>
            <a:pPr defTabSz="685800"/>
            <a:r>
              <a:rPr lang="en-US" sz="1500" dirty="0">
                <a:latin typeface="inherit"/>
              </a:rPr>
              <a:t>&lt;/html&gt;</a:t>
            </a:r>
            <a:endParaRPr lang="he-IL" sz="1500" dirty="0">
              <a:solidFill>
                <a:schemeClr val="dk1"/>
              </a:solidFill>
              <a:latin typeface="inherit"/>
            </a:endParaRPr>
          </a:p>
        </p:txBody>
      </p:sp>
    </p:spTree>
    <p:extLst>
      <p:ext uri="{BB962C8B-B14F-4D97-AF65-F5344CB8AC3E}">
        <p14:creationId xmlns:p14="http://schemas.microsoft.com/office/powerpoint/2010/main" val="5802330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83F37F-CF60-4ED0-BD20-BCAA6F091047}"/>
              </a:ext>
            </a:extLst>
          </p:cNvPr>
          <p:cNvSpPr>
            <a:spLocks noGrp="1"/>
          </p:cNvSpPr>
          <p:nvPr>
            <p:ph type="title"/>
          </p:nvPr>
        </p:nvSpPr>
        <p:spPr/>
        <p:txBody>
          <a:bodyPr/>
          <a:lstStyle/>
          <a:p>
            <a:r>
              <a:rPr lang="he-IL" dirty="0"/>
              <a:t>דוגמה</a:t>
            </a:r>
          </a:p>
        </p:txBody>
      </p:sp>
      <p:pic>
        <p:nvPicPr>
          <p:cNvPr id="5" name="תמונה 4">
            <a:extLst>
              <a:ext uri="{FF2B5EF4-FFF2-40B4-BE49-F238E27FC236}">
                <a16:creationId xmlns:a16="http://schemas.microsoft.com/office/drawing/2014/main" id="{0BA323A3-8209-43ED-A7CD-6EA8F9065F7E}"/>
              </a:ext>
            </a:extLst>
          </p:cNvPr>
          <p:cNvPicPr>
            <a:picLocks noChangeAspect="1"/>
          </p:cNvPicPr>
          <p:nvPr/>
        </p:nvPicPr>
        <p:blipFill>
          <a:blip r:embed="rId2"/>
          <a:stretch>
            <a:fillRect/>
          </a:stretch>
        </p:blipFill>
        <p:spPr>
          <a:xfrm>
            <a:off x="172219" y="2200605"/>
            <a:ext cx="4399781" cy="4438823"/>
          </a:xfrm>
          <a:prstGeom prst="rect">
            <a:avLst/>
          </a:prstGeom>
        </p:spPr>
      </p:pic>
      <p:pic>
        <p:nvPicPr>
          <p:cNvPr id="7" name="תמונה 6">
            <a:extLst>
              <a:ext uri="{FF2B5EF4-FFF2-40B4-BE49-F238E27FC236}">
                <a16:creationId xmlns:a16="http://schemas.microsoft.com/office/drawing/2014/main" id="{363CD808-3F72-4A90-AFFC-3C799DA2A0D9}"/>
              </a:ext>
            </a:extLst>
          </p:cNvPr>
          <p:cNvPicPr>
            <a:picLocks noChangeAspect="1"/>
          </p:cNvPicPr>
          <p:nvPr/>
        </p:nvPicPr>
        <p:blipFill>
          <a:blip r:embed="rId3"/>
          <a:stretch>
            <a:fillRect/>
          </a:stretch>
        </p:blipFill>
        <p:spPr>
          <a:xfrm>
            <a:off x="5868144" y="3861048"/>
            <a:ext cx="2610966" cy="951138"/>
          </a:xfrm>
          <a:prstGeom prst="rect">
            <a:avLst/>
          </a:prstGeom>
        </p:spPr>
      </p:pic>
      <p:cxnSp>
        <p:nvCxnSpPr>
          <p:cNvPr id="9" name="מחבר: מרפקי 8">
            <a:extLst>
              <a:ext uri="{FF2B5EF4-FFF2-40B4-BE49-F238E27FC236}">
                <a16:creationId xmlns:a16="http://schemas.microsoft.com/office/drawing/2014/main" id="{C2182EC2-098F-43E4-82AE-99D0714BBFDE}"/>
              </a:ext>
            </a:extLst>
          </p:cNvPr>
          <p:cNvCxnSpPr>
            <a:endCxn id="7" idx="1"/>
          </p:cNvCxnSpPr>
          <p:nvPr/>
        </p:nvCxnSpPr>
        <p:spPr bwMode="auto">
          <a:xfrm flipV="1">
            <a:off x="4211960" y="4336617"/>
            <a:ext cx="1656184" cy="316519"/>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תיבת טקסט 12">
            <a:extLst>
              <a:ext uri="{FF2B5EF4-FFF2-40B4-BE49-F238E27FC236}">
                <a16:creationId xmlns:a16="http://schemas.microsoft.com/office/drawing/2014/main" id="{728674EE-777C-4D01-A23E-012122E71C8C}"/>
              </a:ext>
            </a:extLst>
          </p:cNvPr>
          <p:cNvSpPr txBox="1"/>
          <p:nvPr/>
        </p:nvSpPr>
        <p:spPr>
          <a:xfrm>
            <a:off x="5148075" y="3967285"/>
            <a:ext cx="720069" cy="369332"/>
          </a:xfrm>
          <a:prstGeom prst="rect">
            <a:avLst/>
          </a:prstGeom>
          <a:noFill/>
        </p:spPr>
        <p:txBody>
          <a:bodyPr wrap="none" rtlCol="1">
            <a:spAutoFit/>
          </a:bodyPr>
          <a:lstStyle/>
          <a:p>
            <a:r>
              <a:rPr lang="he-IL" b="1" dirty="0">
                <a:solidFill>
                  <a:srgbClr val="FF0000"/>
                </a:solidFill>
              </a:rPr>
              <a:t>הפלט</a:t>
            </a:r>
          </a:p>
        </p:txBody>
      </p:sp>
    </p:spTree>
    <p:extLst>
      <p:ext uri="{BB962C8B-B14F-4D97-AF65-F5344CB8AC3E}">
        <p14:creationId xmlns:p14="http://schemas.microsoft.com/office/powerpoint/2010/main" val="1530013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0814CF-F3BD-4B0B-9D1B-3EFE50BC5DD3}"/>
              </a:ext>
            </a:extLst>
          </p:cNvPr>
          <p:cNvSpPr>
            <a:spLocks noGrp="1"/>
          </p:cNvSpPr>
          <p:nvPr>
            <p:ph type="title"/>
          </p:nvPr>
        </p:nvSpPr>
        <p:spPr/>
        <p:txBody>
          <a:bodyPr/>
          <a:lstStyle/>
          <a:p>
            <a:r>
              <a:rPr lang="en-US" dirty="0"/>
              <a:t>try, catch &amp; finally</a:t>
            </a:r>
            <a:endParaRPr lang="he-IL" dirty="0"/>
          </a:p>
        </p:txBody>
      </p:sp>
      <p:sp>
        <p:nvSpPr>
          <p:cNvPr id="3" name="מציין מיקום תוכן 2">
            <a:extLst>
              <a:ext uri="{FF2B5EF4-FFF2-40B4-BE49-F238E27FC236}">
                <a16:creationId xmlns:a16="http://schemas.microsoft.com/office/drawing/2014/main" id="{D1872549-FFEF-44B4-96E9-BFD27C22A71A}"/>
              </a:ext>
            </a:extLst>
          </p:cNvPr>
          <p:cNvSpPr>
            <a:spLocks noGrp="1"/>
          </p:cNvSpPr>
          <p:nvPr>
            <p:ph idx="1"/>
          </p:nvPr>
        </p:nvSpPr>
        <p:spPr>
          <a:xfrm>
            <a:off x="323528" y="2017713"/>
            <a:ext cx="8631560" cy="4114800"/>
          </a:xfrm>
        </p:spPr>
        <p:txBody>
          <a:bodyPr/>
          <a:lstStyle/>
          <a:p>
            <a:r>
              <a:rPr lang="he-IL" sz="2800" dirty="0"/>
              <a:t>ניתן להשתמש גם במשפט</a:t>
            </a:r>
            <a:r>
              <a:rPr lang="en-US" sz="2800" dirty="0"/>
              <a:t>try, catch &amp; finally </a:t>
            </a:r>
            <a:r>
              <a:rPr lang="he-IL" sz="2800" dirty="0"/>
              <a:t> כדי לתפוס חריגים. </a:t>
            </a:r>
          </a:p>
          <a:p>
            <a:r>
              <a:rPr lang="he-IL" sz="2800" dirty="0"/>
              <a:t>הקוד בבלוק </a:t>
            </a:r>
            <a:r>
              <a:rPr lang="en-US" sz="2800" dirty="0"/>
              <a:t>finally</a:t>
            </a:r>
            <a:r>
              <a:rPr lang="he-IL" sz="2800" dirty="0"/>
              <a:t> יופעל תמיד ללא קשר אם נתפס חריג. </a:t>
            </a:r>
          </a:p>
          <a:p>
            <a:pPr algn="l" rtl="0"/>
            <a:r>
              <a:rPr lang="en-US" sz="2800" dirty="0"/>
              <a:t>Syntax:</a:t>
            </a:r>
            <a:endParaRPr lang="he-IL" sz="2800" dirty="0"/>
          </a:p>
        </p:txBody>
      </p:sp>
      <p:pic>
        <p:nvPicPr>
          <p:cNvPr id="5" name="תמונה 4">
            <a:extLst>
              <a:ext uri="{FF2B5EF4-FFF2-40B4-BE49-F238E27FC236}">
                <a16:creationId xmlns:a16="http://schemas.microsoft.com/office/drawing/2014/main" id="{24A0310E-45D0-43F6-A6FA-ACFE4C3D89CD}"/>
              </a:ext>
            </a:extLst>
          </p:cNvPr>
          <p:cNvPicPr>
            <a:picLocks noChangeAspect="1"/>
          </p:cNvPicPr>
          <p:nvPr/>
        </p:nvPicPr>
        <p:blipFill>
          <a:blip r:embed="rId2"/>
          <a:stretch>
            <a:fillRect/>
          </a:stretch>
        </p:blipFill>
        <p:spPr>
          <a:xfrm>
            <a:off x="467544" y="4075113"/>
            <a:ext cx="6486525" cy="2568574"/>
          </a:xfrm>
          <a:prstGeom prst="rect">
            <a:avLst/>
          </a:prstGeom>
        </p:spPr>
      </p:pic>
    </p:spTree>
    <p:extLst>
      <p:ext uri="{BB962C8B-B14F-4D97-AF65-F5344CB8AC3E}">
        <p14:creationId xmlns:p14="http://schemas.microsoft.com/office/powerpoint/2010/main" val="2674334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C1E7B5-6090-4436-A404-305F5BA9B3BB}"/>
              </a:ext>
            </a:extLst>
          </p:cNvPr>
          <p:cNvSpPr>
            <a:spLocks noGrp="1"/>
          </p:cNvSpPr>
          <p:nvPr>
            <p:ph type="title"/>
          </p:nvPr>
        </p:nvSpPr>
        <p:spPr/>
        <p:txBody>
          <a:bodyPr/>
          <a:lstStyle/>
          <a:p>
            <a:r>
              <a:rPr lang="he-IL" dirty="0"/>
              <a:t>דוגמה</a:t>
            </a:r>
          </a:p>
        </p:txBody>
      </p:sp>
      <p:pic>
        <p:nvPicPr>
          <p:cNvPr id="5" name="תמונה 4">
            <a:extLst>
              <a:ext uri="{FF2B5EF4-FFF2-40B4-BE49-F238E27FC236}">
                <a16:creationId xmlns:a16="http://schemas.microsoft.com/office/drawing/2014/main" id="{323F2FAB-4558-4690-A73E-A1CE89DA745B}"/>
              </a:ext>
            </a:extLst>
          </p:cNvPr>
          <p:cNvPicPr>
            <a:picLocks noChangeAspect="1"/>
          </p:cNvPicPr>
          <p:nvPr/>
        </p:nvPicPr>
        <p:blipFill>
          <a:blip r:embed="rId2"/>
          <a:stretch>
            <a:fillRect/>
          </a:stretch>
        </p:blipFill>
        <p:spPr>
          <a:xfrm>
            <a:off x="251520" y="1844824"/>
            <a:ext cx="4320480" cy="4798863"/>
          </a:xfrm>
          <a:prstGeom prst="rect">
            <a:avLst/>
          </a:prstGeom>
        </p:spPr>
      </p:pic>
      <p:pic>
        <p:nvPicPr>
          <p:cNvPr id="7" name="תמונה 6">
            <a:extLst>
              <a:ext uri="{FF2B5EF4-FFF2-40B4-BE49-F238E27FC236}">
                <a16:creationId xmlns:a16="http://schemas.microsoft.com/office/drawing/2014/main" id="{D9370811-A793-4F68-9934-B11470002CAD}"/>
              </a:ext>
            </a:extLst>
          </p:cNvPr>
          <p:cNvPicPr>
            <a:picLocks noChangeAspect="1"/>
          </p:cNvPicPr>
          <p:nvPr/>
        </p:nvPicPr>
        <p:blipFill>
          <a:blip r:embed="rId3"/>
          <a:stretch>
            <a:fillRect/>
          </a:stretch>
        </p:blipFill>
        <p:spPr>
          <a:xfrm>
            <a:off x="5829807" y="3404010"/>
            <a:ext cx="3314193" cy="1462087"/>
          </a:xfrm>
          <a:prstGeom prst="rect">
            <a:avLst/>
          </a:prstGeom>
        </p:spPr>
      </p:pic>
      <p:cxnSp>
        <p:nvCxnSpPr>
          <p:cNvPr id="9" name="מחבר חץ ישר 8">
            <a:extLst>
              <a:ext uri="{FF2B5EF4-FFF2-40B4-BE49-F238E27FC236}">
                <a16:creationId xmlns:a16="http://schemas.microsoft.com/office/drawing/2014/main" id="{C85C67D0-9E2A-4284-9775-75E2AC26409C}"/>
              </a:ext>
            </a:extLst>
          </p:cNvPr>
          <p:cNvCxnSpPr/>
          <p:nvPr/>
        </p:nvCxnSpPr>
        <p:spPr bwMode="auto">
          <a:xfrm>
            <a:off x="3851920" y="4244255"/>
            <a:ext cx="18722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תיבת טקסט 9">
            <a:extLst>
              <a:ext uri="{FF2B5EF4-FFF2-40B4-BE49-F238E27FC236}">
                <a16:creationId xmlns:a16="http://schemas.microsoft.com/office/drawing/2014/main" id="{19E714ED-C208-4AF1-BA29-50D649DEDF3F}"/>
              </a:ext>
            </a:extLst>
          </p:cNvPr>
          <p:cNvSpPr txBox="1"/>
          <p:nvPr/>
        </p:nvSpPr>
        <p:spPr>
          <a:xfrm>
            <a:off x="4677679" y="3765721"/>
            <a:ext cx="694421" cy="369332"/>
          </a:xfrm>
          <a:prstGeom prst="rect">
            <a:avLst/>
          </a:prstGeom>
          <a:noFill/>
        </p:spPr>
        <p:txBody>
          <a:bodyPr wrap="none" rtlCol="1">
            <a:spAutoFit/>
          </a:bodyPr>
          <a:lstStyle/>
          <a:p>
            <a:r>
              <a:rPr lang="he-IL" dirty="0">
                <a:solidFill>
                  <a:srgbClr val="FF0000"/>
                </a:solidFill>
              </a:rPr>
              <a:t>הפלט</a:t>
            </a:r>
          </a:p>
        </p:txBody>
      </p:sp>
    </p:spTree>
    <p:extLst>
      <p:ext uri="{BB962C8B-B14F-4D97-AF65-F5344CB8AC3E}">
        <p14:creationId xmlns:p14="http://schemas.microsoft.com/office/powerpoint/2010/main" val="378109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539552" y="1484784"/>
            <a:ext cx="8331696" cy="4873752"/>
          </a:xfrm>
        </p:spPr>
        <p:txBody>
          <a:bodyPr>
            <a:normAutofit/>
          </a:bodyPr>
          <a:lstStyle/>
          <a:p>
            <a:pPr marL="0" indent="0">
              <a:buNone/>
            </a:pPr>
            <a:endParaRPr lang="he-IL" sz="2700" dirty="0"/>
          </a:p>
          <a:p>
            <a:r>
              <a:rPr lang="he-IL" sz="2700" dirty="0"/>
              <a:t>כאשר רוצים להפעיל אותה בדף אחר בשם </a:t>
            </a:r>
            <a:r>
              <a:rPr lang="en-US" sz="2700" dirty="0" err="1"/>
              <a:t>otherpage.php</a:t>
            </a:r>
            <a:r>
              <a:rPr lang="en-US" sz="2700" dirty="0"/>
              <a:t> </a:t>
            </a:r>
            <a:r>
              <a:rPr lang="he-IL" sz="2700" dirty="0"/>
              <a:t>ניתן לעשות זאת בשני דרכים :</a:t>
            </a:r>
          </a:p>
          <a:p>
            <a:r>
              <a:rPr lang="he-IL" sz="2700" dirty="0"/>
              <a:t>1. </a:t>
            </a:r>
            <a:r>
              <a:rPr lang="en-US" sz="2700" dirty="0"/>
              <a:t>copy&amp; paste</a:t>
            </a:r>
            <a:r>
              <a:rPr lang="he-IL" sz="2700" dirty="0"/>
              <a:t>, </a:t>
            </a:r>
          </a:p>
          <a:p>
            <a:r>
              <a:rPr lang="he-IL" sz="2700" dirty="0"/>
              <a:t>2.על ידי פקודת </a:t>
            </a:r>
            <a:r>
              <a:rPr lang="en-US" sz="2700" dirty="0"/>
              <a:t>include </a:t>
            </a:r>
            <a:r>
              <a:rPr lang="he-IL" sz="2700" dirty="0"/>
              <a:t> : היא </a:t>
            </a:r>
            <a:r>
              <a:rPr lang="he-IL" sz="2700" u="sng" dirty="0"/>
              <a:t>מקבלת</a:t>
            </a:r>
            <a:r>
              <a:rPr lang="he-IL" sz="2700" dirty="0"/>
              <a:t> ארגומנט אחד – שם הקובץ שאותו  רוצים לכלול, כלומר:</a:t>
            </a:r>
          </a:p>
          <a:p>
            <a:endParaRPr lang="he-IL" sz="270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48" y="4292270"/>
            <a:ext cx="4147346" cy="2056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97AC88E9-045D-4355-BB84-CD5800CF1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46274"/>
            <a:ext cx="4256452" cy="174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תיבת טקסט 1">
            <a:extLst>
              <a:ext uri="{FF2B5EF4-FFF2-40B4-BE49-F238E27FC236}">
                <a16:creationId xmlns:a16="http://schemas.microsoft.com/office/drawing/2014/main" id="{CB6C50E5-D9F1-48C6-864D-A5931C2848E6}"/>
              </a:ext>
            </a:extLst>
          </p:cNvPr>
          <p:cNvSpPr txBox="1"/>
          <p:nvPr/>
        </p:nvSpPr>
        <p:spPr>
          <a:xfrm>
            <a:off x="4114800" y="2971800"/>
            <a:ext cx="914400" cy="914400"/>
          </a:xfrm>
          <a:prstGeom prst="rect">
            <a:avLst/>
          </a:prstGeom>
          <a:noFill/>
        </p:spPr>
        <p:txBody>
          <a:bodyPr wrap="square" rtlCol="1">
            <a:spAutoFit/>
          </a:bodyPr>
          <a:lstStyle/>
          <a:p>
            <a:endParaRPr lang="he-IL" dirty="0"/>
          </a:p>
        </p:txBody>
      </p:sp>
    </p:spTree>
    <p:extLst>
      <p:ext uri="{BB962C8B-B14F-4D97-AF65-F5344CB8AC3E}">
        <p14:creationId xmlns:p14="http://schemas.microsoft.com/office/powerpoint/2010/main" val="132273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8584D45-7910-4223-B031-3C7A2633A3FA}"/>
              </a:ext>
            </a:extLst>
          </p:cNvPr>
          <p:cNvSpPr>
            <a:spLocks noGrp="1"/>
          </p:cNvSpPr>
          <p:nvPr>
            <p:ph idx="1"/>
          </p:nvPr>
        </p:nvSpPr>
        <p:spPr/>
        <p:txBody>
          <a:bodyPr/>
          <a:lstStyle/>
          <a:p>
            <a:r>
              <a:rPr lang="he-IL" dirty="0"/>
              <a:t>אז נקבל:</a:t>
            </a:r>
          </a:p>
          <a:p>
            <a:endParaRPr lang="he-IL" dirty="0"/>
          </a:p>
        </p:txBody>
      </p:sp>
      <p:pic>
        <p:nvPicPr>
          <p:cNvPr id="5" name="תמונה 4">
            <a:extLst>
              <a:ext uri="{FF2B5EF4-FFF2-40B4-BE49-F238E27FC236}">
                <a16:creationId xmlns:a16="http://schemas.microsoft.com/office/drawing/2014/main" id="{2D0512D7-8B19-4714-B1C0-2015B486D17B}"/>
              </a:ext>
            </a:extLst>
          </p:cNvPr>
          <p:cNvPicPr>
            <a:picLocks noChangeAspect="1"/>
          </p:cNvPicPr>
          <p:nvPr/>
        </p:nvPicPr>
        <p:blipFill>
          <a:blip r:embed="rId2"/>
          <a:stretch>
            <a:fillRect/>
          </a:stretch>
        </p:blipFill>
        <p:spPr>
          <a:xfrm>
            <a:off x="1182688" y="2924944"/>
            <a:ext cx="4813895" cy="1996802"/>
          </a:xfrm>
          <a:prstGeom prst="rect">
            <a:avLst/>
          </a:prstGeom>
        </p:spPr>
      </p:pic>
    </p:spTree>
    <p:extLst>
      <p:ext uri="{BB962C8B-B14F-4D97-AF65-F5344CB8AC3E}">
        <p14:creationId xmlns:p14="http://schemas.microsoft.com/office/powerpoint/2010/main" val="115949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378677" y="91904"/>
            <a:ext cx="5338936" cy="652934"/>
          </a:xfrm>
        </p:spPr>
        <p:txBody>
          <a:bodyPr>
            <a:normAutofit/>
          </a:bodyPr>
          <a:lstStyle/>
          <a:p>
            <a:r>
              <a:rPr lang="he-IL" sz="3600" dirty="0"/>
              <a:t>דוגמה 2: עבודה עם </a:t>
            </a:r>
            <a:r>
              <a:rPr lang="en-US" sz="3600" dirty="0"/>
              <a:t>Links</a:t>
            </a:r>
            <a:endParaRPr lang="he-IL" sz="3600" dirty="0"/>
          </a:p>
        </p:txBody>
      </p:sp>
      <p:sp>
        <p:nvSpPr>
          <p:cNvPr id="3" name="מציין מיקום תוכן 2"/>
          <p:cNvSpPr>
            <a:spLocks noGrp="1"/>
          </p:cNvSpPr>
          <p:nvPr>
            <p:ph sz="quarter" idx="1"/>
          </p:nvPr>
        </p:nvSpPr>
        <p:spPr>
          <a:xfrm>
            <a:off x="971600" y="2204864"/>
            <a:ext cx="7467600" cy="4873752"/>
          </a:xfrm>
        </p:spPr>
        <p:txBody>
          <a:bodyPr>
            <a:normAutofit/>
          </a:bodyPr>
          <a:lstStyle/>
          <a:p>
            <a:r>
              <a:rPr lang="he-IL" sz="2200" dirty="0"/>
              <a:t>נניח יש לי את הקוד הבא ושמור בקובץ בשם </a:t>
            </a:r>
            <a:r>
              <a:rPr lang="en-US" sz="2200" dirty="0" err="1"/>
              <a:t>menu.php</a:t>
            </a:r>
            <a:endParaRPr lang="he-IL" sz="2200" dirty="0"/>
          </a:p>
          <a:p>
            <a:endParaRPr lang="he-IL" sz="2200" dirty="0"/>
          </a:p>
          <a:p>
            <a:endParaRPr lang="he-IL" sz="2200" dirty="0"/>
          </a:p>
          <a:p>
            <a:endParaRPr lang="he-IL" sz="2200" dirty="0"/>
          </a:p>
          <a:p>
            <a:endParaRPr lang="he-IL" sz="2200" dirty="0"/>
          </a:p>
          <a:p>
            <a:endParaRPr lang="he-IL" sz="2200" dirty="0"/>
          </a:p>
          <a:p>
            <a:endParaRPr lang="he-IL" sz="22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37" y="3140968"/>
            <a:ext cx="723674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899719"/>
      </p:ext>
    </p:extLst>
  </p:cSld>
  <p:clrMapOvr>
    <a:masterClrMapping/>
  </p:clrMapOvr>
</p:sld>
</file>

<file path=ppt/theme/theme1.xml><?xml version="1.0" encoding="utf-8"?>
<a:theme xmlns:a="http://schemas.openxmlformats.org/drawingml/2006/main" name="Blends">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6e9ea02a-742f-4d68-9828-878561d4a93c">false</MarketSpecific>
    <ApprovalStatus xmlns="6e9ea02a-742f-4d68-9828-878561d4a93c">InProgress</ApprovalStatus>
    <LocComments xmlns="6e9ea02a-742f-4d68-9828-878561d4a93c" xsi:nil="true"/>
    <DirectSourceMarket xmlns="6e9ea02a-742f-4d68-9828-878561d4a93c">english</DirectSourceMarket>
    <ThumbnailAssetId xmlns="6e9ea02a-742f-4d68-9828-878561d4a93c" xsi:nil="true"/>
    <PrimaryImageGen xmlns="6e9ea02a-742f-4d68-9828-878561d4a93c">false</PrimaryImageGen>
    <LegacyData xmlns="6e9ea02a-742f-4d68-9828-878561d4a93c" xsi:nil="true"/>
    <TPFriendlyName xmlns="6e9ea02a-742f-4d68-9828-878561d4a93c" xsi:nil="true"/>
    <NumericId xmlns="6e9ea02a-742f-4d68-9828-878561d4a93c" xsi:nil="true"/>
    <LocRecommendedHandoff xmlns="6e9ea02a-742f-4d68-9828-878561d4a93c" xsi:nil="true"/>
    <BlockPublish xmlns="6e9ea02a-742f-4d68-9828-878561d4a93c">false</BlockPublish>
    <BusinessGroup xmlns="6e9ea02a-742f-4d68-9828-878561d4a93c" xsi:nil="true"/>
    <OpenTemplate xmlns="6e9ea02a-742f-4d68-9828-878561d4a93c">false</OpenTemplate>
    <SourceTitle xmlns="6e9ea02a-742f-4d68-9828-878561d4a93c" xsi:nil="true"/>
    <APEditor xmlns="6e9ea02a-742f-4d68-9828-878561d4a93c">
      <UserInfo>
        <DisplayName/>
        <AccountId xsi:nil="true"/>
        <AccountType/>
      </UserInfo>
    </APEditor>
    <UALocComments xmlns="6e9ea02a-742f-4d68-9828-878561d4a93c">2007 Template UpLeveling Do Not HandOff</UALocComments>
    <IntlLangReviewDate xmlns="6e9ea02a-742f-4d68-9828-878561d4a93c" xsi:nil="true"/>
    <PublishStatusLookup xmlns="6e9ea02a-742f-4d68-9828-878561d4a93c">
      <Value>308612</Value>
      <Value>308618</Value>
    </PublishStatusLookup>
    <ParentAssetId xmlns="6e9ea02a-742f-4d68-9828-878561d4a93c" xsi:nil="true"/>
    <FeatureTagsTaxHTField0 xmlns="6e9ea02a-742f-4d68-9828-878561d4a93c">
      <Terms xmlns="http://schemas.microsoft.com/office/infopath/2007/PartnerControls"/>
    </FeatureTagsTaxHTField0>
    <MachineTranslated xmlns="6e9ea02a-742f-4d68-9828-878561d4a93c">false</MachineTranslated>
    <Providers xmlns="6e9ea02a-742f-4d68-9828-878561d4a93c" xsi:nil="true"/>
    <OriginalSourceMarket xmlns="6e9ea02a-742f-4d68-9828-878561d4a93c">english</OriginalSourceMarket>
    <APDescription xmlns="6e9ea02a-742f-4d68-9828-878561d4a93c" xsi:nil="true"/>
    <ContentItem xmlns="6e9ea02a-742f-4d68-9828-878561d4a93c" xsi:nil="true"/>
    <ClipArtFilename xmlns="6e9ea02a-742f-4d68-9828-878561d4a93c" xsi:nil="true"/>
    <TPInstallLocation xmlns="6e9ea02a-742f-4d68-9828-878561d4a93c" xsi:nil="true"/>
    <TimesCloned xmlns="6e9ea02a-742f-4d68-9828-878561d4a93c" xsi:nil="true"/>
    <PublishTargets xmlns="6e9ea02a-742f-4d68-9828-878561d4a93c">OfficeOnlineVNext,OfficeOnline</PublishTargets>
    <AcquiredFrom xmlns="6e9ea02a-742f-4d68-9828-878561d4a93c">Internal MS</AcquiredFrom>
    <AssetStart xmlns="6e9ea02a-742f-4d68-9828-878561d4a93c">2012-01-27T16:40:00+00:00</AssetStart>
    <FriendlyTitle xmlns="6e9ea02a-742f-4d68-9828-878561d4a93c" xsi:nil="true"/>
    <Provider xmlns="6e9ea02a-742f-4d68-9828-878561d4a93c" xsi:nil="true"/>
    <LastHandOff xmlns="6e9ea02a-742f-4d68-9828-878561d4a93c" xsi:nil="true"/>
    <TPClientViewer xmlns="6e9ea02a-742f-4d68-9828-878561d4a93c" xsi:nil="true"/>
    <TemplateStatus xmlns="6e9ea02a-742f-4d68-9828-878561d4a93c" xsi:nil="true"/>
    <ShowIn xmlns="6e9ea02a-742f-4d68-9828-878561d4a93c">Show everywhere</ShowIn>
    <CSXHash xmlns="6e9ea02a-742f-4d68-9828-878561d4a93c" xsi:nil="true"/>
    <Downloads xmlns="6e9ea02a-742f-4d68-9828-878561d4a93c">0</Downloads>
    <VoteCount xmlns="6e9ea02a-742f-4d68-9828-878561d4a93c" xsi:nil="true"/>
    <OOCacheId xmlns="6e9ea02a-742f-4d68-9828-878561d4a93c" xsi:nil="true"/>
    <IsDeleted xmlns="6e9ea02a-742f-4d68-9828-878561d4a93c">false</IsDeleted>
    <InternalTagsTaxHTField0 xmlns="6e9ea02a-742f-4d68-9828-878561d4a93c">
      <Terms xmlns="http://schemas.microsoft.com/office/infopath/2007/PartnerControls"/>
    </InternalTagsTaxHTField0>
    <UANotes xmlns="6e9ea02a-742f-4d68-9828-878561d4a93c">2003 to 2007 conversion</UANotes>
    <AssetExpire xmlns="6e9ea02a-742f-4d68-9828-878561d4a93c">2035-01-01T08:00:00+00:00</AssetExpire>
    <CSXSubmissionMarket xmlns="6e9ea02a-742f-4d68-9828-878561d4a93c" xsi:nil="true"/>
    <DSATActionTaken xmlns="6e9ea02a-742f-4d68-9828-878561d4a93c" xsi:nil="true"/>
    <SubmitterId xmlns="6e9ea02a-742f-4d68-9828-878561d4a93c" xsi:nil="true"/>
    <EditorialTags xmlns="6e9ea02a-742f-4d68-9828-878561d4a93c" xsi:nil="true"/>
    <TPExecutable xmlns="6e9ea02a-742f-4d68-9828-878561d4a93c" xsi:nil="true"/>
    <CSXSubmissionDate xmlns="6e9ea02a-742f-4d68-9828-878561d4a93c" xsi:nil="true"/>
    <CSXUpdate xmlns="6e9ea02a-742f-4d68-9828-878561d4a93c">false</CSXUpdate>
    <AssetType xmlns="6e9ea02a-742f-4d68-9828-878561d4a93c">TP</AssetType>
    <ApprovalLog xmlns="6e9ea02a-742f-4d68-9828-878561d4a93c" xsi:nil="true"/>
    <BugNumber xmlns="6e9ea02a-742f-4d68-9828-878561d4a93c" xsi:nil="true"/>
    <OriginAsset xmlns="6e9ea02a-742f-4d68-9828-878561d4a93c" xsi:nil="true"/>
    <TPComponent xmlns="6e9ea02a-742f-4d68-9828-878561d4a93c" xsi:nil="true"/>
    <Milestone xmlns="6e9ea02a-742f-4d68-9828-878561d4a93c" xsi:nil="true"/>
    <RecommendationsModifier xmlns="6e9ea02a-742f-4d68-9828-878561d4a93c" xsi:nil="true"/>
    <AssetId xmlns="6e9ea02a-742f-4d68-9828-878561d4a93c">TP102821058</AssetId>
    <PolicheckWords xmlns="6e9ea02a-742f-4d68-9828-878561d4a93c" xsi:nil="true"/>
    <TPLaunchHelpLink xmlns="6e9ea02a-742f-4d68-9828-878561d4a93c" xsi:nil="true"/>
    <IntlLocPriority xmlns="6e9ea02a-742f-4d68-9828-878561d4a93c" xsi:nil="true"/>
    <TPApplication xmlns="6e9ea02a-742f-4d68-9828-878561d4a93c" xsi:nil="true"/>
    <IntlLangReviewer xmlns="6e9ea02a-742f-4d68-9828-878561d4a93c" xsi:nil="true"/>
    <HandoffToMSDN xmlns="6e9ea02a-742f-4d68-9828-878561d4a93c" xsi:nil="true"/>
    <PlannedPubDate xmlns="6e9ea02a-742f-4d68-9828-878561d4a93c" xsi:nil="true"/>
    <CrawlForDependencies xmlns="6e9ea02a-742f-4d68-9828-878561d4a93c">false</CrawlForDependencies>
    <LocLastLocAttemptVersionLookup xmlns="6e9ea02a-742f-4d68-9828-878561d4a93c">814368</LocLastLocAttemptVersionLookup>
    <TrustLevel xmlns="6e9ea02a-742f-4d68-9828-878561d4a93c">1 Microsoft Managed Content</TrustLevel>
    <CampaignTagsTaxHTField0 xmlns="6e9ea02a-742f-4d68-9828-878561d4a93c">
      <Terms xmlns="http://schemas.microsoft.com/office/infopath/2007/PartnerControls"/>
    </CampaignTagsTaxHTField0>
    <TPNamespace xmlns="6e9ea02a-742f-4d68-9828-878561d4a93c" xsi:nil="true"/>
    <TaxCatchAll xmlns="6e9ea02a-742f-4d68-9828-878561d4a93c"/>
    <IsSearchable xmlns="6e9ea02a-742f-4d68-9828-878561d4a93c">false</IsSearchable>
    <TemplateTemplateType xmlns="6e9ea02a-742f-4d68-9828-878561d4a93c">PowerPoint 12 Default</TemplateTemplateType>
    <Markets xmlns="6e9ea02a-742f-4d68-9828-878561d4a93c"/>
    <IntlLangReview xmlns="6e9ea02a-742f-4d68-9828-878561d4a93c">false</IntlLangReview>
    <UAProjectedTotalWords xmlns="6e9ea02a-742f-4d68-9828-878561d4a93c" xsi:nil="true"/>
    <OutputCachingOn xmlns="6e9ea02a-742f-4d68-9828-878561d4a93c">false</OutputCachingOn>
    <LocMarketGroupTiers2 xmlns="6e9ea02a-742f-4d68-9828-878561d4a93c">,t:Tier 1,t:Tier 2,t:Tier 3,</LocMarketGroupTiers2>
    <APAuthor xmlns="6e9ea02a-742f-4d68-9828-878561d4a93c">
      <UserInfo>
        <DisplayName/>
        <AccountId>2365</AccountId>
        <AccountType/>
      </UserInfo>
    </APAuthor>
    <TPCommandLine xmlns="6e9ea02a-742f-4d68-9828-878561d4a93c" xsi:nil="true"/>
    <LocManualTestRequired xmlns="6e9ea02a-742f-4d68-9828-878561d4a93c">false</LocManualTestRequired>
    <TPAppVersion xmlns="6e9ea02a-742f-4d68-9828-878561d4a93c" xsi:nil="true"/>
    <EditorialStatus xmlns="6e9ea02a-742f-4d68-9828-878561d4a93c" xsi:nil="true"/>
    <LastModifiedDateTime xmlns="6e9ea02a-742f-4d68-9828-878561d4a93c" xsi:nil="true"/>
    <TPLaunchHelpLinkType xmlns="6e9ea02a-742f-4d68-9828-878561d4a93c">Template</TPLaunchHelpLinkType>
    <OriginalRelease xmlns="6e9ea02a-742f-4d68-9828-878561d4a93c">14</OriginalRelease>
    <ScenarioTagsTaxHTField0 xmlns="6e9ea02a-742f-4d68-9828-878561d4a93c">
      <Terms xmlns="http://schemas.microsoft.com/office/infopath/2007/PartnerControls"/>
    </ScenarioTagsTaxHTField0>
    <LocalizationTagsTaxHTField0 xmlns="6e9ea02a-742f-4d68-9828-878561d4a93c">
      <Terms xmlns="http://schemas.microsoft.com/office/infopath/2007/PartnerControls"/>
    </LocalizationTagsTaxHTField0>
    <Manager xmlns="6e9ea02a-742f-4d68-9828-878561d4a93c" xsi:nil="true"/>
    <UALocRecommendation xmlns="6e9ea02a-742f-4d68-9828-878561d4a93c">Localize</UALocRecommendation>
    <ArtSampleDocs xmlns="6e9ea02a-742f-4d68-9828-878561d4a93c" xsi:nil="true"/>
    <UACurrentWords xmlns="6e9ea02a-742f-4d68-9828-878561d4a93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DEBB3141636B894099107E6745BE213F04000498BE45EB900B4AB4820FEB2B334769" ma:contentTypeVersion="56" ma:contentTypeDescription="Create a new document." ma:contentTypeScope="" ma:versionID="88e980705863785d62b24b2f127d8bb3">
  <xsd:schema xmlns:xsd="http://www.w3.org/2001/XMLSchema" xmlns:xs="http://www.w3.org/2001/XMLSchema" xmlns:p="http://schemas.microsoft.com/office/2006/metadata/properties" xmlns:ns2="6e9ea02a-742f-4d68-9828-878561d4a93c" targetNamespace="http://schemas.microsoft.com/office/2006/metadata/properties" ma:root="true" ma:fieldsID="41e2f71470f72663579db268ee2082ab" ns2:_="">
    <xsd:import namespace="6e9ea02a-742f-4d68-9828-878561d4a93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ea02a-742f-4d68-9828-878561d4a93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f49aea52-57cf-43e7-ad0f-73ec13c09c94}"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97E9BFDD-1396-425A-819C-F21D6585E878}" ma:internalName="CSXSubmissionMarket" ma:readOnly="false" ma:showField="MarketName" ma:web="6e9ea02a-742f-4d68-9828-878561d4a93c">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42c02ad2-dcd2-4ab7-b59e-0790aa7a8b1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B6637CC4-9BDF-4FFE-8FBF-4FC2310BA3C9}" ma:internalName="InProjectListLookup" ma:readOnly="true" ma:showField="InProjectList"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481df231-2158-47e1-bee4-ea5880ea189b}"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B6637CC4-9BDF-4FFE-8FBF-4FC2310BA3C9}" ma:internalName="LastCompleteVersionLookup" ma:readOnly="true" ma:showField="LastCompleteVersion"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B6637CC4-9BDF-4FFE-8FBF-4FC2310BA3C9}" ma:internalName="LastPreviewErrorLookup" ma:readOnly="true" ma:showField="LastPreviewError"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B6637CC4-9BDF-4FFE-8FBF-4FC2310BA3C9}" ma:internalName="LastPreviewResultLookup" ma:readOnly="true" ma:showField="LastPreviewResult"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B6637CC4-9BDF-4FFE-8FBF-4FC2310BA3C9}" ma:internalName="LastPreviewAttemptDateLookup" ma:readOnly="true" ma:showField="LastPreviewAttemptDat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B6637CC4-9BDF-4FFE-8FBF-4FC2310BA3C9}" ma:internalName="LastPreviewedByLookup" ma:readOnly="true" ma:showField="LastPreviewedBy"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B6637CC4-9BDF-4FFE-8FBF-4FC2310BA3C9}" ma:internalName="LastPreviewTimeLookup" ma:readOnly="true" ma:showField="LastPreviewTim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B6637CC4-9BDF-4FFE-8FBF-4FC2310BA3C9}" ma:internalName="LastPreviewVersionLookup" ma:readOnly="true" ma:showField="LastPreviewVersion"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B6637CC4-9BDF-4FFE-8FBF-4FC2310BA3C9}" ma:internalName="LastPublishErrorLookup" ma:readOnly="true" ma:showField="LastPublishError"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B6637CC4-9BDF-4FFE-8FBF-4FC2310BA3C9}" ma:internalName="LastPublishResultLookup" ma:readOnly="true" ma:showField="LastPublishResult"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B6637CC4-9BDF-4FFE-8FBF-4FC2310BA3C9}" ma:internalName="LastPublishAttemptDateLookup" ma:readOnly="true" ma:showField="LastPublishAttemptDat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B6637CC4-9BDF-4FFE-8FBF-4FC2310BA3C9}" ma:internalName="LastPublishedByLookup" ma:readOnly="true" ma:showField="LastPublishedBy"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B6637CC4-9BDF-4FFE-8FBF-4FC2310BA3C9}" ma:internalName="LastPublishTimeLookup" ma:readOnly="true" ma:showField="LastPublishTim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B6637CC4-9BDF-4FFE-8FBF-4FC2310BA3C9}" ma:internalName="LastPublishVersionLookup" ma:readOnly="true" ma:showField="LastPublishVersion"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622F070B-DDF0-482B-8229-151EA03F1CC6}" ma:internalName="LocLastLocAttemptVersionLookup" ma:readOnly="false" ma:showField="LastLocAttemptVersion" ma:web="6e9ea02a-742f-4d68-9828-878561d4a93c">
      <xsd:simpleType>
        <xsd:restriction base="dms:Lookup"/>
      </xsd:simpleType>
    </xsd:element>
    <xsd:element name="LocLastLocAttemptVersionTypeLookup" ma:index="71" nillable="true" ma:displayName="Loc Last Loc Attempt Version Type" ma:default="" ma:list="{622F070B-DDF0-482B-8229-151EA03F1CC6}" ma:internalName="LocLastLocAttemptVersionTypeLookup" ma:readOnly="true" ma:showField="LastLocAttemptVersionType" ma:web="6e9ea02a-742f-4d68-9828-878561d4a93c">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622F070B-DDF0-482B-8229-151EA03F1CC6}" ma:internalName="LocNewPublishedVersionLookup" ma:readOnly="true" ma:showField="NewPublishedVersion" ma:web="6e9ea02a-742f-4d68-9828-878561d4a93c">
      <xsd:simpleType>
        <xsd:restriction base="dms:Lookup"/>
      </xsd:simpleType>
    </xsd:element>
    <xsd:element name="LocOverallHandbackStatusLookup" ma:index="75" nillable="true" ma:displayName="Loc Overall Handback Status" ma:default="" ma:list="{622F070B-DDF0-482B-8229-151EA03F1CC6}" ma:internalName="LocOverallHandbackStatusLookup" ma:readOnly="true" ma:showField="OverallHandbackStatus" ma:web="6e9ea02a-742f-4d68-9828-878561d4a93c">
      <xsd:simpleType>
        <xsd:restriction base="dms:Lookup"/>
      </xsd:simpleType>
    </xsd:element>
    <xsd:element name="LocOverallLocStatusLookup" ma:index="76" nillable="true" ma:displayName="Loc Overall Localize Status" ma:default="" ma:list="{622F070B-DDF0-482B-8229-151EA03F1CC6}" ma:internalName="LocOverallLocStatusLookup" ma:readOnly="true" ma:showField="OverallLocStatus" ma:web="6e9ea02a-742f-4d68-9828-878561d4a93c">
      <xsd:simpleType>
        <xsd:restriction base="dms:Lookup"/>
      </xsd:simpleType>
    </xsd:element>
    <xsd:element name="LocOverallPreviewStatusLookup" ma:index="77" nillable="true" ma:displayName="Loc Overall Preview Status" ma:default="" ma:list="{622F070B-DDF0-482B-8229-151EA03F1CC6}" ma:internalName="LocOverallPreviewStatusLookup" ma:readOnly="true" ma:showField="OverallPreviewStatus" ma:web="6e9ea02a-742f-4d68-9828-878561d4a93c">
      <xsd:simpleType>
        <xsd:restriction base="dms:Lookup"/>
      </xsd:simpleType>
    </xsd:element>
    <xsd:element name="LocOverallPublishStatusLookup" ma:index="78" nillable="true" ma:displayName="Loc Overall Publish Status" ma:default="" ma:list="{622F070B-DDF0-482B-8229-151EA03F1CC6}" ma:internalName="LocOverallPublishStatusLookup" ma:readOnly="true" ma:showField="OverallPublishStatus" ma:web="6e9ea02a-742f-4d68-9828-878561d4a93c">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622F070B-DDF0-482B-8229-151EA03F1CC6}" ma:internalName="LocProcessedForHandoffsLookup" ma:readOnly="true" ma:showField="ProcessedForHandoffs" ma:web="6e9ea02a-742f-4d68-9828-878561d4a93c">
      <xsd:simpleType>
        <xsd:restriction base="dms:Lookup"/>
      </xsd:simpleType>
    </xsd:element>
    <xsd:element name="LocProcessedForMarketsLookup" ma:index="81" nillable="true" ma:displayName="Loc Processed For Markets" ma:default="" ma:list="{622F070B-DDF0-482B-8229-151EA03F1CC6}" ma:internalName="LocProcessedForMarketsLookup" ma:readOnly="true" ma:showField="ProcessedForMarkets" ma:web="6e9ea02a-742f-4d68-9828-878561d4a93c">
      <xsd:simpleType>
        <xsd:restriction base="dms:Lookup"/>
      </xsd:simpleType>
    </xsd:element>
    <xsd:element name="LocPublishedDependentAssetsLookup" ma:index="82" nillable="true" ma:displayName="Loc Published Dependent Assets" ma:default="" ma:list="{622F070B-DDF0-482B-8229-151EA03F1CC6}" ma:internalName="LocPublishedDependentAssetsLookup" ma:readOnly="true" ma:showField="PublishedDependentAssets" ma:web="6e9ea02a-742f-4d68-9828-878561d4a93c">
      <xsd:simpleType>
        <xsd:restriction base="dms:Lookup"/>
      </xsd:simpleType>
    </xsd:element>
    <xsd:element name="LocPublishedLinkedAssetsLookup" ma:index="83" nillable="true" ma:displayName="Loc Published Linked Assets" ma:default="" ma:list="{622F070B-DDF0-482B-8229-151EA03F1CC6}" ma:internalName="LocPublishedLinkedAssetsLookup" ma:readOnly="true" ma:showField="PublishedLinkedAssets" ma:web="6e9ea02a-742f-4d68-9828-878561d4a93c">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beb7c97e-5beb-4bf0-a64a-0521b62690fb}"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97E9BFDD-1396-425A-819C-F21D6585E878}" ma:internalName="Markets" ma:readOnly="false" ma:showField="MarketNam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B6637CC4-9BDF-4FFE-8FBF-4FC2310BA3C9}" ma:internalName="NumOfRatingsLookup" ma:readOnly="true" ma:showField="NumOfRatings"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B6637CC4-9BDF-4FFE-8FBF-4FC2310BA3C9}" ma:internalName="PublishStatusLookup" ma:readOnly="false" ma:showField="PublishStatus"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2b17064f-d481-4d1f-8972-3daed425d45b}"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cf79a0c3-d835-43ca-aa56-b38f2035bf82}" ma:internalName="TaxCatchAll" ma:showField="CatchAllData"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cf79a0c3-d835-43ca-aa56-b38f2035bf82}" ma:internalName="TaxCatchAllLabel" ma:readOnly="true" ma:showField="CatchAllDataLabel"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A7EF734-E74B-4540-9390-C4492237ECD7}">
  <ds:schemaRefs>
    <ds:schemaRef ds:uri="http://schemas.microsoft.com/office/2006/metadata/properties"/>
    <ds:schemaRef ds:uri="http://schemas.microsoft.com/office/2006/documentManagement/types"/>
    <ds:schemaRef ds:uri="http://www.w3.org/XML/1998/namespace"/>
    <ds:schemaRef ds:uri="http://purl.org/dc/elements/1.1/"/>
    <ds:schemaRef ds:uri="6e9ea02a-742f-4d68-9828-878561d4a93c"/>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EC0FFBA9-22BD-4ABC-8A0B-5398FE606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ea02a-742f-4d68-9828-878561d4a9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CA9D62-DFBA-4D25-B615-A775B7A992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מצגת הדרכת צוות</Template>
  <TotalTime>4585</TotalTime>
  <Words>4100</Words>
  <Application>Microsoft Office PowerPoint</Application>
  <PresentationFormat>‫הצגה על המסך (4:3)</PresentationFormat>
  <Paragraphs>498</Paragraphs>
  <Slides>66</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66</vt:i4>
      </vt:variant>
    </vt:vector>
  </HeadingPairs>
  <TitlesOfParts>
    <vt:vector size="67" baseType="lpstr">
      <vt:lpstr>Blends</vt:lpstr>
      <vt:lpstr>Full Stack- server- PHP</vt:lpstr>
      <vt:lpstr>Require/Include פונקציות לטעינת קבצי קוד(ספריות)</vt:lpstr>
      <vt:lpstr>Include/ require </vt:lpstr>
      <vt:lpstr>syntax</vt:lpstr>
      <vt:lpstr>Require Or Include? </vt:lpstr>
      <vt:lpstr>דוגמה1</vt:lpstr>
      <vt:lpstr>מצגת של PowerPoint‏</vt:lpstr>
      <vt:lpstr>מצגת של PowerPoint‏</vt:lpstr>
      <vt:lpstr>דוגמה 2: עבודה עם Links</vt:lpstr>
      <vt:lpstr>מצגת של PowerPoint‏</vt:lpstr>
      <vt:lpstr>מצגת של PowerPoint‏</vt:lpstr>
      <vt:lpstr>דוגמה4: קובץ לא קיים ע"י include</vt:lpstr>
      <vt:lpstr>דוגמה5: קובץ לא קיים ע"י require</vt:lpstr>
      <vt:lpstr>טפסים</vt:lpstr>
      <vt:lpstr>קלט מהמשתמש</vt:lpstr>
      <vt:lpstr>דוגמה</vt:lpstr>
      <vt:lpstr>מצגת של PowerPoint‏</vt:lpstr>
      <vt:lpstr>קלט מהמשתמש</vt:lpstr>
      <vt:lpstr>שיטת _GET $</vt:lpstr>
      <vt:lpstr>דוגמה-שימוש עם שני פרמטרים</vt:lpstr>
      <vt:lpstr>שיטת _POST $</vt:lpstr>
      <vt:lpstr>טפסים</vt:lpstr>
      <vt:lpstr>טפסים-דוגמה</vt:lpstr>
      <vt:lpstr>טפסים</vt:lpstr>
      <vt:lpstr>טפסים – שיטת GET</vt:lpstr>
      <vt:lpstr>טפסים – שיטת POST</vt:lpstr>
      <vt:lpstr>מה עדיף ? POST או GET ? תלוי במשימה שהוגדרה</vt:lpstr>
      <vt:lpstr>שיטה REQUEST</vt:lpstr>
      <vt:lpstr>SESSION/ COOKIE</vt:lpstr>
      <vt:lpstr>הקדמה</vt:lpstr>
      <vt:lpstr>למה צריך את קבצי ה – COOKIE   ?</vt:lpstr>
      <vt:lpstr>עוגיות (cookies)</vt:lpstr>
      <vt:lpstr>יצירת עוגייה (cookies) </vt:lpstr>
      <vt:lpstr>יצירת עוגייה (cookies) </vt:lpstr>
      <vt:lpstr>יצירת עוגייה (cookies) </vt:lpstr>
      <vt:lpstr>יצירת עוגייה (cookies) </vt:lpstr>
      <vt:lpstr>מחיקת עוגיות (cookies)</vt:lpstr>
      <vt:lpstr>הסבר על התכנית </vt:lpstr>
      <vt:lpstr>SESSION</vt:lpstr>
      <vt:lpstr>SESSION</vt:lpstr>
      <vt:lpstr>SESSION</vt:lpstr>
      <vt:lpstr>דוגמה לעבודה עם SESSION</vt:lpstr>
      <vt:lpstr>מצגת של PowerPoint‏</vt:lpstr>
      <vt:lpstr>קבצים</vt:lpstr>
      <vt:lpstr>הפונקציה readfile()</vt:lpstr>
      <vt:lpstr>הפונקציה   fopen() </vt:lpstr>
      <vt:lpstr>מצגת של PowerPoint‏</vt:lpstr>
      <vt:lpstr>fread()</vt:lpstr>
      <vt:lpstr>fclose()</vt:lpstr>
      <vt:lpstr>מצגת של PowerPoint‏</vt:lpstr>
      <vt:lpstr>fgets()</vt:lpstr>
      <vt:lpstr>feof() "end-of-file"</vt:lpstr>
      <vt:lpstr>fgetc()</vt:lpstr>
      <vt:lpstr>fwrite() </vt:lpstr>
      <vt:lpstr>העלאת קובץ</vt:lpstr>
      <vt:lpstr>הוספת קובץ</vt:lpstr>
      <vt:lpstr>כמה כללים שיש לפעול לפי טופס ה-HTML</vt:lpstr>
      <vt:lpstr>מצגת של PowerPoint‏</vt:lpstr>
      <vt:lpstr>חריגות</vt:lpstr>
      <vt:lpstr>דוגמה</vt:lpstr>
      <vt:lpstr>try and catch</vt:lpstr>
      <vt:lpstr>טפסים – תרגיל </vt:lpstr>
      <vt:lpstr>פתרון התרגיל – קוד ה - HTML</vt:lpstr>
      <vt:lpstr>דוגמה</vt:lpstr>
      <vt:lpstr>try, catch &amp; finally</vt:lpstr>
      <vt:lpstr>דוגמה</vt:lpstr>
    </vt:vector>
  </TitlesOfParts>
  <Manager/>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הרצאה 1</dc:title>
  <dc:subject/>
  <dc:creator>חשבון Microsoft</dc:creator>
  <cp:keywords/>
  <dc:description/>
  <cp:lastModifiedBy>user</cp:lastModifiedBy>
  <cp:revision>495</cp:revision>
  <dcterms:created xsi:type="dcterms:W3CDTF">2021-09-12T09:36:05Z</dcterms:created>
  <dcterms:modified xsi:type="dcterms:W3CDTF">2021-12-05T09:25:03Z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TC010130221037</vt:lpwstr>
  </property>
  <property fmtid="{D5CDD505-2E9C-101B-9397-08002B2CF9AE}" pid="3" name="Order">
    <vt:r8>12240900</vt:r8>
  </property>
  <property fmtid="{D5CDD505-2E9C-101B-9397-08002B2CF9AE}" pid="4" name="HiddenCategoryTags">
    <vt:lpwstr/>
  </property>
  <property fmtid="{D5CDD505-2E9C-101B-9397-08002B2CF9AE}" pid="5" name="InternalTags">
    <vt:lpwstr/>
  </property>
  <property fmtid="{D5CDD505-2E9C-101B-9397-08002B2CF9AE}" pid="6" name="ContentTypeId">
    <vt:lpwstr>0x010100DEBB3141636B894099107E6745BE213F04000498BE45EB900B4AB4820FEB2B334769</vt:lpwstr>
  </property>
  <property fmtid="{D5CDD505-2E9C-101B-9397-08002B2CF9AE}" pid="7" name="LocalizationTags">
    <vt:lpwstr/>
  </property>
  <property fmtid="{D5CDD505-2E9C-101B-9397-08002B2CF9AE}" pid="8" name="FeatureTags">
    <vt:lpwstr/>
  </property>
  <property fmtid="{D5CDD505-2E9C-101B-9397-08002B2CF9AE}" pid="9" name="ImageGenStatus">
    <vt:i4>0</vt:i4>
  </property>
  <property fmtid="{D5CDD505-2E9C-101B-9397-08002B2CF9AE}" pid="10" name="CategoryTags">
    <vt:lpwstr/>
  </property>
  <property fmtid="{D5CDD505-2E9C-101B-9397-08002B2CF9AE}" pid="11" name="Applications">
    <vt:lpwstr/>
  </property>
  <property fmtid="{D5CDD505-2E9C-101B-9397-08002B2CF9AE}" pid="12" name="CampaignTags">
    <vt:lpwstr/>
  </property>
  <property fmtid="{D5CDD505-2E9C-101B-9397-08002B2CF9AE}" pid="13" name="ScenarioTags">
    <vt:lpwstr/>
  </property>
  <property fmtid="{D5CDD505-2E9C-101B-9397-08002B2CF9AE}" pid="14" name="LocMarketGroupTiers">
    <vt:lpwstr>,t:Tier 1,t:Tier 2,t:Tier 3,</vt:lpwstr>
  </property>
</Properties>
</file>