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Tahom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eMvY3krRyqi+pSQDgaLVuRsK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08E309-16CD-47D8-9ECA-0EFAC0D8EC50}">
  <a:tblStyle styleId="{B508E309-16CD-47D8-9ECA-0EFAC0D8EC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5EC16D8-72AD-4497-B005-1D3C76242E6A}" styleName="Table_1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FF"/>
          </a:solidFill>
        </a:fill>
      </a:tcStyle>
    </a:wholeTbl>
    <a:band1H>
      <a:tcTxStyle b="off" i="off"/>
      <a:tcStyle>
        <a:fill>
          <a:solidFill>
            <a:srgbClr val="CAD2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2FF"/>
          </a:solidFill>
        </a:fill>
      </a:tcStyle>
    </a:band1V>
    <a:band2V>
      <a:tcTxStyle b="off" i="off"/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ahom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a9760ab7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ca9760ab78_0_1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ca9760ab78_0_1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4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4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4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>
  <p:cSld name="כותרת מקטע עליונה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  <a:defRPr b="1" sz="48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 flipH="1">
            <a:off x="1245325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 flipH="1"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 flipH="1">
            <a:off x="381000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 3">
  <p:cSld name="כותרת ותוכן 3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  <a:defRPr b="1" sz="48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 flipH="1">
            <a:off x="780582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 flipH="1">
            <a:off x="10043886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 flipH="1">
            <a:off x="4334934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 flipH="1">
            <a:off x="7851229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 flipH="1">
            <a:off x="4334934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5" type="body"/>
          </p:nvPr>
        </p:nvSpPr>
        <p:spPr>
          <a:xfrm flipH="1">
            <a:off x="818639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6" type="body"/>
          </p:nvPr>
        </p:nvSpPr>
        <p:spPr>
          <a:xfrm flipH="1">
            <a:off x="818639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רשים 2">
  <p:cSld name="תרשים 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  <a:defRPr b="1" sz="48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 flipH="1">
            <a:off x="1245325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 flipH="1">
            <a:off x="10109982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lang="iw-IL"/>
              <a:t>STR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lang="iw-IL" sz="3500"/>
              <a:t>APP </a:t>
            </a:r>
            <a:r>
              <a:rPr lang="iw-IL" sz="3500"/>
              <a:t>TEST REPORT</a:t>
            </a:r>
            <a:r>
              <a:rPr lang="iw-IL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rPr lang="iw-IL"/>
              <a:t>אפליקצית DOMINOS PIZZA 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 flipH="1">
            <a:off x="1245325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iw-I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אפליקציה לביצוע הזמנה נוחה וקלה במשלוח / איסוף עצמי מתוך תפריט מובנה ובאופן חופשי מגשי פיצה, כריכים, קינוחים ושתיה קלה מסניפי רשת DOMINOS PIZZA.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 flipH="1">
            <a:off x="381000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a9760ab78_0_1"/>
          <p:cNvSpPr txBox="1"/>
          <p:nvPr>
            <p:ph type="title"/>
          </p:nvPr>
        </p:nvSpPr>
        <p:spPr>
          <a:xfrm flipH="1">
            <a:off x="1245408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w-IL"/>
              <a:t>מה בדקתי</a:t>
            </a:r>
            <a:endParaRPr/>
          </a:p>
        </p:txBody>
      </p:sp>
      <p:sp>
        <p:nvSpPr>
          <p:cNvPr id="127" name="Google Shape;127;g2ca9760ab78_0_1"/>
          <p:cNvSpPr txBox="1"/>
          <p:nvPr>
            <p:ph idx="1" type="body"/>
          </p:nvPr>
        </p:nvSpPr>
        <p:spPr>
          <a:xfrm flipH="1">
            <a:off x="7828459" y="2526318"/>
            <a:ext cx="32187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sz="1600"/>
              <a:t>בדיקות עשן </a:t>
            </a:r>
            <a:endParaRPr sz="1600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sz="1600"/>
              <a:t>בדיקות שפיות</a:t>
            </a:r>
            <a:endParaRPr sz="1600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sz="1600"/>
              <a:t>בדיקות רגרסיה</a:t>
            </a:r>
            <a:endParaRPr sz="1600"/>
          </a:p>
        </p:txBody>
      </p:sp>
      <p:sp>
        <p:nvSpPr>
          <p:cNvPr id="128" name="Google Shape;128;g2ca9760ab78_0_1"/>
          <p:cNvSpPr txBox="1"/>
          <p:nvPr>
            <p:ph idx="2" type="body"/>
          </p:nvPr>
        </p:nvSpPr>
        <p:spPr>
          <a:xfrm flipH="1">
            <a:off x="4655050" y="2526326"/>
            <a:ext cx="31734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בדיקות פונקציונליות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בדיקות שליליות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בדיקת נגישות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בדיקת קצה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בדיקת תאימות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בדיקות שימושיות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בדיקת GUI</a:t>
            </a:r>
            <a:endParaRPr/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29" name="Google Shape;129;g2ca9760ab78_0_1"/>
          <p:cNvSpPr txBox="1"/>
          <p:nvPr>
            <p:ph idx="3" type="body"/>
          </p:nvPr>
        </p:nvSpPr>
        <p:spPr>
          <a:xfrm flipH="1">
            <a:off x="7851229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iw-IL"/>
              <a:t>רמות בדיקה</a:t>
            </a:r>
            <a:endParaRPr/>
          </a:p>
        </p:txBody>
      </p:sp>
      <p:sp>
        <p:nvSpPr>
          <p:cNvPr id="130" name="Google Shape;130;g2ca9760ab78_0_1"/>
          <p:cNvSpPr txBox="1"/>
          <p:nvPr>
            <p:ph idx="4" type="body"/>
          </p:nvPr>
        </p:nvSpPr>
        <p:spPr>
          <a:xfrm flipH="1">
            <a:off x="4677829" y="2008067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iw-IL"/>
              <a:t>סוגי בדיקות</a:t>
            </a:r>
            <a:endParaRPr/>
          </a:p>
        </p:txBody>
      </p:sp>
      <p:sp>
        <p:nvSpPr>
          <p:cNvPr id="131" name="Google Shape;131;g2ca9760ab78_0_1"/>
          <p:cNvSpPr txBox="1"/>
          <p:nvPr>
            <p:ph idx="5" type="body"/>
          </p:nvPr>
        </p:nvSpPr>
        <p:spPr>
          <a:xfrm flipH="1">
            <a:off x="329293" y="2526318"/>
            <a:ext cx="31734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w-IL" sz="1600"/>
              <a:t>בדיקות אבטחה</a:t>
            </a:r>
            <a:endParaRPr sz="1600"/>
          </a:p>
          <a:p>
            <a:pPr indent="-3302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w-IL" sz="1600"/>
              <a:t>בדיקת עומסים</a:t>
            </a:r>
            <a:endParaRPr sz="1600"/>
          </a:p>
          <a:p>
            <a:pPr indent="-3302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w-IL" sz="1600"/>
              <a:t>בדיקת התאוששות</a:t>
            </a:r>
            <a:endParaRPr sz="1600"/>
          </a:p>
        </p:txBody>
      </p:sp>
      <p:sp>
        <p:nvSpPr>
          <p:cNvPr id="132" name="Google Shape;132;g2ca9760ab78_0_1"/>
          <p:cNvSpPr txBox="1"/>
          <p:nvPr>
            <p:ph idx="6" type="body"/>
          </p:nvPr>
        </p:nvSpPr>
        <p:spPr>
          <a:xfrm flipH="1">
            <a:off x="443400" y="2003800"/>
            <a:ext cx="44319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iw-IL"/>
              <a:t>בדיקות שלא ניתן היה לבצע</a:t>
            </a:r>
            <a:endParaRPr/>
          </a:p>
        </p:txBody>
      </p:sp>
      <p:sp>
        <p:nvSpPr>
          <p:cNvPr id="133" name="Google Shape;133;g2ca9760ab78_0_1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graphicFrame>
        <p:nvGraphicFramePr>
          <p:cNvPr id="140" name="Google Shape;140;p2"/>
          <p:cNvGraphicFramePr/>
          <p:nvPr/>
        </p:nvGraphicFramePr>
        <p:xfrm>
          <a:off x="252376" y="15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{B508E309-16CD-47D8-9ECA-0EFAC0D8EC50}</a:tableStyleId>
              </a:tblPr>
              <a:tblGrid>
                <a:gridCol w="1888350"/>
                <a:gridCol w="1782050"/>
                <a:gridCol w="1428550"/>
                <a:gridCol w="1125175"/>
                <a:gridCol w="2548300"/>
                <a:gridCol w="2761675"/>
              </a:tblGrid>
              <a:tr h="10711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iw-IL" sz="2200" u="none" cap="none" strike="noStrike"/>
                        <a:t>סה"כ בדיקות</a:t>
                      </a:r>
                      <a:endParaRPr b="1" sz="2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2200"/>
                        <a:t>בדיקות שלא יכולתי להריץ</a:t>
                      </a:r>
                      <a:endParaRPr b="1" sz="2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iw-IL" sz="2200" u="none" cap="none" strike="noStrike"/>
                        <a:t>בדיקת שלא עברו</a:t>
                      </a:r>
                      <a:endParaRPr b="1" sz="2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iw-IL" sz="2200" u="none" cap="none" strike="noStrike"/>
                        <a:t>בדיקות שעברו</a:t>
                      </a:r>
                      <a:endParaRPr b="1" sz="2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iw-IL" sz="2200" u="none" cap="none" strike="noStrike"/>
                        <a:t>מטרת הבדיקה</a:t>
                      </a:r>
                      <a:endParaRPr b="1" sz="2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iw-IL" sz="2200" u="none" cap="none" strike="noStrike"/>
                        <a:t>רכיב </a:t>
                      </a:r>
                      <a:endParaRPr b="1" sz="2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2FF"/>
                    </a:solidFill>
                  </a:tcPr>
                </a:tc>
              </a:tr>
              <a:tr h="9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58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56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להצליח להכנס לאפליקציה עם מספר טלפון שקיים במערכת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/>
                        <a:t>כניסת משתמש רשום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138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137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להצליח לבצע הזמנה חדשה במשלוח עד לבית תוך 30 דק'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/>
                        <a:t>יצירת הזמנה חדשה במשלוח תוך 30 דק'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109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/>
                        <a:t>109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-IL">
                          <a:solidFill>
                            <a:schemeClr val="dk1"/>
                          </a:solidFill>
                        </a:rPr>
                        <a:t>להצליח לבצע הזמנה חדשה באיסוף עצמי מהסניף הקרוב לבית הלקוח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-IL">
                          <a:solidFill>
                            <a:schemeClr val="dk1"/>
                          </a:solidFill>
                        </a:rPr>
                        <a:t>יצירת הזמנה חדשה באיסוף עצמי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rPr lang="iw-IL"/>
              <a:t>פילוח באגים</a:t>
            </a:r>
            <a:endParaRPr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graphicFrame>
        <p:nvGraphicFramePr>
          <p:cNvPr id="148" name="Google Shape;148;p6"/>
          <p:cNvGraphicFramePr/>
          <p:nvPr/>
        </p:nvGraphicFramePr>
        <p:xfrm>
          <a:off x="1205708" y="2501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{B5EC16D8-72AD-4497-B005-1D3C76242E6A}</a:tableStyleId>
              </a:tblPr>
              <a:tblGrid>
                <a:gridCol w="1956125"/>
                <a:gridCol w="1956125"/>
                <a:gridCol w="1956125"/>
                <a:gridCol w="1956125"/>
                <a:gridCol w="1956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</a:t>
                      </a:r>
                      <a:endParaRPr b="1"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Low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Medium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High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Blocker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solidFill>
                            <a:srgbClr val="323F4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9" name="Google Shape;149;p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46" y="3513850"/>
            <a:ext cx="4812951" cy="29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rPr lang="iw-IL"/>
              <a:t>קריטריון יציאה</a:t>
            </a:r>
            <a:endParaRPr/>
          </a:p>
        </p:txBody>
      </p:sp>
      <p:sp>
        <p:nvSpPr>
          <p:cNvPr id="156" name="Google Shape;156;p4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57" name="Google Shape;157;p4"/>
          <p:cNvSpPr txBox="1"/>
          <p:nvPr>
            <p:ph idx="1" type="body"/>
          </p:nvPr>
        </p:nvSpPr>
        <p:spPr>
          <a:xfrm flipH="1">
            <a:off x="1245325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אין באגים מסוג BLOCKER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באגים בחומרת HIGH לא עולה על 3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באגים בחומרת MEDIUM לא עולה על 4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באגים בחומרת LOW לא עולה על 5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לבצע 85 אחוז מהתסריטים הקיימים בהצלחה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rPr lang="iw-IL"/>
              <a:t>מסקנות והמלצות: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 flipH="1">
            <a:off x="1245371" y="2357792"/>
            <a:ext cx="97791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w-IL" sz="2100">
                <a:solidFill>
                  <a:schemeClr val="dk1"/>
                </a:solidFill>
              </a:rPr>
              <a:t>ניתן להעלות את האפליקציה לאוויר מכיוון שלא נמצאו באגים ברמת חומרה "BLOCKER" וזאת למרות שהגענו למכסה המקסימלית של באגים מסוג גבוה.</a:t>
            </a:r>
            <a:br>
              <a:rPr lang="iw-IL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w-IL" sz="2100">
                <a:solidFill>
                  <a:schemeClr val="dk1"/>
                </a:solidFill>
              </a:rPr>
              <a:t>ניתן לבצע את תהליך הרכישה בצורה תקינה וידידותית למשתמש.</a:t>
            </a:r>
            <a:br>
              <a:rPr lang="iw-IL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w-IL" sz="2100">
                <a:solidFill>
                  <a:schemeClr val="dk1"/>
                </a:solidFill>
              </a:rPr>
              <a:t>כמו-כן מומלץ לתקן את הבאגים המצוינים בדוח לטובת חווית משתמש יעילה יותר.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 flipH="1">
            <a:off x="381000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של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2024-04-08T15:54:51Z</dcterms:created>
  <dc:creator>שמחה נקש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