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71" r:id="rId3"/>
    <p:sldId id="257" r:id="rId4"/>
    <p:sldId id="258" r:id="rId5"/>
    <p:sldId id="259" r:id="rId6"/>
    <p:sldId id="260" r:id="rId7"/>
    <p:sldId id="262" r:id="rId8"/>
    <p:sldId id="261" r:id="rId9"/>
    <p:sldId id="263" r:id="rId10"/>
    <p:sldId id="264" r:id="rId11"/>
    <p:sldId id="265" r:id="rId12"/>
    <p:sldId id="266" r:id="rId13"/>
    <p:sldId id="267" r:id="rId14"/>
    <p:sldId id="269" r:id="rId15"/>
    <p:sldId id="270" r:id="rId16"/>
    <p:sldId id="268" r:id="rId17"/>
    <p:sldId id="272" r:id="rId18"/>
    <p:sldId id="274" r:id="rId19"/>
    <p:sldId id="273" r:id="rId20"/>
    <p:sldId id="275" r:id="rId21"/>
    <p:sldId id="276" r:id="rId22"/>
    <p:sldId id="288" r:id="rId23"/>
    <p:sldId id="277" r:id="rId24"/>
    <p:sldId id="278" r:id="rId25"/>
    <p:sldId id="289" r:id="rId26"/>
    <p:sldId id="279" r:id="rId27"/>
    <p:sldId id="280" r:id="rId28"/>
    <p:sldId id="293" r:id="rId29"/>
    <p:sldId id="290" r:id="rId30"/>
    <p:sldId id="281" r:id="rId31"/>
    <p:sldId id="292" r:id="rId32"/>
    <p:sldId id="296" r:id="rId33"/>
    <p:sldId id="351" r:id="rId34"/>
    <p:sldId id="352" r:id="rId35"/>
    <p:sldId id="353" r:id="rId36"/>
    <p:sldId id="284" r:id="rId37"/>
    <p:sldId id="285" r:id="rId38"/>
    <p:sldId id="294" r:id="rId39"/>
    <p:sldId id="287" r:id="rId40"/>
    <p:sldId id="295" r:id="rId41"/>
    <p:sldId id="354" r:id="rId42"/>
    <p:sldId id="355" r:id="rId43"/>
    <p:sldId id="356" r:id="rId44"/>
    <p:sldId id="357" r:id="rId45"/>
    <p:sldId id="350" r:id="rId46"/>
    <p:sldId id="297" r:id="rId47"/>
    <p:sldId id="299" r:id="rId48"/>
    <p:sldId id="300" r:id="rId49"/>
    <p:sldId id="301" r:id="rId50"/>
    <p:sldId id="302" r:id="rId51"/>
    <p:sldId id="303" r:id="rId52"/>
    <p:sldId id="304" r:id="rId53"/>
    <p:sldId id="305" r:id="rId54"/>
    <p:sldId id="306" r:id="rId55"/>
    <p:sldId id="307" r:id="rId56"/>
    <p:sldId id="309" r:id="rId57"/>
    <p:sldId id="308" r:id="rId58"/>
    <p:sldId id="310" r:id="rId59"/>
    <p:sldId id="311" r:id="rId60"/>
    <p:sldId id="312" r:id="rId61"/>
    <p:sldId id="313" r:id="rId62"/>
    <p:sldId id="358" r:id="rId63"/>
    <p:sldId id="375" r:id="rId64"/>
    <p:sldId id="374" r:id="rId65"/>
    <p:sldId id="315" r:id="rId66"/>
    <p:sldId id="317" r:id="rId67"/>
    <p:sldId id="316" r:id="rId68"/>
    <p:sldId id="318" r:id="rId69"/>
    <p:sldId id="319" r:id="rId70"/>
    <p:sldId id="320" r:id="rId71"/>
    <p:sldId id="364" r:id="rId72"/>
    <p:sldId id="365" r:id="rId73"/>
    <p:sldId id="321" r:id="rId74"/>
    <p:sldId id="370" r:id="rId75"/>
    <p:sldId id="322" r:id="rId76"/>
    <p:sldId id="323" r:id="rId77"/>
    <p:sldId id="324" r:id="rId78"/>
    <p:sldId id="366" r:id="rId79"/>
    <p:sldId id="325" r:id="rId80"/>
    <p:sldId id="326" r:id="rId81"/>
    <p:sldId id="367" r:id="rId82"/>
    <p:sldId id="369" r:id="rId83"/>
    <p:sldId id="371" r:id="rId84"/>
    <p:sldId id="372" r:id="rId85"/>
    <p:sldId id="327" r:id="rId86"/>
    <p:sldId id="330" r:id="rId87"/>
    <p:sldId id="368" r:id="rId88"/>
    <p:sldId id="331" r:id="rId89"/>
    <p:sldId id="377" r:id="rId90"/>
    <p:sldId id="378" r:id="rId91"/>
    <p:sldId id="379" r:id="rId92"/>
    <p:sldId id="376" r:id="rId93"/>
    <p:sldId id="332" r:id="rId94"/>
    <p:sldId id="333" r:id="rId95"/>
    <p:sldId id="328" r:id="rId96"/>
    <p:sldId id="329" r:id="rId97"/>
    <p:sldId id="334" r:id="rId98"/>
    <p:sldId id="335" r:id="rId99"/>
    <p:sldId id="336" r:id="rId100"/>
    <p:sldId id="337" r:id="rId101"/>
    <p:sldId id="338" r:id="rId102"/>
    <p:sldId id="339" r:id="rId103"/>
    <p:sldId id="340" r:id="rId104"/>
    <p:sldId id="341" r:id="rId105"/>
    <p:sldId id="373" r:id="rId106"/>
    <p:sldId id="342" r:id="rId107"/>
    <p:sldId id="343" r:id="rId108"/>
    <p:sldId id="344" r:id="rId109"/>
    <p:sldId id="345" r:id="rId110"/>
    <p:sldId id="346" r:id="rId111"/>
    <p:sldId id="347" r:id="rId112"/>
    <p:sldId id="348" r:id="rId113"/>
    <p:sldId id="413" r:id="rId114"/>
    <p:sldId id="412" r:id="rId115"/>
    <p:sldId id="381" r:id="rId116"/>
    <p:sldId id="382" r:id="rId117"/>
    <p:sldId id="387" r:id="rId118"/>
    <p:sldId id="383" r:id="rId119"/>
    <p:sldId id="384" r:id="rId120"/>
    <p:sldId id="385" r:id="rId121"/>
    <p:sldId id="386" r:id="rId122"/>
    <p:sldId id="388" r:id="rId123"/>
    <p:sldId id="389" r:id="rId124"/>
    <p:sldId id="395" r:id="rId125"/>
    <p:sldId id="394" r:id="rId126"/>
    <p:sldId id="396" r:id="rId127"/>
    <p:sldId id="390" r:id="rId128"/>
    <p:sldId id="397" r:id="rId129"/>
    <p:sldId id="398" r:id="rId130"/>
    <p:sldId id="391" r:id="rId131"/>
    <p:sldId id="399" r:id="rId132"/>
    <p:sldId id="392" r:id="rId133"/>
    <p:sldId id="414" r:id="rId134"/>
    <p:sldId id="393" r:id="rId135"/>
    <p:sldId id="400" r:id="rId136"/>
    <p:sldId id="401" r:id="rId137"/>
    <p:sldId id="402" r:id="rId138"/>
    <p:sldId id="403" r:id="rId139"/>
    <p:sldId id="404" r:id="rId140"/>
    <p:sldId id="405" r:id="rId141"/>
    <p:sldId id="406" r:id="rId142"/>
    <p:sldId id="407" r:id="rId143"/>
    <p:sldId id="408" r:id="rId144"/>
    <p:sldId id="409" r:id="rId145"/>
    <p:sldId id="410" r:id="rId146"/>
    <p:sldId id="411" r:id="rId147"/>
    <p:sldId id="415" r:id="rId148"/>
    <p:sldId id="417" r:id="rId149"/>
    <p:sldId id="416" r:id="rId150"/>
    <p:sldId id="418" r:id="rId151"/>
    <p:sldId id="427" r:id="rId152"/>
    <p:sldId id="434" r:id="rId153"/>
    <p:sldId id="419" r:id="rId154"/>
    <p:sldId id="421" r:id="rId155"/>
    <p:sldId id="422" r:id="rId156"/>
    <p:sldId id="423" r:id="rId157"/>
    <p:sldId id="424" r:id="rId158"/>
    <p:sldId id="425" r:id="rId159"/>
    <p:sldId id="428" r:id="rId160"/>
    <p:sldId id="426" r:id="rId161"/>
    <p:sldId id="420" r:id="rId162"/>
    <p:sldId id="429" r:id="rId163"/>
    <p:sldId id="430" r:id="rId164"/>
    <p:sldId id="431" r:id="rId165"/>
    <p:sldId id="432" r:id="rId166"/>
    <p:sldId id="433" r:id="rId167"/>
    <p:sldId id="435" r:id="rId168"/>
    <p:sldId id="436" r:id="rId1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4713" autoAdjust="0"/>
  </p:normalViewPr>
  <p:slideViewPr>
    <p:cSldViewPr>
      <p:cViewPr varScale="1">
        <p:scale>
          <a:sx n="70" d="100"/>
          <a:sy n="70" d="100"/>
        </p:scale>
        <p:origin x="141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5/8/2023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localhost:3000/product?name=dress&amp;color=red"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eeksforgeeks.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eeksforgeeks.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postman.com/downloads/"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localhost:3000/users/34/books/8989"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Backend Development</a:t>
            </a:r>
            <a:br>
              <a:rPr lang="en-US" dirty="0"/>
            </a:br>
            <a:endParaRPr lang="en-US" dirty="0"/>
          </a:p>
        </p:txBody>
      </p:sp>
      <p:sp>
        <p:nvSpPr>
          <p:cNvPr id="3" name="Subtitle 2"/>
          <p:cNvSpPr>
            <a:spLocks noGrp="1"/>
          </p:cNvSpPr>
          <p:nvPr>
            <p:ph type="subTitle" idx="1"/>
          </p:nvPr>
        </p:nvSpPr>
        <p:spPr/>
        <p:txBody>
          <a:bodyPr>
            <a:normAutofit/>
          </a:bodyPr>
          <a:lstStyle/>
          <a:p>
            <a:r>
              <a:rPr lang="en-US" dirty="0"/>
              <a:t>With Node.JS</a:t>
            </a:r>
          </a:p>
          <a:p>
            <a:endParaRPr lang="en-US" dirty="0"/>
          </a:p>
          <a:p>
            <a:r>
              <a:rPr lang="en-US"/>
              <a:t>Instructor – </a:t>
            </a:r>
            <a:r>
              <a:rPr lang="en-US" dirty="0"/>
              <a:t>Satya Priya Arya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Node.js Architecture </a:t>
            </a:r>
            <a:r>
              <a:rPr lang="en-IN" sz="1600" dirty="0"/>
              <a:t>– part 3/3</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Users send requests (blocking or non-blocking) to the server for performing operations.</a:t>
            </a:r>
          </a:p>
          <a:p>
            <a:pPr fontAlgn="base"/>
            <a:r>
              <a:rPr lang="en-US" dirty="0"/>
              <a:t>The requests enter the Event Queue first at the server-side.</a:t>
            </a:r>
          </a:p>
          <a:p>
            <a:pPr fontAlgn="base"/>
            <a:r>
              <a:rPr lang="en-US" dirty="0"/>
              <a:t>The Event queue passes the requests sequentially to the event loop. The event loop checks the nature of the request (blocking or non-blocking).</a:t>
            </a:r>
          </a:p>
          <a:p>
            <a:pPr fontAlgn="base"/>
            <a:r>
              <a:rPr lang="en-US" dirty="0"/>
              <a:t>Event Loop processes the non-blocking requests which do not require external resources and returns the responses to the corresponding clients</a:t>
            </a:r>
          </a:p>
          <a:p>
            <a:pPr fontAlgn="base"/>
            <a:r>
              <a:rPr lang="en-US" dirty="0"/>
              <a:t>For blocking requests, a single thread is assigned to the process for completing the task by using external resources.</a:t>
            </a:r>
          </a:p>
          <a:p>
            <a:pPr fontAlgn="base"/>
            <a:r>
              <a:rPr lang="en-US" dirty="0"/>
              <a:t>After the completion of the operation, the request is redirected to the Event Loop which delivers the response back to the client.</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Response object methods</a:t>
            </a:r>
          </a:p>
        </p:txBody>
      </p:sp>
      <p:sp>
        <p:nvSpPr>
          <p:cNvPr id="4" name="Content Placeholder 3"/>
          <p:cNvSpPr>
            <a:spLocks noGrp="1"/>
          </p:cNvSpPr>
          <p:nvPr>
            <p:ph idx="1"/>
          </p:nvPr>
        </p:nvSpPr>
        <p:spPr/>
        <p:txBody>
          <a:bodyPr>
            <a:normAutofit fontScale="55000" lnSpcReduction="20000"/>
          </a:bodyPr>
          <a:lstStyle/>
          <a:p>
            <a:r>
              <a:rPr lang="en-US" dirty="0" err="1"/>
              <a:t>res.append</a:t>
            </a:r>
            <a:r>
              <a:rPr lang="en-US" dirty="0"/>
              <a:t>(field [, value]) - This method appends the specified value to the HTTP response header field.</a:t>
            </a:r>
            <a:br>
              <a:rPr lang="en-US" dirty="0"/>
            </a:br>
            <a:r>
              <a:rPr lang="en-US" dirty="0"/>
              <a:t> </a:t>
            </a:r>
            <a:r>
              <a:rPr lang="en-US" dirty="0" err="1"/>
              <a:t>res.append</a:t>
            </a:r>
            <a:r>
              <a:rPr lang="en-US" dirty="0"/>
              <a:t>('Warning', '199 Miscellaneous warning');</a:t>
            </a:r>
          </a:p>
          <a:p>
            <a:r>
              <a:rPr lang="en-US" dirty="0" err="1"/>
              <a:t>res.attachment</a:t>
            </a:r>
            <a:r>
              <a:rPr lang="en-US" dirty="0"/>
              <a:t>([filename]) - This method is used to send a file as an attachment in the HTTP response.</a:t>
            </a:r>
            <a:br>
              <a:rPr lang="en-US" dirty="0"/>
            </a:br>
            <a:r>
              <a:rPr lang="en-US" dirty="0"/>
              <a:t> </a:t>
            </a:r>
            <a:r>
              <a:rPr lang="en-US" dirty="0" err="1"/>
              <a:t>res.attachment</a:t>
            </a:r>
            <a:r>
              <a:rPr lang="en-US" dirty="0"/>
              <a:t>('path/to/logo.png');</a:t>
            </a:r>
          </a:p>
          <a:p>
            <a:r>
              <a:rPr lang="en-US" dirty="0" err="1"/>
              <a:t>res.cookie</a:t>
            </a:r>
            <a:r>
              <a:rPr lang="en-US" dirty="0"/>
              <a:t>(name, value [, options]) - This method is used to set cookie name to value. The value parameter may be a string or object converted to JSON.</a:t>
            </a:r>
            <a:br>
              <a:rPr lang="en-US" dirty="0"/>
            </a:br>
            <a:r>
              <a:rPr lang="en-US" dirty="0"/>
              <a:t> </a:t>
            </a:r>
            <a:r>
              <a:rPr lang="en-US" dirty="0" err="1"/>
              <a:t>res.cookie</a:t>
            </a:r>
            <a:r>
              <a:rPr lang="en-US" dirty="0"/>
              <a:t>('cart', { items: [1,2,3] });</a:t>
            </a:r>
          </a:p>
          <a:p>
            <a:r>
              <a:rPr lang="en-US" dirty="0" err="1"/>
              <a:t>res.clearCookie</a:t>
            </a:r>
            <a:r>
              <a:rPr lang="en-US" dirty="0"/>
              <a:t>(name [, options])</a:t>
            </a:r>
          </a:p>
          <a:p>
            <a:r>
              <a:rPr lang="en-US" dirty="0" err="1"/>
              <a:t>res.download</a:t>
            </a:r>
            <a:r>
              <a:rPr lang="en-US" dirty="0"/>
              <a:t>(path [, filename] [, fn])</a:t>
            </a:r>
          </a:p>
          <a:p>
            <a:r>
              <a:rPr lang="en-US" dirty="0" err="1"/>
              <a:t>res.end</a:t>
            </a:r>
            <a:r>
              <a:rPr lang="en-US" dirty="0"/>
              <a:t>([data] [, encoding])</a:t>
            </a:r>
          </a:p>
          <a:p>
            <a:r>
              <a:rPr lang="en-US" dirty="0" err="1"/>
              <a:t>res.format</a:t>
            </a:r>
            <a:r>
              <a:rPr lang="en-US" dirty="0"/>
              <a:t>(object)</a:t>
            </a:r>
          </a:p>
          <a:p>
            <a:r>
              <a:rPr lang="en-US" dirty="0" err="1"/>
              <a:t>res.get</a:t>
            </a:r>
            <a:r>
              <a:rPr lang="en-US" dirty="0"/>
              <a:t>(field) - This method is used to return the HTTP response header specified by field.</a:t>
            </a:r>
            <a:br>
              <a:rPr lang="en-US" dirty="0"/>
            </a:br>
            <a:r>
              <a:rPr lang="en-US" dirty="0"/>
              <a:t> </a:t>
            </a:r>
            <a:r>
              <a:rPr lang="en-US" dirty="0" err="1"/>
              <a:t>res.get</a:t>
            </a:r>
            <a:r>
              <a:rPr lang="en-US" dirty="0"/>
              <a:t>('Content-Type');</a:t>
            </a:r>
          </a:p>
          <a:p>
            <a:r>
              <a:rPr lang="en-US" dirty="0" err="1"/>
              <a:t>res.json</a:t>
            </a:r>
            <a:r>
              <a:rPr lang="en-US" dirty="0"/>
              <a:t>([body]) - This method is used to send a JSON response.</a:t>
            </a:r>
            <a:br>
              <a:rPr lang="en-US" dirty="0"/>
            </a:br>
            <a:r>
              <a:rPr lang="en-US" dirty="0"/>
              <a:t> </a:t>
            </a:r>
            <a:r>
              <a:rPr lang="en-US" dirty="0" err="1"/>
              <a:t>res.json</a:t>
            </a:r>
            <a:r>
              <a:rPr lang="en-US" dirty="0"/>
              <a:t>({ user: '</a:t>
            </a:r>
            <a:r>
              <a:rPr lang="en-US" dirty="0" err="1"/>
              <a:t>tobi</a:t>
            </a:r>
            <a:r>
              <a:rPr lang="en-US" dirty="0"/>
              <a:t>' })</a:t>
            </a:r>
          </a:p>
          <a:p>
            <a:r>
              <a:rPr lang="en-US" dirty="0" err="1"/>
              <a:t>res.jsonp</a:t>
            </a:r>
            <a:r>
              <a:rPr lang="en-US" dirty="0"/>
              <a:t>([body]) - This method is used to send a JSON response with JSONP support </a:t>
            </a:r>
            <a:br>
              <a:rPr lang="en-US" dirty="0"/>
            </a:br>
            <a:r>
              <a:rPr lang="en-US" i="1" dirty="0"/>
              <a:t> JSONP is a method for sending JSON data without worrying about cross-domain issues.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Response object methods</a:t>
            </a:r>
          </a:p>
        </p:txBody>
      </p:sp>
      <p:sp>
        <p:nvSpPr>
          <p:cNvPr id="4" name="Content Placeholder 3"/>
          <p:cNvSpPr>
            <a:spLocks noGrp="1"/>
          </p:cNvSpPr>
          <p:nvPr>
            <p:ph idx="1"/>
          </p:nvPr>
        </p:nvSpPr>
        <p:spPr/>
        <p:txBody>
          <a:bodyPr>
            <a:normAutofit fontScale="70000" lnSpcReduction="20000"/>
          </a:bodyPr>
          <a:lstStyle/>
          <a:p>
            <a:r>
              <a:rPr lang="en-US" dirty="0" err="1"/>
              <a:t>res.links</a:t>
            </a:r>
            <a:r>
              <a:rPr lang="en-US" dirty="0"/>
              <a:t>(links) - This method is used to join the links provided as properties of the parameter to populate the response’s Link HTTP header field.</a:t>
            </a:r>
            <a:br>
              <a:rPr lang="en-US" dirty="0"/>
            </a:br>
            <a:r>
              <a:rPr lang="en-US" dirty="0"/>
              <a:t> </a:t>
            </a:r>
            <a:r>
              <a:rPr lang="en-US" dirty="0" err="1"/>
              <a:t>res.links</a:t>
            </a:r>
            <a:r>
              <a:rPr lang="en-US" dirty="0"/>
              <a:t> ({ next: 'http://api.example.com/users?page=2', last: 'http://api.example.com/users?page=5' });</a:t>
            </a:r>
          </a:p>
          <a:p>
            <a:r>
              <a:rPr lang="en-US" dirty="0" err="1"/>
              <a:t>res.location</a:t>
            </a:r>
            <a:r>
              <a:rPr lang="en-US" dirty="0"/>
              <a:t>(path)</a:t>
            </a:r>
          </a:p>
          <a:p>
            <a:r>
              <a:rPr lang="en-US" dirty="0" err="1"/>
              <a:t>res.redirect</a:t>
            </a:r>
            <a:r>
              <a:rPr lang="en-US" dirty="0"/>
              <a:t>([status,] path)</a:t>
            </a:r>
          </a:p>
          <a:p>
            <a:r>
              <a:rPr lang="en-US" dirty="0" err="1"/>
              <a:t>res.render</a:t>
            </a:r>
            <a:r>
              <a:rPr lang="en-US" dirty="0"/>
              <a:t>(view [, locals] [, callback])</a:t>
            </a:r>
          </a:p>
          <a:p>
            <a:r>
              <a:rPr lang="en-US" dirty="0" err="1"/>
              <a:t>res.send</a:t>
            </a:r>
            <a:r>
              <a:rPr lang="en-US" dirty="0"/>
              <a:t>([body])</a:t>
            </a:r>
          </a:p>
          <a:p>
            <a:r>
              <a:rPr lang="en-US" dirty="0" err="1"/>
              <a:t>res.sendFile</a:t>
            </a:r>
            <a:r>
              <a:rPr lang="en-US" dirty="0"/>
              <a:t>(path [, options] [, fn])</a:t>
            </a:r>
          </a:p>
          <a:p>
            <a:r>
              <a:rPr lang="en-US" dirty="0" err="1"/>
              <a:t>res.sendStatus</a:t>
            </a:r>
            <a:r>
              <a:rPr lang="en-US" dirty="0"/>
              <a:t>(</a:t>
            </a:r>
            <a:r>
              <a:rPr lang="en-US" dirty="0" err="1"/>
              <a:t>statusCode</a:t>
            </a:r>
            <a:r>
              <a:rPr lang="en-US" dirty="0"/>
              <a:t>)</a:t>
            </a:r>
          </a:p>
          <a:p>
            <a:r>
              <a:rPr lang="en-US" dirty="0" err="1"/>
              <a:t>res.set</a:t>
            </a:r>
            <a:r>
              <a:rPr lang="en-US" dirty="0"/>
              <a:t>(field [, value]) - This method is used to set the response’s HTTP header field to value.</a:t>
            </a:r>
            <a:br>
              <a:rPr lang="en-US" dirty="0"/>
            </a:br>
            <a:r>
              <a:rPr lang="en-US" dirty="0"/>
              <a:t> </a:t>
            </a:r>
            <a:r>
              <a:rPr lang="en-US" dirty="0" err="1"/>
              <a:t>res.set</a:t>
            </a:r>
            <a:r>
              <a:rPr lang="en-US" dirty="0"/>
              <a:t>('Content-Type', 'text/plain');</a:t>
            </a:r>
          </a:p>
          <a:p>
            <a:r>
              <a:rPr lang="en-US" dirty="0" err="1"/>
              <a:t>res.status</a:t>
            </a:r>
            <a:r>
              <a:rPr lang="en-US" dirty="0"/>
              <a:t>(code)</a:t>
            </a:r>
          </a:p>
          <a:p>
            <a:r>
              <a:rPr lang="en-US" dirty="0" err="1"/>
              <a:t>res.type</a:t>
            </a:r>
            <a:r>
              <a:rPr lang="en-US" dirty="0"/>
              <a:t>(type)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p>
        </p:txBody>
      </p:sp>
      <p:sp>
        <p:nvSpPr>
          <p:cNvPr id="3" name="Content Placeholder 2"/>
          <p:cNvSpPr>
            <a:spLocks noGrp="1"/>
          </p:cNvSpPr>
          <p:nvPr>
            <p:ph idx="1"/>
          </p:nvPr>
        </p:nvSpPr>
        <p:spPr/>
        <p:txBody>
          <a:bodyPr/>
          <a:lstStyle/>
          <a:p>
            <a:r>
              <a:rPr lang="en-US" dirty="0"/>
              <a:t>Asynchronous JavaScript And XML</a:t>
            </a:r>
          </a:p>
          <a:p>
            <a:r>
              <a:rPr lang="en-US" dirty="0"/>
              <a:t>AJAX is not a programming language</a:t>
            </a:r>
          </a:p>
          <a:p>
            <a:r>
              <a:rPr lang="en-US" dirty="0"/>
              <a:t>AJAX can be used to</a:t>
            </a:r>
          </a:p>
          <a:p>
            <a:pPr lvl="1"/>
            <a:r>
              <a:rPr lang="en-US" dirty="0"/>
              <a:t>Update a web page without reloading</a:t>
            </a:r>
          </a:p>
          <a:p>
            <a:pPr lvl="1"/>
            <a:r>
              <a:rPr lang="en-US" dirty="0"/>
              <a:t>Request data from a server (backend like Node.JS)</a:t>
            </a:r>
          </a:p>
          <a:p>
            <a:pPr lvl="1"/>
            <a:r>
              <a:rPr lang="en-US" dirty="0"/>
              <a:t>Send data to server</a:t>
            </a:r>
          </a:p>
          <a:p>
            <a:r>
              <a:rPr lang="en-US" dirty="0"/>
              <a:t>A browser built-in </a:t>
            </a:r>
            <a:r>
              <a:rPr lang="en-US" dirty="0" err="1"/>
              <a:t>XMLHttpRequest</a:t>
            </a:r>
            <a:r>
              <a:rPr lang="en-US" dirty="0"/>
              <a:t> object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code to update dynamically</a:t>
            </a:r>
          </a:p>
        </p:txBody>
      </p:sp>
      <p:sp>
        <p:nvSpPr>
          <p:cNvPr id="3" name="Content Placeholder 2"/>
          <p:cNvSpPr>
            <a:spLocks noGrp="1"/>
          </p:cNvSpPr>
          <p:nvPr>
            <p:ph idx="1"/>
          </p:nvPr>
        </p:nvSpPr>
        <p:spPr/>
        <p:txBody>
          <a:bodyPr>
            <a:normAutofit fontScale="62500" lnSpcReduction="20000"/>
          </a:bodyPr>
          <a:lstStyle/>
          <a:p>
            <a:r>
              <a:rPr lang="en-US" dirty="0"/>
              <a:t>&lt;html&gt;</a:t>
            </a:r>
          </a:p>
          <a:p>
            <a:r>
              <a:rPr lang="en-US" dirty="0"/>
              <a:t>    &lt;head&gt;</a:t>
            </a:r>
          </a:p>
          <a:p>
            <a:r>
              <a:rPr lang="en-US" dirty="0"/>
              <a:t>        &lt;script </a:t>
            </a:r>
            <a:r>
              <a:rPr lang="en-US" dirty="0" err="1"/>
              <a:t>lang</a:t>
            </a:r>
            <a:r>
              <a:rPr lang="en-US" dirty="0"/>
              <a:t>="</a:t>
            </a:r>
            <a:r>
              <a:rPr lang="en-US" dirty="0" err="1"/>
              <a:t>javascript</a:t>
            </a:r>
            <a:r>
              <a:rPr lang="en-US" dirty="0"/>
              <a:t>"&gt;</a:t>
            </a:r>
          </a:p>
          <a:p>
            <a:r>
              <a:rPr lang="en-US" dirty="0"/>
              <a:t>            function </a:t>
            </a:r>
            <a:r>
              <a:rPr lang="en-US" dirty="0" err="1"/>
              <a:t>loadDoc</a:t>
            </a:r>
            <a:r>
              <a:rPr lang="en-US" dirty="0"/>
              <a:t>(){</a:t>
            </a:r>
          </a:p>
          <a:p>
            <a:r>
              <a:rPr lang="en-US" dirty="0"/>
              <a:t>                </a:t>
            </a:r>
            <a:r>
              <a:rPr lang="en-US" dirty="0" err="1"/>
              <a:t>document.getElementById</a:t>
            </a:r>
            <a:r>
              <a:rPr lang="en-US" dirty="0"/>
              <a:t>("dynamic").</a:t>
            </a:r>
            <a:r>
              <a:rPr lang="en-US" dirty="0" err="1"/>
              <a:t>innerHTML</a:t>
            </a:r>
            <a:r>
              <a:rPr lang="en-US" dirty="0"/>
              <a:t> = "This is dynamic text " + Date();</a:t>
            </a:r>
          </a:p>
          <a:p>
            <a:r>
              <a:rPr lang="en-US" dirty="0"/>
              <a:t>            }</a:t>
            </a:r>
          </a:p>
          <a:p>
            <a:r>
              <a:rPr lang="en-US" dirty="0"/>
              <a:t>        &lt;/script&gt;</a:t>
            </a:r>
          </a:p>
          <a:p>
            <a:r>
              <a:rPr lang="en-US" dirty="0"/>
              <a:t>    &lt;/head&gt;</a:t>
            </a:r>
          </a:p>
          <a:p>
            <a:r>
              <a:rPr lang="en-US" dirty="0"/>
              <a:t>    &lt;body&gt;</a:t>
            </a:r>
          </a:p>
          <a:p>
            <a:r>
              <a:rPr lang="en-US" dirty="0"/>
              <a:t>        &lt;div id="demo"&gt;</a:t>
            </a:r>
          </a:p>
          <a:p>
            <a:r>
              <a:rPr lang="en-US" dirty="0"/>
              <a:t>            &lt;h2&gt;Let AJAX change this text&lt;/h2&gt;</a:t>
            </a:r>
          </a:p>
          <a:p>
            <a:r>
              <a:rPr lang="en-US" dirty="0"/>
              <a:t>            &lt;button type="button" </a:t>
            </a:r>
            <a:r>
              <a:rPr lang="en-US" dirty="0" err="1"/>
              <a:t>onclick</a:t>
            </a:r>
            <a:r>
              <a:rPr lang="en-US" dirty="0"/>
              <a:t>="</a:t>
            </a:r>
            <a:r>
              <a:rPr lang="en-US" dirty="0" err="1"/>
              <a:t>loadDoc</a:t>
            </a:r>
            <a:r>
              <a:rPr lang="en-US" dirty="0"/>
              <a:t>()"&gt;Change Content&lt;/button&gt;</a:t>
            </a:r>
          </a:p>
          <a:p>
            <a:r>
              <a:rPr lang="en-US" dirty="0"/>
              <a:t>        &lt;/div&gt;</a:t>
            </a:r>
          </a:p>
          <a:p>
            <a:r>
              <a:rPr lang="en-US" dirty="0"/>
              <a:t>        &lt;div id="dynamic"&gt;&lt;/div&gt;</a:t>
            </a:r>
          </a:p>
          <a:p>
            <a:r>
              <a:rPr lang="en-US" dirty="0"/>
              <a:t>    &lt;/body&gt;</a:t>
            </a:r>
          </a:p>
          <a:p>
            <a:r>
              <a:rPr lang="en-US" dirty="0"/>
              <a:t>&lt;/html&gt;</a:t>
            </a: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Pure java-script example</a:t>
            </a:r>
          </a:p>
        </p:txBody>
      </p:sp>
      <p:sp>
        <p:nvSpPr>
          <p:cNvPr id="3" name="Content Placeholder 2"/>
          <p:cNvSpPr>
            <a:spLocks noGrp="1"/>
          </p:cNvSpPr>
          <p:nvPr>
            <p:ph idx="1"/>
          </p:nvPr>
        </p:nvSpPr>
        <p:spPr/>
        <p:txBody>
          <a:bodyPr>
            <a:normAutofit fontScale="77500" lnSpcReduction="20000"/>
          </a:bodyPr>
          <a:lstStyle/>
          <a:p>
            <a:r>
              <a:rPr lang="en-US" dirty="0"/>
              <a:t>function </a:t>
            </a:r>
            <a:r>
              <a:rPr lang="en-US" dirty="0" err="1"/>
              <a:t>loadDoc</a:t>
            </a:r>
            <a:r>
              <a:rPr lang="en-US" dirty="0"/>
              <a:t>() {</a:t>
            </a:r>
          </a:p>
          <a:p>
            <a:r>
              <a:rPr lang="en-US" dirty="0"/>
              <a:t>                </a:t>
            </a:r>
            <a:r>
              <a:rPr lang="en-US" dirty="0" err="1"/>
              <a:t>var</a:t>
            </a:r>
            <a:r>
              <a:rPr lang="en-US" dirty="0"/>
              <a:t> </a:t>
            </a:r>
            <a:r>
              <a:rPr lang="en-US" dirty="0" err="1"/>
              <a:t>xhr</a:t>
            </a:r>
            <a:r>
              <a:rPr lang="en-US" dirty="0"/>
              <a:t> = new </a:t>
            </a:r>
            <a:r>
              <a:rPr lang="en-US" dirty="0" err="1"/>
              <a:t>XMLHttpRequest</a:t>
            </a:r>
            <a:r>
              <a:rPr lang="en-US" dirty="0"/>
              <a:t>();</a:t>
            </a:r>
          </a:p>
          <a:p>
            <a:r>
              <a:rPr lang="en-US" dirty="0"/>
              <a:t>                </a:t>
            </a:r>
            <a:r>
              <a:rPr lang="en-US" dirty="0" err="1"/>
              <a:t>var</a:t>
            </a:r>
            <a:r>
              <a:rPr lang="en-US" dirty="0"/>
              <a:t> </a:t>
            </a:r>
            <a:r>
              <a:rPr lang="en-US" dirty="0" err="1"/>
              <a:t>url</a:t>
            </a:r>
            <a:r>
              <a:rPr lang="en-US" dirty="0"/>
              <a:t> = 'https://jsonplaceholder.typicode.com/todos/1';</a:t>
            </a:r>
          </a:p>
          <a:p>
            <a:r>
              <a:rPr lang="en-US" dirty="0"/>
              <a:t>                </a:t>
            </a:r>
            <a:r>
              <a:rPr lang="en-US" dirty="0" err="1"/>
              <a:t>xhr.open</a:t>
            </a:r>
            <a:r>
              <a:rPr lang="en-US" dirty="0"/>
              <a:t>("GET", </a:t>
            </a:r>
            <a:r>
              <a:rPr lang="en-US" dirty="0" err="1"/>
              <a:t>url</a:t>
            </a:r>
            <a:r>
              <a:rPr lang="en-US" dirty="0"/>
              <a:t>, true);</a:t>
            </a:r>
          </a:p>
          <a:p>
            <a:r>
              <a:rPr lang="en-US" dirty="0"/>
              <a:t>                </a:t>
            </a:r>
            <a:r>
              <a:rPr lang="en-US" dirty="0" err="1"/>
              <a:t>xhr.onreadystatechange</a:t>
            </a:r>
            <a:r>
              <a:rPr lang="en-US" dirty="0"/>
              <a:t> = function () {</a:t>
            </a:r>
          </a:p>
          <a:p>
            <a:r>
              <a:rPr lang="en-US" dirty="0"/>
              <a:t>                    if (</a:t>
            </a:r>
            <a:r>
              <a:rPr lang="en-US" dirty="0" err="1"/>
              <a:t>this.readyState</a:t>
            </a:r>
            <a:r>
              <a:rPr lang="en-US" dirty="0"/>
              <a:t> == 4 &amp;&amp; </a:t>
            </a:r>
            <a:r>
              <a:rPr lang="en-US" dirty="0" err="1"/>
              <a:t>this.status</a:t>
            </a:r>
            <a:r>
              <a:rPr lang="en-US" dirty="0"/>
              <a:t> == 200) {</a:t>
            </a:r>
          </a:p>
          <a:p>
            <a:r>
              <a:rPr lang="en-US" dirty="0"/>
              <a:t>                        console.log(</a:t>
            </a:r>
            <a:r>
              <a:rPr lang="en-US" dirty="0" err="1"/>
              <a:t>this.responseText</a:t>
            </a:r>
            <a:r>
              <a:rPr lang="en-US" dirty="0"/>
              <a:t>);</a:t>
            </a:r>
          </a:p>
          <a:p>
            <a:r>
              <a:rPr lang="en-US" dirty="0"/>
              <a:t>                    }else{</a:t>
            </a:r>
          </a:p>
          <a:p>
            <a:r>
              <a:rPr lang="en-US" dirty="0"/>
              <a:t>                        console.log("Some error </a:t>
            </a:r>
            <a:r>
              <a:rPr lang="en-US" dirty="0" err="1"/>
              <a:t>occured</a:t>
            </a:r>
            <a:r>
              <a:rPr lang="en-US" dirty="0"/>
              <a:t>.")</a:t>
            </a:r>
          </a:p>
          <a:p>
            <a:r>
              <a:rPr lang="en-US" dirty="0"/>
              <a:t>                    }</a:t>
            </a:r>
          </a:p>
          <a:p>
            <a:r>
              <a:rPr lang="en-US" dirty="0"/>
              <a:t>                }</a:t>
            </a:r>
          </a:p>
          <a:p>
            <a:r>
              <a:rPr lang="en-US" dirty="0"/>
              <a:t>                // Sending our request </a:t>
            </a:r>
          </a:p>
          <a:p>
            <a:r>
              <a:rPr lang="en-US" dirty="0"/>
              <a:t>                </a:t>
            </a:r>
            <a:r>
              <a:rPr lang="en-US" dirty="0" err="1"/>
              <a:t>xhr.send</a:t>
            </a:r>
            <a:r>
              <a:rPr lang="en-US" dirty="0"/>
              <a:t>();</a:t>
            </a:r>
          </a:p>
          <a:p>
            <a:r>
              <a:rPr lang="en-US" dirty="0"/>
              <a:t>            }</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9D7A-8ECF-FA37-77A3-BFB427C4DBEB}"/>
              </a:ext>
            </a:extLst>
          </p:cNvPr>
          <p:cNvSpPr>
            <a:spLocks noGrp="1"/>
          </p:cNvSpPr>
          <p:nvPr>
            <p:ph type="title"/>
          </p:nvPr>
        </p:nvSpPr>
        <p:spPr/>
        <p:txBody>
          <a:bodyPr/>
          <a:lstStyle/>
          <a:p>
            <a:r>
              <a:rPr lang="en-IN" dirty="0" err="1"/>
              <a:t>readyState</a:t>
            </a:r>
            <a:r>
              <a:rPr lang="en-IN" dirty="0"/>
              <a:t> values</a:t>
            </a:r>
          </a:p>
        </p:txBody>
      </p:sp>
      <p:sp>
        <p:nvSpPr>
          <p:cNvPr id="3" name="Content Placeholder 2">
            <a:extLst>
              <a:ext uri="{FF2B5EF4-FFF2-40B4-BE49-F238E27FC236}">
                <a16:creationId xmlns:a16="http://schemas.microsoft.com/office/drawing/2014/main" id="{0704D3EE-2ED1-BAC0-EAF1-C8023CAFC4DC}"/>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0: request not initialized</a:t>
            </a:r>
            <a:br>
              <a:rPr lang="en-US" dirty="0"/>
            </a:br>
            <a:r>
              <a:rPr lang="en-US" b="0" i="0" dirty="0">
                <a:solidFill>
                  <a:srgbClr val="000000"/>
                </a:solidFill>
                <a:effectLst/>
                <a:latin typeface="Verdana" panose="020B0604030504040204" pitchFamily="34" charset="0"/>
              </a:rPr>
              <a:t>1: server connection established</a:t>
            </a:r>
            <a:br>
              <a:rPr lang="en-US" dirty="0"/>
            </a:br>
            <a:r>
              <a:rPr lang="en-US" b="0" i="0" dirty="0">
                <a:solidFill>
                  <a:srgbClr val="000000"/>
                </a:solidFill>
                <a:effectLst/>
                <a:latin typeface="Verdana" panose="020B0604030504040204" pitchFamily="34" charset="0"/>
              </a:rPr>
              <a:t>2: request received</a:t>
            </a:r>
            <a:br>
              <a:rPr lang="en-US" dirty="0"/>
            </a:br>
            <a:r>
              <a:rPr lang="en-US" b="0" i="0" dirty="0">
                <a:solidFill>
                  <a:srgbClr val="000000"/>
                </a:solidFill>
                <a:effectLst/>
                <a:latin typeface="Verdana" panose="020B0604030504040204" pitchFamily="34" charset="0"/>
              </a:rPr>
              <a:t>3: processing request</a:t>
            </a:r>
            <a:br>
              <a:rPr lang="en-US" dirty="0"/>
            </a:br>
            <a:r>
              <a:rPr lang="en-US" b="0" i="0" dirty="0">
                <a:solidFill>
                  <a:srgbClr val="000000"/>
                </a:solidFill>
                <a:effectLst/>
                <a:latin typeface="Verdana" panose="020B0604030504040204" pitchFamily="34" charset="0"/>
              </a:rPr>
              <a:t>4: request finished and response is ready</a:t>
            </a:r>
            <a:endParaRPr lang="en-IN" dirty="0"/>
          </a:p>
        </p:txBody>
      </p:sp>
    </p:spTree>
    <p:extLst>
      <p:ext uri="{BB962C8B-B14F-4D97-AF65-F5344CB8AC3E}">
        <p14:creationId xmlns:p14="http://schemas.microsoft.com/office/powerpoint/2010/main" val="18496357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example</a:t>
            </a:r>
          </a:p>
        </p:txBody>
      </p:sp>
      <p:sp>
        <p:nvSpPr>
          <p:cNvPr id="3" name="Content Placeholder 2"/>
          <p:cNvSpPr>
            <a:spLocks noGrp="1"/>
          </p:cNvSpPr>
          <p:nvPr>
            <p:ph idx="1"/>
          </p:nvPr>
        </p:nvSpPr>
        <p:spPr/>
        <p:txBody>
          <a:bodyPr>
            <a:normAutofit fontScale="77500" lnSpcReduction="20000"/>
          </a:bodyPr>
          <a:lstStyle/>
          <a:p>
            <a:r>
              <a:rPr lang="en-US" dirty="0"/>
              <a:t>&lt;script </a:t>
            </a:r>
            <a:r>
              <a:rPr lang="en-US" dirty="0" err="1"/>
              <a:t>src</a:t>
            </a:r>
            <a:r>
              <a:rPr lang="en-US" dirty="0"/>
              <a:t>="https://ajax.googleapis.com/ajax/libs/jquery/3.3.1/jquery.min.js"&gt;&lt;/script&gt;</a:t>
            </a:r>
          </a:p>
          <a:p>
            <a:endParaRPr lang="en-US" dirty="0"/>
          </a:p>
          <a:p>
            <a:r>
              <a:rPr lang="en-US" dirty="0"/>
              <a:t>function </a:t>
            </a:r>
            <a:r>
              <a:rPr lang="en-US" dirty="0" err="1"/>
              <a:t>loadDoc</a:t>
            </a:r>
            <a:r>
              <a:rPr lang="en-US" dirty="0"/>
              <a:t>() {</a:t>
            </a:r>
          </a:p>
          <a:p>
            <a:r>
              <a:rPr lang="en-US" dirty="0"/>
              <a:t>                $.ajax({</a:t>
            </a:r>
            <a:br>
              <a:rPr lang="en-US" dirty="0"/>
            </a:br>
            <a:r>
              <a:rPr lang="en-US" dirty="0"/>
              <a:t>	          url: "https://jsonplaceholder.typicode.com/todos", </a:t>
            </a:r>
          </a:p>
          <a:p>
            <a:r>
              <a:rPr lang="en-US" dirty="0"/>
              <a:t>                    success: function(result) {</a:t>
            </a:r>
          </a:p>
          <a:p>
            <a:r>
              <a:rPr lang="en-US" dirty="0"/>
              <a:t>                        console.log(result);</a:t>
            </a:r>
          </a:p>
          <a:p>
            <a:r>
              <a:rPr lang="en-US" dirty="0"/>
              <a:t>                    },</a:t>
            </a:r>
          </a:p>
          <a:p>
            <a:r>
              <a:rPr lang="en-US" dirty="0"/>
              <a:t>                    error : function(result){</a:t>
            </a:r>
          </a:p>
          <a:p>
            <a:r>
              <a:rPr lang="en-US" dirty="0"/>
              <a:t>                        console.log("Error "+result);</a:t>
            </a:r>
          </a:p>
          <a:p>
            <a:r>
              <a:rPr lang="en-US" dirty="0"/>
              <a:t>                    }</a:t>
            </a:r>
          </a:p>
          <a:p>
            <a:r>
              <a:rPr lang="en-US" dirty="0"/>
              <a:t>                });</a:t>
            </a:r>
          </a:p>
          <a:p>
            <a:r>
              <a:rPr lang="en-US" dirty="0"/>
              <a:t>            }</a:t>
            </a:r>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 </a:t>
            </a:r>
            <a:r>
              <a:rPr lang="en-US" dirty="0" err="1"/>
              <a:t>Jquery</a:t>
            </a:r>
            <a:r>
              <a:rPr lang="en-US" dirty="0"/>
              <a:t> example</a:t>
            </a:r>
          </a:p>
        </p:txBody>
      </p:sp>
      <p:sp>
        <p:nvSpPr>
          <p:cNvPr id="3" name="Content Placeholder 2"/>
          <p:cNvSpPr>
            <a:spLocks noGrp="1"/>
          </p:cNvSpPr>
          <p:nvPr>
            <p:ph idx="1"/>
          </p:nvPr>
        </p:nvSpPr>
        <p:spPr/>
        <p:txBody>
          <a:bodyPr/>
          <a:lstStyle/>
          <a:p>
            <a:r>
              <a:rPr lang="en-US" dirty="0"/>
              <a:t>Steps</a:t>
            </a:r>
          </a:p>
          <a:p>
            <a:pPr lvl="1"/>
            <a:r>
              <a:rPr lang="en-US" dirty="0"/>
              <a:t>Create fake data store (</a:t>
            </a:r>
            <a:r>
              <a:rPr lang="en-US" dirty="0" err="1"/>
              <a:t>user.json</a:t>
            </a:r>
            <a:r>
              <a:rPr lang="en-US" dirty="0"/>
              <a:t>)</a:t>
            </a:r>
          </a:p>
          <a:p>
            <a:pPr lvl="1"/>
            <a:r>
              <a:rPr lang="en-US" dirty="0"/>
              <a:t>Create GET route to read </a:t>
            </a:r>
            <a:r>
              <a:rPr lang="en-US" dirty="0" err="1"/>
              <a:t>user.json</a:t>
            </a:r>
            <a:r>
              <a:rPr lang="en-US" dirty="0"/>
              <a:t> and return to client</a:t>
            </a:r>
          </a:p>
          <a:p>
            <a:pPr lvl="2"/>
            <a:r>
              <a:rPr lang="en-US" dirty="0"/>
              <a:t>Enable CORS (Cross-Origin Resource Sharing) - CORS allows a server to indicate any origins (domain, scheme, or port) other than its own from which a browser should permit loading resources.</a:t>
            </a:r>
          </a:p>
          <a:p>
            <a:pPr lvl="1"/>
            <a:r>
              <a:rPr lang="en-US" dirty="0"/>
              <a:t>Run the server application</a:t>
            </a:r>
          </a:p>
          <a:p>
            <a:pPr lvl="1"/>
            <a:r>
              <a:rPr lang="en-US" dirty="0"/>
              <a:t>Create client application to consume backend data.</a:t>
            </a:r>
          </a:p>
          <a:p>
            <a:pPr lvl="1"/>
            <a:r>
              <a:rPr lang="en-US" dirty="0"/>
              <a:t>Run client application</a:t>
            </a:r>
          </a:p>
          <a:p>
            <a:endParaRPr lang="en-US" dirty="0"/>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 Create fake data store </a:t>
            </a:r>
          </a:p>
        </p:txBody>
      </p:sp>
      <p:sp>
        <p:nvSpPr>
          <p:cNvPr id="3" name="Content Placeholder 2"/>
          <p:cNvSpPr>
            <a:spLocks noGrp="1"/>
          </p:cNvSpPr>
          <p:nvPr>
            <p:ph idx="1"/>
          </p:nvPr>
        </p:nvSpPr>
        <p:spPr/>
        <p:txBody>
          <a:bodyPr/>
          <a:lstStyle/>
          <a:p>
            <a:r>
              <a:rPr lang="en-US" dirty="0"/>
              <a:t>{ </a:t>
            </a:r>
          </a:p>
          <a:p>
            <a:r>
              <a:rPr lang="en-US" dirty="0"/>
              <a:t>    "user1" : </a:t>
            </a:r>
          </a:p>
          <a:p>
            <a:r>
              <a:rPr lang="en-US" dirty="0"/>
              <a:t>        { "name" : "</a:t>
            </a:r>
            <a:r>
              <a:rPr lang="en-US" dirty="0" err="1"/>
              <a:t>mahesh</a:t>
            </a:r>
            <a:r>
              <a:rPr lang="en-US" dirty="0"/>
              <a:t>", </a:t>
            </a:r>
          </a:p>
          <a:p>
            <a:r>
              <a:rPr lang="en-US" dirty="0"/>
              <a:t>        "password" : "password1", </a:t>
            </a:r>
          </a:p>
          <a:p>
            <a:r>
              <a:rPr lang="en-US" dirty="0"/>
              <a:t>        "profession" : "teacher", </a:t>
            </a:r>
          </a:p>
          <a:p>
            <a:r>
              <a:rPr lang="en-US" dirty="0"/>
              <a:t>        "id": 1 </a:t>
            </a:r>
          </a:p>
          <a:p>
            <a:r>
              <a:rPr lang="en-US" dirty="0"/>
              <a:t>        }</a:t>
            </a:r>
          </a:p>
          <a:p>
            <a:r>
              <a:rPr lang="en-US" dirty="0"/>
              <a:t>}</a:t>
            </a:r>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Create GET route </a:t>
            </a:r>
          </a:p>
        </p:txBody>
      </p:sp>
      <p:sp>
        <p:nvSpPr>
          <p:cNvPr id="3" name="Content Placeholder 2"/>
          <p:cNvSpPr>
            <a:spLocks noGrp="1"/>
          </p:cNvSpPr>
          <p:nvPr>
            <p:ph idx="1"/>
          </p:nvPr>
        </p:nvSpPr>
        <p:spPr/>
        <p:txBody>
          <a:bodyPr>
            <a:normAutofit fontScale="47500" lnSpcReduction="20000"/>
          </a:bodyPr>
          <a:lstStyle/>
          <a:p>
            <a:r>
              <a:rPr lang="en-US" dirty="0"/>
              <a:t>const express = require('express');</a:t>
            </a:r>
          </a:p>
          <a:p>
            <a:r>
              <a:rPr lang="en-US" dirty="0"/>
              <a:t>const </a:t>
            </a:r>
            <a:r>
              <a:rPr lang="en-US" dirty="0" err="1"/>
              <a:t>fs</a:t>
            </a:r>
            <a:r>
              <a:rPr lang="en-US" dirty="0"/>
              <a:t> = require('</a:t>
            </a:r>
            <a:r>
              <a:rPr lang="en-US" dirty="0" err="1"/>
              <a:t>fs'</a:t>
            </a:r>
            <a:r>
              <a:rPr lang="en-US" dirty="0"/>
              <a:t>);</a:t>
            </a:r>
          </a:p>
          <a:p>
            <a:r>
              <a:rPr lang="en-US" dirty="0"/>
              <a:t>const </a:t>
            </a:r>
            <a:r>
              <a:rPr lang="en-US" dirty="0" err="1"/>
              <a:t>cors</a:t>
            </a:r>
            <a:r>
              <a:rPr lang="en-US" dirty="0"/>
              <a:t> = require('</a:t>
            </a:r>
            <a:r>
              <a:rPr lang="en-US" dirty="0" err="1"/>
              <a:t>cors</a:t>
            </a:r>
            <a:r>
              <a:rPr lang="en-US" dirty="0"/>
              <a:t>');</a:t>
            </a:r>
          </a:p>
          <a:p>
            <a:r>
              <a:rPr lang="en-US" dirty="0"/>
              <a:t>const app = express();</a:t>
            </a:r>
          </a:p>
          <a:p>
            <a:br>
              <a:rPr lang="en-US" dirty="0"/>
            </a:br>
            <a:r>
              <a:rPr lang="en-US" dirty="0" err="1"/>
              <a:t>app.use</a:t>
            </a:r>
            <a:r>
              <a:rPr lang="en-US" dirty="0"/>
              <a:t>(</a:t>
            </a:r>
            <a:r>
              <a:rPr lang="en-US" dirty="0" err="1"/>
              <a:t>cors</a:t>
            </a:r>
            <a:r>
              <a:rPr lang="en-US" dirty="0"/>
              <a:t>());</a:t>
            </a:r>
          </a:p>
          <a:p>
            <a:br>
              <a:rPr lang="en-US" dirty="0"/>
            </a:br>
            <a:r>
              <a:rPr lang="en-US" dirty="0" err="1"/>
              <a:t>app.get</a:t>
            </a:r>
            <a:r>
              <a:rPr lang="en-US" dirty="0"/>
              <a:t>(‘/user', function (req, res) { </a:t>
            </a:r>
          </a:p>
          <a:p>
            <a:r>
              <a:rPr lang="en-US" dirty="0"/>
              <a:t>    </a:t>
            </a:r>
            <a:r>
              <a:rPr lang="en-US" dirty="0" err="1"/>
              <a:t>fs.readFile</a:t>
            </a:r>
            <a:r>
              <a:rPr lang="en-US" dirty="0"/>
              <a:t>("</a:t>
            </a:r>
            <a:r>
              <a:rPr lang="en-US" dirty="0" err="1"/>
              <a:t>user.json</a:t>
            </a:r>
            <a:r>
              <a:rPr lang="en-US" dirty="0"/>
              <a:t>", 'utf8', function (err, data){</a:t>
            </a:r>
          </a:p>
          <a:p>
            <a:r>
              <a:rPr lang="en-US" dirty="0"/>
              <a:t>        if(err){</a:t>
            </a:r>
          </a:p>
          <a:p>
            <a:r>
              <a:rPr lang="en-US" dirty="0"/>
              <a:t>            console.log("Error " + err);</a:t>
            </a:r>
          </a:p>
          <a:p>
            <a:r>
              <a:rPr lang="en-US" dirty="0"/>
              <a:t>        }</a:t>
            </a:r>
          </a:p>
          <a:p>
            <a:r>
              <a:rPr lang="en-US" dirty="0"/>
              <a:t>        else{</a:t>
            </a:r>
          </a:p>
          <a:p>
            <a:r>
              <a:rPr lang="en-US" dirty="0"/>
              <a:t>            console.log( data ); </a:t>
            </a:r>
          </a:p>
          <a:p>
            <a:r>
              <a:rPr lang="en-US" dirty="0"/>
              <a:t>            </a:t>
            </a:r>
            <a:r>
              <a:rPr lang="en-US" dirty="0" err="1"/>
              <a:t>res.end</a:t>
            </a:r>
            <a:r>
              <a:rPr lang="en-US" dirty="0"/>
              <a:t>( data ); </a:t>
            </a:r>
          </a:p>
          <a:p>
            <a:r>
              <a:rPr lang="en-US" dirty="0"/>
              <a:t>        }</a:t>
            </a:r>
          </a:p>
          <a:p>
            <a:r>
              <a:rPr lang="en-US" dirty="0"/>
              <a:t>    }); </a:t>
            </a:r>
          </a:p>
          <a:p>
            <a:r>
              <a:rPr lang="en-US" dirty="0"/>
              <a:t>})</a:t>
            </a:r>
          </a:p>
          <a:p>
            <a:r>
              <a:rPr lang="en-US" dirty="0" err="1"/>
              <a:t>app.listen</a:t>
            </a:r>
            <a:r>
              <a:rPr lang="en-US" dirty="0"/>
              <a:t>(3000, function () {</a:t>
            </a:r>
          </a:p>
          <a:p>
            <a:r>
              <a:rPr lang="en-US" dirty="0"/>
              <a:t>    console.log("server started");</a:t>
            </a:r>
          </a:p>
          <a:p>
            <a:r>
              <a:rPr lang="en-US" dirty="0"/>
              <a:t>})</a:t>
            </a:r>
          </a:p>
          <a:p>
            <a:r>
              <a:rPr lang="en-US" dirty="0"/>
              <a: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and Features</a:t>
            </a:r>
            <a:endParaRPr lang="en-US" dirty="0"/>
          </a:p>
        </p:txBody>
      </p:sp>
      <p:pic>
        <p:nvPicPr>
          <p:cNvPr id="4" name="Content Placeholder 3" descr="UntitledDiagramdrawio2.png"/>
          <p:cNvPicPr>
            <a:picLocks noGrp="1" noChangeAspect="1"/>
          </p:cNvPicPr>
          <p:nvPr>
            <p:ph idx="1"/>
          </p:nvPr>
        </p:nvPicPr>
        <p:blipFill>
          <a:blip r:embed="rId2"/>
          <a:stretch>
            <a:fillRect/>
          </a:stretch>
        </p:blipFill>
        <p:spPr>
          <a:xfrm>
            <a:off x="1543050" y="2220119"/>
            <a:ext cx="6057900" cy="3819525"/>
          </a:xfr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Run the server</a:t>
            </a:r>
          </a:p>
        </p:txBody>
      </p:sp>
      <p:sp>
        <p:nvSpPr>
          <p:cNvPr id="3" name="Content Placeholder 2"/>
          <p:cNvSpPr>
            <a:spLocks noGrp="1"/>
          </p:cNvSpPr>
          <p:nvPr>
            <p:ph idx="1"/>
          </p:nvPr>
        </p:nvSpPr>
        <p:spPr/>
        <p:txBody>
          <a:bodyPr/>
          <a:lstStyle/>
          <a:p>
            <a:r>
              <a:rPr lang="en-US" dirty="0"/>
              <a:t>node index.js</a:t>
            </a:r>
          </a:p>
          <a:p>
            <a:r>
              <a:rPr lang="en-US" dirty="0"/>
              <a:t>It will launch backend at http://localhost:3000/user</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4 – Create client application</a:t>
            </a:r>
          </a:p>
        </p:txBody>
      </p:sp>
      <p:sp>
        <p:nvSpPr>
          <p:cNvPr id="3" name="Content Placeholder 2"/>
          <p:cNvSpPr>
            <a:spLocks noGrp="1"/>
          </p:cNvSpPr>
          <p:nvPr>
            <p:ph idx="1"/>
          </p:nvPr>
        </p:nvSpPr>
        <p:spPr/>
        <p:txBody>
          <a:bodyPr>
            <a:normAutofit fontScale="85000" lnSpcReduction="20000"/>
          </a:bodyPr>
          <a:lstStyle/>
          <a:p>
            <a:r>
              <a:rPr lang="en-US" dirty="0"/>
              <a:t>function </a:t>
            </a:r>
            <a:r>
              <a:rPr lang="en-US" dirty="0" err="1"/>
              <a:t>loadDoc</a:t>
            </a:r>
            <a:r>
              <a:rPr lang="en-US" dirty="0"/>
              <a:t>() {</a:t>
            </a:r>
          </a:p>
          <a:p>
            <a:r>
              <a:rPr lang="en-US" dirty="0"/>
              <a:t>                $.</a:t>
            </a:r>
            <a:r>
              <a:rPr lang="en-US" dirty="0" err="1"/>
              <a:t>ajax</a:t>
            </a:r>
            <a:r>
              <a:rPr lang="en-US" dirty="0"/>
              <a:t>({</a:t>
            </a:r>
          </a:p>
          <a:p>
            <a:r>
              <a:rPr lang="en-US" dirty="0"/>
              <a:t>                    headers: { "Accept": "application/</a:t>
            </a:r>
            <a:r>
              <a:rPr lang="en-US" dirty="0" err="1"/>
              <a:t>json</a:t>
            </a:r>
            <a:r>
              <a:rPr lang="en-US" dirty="0"/>
              <a:t>"},</a:t>
            </a:r>
          </a:p>
          <a:p>
            <a:r>
              <a:rPr lang="en-US" dirty="0"/>
              <a:t>                    type: 'GET',</a:t>
            </a:r>
          </a:p>
          <a:p>
            <a:r>
              <a:rPr lang="en-US" dirty="0"/>
              <a:t>                    url: "http://localhost:3000/user", </a:t>
            </a:r>
          </a:p>
          <a:p>
            <a:r>
              <a:rPr lang="en-US" dirty="0"/>
              <a:t>                    success: function(result) {</a:t>
            </a:r>
          </a:p>
          <a:p>
            <a:r>
              <a:rPr lang="en-US" dirty="0"/>
              <a:t>                        console.log(result);</a:t>
            </a:r>
          </a:p>
          <a:p>
            <a:r>
              <a:rPr lang="en-US" dirty="0"/>
              <a:t>                    },</a:t>
            </a:r>
          </a:p>
          <a:p>
            <a:r>
              <a:rPr lang="en-US" dirty="0"/>
              <a:t>                    error : function(result){</a:t>
            </a:r>
          </a:p>
          <a:p>
            <a:r>
              <a:rPr lang="en-US" dirty="0"/>
              <a:t>                        console.log("Error "+result);</a:t>
            </a:r>
          </a:p>
          <a:p>
            <a:r>
              <a:rPr lang="en-US" dirty="0"/>
              <a:t>                    }</a:t>
            </a:r>
          </a:p>
          <a:p>
            <a:r>
              <a:rPr lang="en-US" dirty="0"/>
              <a:t>                });</a:t>
            </a:r>
          </a:p>
          <a:p>
            <a:r>
              <a:rPr lang="en-US" dirty="0"/>
              <a:t>            }</a:t>
            </a:r>
          </a:p>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 Run client application</a:t>
            </a:r>
          </a:p>
        </p:txBody>
      </p:sp>
      <p:sp>
        <p:nvSpPr>
          <p:cNvPr id="3" name="Content Placeholder 2"/>
          <p:cNvSpPr>
            <a:spLocks noGrp="1"/>
          </p:cNvSpPr>
          <p:nvPr>
            <p:ph idx="1"/>
          </p:nvPr>
        </p:nvSpPr>
        <p:spPr/>
        <p:txBody>
          <a:bodyPr/>
          <a:lstStyle/>
          <a:p>
            <a:r>
              <a:rPr lang="en-US" dirty="0"/>
              <a:t>Open HTML file in browser and call the function.</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MySQL in NodeJS</a:t>
            </a:r>
          </a:p>
        </p:txBody>
      </p:sp>
      <p:sp>
        <p:nvSpPr>
          <p:cNvPr id="3" name="Content Placeholder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106793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E2F4-E44A-F71D-54C9-44849D33D5BE}"/>
              </a:ext>
            </a:extLst>
          </p:cNvPr>
          <p:cNvSpPr>
            <a:spLocks noGrp="1"/>
          </p:cNvSpPr>
          <p:nvPr>
            <p:ph type="title"/>
          </p:nvPr>
        </p:nvSpPr>
        <p:spPr/>
        <p:txBody>
          <a:bodyPr/>
          <a:lstStyle/>
          <a:p>
            <a:r>
              <a:rPr lang="en-IN" dirty="0"/>
              <a:t>Steps to use MySQL in NodeJS</a:t>
            </a:r>
          </a:p>
        </p:txBody>
      </p:sp>
      <p:sp>
        <p:nvSpPr>
          <p:cNvPr id="3" name="Content Placeholder 2">
            <a:extLst>
              <a:ext uri="{FF2B5EF4-FFF2-40B4-BE49-F238E27FC236}">
                <a16:creationId xmlns:a16="http://schemas.microsoft.com/office/drawing/2014/main" id="{D8F4B085-BB9E-C36A-85DD-F037F5A965B8}"/>
              </a:ext>
            </a:extLst>
          </p:cNvPr>
          <p:cNvSpPr>
            <a:spLocks noGrp="1"/>
          </p:cNvSpPr>
          <p:nvPr>
            <p:ph idx="1"/>
          </p:nvPr>
        </p:nvSpPr>
        <p:spPr/>
        <p:txBody>
          <a:bodyPr>
            <a:normAutofit fontScale="55000" lnSpcReduction="20000"/>
          </a:bodyPr>
          <a:lstStyle/>
          <a:p>
            <a:r>
              <a:rPr lang="en-IN" dirty="0"/>
              <a:t>Install </a:t>
            </a:r>
            <a:r>
              <a:rPr lang="en-IN" dirty="0" err="1"/>
              <a:t>mysql</a:t>
            </a:r>
            <a:r>
              <a:rPr lang="en-IN" dirty="0"/>
              <a:t> driver</a:t>
            </a:r>
          </a:p>
          <a:p>
            <a:pPr lvl="1"/>
            <a:r>
              <a:rPr lang="en-IN" dirty="0" err="1"/>
              <a:t>npm</a:t>
            </a:r>
            <a:r>
              <a:rPr lang="en-IN" dirty="0"/>
              <a:t> install </a:t>
            </a:r>
            <a:r>
              <a:rPr lang="en-IN" dirty="0" err="1"/>
              <a:t>mysql</a:t>
            </a:r>
            <a:endParaRPr lang="en-IN" dirty="0"/>
          </a:p>
          <a:p>
            <a:r>
              <a:rPr lang="en-IN" dirty="0"/>
              <a:t>Use </a:t>
            </a:r>
            <a:r>
              <a:rPr lang="en-IN" dirty="0" err="1"/>
              <a:t>mysql</a:t>
            </a:r>
            <a:r>
              <a:rPr lang="en-IN" dirty="0"/>
              <a:t> in application</a:t>
            </a:r>
          </a:p>
          <a:p>
            <a:pPr lvl="1"/>
            <a:r>
              <a:rPr lang="en-IN" dirty="0"/>
              <a:t>var </a:t>
            </a:r>
            <a:r>
              <a:rPr lang="en-IN" dirty="0" err="1"/>
              <a:t>mysql</a:t>
            </a:r>
            <a:r>
              <a:rPr lang="en-IN" dirty="0"/>
              <a:t> = require('</a:t>
            </a:r>
            <a:r>
              <a:rPr lang="en-IN" dirty="0" err="1"/>
              <a:t>mysql</a:t>
            </a:r>
            <a:r>
              <a:rPr lang="en-IN" dirty="0"/>
              <a:t>’);</a:t>
            </a:r>
          </a:p>
          <a:p>
            <a:r>
              <a:rPr lang="en-IN" dirty="0"/>
              <a:t>Create connection</a:t>
            </a:r>
          </a:p>
          <a:p>
            <a:pPr lvl="1"/>
            <a:r>
              <a:rPr lang="en-IN" dirty="0"/>
              <a:t>var con = </a:t>
            </a:r>
            <a:r>
              <a:rPr lang="en-IN" dirty="0" err="1"/>
              <a:t>mysql.createConnection</a:t>
            </a:r>
            <a:r>
              <a:rPr lang="en-IN" dirty="0"/>
              <a:t>({</a:t>
            </a:r>
          </a:p>
          <a:p>
            <a:pPr lvl="1"/>
            <a:r>
              <a:rPr lang="en-IN" dirty="0"/>
              <a:t>  host: "localhost",</a:t>
            </a:r>
          </a:p>
          <a:p>
            <a:pPr lvl="1"/>
            <a:r>
              <a:rPr lang="en-IN" dirty="0"/>
              <a:t>  user: "</a:t>
            </a:r>
            <a:r>
              <a:rPr lang="en-IN" dirty="0" err="1"/>
              <a:t>yourusername</a:t>
            </a:r>
            <a:r>
              <a:rPr lang="en-IN" dirty="0"/>
              <a:t>",</a:t>
            </a:r>
          </a:p>
          <a:p>
            <a:pPr lvl="1"/>
            <a:r>
              <a:rPr lang="en-IN" dirty="0"/>
              <a:t>  password: "</a:t>
            </a:r>
            <a:r>
              <a:rPr lang="en-IN" dirty="0" err="1"/>
              <a:t>yourpassword</a:t>
            </a:r>
            <a:r>
              <a:rPr lang="en-IN" dirty="0"/>
              <a:t>"</a:t>
            </a:r>
          </a:p>
          <a:p>
            <a:pPr lvl="1"/>
            <a:r>
              <a:rPr lang="en-IN" dirty="0"/>
              <a:t>});</a:t>
            </a:r>
          </a:p>
          <a:p>
            <a:pPr lvl="1"/>
            <a:endParaRPr lang="en-IN" dirty="0"/>
          </a:p>
          <a:p>
            <a:pPr lvl="1"/>
            <a:r>
              <a:rPr lang="en-IN" dirty="0" err="1"/>
              <a:t>con.connect</a:t>
            </a:r>
            <a:r>
              <a:rPr lang="en-IN" dirty="0"/>
              <a:t>(function(err) {</a:t>
            </a:r>
          </a:p>
          <a:p>
            <a:pPr lvl="1"/>
            <a:r>
              <a:rPr lang="en-IN" dirty="0"/>
              <a:t>  if (err) throw err;</a:t>
            </a:r>
          </a:p>
          <a:p>
            <a:pPr lvl="1"/>
            <a:r>
              <a:rPr lang="en-IN" dirty="0"/>
              <a:t>  console.log("Connected!");</a:t>
            </a:r>
          </a:p>
          <a:p>
            <a:pPr lvl="1"/>
            <a:r>
              <a:rPr lang="en-IN" dirty="0"/>
              <a:t>});</a:t>
            </a:r>
          </a:p>
          <a:p>
            <a:r>
              <a:rPr lang="en-IN" dirty="0"/>
              <a:t>Query database</a:t>
            </a:r>
          </a:p>
          <a:p>
            <a:pPr lvl="1"/>
            <a:r>
              <a:rPr lang="en-IN" dirty="0" err="1"/>
              <a:t>con.query</a:t>
            </a:r>
            <a:r>
              <a:rPr lang="en-IN" dirty="0"/>
              <a:t>(</a:t>
            </a:r>
            <a:r>
              <a:rPr lang="en-IN" dirty="0" err="1"/>
              <a:t>sql</a:t>
            </a:r>
            <a:r>
              <a:rPr lang="en-IN" dirty="0"/>
              <a:t>, function (err, result) {</a:t>
            </a:r>
          </a:p>
          <a:p>
            <a:pPr lvl="1"/>
            <a:r>
              <a:rPr lang="en-IN" dirty="0"/>
              <a:t>    if (err) throw err;</a:t>
            </a:r>
          </a:p>
          <a:p>
            <a:pPr lvl="1"/>
            <a:r>
              <a:rPr lang="en-IN" dirty="0"/>
              <a:t>    console.log("Result: " + result);</a:t>
            </a:r>
          </a:p>
          <a:p>
            <a:pPr lvl="1"/>
            <a:r>
              <a:rPr lang="en-IN" dirty="0"/>
              <a:t>  });</a:t>
            </a:r>
          </a:p>
          <a:p>
            <a:r>
              <a:rPr lang="en-IN" dirty="0"/>
              <a:t>Do all operations like create DB, create table, insert, update, delete, query, sort, where, group, etc…</a:t>
            </a:r>
          </a:p>
          <a:p>
            <a:endParaRPr lang="en-IN" dirty="0"/>
          </a:p>
        </p:txBody>
      </p:sp>
    </p:spTree>
    <p:extLst>
      <p:ext uri="{BB962C8B-B14F-4D97-AF65-F5344CB8AC3E}">
        <p14:creationId xmlns:p14="http://schemas.microsoft.com/office/powerpoint/2010/main" val="37643221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Modules</a:t>
            </a:r>
          </a:p>
        </p:txBody>
      </p:sp>
      <p:sp>
        <p:nvSpPr>
          <p:cNvPr id="3" name="Content Placeholder 2"/>
          <p:cNvSpPr>
            <a:spLocks noGrp="1"/>
          </p:cNvSpPr>
          <p:nvPr>
            <p:ph type="subTitle" idx="1"/>
          </p:nvPr>
        </p:nvSpPr>
        <p:spPr/>
        <p:txBody>
          <a:bodyPr/>
          <a:lstStyle/>
          <a:p>
            <a:r>
              <a:rPr lang="en-US" dirty="0"/>
              <a:t>More on modules</a:t>
            </a:r>
          </a:p>
        </p:txBody>
      </p:sp>
    </p:spTree>
    <p:extLst>
      <p:ext uri="{BB962C8B-B14F-4D97-AF65-F5344CB8AC3E}">
        <p14:creationId xmlns:p14="http://schemas.microsoft.com/office/powerpoint/2010/main" val="38263036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DD3D-2938-D7F6-1DFC-EB5BA823F23B}"/>
              </a:ext>
            </a:extLst>
          </p:cNvPr>
          <p:cNvSpPr>
            <a:spLocks noGrp="1"/>
          </p:cNvSpPr>
          <p:nvPr>
            <p:ph type="title"/>
          </p:nvPr>
        </p:nvSpPr>
        <p:spPr/>
        <p:txBody>
          <a:bodyPr/>
          <a:lstStyle/>
          <a:p>
            <a:r>
              <a:rPr lang="en-US" dirty="0"/>
              <a:t>Types of modules</a:t>
            </a:r>
            <a:endParaRPr lang="en-IN" dirty="0"/>
          </a:p>
        </p:txBody>
      </p:sp>
      <p:sp>
        <p:nvSpPr>
          <p:cNvPr id="3" name="Content Placeholder 2">
            <a:extLst>
              <a:ext uri="{FF2B5EF4-FFF2-40B4-BE49-F238E27FC236}">
                <a16:creationId xmlns:a16="http://schemas.microsoft.com/office/drawing/2014/main" id="{EDE9414E-0595-C54B-ADBC-663602AE16B1}"/>
              </a:ext>
            </a:extLst>
          </p:cNvPr>
          <p:cNvSpPr>
            <a:spLocks noGrp="1"/>
          </p:cNvSpPr>
          <p:nvPr>
            <p:ph idx="1"/>
          </p:nvPr>
        </p:nvSpPr>
        <p:spPr/>
        <p:txBody>
          <a:bodyPr>
            <a:normAutofit lnSpcReduction="10000"/>
          </a:bodyPr>
          <a:lstStyle/>
          <a:p>
            <a:r>
              <a:rPr lang="en-IN" dirty="0"/>
              <a:t>Core modules</a:t>
            </a:r>
          </a:p>
          <a:p>
            <a:pPr lvl="1"/>
            <a:r>
              <a:rPr lang="en-US" dirty="0"/>
              <a:t>Built-in modules that are part of Node.js and come with the Node.js installation process (Java script framework) are known as core modules.</a:t>
            </a:r>
            <a:endParaRPr lang="en-IN" dirty="0"/>
          </a:p>
          <a:p>
            <a:r>
              <a:rPr lang="en-IN" dirty="0"/>
              <a:t>Local modules</a:t>
            </a:r>
          </a:p>
          <a:p>
            <a:pPr lvl="1"/>
            <a:r>
              <a:rPr lang="en-US" dirty="0"/>
              <a:t>Local modules are created by user Node.js application. These modules are included in our program in the same way as we include the built in module.</a:t>
            </a:r>
            <a:endParaRPr lang="en-IN" dirty="0"/>
          </a:p>
          <a:p>
            <a:r>
              <a:rPr lang="en-IN" dirty="0"/>
              <a:t>Third party modules</a:t>
            </a:r>
          </a:p>
          <a:p>
            <a:pPr lvl="1"/>
            <a:r>
              <a:rPr lang="en-US" dirty="0"/>
              <a:t>Modules that are available online and are installed using the </a:t>
            </a:r>
            <a:r>
              <a:rPr lang="en-US" dirty="0" err="1"/>
              <a:t>npm</a:t>
            </a:r>
            <a:r>
              <a:rPr lang="en-US" dirty="0"/>
              <a:t> command are called third party modules. </a:t>
            </a:r>
            <a:endParaRPr lang="en-IN" dirty="0"/>
          </a:p>
        </p:txBody>
      </p:sp>
    </p:spTree>
    <p:extLst>
      <p:ext uri="{BB962C8B-B14F-4D97-AF65-F5344CB8AC3E}">
        <p14:creationId xmlns:p14="http://schemas.microsoft.com/office/powerpoint/2010/main" val="37333907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1842-15AE-2EED-F322-795132804D32}"/>
              </a:ext>
            </a:extLst>
          </p:cNvPr>
          <p:cNvSpPr>
            <a:spLocks noGrp="1"/>
          </p:cNvSpPr>
          <p:nvPr>
            <p:ph type="title"/>
          </p:nvPr>
        </p:nvSpPr>
        <p:spPr/>
        <p:txBody>
          <a:bodyPr/>
          <a:lstStyle/>
          <a:p>
            <a:r>
              <a:rPr lang="en-US" dirty="0"/>
              <a:t>Core modules</a:t>
            </a:r>
            <a:endParaRPr lang="en-IN" dirty="0"/>
          </a:p>
        </p:txBody>
      </p:sp>
      <p:sp>
        <p:nvSpPr>
          <p:cNvPr id="3" name="Content Placeholder 2">
            <a:extLst>
              <a:ext uri="{FF2B5EF4-FFF2-40B4-BE49-F238E27FC236}">
                <a16:creationId xmlns:a16="http://schemas.microsoft.com/office/drawing/2014/main" id="{785231BB-1209-6532-AEBB-F82CDDB207F1}"/>
              </a:ext>
            </a:extLst>
          </p:cNvPr>
          <p:cNvSpPr>
            <a:spLocks noGrp="1"/>
          </p:cNvSpPr>
          <p:nvPr>
            <p:ph idx="1"/>
          </p:nvPr>
        </p:nvSpPr>
        <p:spPr/>
        <p:txBody>
          <a:bodyPr>
            <a:normAutofit lnSpcReduction="10000"/>
          </a:bodyPr>
          <a:lstStyle/>
          <a:p>
            <a:r>
              <a:rPr lang="en-US" dirty="0"/>
              <a:t>Few core modules are</a:t>
            </a:r>
          </a:p>
          <a:p>
            <a:pPr lvl="1"/>
            <a:r>
              <a:rPr lang="en-US" dirty="0"/>
              <a:t>Http: Used for creating an HTTP server in </a:t>
            </a:r>
            <a:r>
              <a:rPr lang="en-US" dirty="0" err="1"/>
              <a:t>nodejs</a:t>
            </a:r>
            <a:r>
              <a:rPr lang="en-US" dirty="0"/>
              <a:t>.</a:t>
            </a:r>
          </a:p>
          <a:p>
            <a:pPr lvl="1"/>
            <a:r>
              <a:rPr lang="en-US" dirty="0"/>
              <a:t>Url: This module also helps in parsing the </a:t>
            </a:r>
            <a:r>
              <a:rPr lang="en-US" dirty="0" err="1"/>
              <a:t>urls</a:t>
            </a:r>
            <a:r>
              <a:rPr lang="en-US" dirty="0"/>
              <a:t>.</a:t>
            </a:r>
          </a:p>
          <a:p>
            <a:pPr lvl="1"/>
            <a:r>
              <a:rPr lang="en-US" dirty="0"/>
              <a:t>Path: It helps to find the file paths.</a:t>
            </a:r>
          </a:p>
          <a:p>
            <a:pPr lvl="1"/>
            <a:r>
              <a:rPr lang="en-US" dirty="0" err="1"/>
              <a:t>Querystring</a:t>
            </a:r>
            <a:r>
              <a:rPr lang="en-US" dirty="0"/>
              <a:t>: It helps in parsing and proper formatting of the </a:t>
            </a:r>
            <a:r>
              <a:rPr lang="en-US" dirty="0" err="1"/>
              <a:t>url</a:t>
            </a:r>
            <a:r>
              <a:rPr lang="en-US" dirty="0"/>
              <a:t>.</a:t>
            </a:r>
          </a:p>
          <a:p>
            <a:pPr lvl="1"/>
            <a:r>
              <a:rPr lang="en-US" dirty="0"/>
              <a:t>Process: Gives information regarding the current process.</a:t>
            </a:r>
          </a:p>
          <a:p>
            <a:pPr lvl="1"/>
            <a:r>
              <a:rPr lang="en-US" dirty="0"/>
              <a:t>Fs: Used in modification of files.</a:t>
            </a:r>
          </a:p>
          <a:p>
            <a:pPr lvl="1"/>
            <a:r>
              <a:rPr lang="en-US" dirty="0" err="1"/>
              <a:t>Os</a:t>
            </a:r>
            <a:r>
              <a:rPr lang="en-US" dirty="0"/>
              <a:t>: It contains the details of the operating system in which the node </a:t>
            </a:r>
            <a:r>
              <a:rPr lang="en-US" dirty="0" err="1"/>
              <a:t>js</a:t>
            </a:r>
            <a:r>
              <a:rPr lang="en-US" dirty="0"/>
              <a:t> application is currently running.</a:t>
            </a:r>
          </a:p>
        </p:txBody>
      </p:sp>
    </p:spTree>
    <p:extLst>
      <p:ext uri="{BB962C8B-B14F-4D97-AF65-F5344CB8AC3E}">
        <p14:creationId xmlns:p14="http://schemas.microsoft.com/office/powerpoint/2010/main" val="22580989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87E0-DCFE-6195-DDBB-D20645299D18}"/>
              </a:ext>
            </a:extLst>
          </p:cNvPr>
          <p:cNvSpPr>
            <a:spLocks noGrp="1"/>
          </p:cNvSpPr>
          <p:nvPr>
            <p:ph type="title"/>
          </p:nvPr>
        </p:nvSpPr>
        <p:spPr/>
        <p:txBody>
          <a:bodyPr/>
          <a:lstStyle/>
          <a:p>
            <a:r>
              <a:rPr lang="en-US" dirty="0"/>
              <a:t>http module</a:t>
            </a:r>
            <a:endParaRPr lang="en-IN" dirty="0"/>
          </a:p>
        </p:txBody>
      </p:sp>
      <p:sp>
        <p:nvSpPr>
          <p:cNvPr id="3" name="Content Placeholder 2">
            <a:extLst>
              <a:ext uri="{FF2B5EF4-FFF2-40B4-BE49-F238E27FC236}">
                <a16:creationId xmlns:a16="http://schemas.microsoft.com/office/drawing/2014/main" id="{E19FBAE5-29E8-A20B-463F-EC4D24C02D20}"/>
              </a:ext>
            </a:extLst>
          </p:cNvPr>
          <p:cNvSpPr>
            <a:spLocks noGrp="1"/>
          </p:cNvSpPr>
          <p:nvPr>
            <p:ph idx="1"/>
          </p:nvPr>
        </p:nvSpPr>
        <p:spPr/>
        <p:txBody>
          <a:bodyPr>
            <a:normAutofit fontScale="92500" lnSpcReduction="10000"/>
          </a:bodyPr>
          <a:lstStyle/>
          <a:p>
            <a:r>
              <a:rPr lang="en-US" dirty="0"/>
              <a:t>METHODS property</a:t>
            </a:r>
          </a:p>
          <a:p>
            <a:pPr lvl="1"/>
            <a:r>
              <a:rPr lang="en-US" dirty="0"/>
              <a:t>Try console.log(</a:t>
            </a:r>
            <a:r>
              <a:rPr lang="en-US" dirty="0" err="1"/>
              <a:t>http.METHODS</a:t>
            </a:r>
            <a:r>
              <a:rPr lang="en-US" dirty="0"/>
              <a:t>) and validate output</a:t>
            </a:r>
          </a:p>
          <a:p>
            <a:pPr lvl="1"/>
            <a:r>
              <a:rPr lang="en-US" dirty="0"/>
              <a:t>It provides more than 2 dozens supported methods.</a:t>
            </a:r>
          </a:p>
          <a:p>
            <a:pPr lvl="1"/>
            <a:r>
              <a:rPr lang="en-US" dirty="0"/>
              <a:t>Generally we use 4/5 methods</a:t>
            </a:r>
          </a:p>
          <a:p>
            <a:pPr lvl="1"/>
            <a:r>
              <a:rPr lang="en-US" dirty="0"/>
              <a:t>Few common methods</a:t>
            </a:r>
          </a:p>
          <a:p>
            <a:pPr lvl="2"/>
            <a:r>
              <a:rPr lang="en-US" dirty="0"/>
              <a:t>GET-  Requests a specified resource. </a:t>
            </a:r>
          </a:p>
          <a:p>
            <a:pPr lvl="2"/>
            <a:r>
              <a:rPr lang="en-US" dirty="0"/>
              <a:t>HEAD - Asks for a response identical to a GET request, but without the response body.</a:t>
            </a:r>
          </a:p>
          <a:p>
            <a:pPr lvl="2"/>
            <a:r>
              <a:rPr lang="en-US" dirty="0"/>
              <a:t>POST - Submits an entity to the specified resource.</a:t>
            </a:r>
          </a:p>
          <a:p>
            <a:pPr lvl="2"/>
            <a:r>
              <a:rPr lang="en-US" dirty="0"/>
              <a:t>PUT - Replaces all of the target resource with the request payload.</a:t>
            </a:r>
          </a:p>
          <a:p>
            <a:pPr lvl="2"/>
            <a:r>
              <a:rPr lang="en-US" dirty="0"/>
              <a:t>DELETE - Deletes the specified resource.</a:t>
            </a:r>
          </a:p>
          <a:p>
            <a:pPr lvl="2"/>
            <a:r>
              <a:rPr lang="en-US" dirty="0"/>
              <a:t>PATCH - The PATCH method applies partial modifications to a resource.</a:t>
            </a:r>
          </a:p>
        </p:txBody>
      </p:sp>
    </p:spTree>
    <p:extLst>
      <p:ext uri="{BB962C8B-B14F-4D97-AF65-F5344CB8AC3E}">
        <p14:creationId xmlns:p14="http://schemas.microsoft.com/office/powerpoint/2010/main" val="29157272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87E0-DCFE-6195-DDBB-D20645299D18}"/>
              </a:ext>
            </a:extLst>
          </p:cNvPr>
          <p:cNvSpPr>
            <a:spLocks noGrp="1"/>
          </p:cNvSpPr>
          <p:nvPr>
            <p:ph type="title"/>
          </p:nvPr>
        </p:nvSpPr>
        <p:spPr/>
        <p:txBody>
          <a:bodyPr/>
          <a:lstStyle/>
          <a:p>
            <a:r>
              <a:rPr lang="en-US" dirty="0"/>
              <a:t>http module</a:t>
            </a:r>
            <a:endParaRPr lang="en-IN" dirty="0"/>
          </a:p>
        </p:txBody>
      </p:sp>
      <p:sp>
        <p:nvSpPr>
          <p:cNvPr id="3" name="Content Placeholder 2">
            <a:extLst>
              <a:ext uri="{FF2B5EF4-FFF2-40B4-BE49-F238E27FC236}">
                <a16:creationId xmlns:a16="http://schemas.microsoft.com/office/drawing/2014/main" id="{E19FBAE5-29E8-A20B-463F-EC4D24C02D20}"/>
              </a:ext>
            </a:extLst>
          </p:cNvPr>
          <p:cNvSpPr>
            <a:spLocks noGrp="1"/>
          </p:cNvSpPr>
          <p:nvPr>
            <p:ph idx="1"/>
          </p:nvPr>
        </p:nvSpPr>
        <p:spPr/>
        <p:txBody>
          <a:bodyPr>
            <a:normAutofit fontScale="47500" lnSpcReduction="20000"/>
          </a:bodyPr>
          <a:lstStyle/>
          <a:p>
            <a:r>
              <a:rPr lang="en-US" dirty="0"/>
              <a:t>STATUS_CODE property</a:t>
            </a:r>
          </a:p>
          <a:p>
            <a:pPr lvl="1"/>
            <a:r>
              <a:rPr lang="en-US" dirty="0"/>
              <a:t>Try console.log(</a:t>
            </a:r>
            <a:r>
              <a:rPr lang="en-US" dirty="0" err="1"/>
              <a:t>http.STATUS_CODE</a:t>
            </a:r>
            <a:r>
              <a:rPr lang="en-US" dirty="0"/>
              <a:t>) and validate output</a:t>
            </a:r>
          </a:p>
          <a:p>
            <a:pPr lvl="1"/>
            <a:r>
              <a:rPr lang="en-US" dirty="0"/>
              <a:t>It provides more than 3-4 dozens supported status code.</a:t>
            </a:r>
          </a:p>
          <a:p>
            <a:pPr lvl="1"/>
            <a:r>
              <a:rPr lang="en-US" dirty="0"/>
              <a:t>Range wise updates</a:t>
            </a:r>
          </a:p>
          <a:p>
            <a:pPr lvl="2"/>
            <a:r>
              <a:rPr lang="fr-FR" dirty="0" err="1"/>
              <a:t>Informational</a:t>
            </a:r>
            <a:r>
              <a:rPr lang="fr-FR" dirty="0"/>
              <a:t> </a:t>
            </a:r>
            <a:r>
              <a:rPr lang="fr-FR" dirty="0" err="1"/>
              <a:t>responses</a:t>
            </a:r>
            <a:r>
              <a:rPr lang="fr-FR" dirty="0"/>
              <a:t> (100 – 199)</a:t>
            </a:r>
          </a:p>
          <a:p>
            <a:pPr lvl="2"/>
            <a:r>
              <a:rPr lang="fr-FR" dirty="0" err="1"/>
              <a:t>Successful</a:t>
            </a:r>
            <a:r>
              <a:rPr lang="fr-FR" dirty="0"/>
              <a:t> </a:t>
            </a:r>
            <a:r>
              <a:rPr lang="fr-FR" dirty="0" err="1"/>
              <a:t>responses</a:t>
            </a:r>
            <a:r>
              <a:rPr lang="fr-FR" dirty="0"/>
              <a:t> (200 – 299)</a:t>
            </a:r>
          </a:p>
          <a:p>
            <a:pPr lvl="2"/>
            <a:r>
              <a:rPr lang="fr-FR" dirty="0"/>
              <a:t>Redirection messages (300 – 399)</a:t>
            </a:r>
          </a:p>
          <a:p>
            <a:pPr lvl="2"/>
            <a:r>
              <a:rPr lang="fr-FR" dirty="0"/>
              <a:t>Client </a:t>
            </a:r>
            <a:r>
              <a:rPr lang="fr-FR" dirty="0" err="1"/>
              <a:t>error</a:t>
            </a:r>
            <a:r>
              <a:rPr lang="fr-FR" dirty="0"/>
              <a:t> </a:t>
            </a:r>
            <a:r>
              <a:rPr lang="fr-FR" dirty="0" err="1"/>
              <a:t>responses</a:t>
            </a:r>
            <a:r>
              <a:rPr lang="fr-FR" dirty="0"/>
              <a:t> (400 – 499)</a:t>
            </a:r>
          </a:p>
          <a:p>
            <a:pPr lvl="2"/>
            <a:r>
              <a:rPr lang="fr-FR" dirty="0"/>
              <a:t>Server </a:t>
            </a:r>
            <a:r>
              <a:rPr lang="fr-FR" dirty="0" err="1"/>
              <a:t>error</a:t>
            </a:r>
            <a:r>
              <a:rPr lang="fr-FR" dirty="0"/>
              <a:t> </a:t>
            </a:r>
            <a:r>
              <a:rPr lang="fr-FR" dirty="0" err="1"/>
              <a:t>responses</a:t>
            </a:r>
            <a:r>
              <a:rPr lang="fr-FR" dirty="0"/>
              <a:t> (500 – 599)</a:t>
            </a:r>
            <a:endParaRPr lang="en-US" dirty="0"/>
          </a:p>
          <a:p>
            <a:pPr lvl="1"/>
            <a:r>
              <a:rPr lang="en-US" dirty="0"/>
              <a:t>Few commonly used status code</a:t>
            </a:r>
          </a:p>
          <a:p>
            <a:pPr lvl="2"/>
            <a:r>
              <a:rPr lang="en-US" dirty="0"/>
              <a:t>200 OK - a successful request.</a:t>
            </a:r>
          </a:p>
          <a:p>
            <a:pPr lvl="2"/>
            <a:r>
              <a:rPr lang="en-US" dirty="0"/>
              <a:t>201 Created - This indicates that the request was completed, and a new resource was created as a result</a:t>
            </a:r>
          </a:p>
          <a:p>
            <a:pPr lvl="2"/>
            <a:r>
              <a:rPr lang="en-US" dirty="0"/>
              <a:t>204 No Content - This response is sent when the server has completed the request and does not need to return an entity-body</a:t>
            </a:r>
          </a:p>
          <a:p>
            <a:pPr lvl="2"/>
            <a:r>
              <a:rPr lang="en-US" dirty="0"/>
              <a:t>400 Bad Request - When the server is unable to understand the request due to incorrect syntax</a:t>
            </a:r>
          </a:p>
          <a:p>
            <a:pPr lvl="2"/>
            <a:r>
              <a:rPr lang="en-US" dirty="0"/>
              <a:t>401 Unauthorized – User is not authorized to access resource. (No credential provided)</a:t>
            </a:r>
          </a:p>
          <a:p>
            <a:pPr lvl="2"/>
            <a:r>
              <a:rPr lang="en-US" dirty="0"/>
              <a:t>403 Forbidden - when the server refuses to provide the requested resource because the client does not have access permissions. (Credential provided but not enough privileges)</a:t>
            </a:r>
          </a:p>
          <a:p>
            <a:pPr lvl="2"/>
            <a:r>
              <a:rPr lang="en-US" dirty="0"/>
              <a:t>404 Not Found - The requested resource is unavailable on the server</a:t>
            </a:r>
          </a:p>
          <a:p>
            <a:pPr lvl="2"/>
            <a:r>
              <a:rPr lang="en-US" dirty="0"/>
              <a:t>500 Internal Server Error - The server ran into an unanticipated problem that stopped it from completing the request.</a:t>
            </a:r>
          </a:p>
          <a:p>
            <a:pPr lvl="2"/>
            <a:r>
              <a:rPr lang="en-US" dirty="0"/>
              <a:t>503 Service not available - This is due to a sudden overload and it means the server cannot handle the request.</a:t>
            </a:r>
          </a:p>
          <a:p>
            <a:pPr lvl="2"/>
            <a:r>
              <a:rPr lang="en-US" dirty="0"/>
              <a:t>504 Gateway timeout - When the server is operating as a gateway and cannot promptly respond, this error response is returned.</a:t>
            </a:r>
          </a:p>
        </p:txBody>
      </p:sp>
    </p:spTree>
    <p:extLst>
      <p:ext uri="{BB962C8B-B14F-4D97-AF65-F5344CB8AC3E}">
        <p14:creationId xmlns:p14="http://schemas.microsoft.com/office/powerpoint/2010/main" val="2226955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Installation and Setup</a:t>
            </a:r>
            <a:endParaRPr lang="en-US" dirty="0"/>
          </a:p>
        </p:txBody>
      </p:sp>
      <p:sp>
        <p:nvSpPr>
          <p:cNvPr id="3" name="Content Placeholder 2"/>
          <p:cNvSpPr>
            <a:spLocks noGrp="1"/>
          </p:cNvSpPr>
          <p:nvPr>
            <p:ph idx="1"/>
          </p:nvPr>
        </p:nvSpPr>
        <p:spPr/>
        <p:txBody>
          <a:bodyPr/>
          <a:lstStyle/>
          <a:p>
            <a:r>
              <a:rPr lang="en-US" dirty="0"/>
              <a:t>Install Node.JS from </a:t>
            </a:r>
            <a:br>
              <a:rPr lang="en-US" dirty="0"/>
            </a:br>
            <a:r>
              <a:rPr lang="en-US" dirty="0">
                <a:hlinkClick r:id="rId2"/>
              </a:rPr>
              <a:t>https://nodejs.org/</a:t>
            </a:r>
            <a:endParaRPr lang="en-US" dirty="0"/>
          </a:p>
          <a:p>
            <a:r>
              <a:rPr lang="en-US" dirty="0"/>
              <a:t>Install Visual Studio Code from</a:t>
            </a:r>
            <a:br>
              <a:rPr lang="en-US" dirty="0"/>
            </a:br>
            <a:r>
              <a:rPr lang="en-US" dirty="0">
                <a:hlinkClick r:id="rId3"/>
              </a:rPr>
              <a:t>https://code.visualstudio.com/download</a:t>
            </a:r>
            <a:endParaRPr lang="en-US" dirty="0"/>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87E0-DCFE-6195-DDBB-D20645299D18}"/>
              </a:ext>
            </a:extLst>
          </p:cNvPr>
          <p:cNvSpPr>
            <a:spLocks noGrp="1"/>
          </p:cNvSpPr>
          <p:nvPr>
            <p:ph type="title"/>
          </p:nvPr>
        </p:nvSpPr>
        <p:spPr/>
        <p:txBody>
          <a:bodyPr/>
          <a:lstStyle/>
          <a:p>
            <a:r>
              <a:rPr lang="en-US" dirty="0"/>
              <a:t>http module</a:t>
            </a:r>
            <a:endParaRPr lang="en-IN" dirty="0"/>
          </a:p>
        </p:txBody>
      </p:sp>
      <p:sp>
        <p:nvSpPr>
          <p:cNvPr id="3" name="Content Placeholder 2">
            <a:extLst>
              <a:ext uri="{FF2B5EF4-FFF2-40B4-BE49-F238E27FC236}">
                <a16:creationId xmlns:a16="http://schemas.microsoft.com/office/drawing/2014/main" id="{E19FBAE5-29E8-A20B-463F-EC4D24C02D20}"/>
              </a:ext>
            </a:extLst>
          </p:cNvPr>
          <p:cNvSpPr>
            <a:spLocks noGrp="1"/>
          </p:cNvSpPr>
          <p:nvPr>
            <p:ph idx="1"/>
          </p:nvPr>
        </p:nvSpPr>
        <p:spPr/>
        <p:txBody>
          <a:bodyPr>
            <a:normAutofit/>
          </a:bodyPr>
          <a:lstStyle/>
          <a:p>
            <a:r>
              <a:rPr lang="en-US" dirty="0" err="1"/>
              <a:t>createServer</a:t>
            </a:r>
            <a:r>
              <a:rPr lang="en-US" dirty="0"/>
              <a:t> method</a:t>
            </a:r>
          </a:p>
          <a:p>
            <a:pPr lvl="1"/>
            <a:r>
              <a:rPr lang="en-US" dirty="0"/>
              <a:t>We can use it to create a server. The create server will take a function which will run when we try to access the port.</a:t>
            </a:r>
          </a:p>
          <a:p>
            <a:r>
              <a:rPr lang="en-US" dirty="0"/>
              <a:t>listen method</a:t>
            </a:r>
          </a:p>
          <a:p>
            <a:pPr lvl="1"/>
            <a:r>
              <a:rPr lang="en-US" dirty="0"/>
              <a:t>starts the HTTP server and listens for connections.</a:t>
            </a:r>
          </a:p>
        </p:txBody>
      </p:sp>
    </p:spTree>
    <p:extLst>
      <p:ext uri="{BB962C8B-B14F-4D97-AF65-F5344CB8AC3E}">
        <p14:creationId xmlns:p14="http://schemas.microsoft.com/office/powerpoint/2010/main" val="60311752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87E0-DCFE-6195-DDBB-D20645299D18}"/>
              </a:ext>
            </a:extLst>
          </p:cNvPr>
          <p:cNvSpPr>
            <a:spLocks noGrp="1"/>
          </p:cNvSpPr>
          <p:nvPr>
            <p:ph type="title"/>
          </p:nvPr>
        </p:nvSpPr>
        <p:spPr/>
        <p:txBody>
          <a:bodyPr/>
          <a:lstStyle/>
          <a:p>
            <a:r>
              <a:rPr lang="en-US" dirty="0"/>
              <a:t>http module</a:t>
            </a:r>
            <a:endParaRPr lang="en-IN" dirty="0"/>
          </a:p>
        </p:txBody>
      </p:sp>
      <p:sp>
        <p:nvSpPr>
          <p:cNvPr id="3" name="Content Placeholder 2">
            <a:extLst>
              <a:ext uri="{FF2B5EF4-FFF2-40B4-BE49-F238E27FC236}">
                <a16:creationId xmlns:a16="http://schemas.microsoft.com/office/drawing/2014/main" id="{E19FBAE5-29E8-A20B-463F-EC4D24C02D20}"/>
              </a:ext>
            </a:extLst>
          </p:cNvPr>
          <p:cNvSpPr>
            <a:spLocks noGrp="1"/>
          </p:cNvSpPr>
          <p:nvPr>
            <p:ph idx="1"/>
          </p:nvPr>
        </p:nvSpPr>
        <p:spPr/>
        <p:txBody>
          <a:bodyPr>
            <a:normAutofit/>
          </a:bodyPr>
          <a:lstStyle/>
          <a:p>
            <a:r>
              <a:rPr lang="en-US" dirty="0"/>
              <a:t>Adding headers</a:t>
            </a:r>
          </a:p>
          <a:p>
            <a:pPr lvl="1"/>
            <a:r>
              <a:rPr lang="en-US" dirty="0"/>
              <a:t>We have to set header before send response.</a:t>
            </a:r>
          </a:p>
          <a:p>
            <a:pPr lvl="1"/>
            <a:r>
              <a:rPr lang="en-US" dirty="0"/>
              <a:t>Based on processing we can send any header code.</a:t>
            </a:r>
          </a:p>
          <a:p>
            <a:pPr lvl="1"/>
            <a:r>
              <a:rPr lang="en-US" dirty="0"/>
              <a:t>Use </a:t>
            </a:r>
            <a:r>
              <a:rPr lang="en-US" dirty="0" err="1"/>
              <a:t>writeHead</a:t>
            </a:r>
            <a:r>
              <a:rPr lang="en-US" dirty="0"/>
              <a:t> method of response</a:t>
            </a:r>
          </a:p>
          <a:p>
            <a:pPr lvl="1"/>
            <a:r>
              <a:rPr lang="en-US" dirty="0"/>
              <a:t>Example – </a:t>
            </a:r>
            <a:r>
              <a:rPr lang="en-US" dirty="0" err="1"/>
              <a:t>readFile</a:t>
            </a:r>
            <a:r>
              <a:rPr lang="en-US" dirty="0"/>
              <a:t> and file doesn’t exists.</a:t>
            </a:r>
          </a:p>
          <a:p>
            <a:r>
              <a:rPr lang="en-US" dirty="0"/>
              <a:t>Reading query string</a:t>
            </a:r>
          </a:p>
          <a:p>
            <a:pPr lvl="1"/>
            <a:r>
              <a:rPr lang="en-US" dirty="0"/>
              <a:t>To grab </a:t>
            </a:r>
            <a:r>
              <a:rPr lang="en-US" dirty="0" err="1"/>
              <a:t>url</a:t>
            </a:r>
            <a:r>
              <a:rPr lang="en-US" dirty="0"/>
              <a:t> use req.url property of request object.</a:t>
            </a:r>
          </a:p>
        </p:txBody>
      </p:sp>
    </p:spTree>
    <p:extLst>
      <p:ext uri="{BB962C8B-B14F-4D97-AF65-F5344CB8AC3E}">
        <p14:creationId xmlns:p14="http://schemas.microsoft.com/office/powerpoint/2010/main" val="361570373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C35A-86BE-0302-D5D6-373BC12C3C87}"/>
              </a:ext>
            </a:extLst>
          </p:cNvPr>
          <p:cNvSpPr>
            <a:spLocks noGrp="1"/>
          </p:cNvSpPr>
          <p:nvPr>
            <p:ph type="title"/>
          </p:nvPr>
        </p:nvSpPr>
        <p:spPr/>
        <p:txBody>
          <a:bodyPr/>
          <a:lstStyle/>
          <a:p>
            <a:r>
              <a:rPr lang="en-US" dirty="0" err="1"/>
              <a:t>url</a:t>
            </a:r>
            <a:r>
              <a:rPr lang="en-US" dirty="0"/>
              <a:t> module</a:t>
            </a:r>
            <a:endParaRPr lang="en-IN" dirty="0"/>
          </a:p>
        </p:txBody>
      </p:sp>
      <p:sp>
        <p:nvSpPr>
          <p:cNvPr id="3" name="Content Placeholder 2">
            <a:extLst>
              <a:ext uri="{FF2B5EF4-FFF2-40B4-BE49-F238E27FC236}">
                <a16:creationId xmlns:a16="http://schemas.microsoft.com/office/drawing/2014/main" id="{5E8CD7A4-BFAC-93ED-D4B4-FD8152947348}"/>
              </a:ext>
            </a:extLst>
          </p:cNvPr>
          <p:cNvSpPr>
            <a:spLocks noGrp="1"/>
          </p:cNvSpPr>
          <p:nvPr>
            <p:ph idx="1"/>
          </p:nvPr>
        </p:nvSpPr>
        <p:spPr/>
        <p:txBody>
          <a:bodyPr>
            <a:normAutofit fontScale="92500" lnSpcReduction="10000"/>
          </a:bodyPr>
          <a:lstStyle/>
          <a:p>
            <a:r>
              <a:rPr lang="en-US" dirty="0"/>
              <a:t>It breaks down the </a:t>
            </a:r>
            <a:r>
              <a:rPr lang="en-US" dirty="0" err="1"/>
              <a:t>url</a:t>
            </a:r>
            <a:r>
              <a:rPr lang="en-US" dirty="0"/>
              <a:t> into readable parts</a:t>
            </a:r>
          </a:p>
          <a:p>
            <a:r>
              <a:rPr lang="en-US" dirty="0"/>
              <a:t>It gives fine tune control of </a:t>
            </a:r>
            <a:r>
              <a:rPr lang="en-US" dirty="0" err="1"/>
              <a:t>url</a:t>
            </a:r>
            <a:endParaRPr lang="en-US" dirty="0"/>
          </a:p>
          <a:p>
            <a:pPr lvl="1"/>
            <a:r>
              <a:rPr lang="en-IN" dirty="0"/>
              <a:t>let </a:t>
            </a:r>
            <a:r>
              <a:rPr lang="en-IN" dirty="0" err="1"/>
              <a:t>url</a:t>
            </a:r>
            <a:r>
              <a:rPr lang="en-IN" dirty="0"/>
              <a:t> = require('</a:t>
            </a:r>
            <a:r>
              <a:rPr lang="en-IN" dirty="0" err="1"/>
              <a:t>url</a:t>
            </a:r>
            <a:r>
              <a:rPr lang="en-IN" dirty="0"/>
              <a:t>');</a:t>
            </a:r>
          </a:p>
          <a:p>
            <a:pPr lvl="1"/>
            <a:r>
              <a:rPr lang="en-IN" dirty="0"/>
              <a:t>var </a:t>
            </a:r>
            <a:r>
              <a:rPr lang="en-IN" dirty="0" err="1"/>
              <a:t>adr</a:t>
            </a:r>
            <a:r>
              <a:rPr lang="en-IN" dirty="0"/>
              <a:t> = 'http://localhost:3000/</a:t>
            </a:r>
            <a:r>
              <a:rPr lang="en-IN" dirty="0" err="1"/>
              <a:t>search?year</a:t>
            </a:r>
            <a:r>
              <a:rPr lang="en-IN" dirty="0"/>
              <a:t>=2021&amp;month=august';</a:t>
            </a:r>
          </a:p>
          <a:p>
            <a:pPr lvl="1"/>
            <a:r>
              <a:rPr lang="en-IN" dirty="0"/>
              <a:t>var q = </a:t>
            </a:r>
            <a:r>
              <a:rPr lang="en-IN" dirty="0" err="1"/>
              <a:t>url.parse</a:t>
            </a:r>
            <a:r>
              <a:rPr lang="en-IN" dirty="0"/>
              <a:t>(</a:t>
            </a:r>
            <a:r>
              <a:rPr lang="en-IN" dirty="0" err="1"/>
              <a:t>adr</a:t>
            </a:r>
            <a:r>
              <a:rPr lang="en-IN" dirty="0"/>
              <a:t>, true); //parse query string or not</a:t>
            </a:r>
          </a:p>
          <a:p>
            <a:pPr lvl="1"/>
            <a:r>
              <a:rPr lang="en-IN" dirty="0"/>
              <a:t>console.log(</a:t>
            </a:r>
            <a:r>
              <a:rPr lang="en-IN" dirty="0" err="1"/>
              <a:t>q.host</a:t>
            </a:r>
            <a:r>
              <a:rPr lang="en-IN" dirty="0"/>
              <a:t>);</a:t>
            </a:r>
          </a:p>
          <a:p>
            <a:pPr lvl="1"/>
            <a:r>
              <a:rPr lang="en-IN" dirty="0"/>
              <a:t>console.log(</a:t>
            </a:r>
            <a:r>
              <a:rPr lang="en-IN" dirty="0" err="1"/>
              <a:t>q.pathname</a:t>
            </a:r>
            <a:r>
              <a:rPr lang="en-IN" dirty="0"/>
              <a:t>); // /search</a:t>
            </a:r>
          </a:p>
          <a:p>
            <a:pPr lvl="1"/>
            <a:r>
              <a:rPr lang="en-IN" dirty="0"/>
              <a:t>console.log(</a:t>
            </a:r>
            <a:r>
              <a:rPr lang="en-IN" dirty="0" err="1"/>
              <a:t>q.search</a:t>
            </a:r>
            <a:r>
              <a:rPr lang="en-IN" dirty="0"/>
              <a:t>); // ?year=2021&amp;month=august</a:t>
            </a:r>
          </a:p>
          <a:p>
            <a:pPr lvl="1"/>
            <a:r>
              <a:rPr lang="en-IN" dirty="0"/>
              <a:t>var </a:t>
            </a:r>
            <a:r>
              <a:rPr lang="en-IN" dirty="0" err="1"/>
              <a:t>qdata</a:t>
            </a:r>
            <a:r>
              <a:rPr lang="en-IN" dirty="0"/>
              <a:t> = </a:t>
            </a:r>
            <a:r>
              <a:rPr lang="en-IN" dirty="0" err="1"/>
              <a:t>q.query</a:t>
            </a:r>
            <a:r>
              <a:rPr lang="en-IN" dirty="0"/>
              <a:t>; </a:t>
            </a:r>
          </a:p>
          <a:p>
            <a:pPr lvl="1"/>
            <a:r>
              <a:rPr lang="en-IN" dirty="0"/>
              <a:t>console.log(</a:t>
            </a:r>
            <a:r>
              <a:rPr lang="en-IN" dirty="0" err="1"/>
              <a:t>qdata.month</a:t>
            </a:r>
            <a:r>
              <a:rPr lang="en-IN" dirty="0"/>
              <a:t>); // august</a:t>
            </a:r>
          </a:p>
        </p:txBody>
      </p:sp>
    </p:spTree>
    <p:extLst>
      <p:ext uri="{BB962C8B-B14F-4D97-AF65-F5344CB8AC3E}">
        <p14:creationId xmlns:p14="http://schemas.microsoft.com/office/powerpoint/2010/main" val="27071673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FD9E-C79B-95B8-8915-DEB693532C51}"/>
              </a:ext>
            </a:extLst>
          </p:cNvPr>
          <p:cNvSpPr>
            <a:spLocks noGrp="1"/>
          </p:cNvSpPr>
          <p:nvPr>
            <p:ph type="title"/>
          </p:nvPr>
        </p:nvSpPr>
        <p:spPr/>
        <p:txBody>
          <a:bodyPr>
            <a:normAutofit/>
          </a:bodyPr>
          <a:lstStyle/>
          <a:p>
            <a:r>
              <a:rPr lang="en-US" dirty="0"/>
              <a:t>Path module</a:t>
            </a:r>
            <a:endParaRPr lang="en-IN" dirty="0"/>
          </a:p>
        </p:txBody>
      </p:sp>
      <p:sp>
        <p:nvSpPr>
          <p:cNvPr id="3" name="Content Placeholder 2">
            <a:extLst>
              <a:ext uri="{FF2B5EF4-FFF2-40B4-BE49-F238E27FC236}">
                <a16:creationId xmlns:a16="http://schemas.microsoft.com/office/drawing/2014/main" id="{D2D73C2A-A7C8-AD9A-A83E-B070F82602F6}"/>
              </a:ext>
            </a:extLst>
          </p:cNvPr>
          <p:cNvSpPr>
            <a:spLocks noGrp="1"/>
          </p:cNvSpPr>
          <p:nvPr>
            <p:ph idx="1"/>
          </p:nvPr>
        </p:nvSpPr>
        <p:spPr/>
        <p:txBody>
          <a:bodyPr>
            <a:normAutofit/>
          </a:bodyPr>
          <a:lstStyle/>
          <a:p>
            <a:r>
              <a:rPr lang="en-IN" dirty="0"/>
              <a:t>Path module is used </a:t>
            </a:r>
            <a:r>
              <a:rPr lang="en-US" dirty="0"/>
              <a:t>for handling and transforming file paths.</a:t>
            </a:r>
          </a:p>
          <a:p>
            <a:r>
              <a:rPr lang="en-US" dirty="0"/>
              <a:t>Extract file name, extensions, join may be difficult if we handle file name as strings.</a:t>
            </a:r>
          </a:p>
          <a:p>
            <a:r>
              <a:rPr lang="en-US" dirty="0"/>
              <a:t>Example </a:t>
            </a:r>
          </a:p>
          <a:p>
            <a:pPr lvl="1"/>
            <a:r>
              <a:rPr lang="en-US" dirty="0"/>
              <a:t>Ext = “.</a:t>
            </a:r>
            <a:r>
              <a:rPr lang="en-US" dirty="0" err="1"/>
              <a:t>htm</a:t>
            </a:r>
            <a:r>
              <a:rPr lang="en-US" dirty="0"/>
              <a:t>” (grab from </a:t>
            </a:r>
            <a:r>
              <a:rPr lang="en-US" dirty="0" err="1"/>
              <a:t>url</a:t>
            </a:r>
            <a:r>
              <a:rPr lang="en-US" dirty="0"/>
              <a:t>)</a:t>
            </a:r>
          </a:p>
          <a:p>
            <a:pPr lvl="1"/>
            <a:r>
              <a:rPr lang="en-US" dirty="0"/>
              <a:t>path = “/dir1/dir2/” + “file1.” + </a:t>
            </a:r>
            <a:r>
              <a:rPr lang="en-US" dirty="0" err="1"/>
              <a:t>ext</a:t>
            </a:r>
            <a:endParaRPr lang="en-US" dirty="0"/>
          </a:p>
          <a:p>
            <a:pPr lvl="1"/>
            <a:r>
              <a:rPr lang="en-US" dirty="0"/>
              <a:t>Problem may occur if we miss any slash while creating path.</a:t>
            </a:r>
          </a:p>
          <a:p>
            <a:r>
              <a:rPr lang="en-IN" dirty="0"/>
              <a:t>var path = require("path")</a:t>
            </a:r>
          </a:p>
          <a:p>
            <a:endParaRPr lang="en-IN" dirty="0"/>
          </a:p>
        </p:txBody>
      </p:sp>
    </p:spTree>
    <p:extLst>
      <p:ext uri="{BB962C8B-B14F-4D97-AF65-F5344CB8AC3E}">
        <p14:creationId xmlns:p14="http://schemas.microsoft.com/office/powerpoint/2010/main" val="362215080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FD9E-C79B-95B8-8915-DEB693532C51}"/>
              </a:ext>
            </a:extLst>
          </p:cNvPr>
          <p:cNvSpPr>
            <a:spLocks noGrp="1"/>
          </p:cNvSpPr>
          <p:nvPr>
            <p:ph type="title"/>
          </p:nvPr>
        </p:nvSpPr>
        <p:spPr/>
        <p:txBody>
          <a:bodyPr>
            <a:normAutofit/>
          </a:bodyPr>
          <a:lstStyle/>
          <a:p>
            <a:r>
              <a:rPr lang="en-US" dirty="0"/>
              <a:t>Path module</a:t>
            </a:r>
            <a:endParaRPr lang="en-IN" dirty="0"/>
          </a:p>
        </p:txBody>
      </p:sp>
      <p:sp>
        <p:nvSpPr>
          <p:cNvPr id="3" name="Content Placeholder 2">
            <a:extLst>
              <a:ext uri="{FF2B5EF4-FFF2-40B4-BE49-F238E27FC236}">
                <a16:creationId xmlns:a16="http://schemas.microsoft.com/office/drawing/2014/main" id="{D2D73C2A-A7C8-AD9A-A83E-B070F82602F6}"/>
              </a:ext>
            </a:extLst>
          </p:cNvPr>
          <p:cNvSpPr>
            <a:spLocks noGrp="1"/>
          </p:cNvSpPr>
          <p:nvPr>
            <p:ph idx="1"/>
          </p:nvPr>
        </p:nvSpPr>
        <p:spPr/>
        <p:txBody>
          <a:bodyPr>
            <a:normAutofit fontScale="62500" lnSpcReduction="20000"/>
          </a:bodyPr>
          <a:lstStyle/>
          <a:p>
            <a:r>
              <a:rPr lang="en-IN" dirty="0"/>
              <a:t>Main methods</a:t>
            </a:r>
          </a:p>
          <a:p>
            <a:pPr lvl="1"/>
            <a:r>
              <a:rPr lang="en-US" dirty="0" err="1"/>
              <a:t>path.normalize</a:t>
            </a:r>
            <a:r>
              <a:rPr lang="en-US" dirty="0"/>
              <a:t>(p) - Normalize a string path, taking care of '..' and '.' parts.</a:t>
            </a:r>
          </a:p>
          <a:p>
            <a:pPr lvl="1"/>
            <a:r>
              <a:rPr lang="en-US" dirty="0" err="1"/>
              <a:t>path.join</a:t>
            </a:r>
            <a:r>
              <a:rPr lang="en-US" dirty="0"/>
              <a:t>([path1][, path2][, ...]) - Join all the arguments together and normalize the resulting path.</a:t>
            </a:r>
          </a:p>
          <a:p>
            <a:pPr lvl="1"/>
            <a:r>
              <a:rPr lang="en-US" dirty="0" err="1"/>
              <a:t>path.resolve</a:t>
            </a:r>
            <a:r>
              <a:rPr lang="en-US" dirty="0"/>
              <a:t>([from ...], to) - Resolves to an absolute path.</a:t>
            </a:r>
          </a:p>
          <a:p>
            <a:pPr lvl="1"/>
            <a:r>
              <a:rPr lang="en-US" dirty="0" err="1"/>
              <a:t>path.isAbsolute</a:t>
            </a:r>
            <a:r>
              <a:rPr lang="en-US" dirty="0"/>
              <a:t>(path) - Determines whether the path is an absolute path. An absolute path will always resolve to the same location, regardless of the working directory.</a:t>
            </a:r>
          </a:p>
          <a:p>
            <a:pPr lvl="1"/>
            <a:r>
              <a:rPr lang="en-US" dirty="0" err="1"/>
              <a:t>path.relative</a:t>
            </a:r>
            <a:r>
              <a:rPr lang="en-US" dirty="0"/>
              <a:t>(from, to) - Solve the relative path from </a:t>
            </a:r>
            <a:r>
              <a:rPr lang="en-US" dirty="0" err="1"/>
              <a:t>from</a:t>
            </a:r>
            <a:r>
              <a:rPr lang="en-US" dirty="0"/>
              <a:t> to </a:t>
            </a:r>
            <a:r>
              <a:rPr lang="en-US" dirty="0" err="1"/>
              <a:t>to</a:t>
            </a:r>
            <a:r>
              <a:rPr lang="en-US" dirty="0"/>
              <a:t>.</a:t>
            </a:r>
          </a:p>
          <a:p>
            <a:pPr lvl="1"/>
            <a:r>
              <a:rPr lang="en-US" dirty="0" err="1"/>
              <a:t>path.dirname</a:t>
            </a:r>
            <a:r>
              <a:rPr lang="en-US" dirty="0"/>
              <a:t>(p) - Return the directory name of a path. Similar to the Unix </a:t>
            </a:r>
            <a:r>
              <a:rPr lang="en-US" dirty="0" err="1"/>
              <a:t>dirname</a:t>
            </a:r>
            <a:r>
              <a:rPr lang="en-US" dirty="0"/>
              <a:t> command.</a:t>
            </a:r>
          </a:p>
          <a:p>
            <a:pPr lvl="1"/>
            <a:r>
              <a:rPr lang="en-US" dirty="0" err="1"/>
              <a:t>path.basename</a:t>
            </a:r>
            <a:r>
              <a:rPr lang="en-US" dirty="0"/>
              <a:t>(p[, </a:t>
            </a:r>
            <a:r>
              <a:rPr lang="en-US" dirty="0" err="1"/>
              <a:t>ext</a:t>
            </a:r>
            <a:r>
              <a:rPr lang="en-US" dirty="0"/>
              <a:t>]) - Return the last portion of a path. Similar to the Unix </a:t>
            </a:r>
            <a:r>
              <a:rPr lang="en-US" dirty="0" err="1"/>
              <a:t>basename</a:t>
            </a:r>
            <a:r>
              <a:rPr lang="en-US" dirty="0"/>
              <a:t> command.</a:t>
            </a:r>
          </a:p>
          <a:p>
            <a:pPr lvl="1"/>
            <a:r>
              <a:rPr lang="en-US" dirty="0" err="1"/>
              <a:t>path.extname</a:t>
            </a:r>
            <a:r>
              <a:rPr lang="en-US" dirty="0"/>
              <a:t>(p) - Return the extension of the path, from the last '.' to end of string in the last portion of the path. If there is no '.' in the last portion of the path or the first character of it is '.', then it returns an empty string.</a:t>
            </a:r>
          </a:p>
          <a:p>
            <a:pPr lvl="1"/>
            <a:r>
              <a:rPr lang="en-US" dirty="0" err="1"/>
              <a:t>path.parse</a:t>
            </a:r>
            <a:r>
              <a:rPr lang="en-US" dirty="0"/>
              <a:t>(</a:t>
            </a:r>
            <a:r>
              <a:rPr lang="en-US" dirty="0" err="1"/>
              <a:t>pathString</a:t>
            </a:r>
            <a:r>
              <a:rPr lang="en-US" dirty="0"/>
              <a:t>) - Returns an object from a path string.</a:t>
            </a:r>
          </a:p>
          <a:p>
            <a:pPr lvl="1"/>
            <a:r>
              <a:rPr lang="en-US" dirty="0" err="1"/>
              <a:t>path.format</a:t>
            </a:r>
            <a:r>
              <a:rPr lang="en-US" dirty="0"/>
              <a:t>(</a:t>
            </a:r>
            <a:r>
              <a:rPr lang="en-US" dirty="0" err="1"/>
              <a:t>pathObject</a:t>
            </a:r>
            <a:r>
              <a:rPr lang="en-US" dirty="0"/>
              <a:t>) - Returns a path string from an object, the opposite of </a:t>
            </a:r>
            <a:r>
              <a:rPr lang="en-US" dirty="0" err="1"/>
              <a:t>path.parse</a:t>
            </a:r>
            <a:r>
              <a:rPr lang="en-US" dirty="0"/>
              <a:t> above.</a:t>
            </a:r>
            <a:endParaRPr lang="en-IN" dirty="0"/>
          </a:p>
        </p:txBody>
      </p:sp>
    </p:spTree>
    <p:extLst>
      <p:ext uri="{BB962C8B-B14F-4D97-AF65-F5344CB8AC3E}">
        <p14:creationId xmlns:p14="http://schemas.microsoft.com/office/powerpoint/2010/main" val="201694830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8CB3-53B4-8237-0FF6-E615F69C8247}"/>
              </a:ext>
            </a:extLst>
          </p:cNvPr>
          <p:cNvSpPr>
            <a:spLocks noGrp="1"/>
          </p:cNvSpPr>
          <p:nvPr>
            <p:ph type="title"/>
          </p:nvPr>
        </p:nvSpPr>
        <p:spPr/>
        <p:txBody>
          <a:bodyPr/>
          <a:lstStyle/>
          <a:p>
            <a:r>
              <a:rPr lang="en-IN" dirty="0"/>
              <a:t>Path module</a:t>
            </a:r>
          </a:p>
        </p:txBody>
      </p:sp>
      <p:sp>
        <p:nvSpPr>
          <p:cNvPr id="3" name="Content Placeholder 2">
            <a:extLst>
              <a:ext uri="{FF2B5EF4-FFF2-40B4-BE49-F238E27FC236}">
                <a16:creationId xmlns:a16="http://schemas.microsoft.com/office/drawing/2014/main" id="{866FCBB5-384A-6D72-4599-795AD8D43C0B}"/>
              </a:ext>
            </a:extLst>
          </p:cNvPr>
          <p:cNvSpPr>
            <a:spLocks noGrp="1"/>
          </p:cNvSpPr>
          <p:nvPr>
            <p:ph idx="1"/>
          </p:nvPr>
        </p:nvSpPr>
        <p:spPr/>
        <p:txBody>
          <a:bodyPr>
            <a:normAutofit/>
          </a:bodyPr>
          <a:lstStyle/>
          <a:p>
            <a:r>
              <a:rPr lang="en-IN" dirty="0"/>
              <a:t>Main properties</a:t>
            </a:r>
          </a:p>
          <a:p>
            <a:pPr lvl="1"/>
            <a:r>
              <a:rPr lang="en-US" dirty="0" err="1"/>
              <a:t>path.sep</a:t>
            </a:r>
            <a:r>
              <a:rPr lang="en-US" dirty="0"/>
              <a:t> - The platform-specific file separator. '\\' or '/'.</a:t>
            </a:r>
          </a:p>
          <a:p>
            <a:pPr lvl="1"/>
            <a:r>
              <a:rPr lang="en-US" dirty="0" err="1"/>
              <a:t>path.delimiter</a:t>
            </a:r>
            <a:r>
              <a:rPr lang="en-US" dirty="0"/>
              <a:t> - The platform-specific path delimiter, ; or ':'.</a:t>
            </a:r>
          </a:p>
          <a:p>
            <a:pPr lvl="1"/>
            <a:r>
              <a:rPr lang="en-US" dirty="0" err="1"/>
              <a:t>path.posix</a:t>
            </a:r>
            <a:r>
              <a:rPr lang="en-US" dirty="0"/>
              <a:t> - Provide access to aforementioned path methods but always interact in a </a:t>
            </a:r>
            <a:r>
              <a:rPr lang="en-US" dirty="0" err="1"/>
              <a:t>posix</a:t>
            </a:r>
            <a:r>
              <a:rPr lang="en-US" dirty="0"/>
              <a:t> compatible way.</a:t>
            </a:r>
          </a:p>
          <a:p>
            <a:pPr lvl="1"/>
            <a:r>
              <a:rPr lang="en-US" dirty="0"/>
              <a:t>path.win32 - Provide access to aforementioned path methods but always interact in a win32 compatible way.</a:t>
            </a:r>
            <a:endParaRPr lang="en-IN" dirty="0"/>
          </a:p>
        </p:txBody>
      </p:sp>
    </p:spTree>
    <p:extLst>
      <p:ext uri="{BB962C8B-B14F-4D97-AF65-F5344CB8AC3E}">
        <p14:creationId xmlns:p14="http://schemas.microsoft.com/office/powerpoint/2010/main" val="28037899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4E86-31D1-1259-C130-EB639127ECC2}"/>
              </a:ext>
            </a:extLst>
          </p:cNvPr>
          <p:cNvSpPr>
            <a:spLocks noGrp="1"/>
          </p:cNvSpPr>
          <p:nvPr>
            <p:ph type="title"/>
          </p:nvPr>
        </p:nvSpPr>
        <p:spPr/>
        <p:txBody>
          <a:bodyPr/>
          <a:lstStyle/>
          <a:p>
            <a:r>
              <a:rPr lang="en-IN" dirty="0"/>
              <a:t>Path module</a:t>
            </a:r>
          </a:p>
        </p:txBody>
      </p:sp>
      <p:sp>
        <p:nvSpPr>
          <p:cNvPr id="3" name="Content Placeholder 2">
            <a:extLst>
              <a:ext uri="{FF2B5EF4-FFF2-40B4-BE49-F238E27FC236}">
                <a16:creationId xmlns:a16="http://schemas.microsoft.com/office/drawing/2014/main" id="{8D0E63D0-80F5-FBFB-4091-7CB334F4CA67}"/>
              </a:ext>
            </a:extLst>
          </p:cNvPr>
          <p:cNvSpPr>
            <a:spLocks noGrp="1"/>
          </p:cNvSpPr>
          <p:nvPr>
            <p:ph idx="1"/>
          </p:nvPr>
        </p:nvSpPr>
        <p:spPr/>
        <p:txBody>
          <a:bodyPr>
            <a:normAutofit fontScale="70000" lnSpcReduction="20000"/>
          </a:bodyPr>
          <a:lstStyle/>
          <a:p>
            <a:r>
              <a:rPr lang="en-IN" dirty="0"/>
              <a:t>// Normalization</a:t>
            </a:r>
          </a:p>
          <a:p>
            <a:r>
              <a:rPr lang="en-IN" dirty="0"/>
              <a:t>console.log(</a:t>
            </a:r>
            <a:r>
              <a:rPr lang="en-IN" dirty="0" err="1"/>
              <a:t>path.normalize</a:t>
            </a:r>
            <a:r>
              <a:rPr lang="en-IN" dirty="0"/>
              <a:t>(‘/dir1/dir2//dir3/dir4/file/..'));</a:t>
            </a:r>
          </a:p>
          <a:p>
            <a:r>
              <a:rPr lang="en-IN" dirty="0"/>
              <a:t>Output - /dir1/dir2/dir3/dir4</a:t>
            </a:r>
          </a:p>
          <a:p>
            <a:endParaRPr lang="en-IN" dirty="0"/>
          </a:p>
          <a:p>
            <a:r>
              <a:rPr lang="en-IN" dirty="0"/>
              <a:t>// Join</a:t>
            </a:r>
          </a:p>
          <a:p>
            <a:r>
              <a:rPr lang="en-IN" dirty="0"/>
              <a:t>console.log(</a:t>
            </a:r>
            <a:r>
              <a:rPr lang="en-IN" dirty="0" err="1"/>
              <a:t>path.join</a:t>
            </a:r>
            <a:r>
              <a:rPr lang="en-IN" dirty="0"/>
              <a:t>(‘/dir1', ‘dir2’, dir3/dir4', ‘file', '..’));</a:t>
            </a:r>
          </a:p>
          <a:p>
            <a:r>
              <a:rPr lang="en-IN" dirty="0"/>
              <a:t>Output - /dir1/dir2/dir3/dir4</a:t>
            </a:r>
          </a:p>
          <a:p>
            <a:endParaRPr lang="en-IN" dirty="0"/>
          </a:p>
          <a:p>
            <a:r>
              <a:rPr lang="en-IN" dirty="0"/>
              <a:t>// Resolve</a:t>
            </a:r>
          </a:p>
          <a:p>
            <a:r>
              <a:rPr lang="en-IN" dirty="0"/>
              <a:t>console.log(</a:t>
            </a:r>
            <a:r>
              <a:rPr lang="en-IN" dirty="0" err="1"/>
              <a:t>path.resolve</a:t>
            </a:r>
            <a:r>
              <a:rPr lang="en-IN" dirty="0"/>
              <a:t>('main.js’));</a:t>
            </a:r>
          </a:p>
          <a:p>
            <a:r>
              <a:rPr lang="en-IN" dirty="0"/>
              <a:t>Output - /dir1/dir1/main.js</a:t>
            </a:r>
          </a:p>
          <a:p>
            <a:endParaRPr lang="en-IN" dirty="0"/>
          </a:p>
          <a:p>
            <a:r>
              <a:rPr lang="en-IN" dirty="0"/>
              <a:t>// </a:t>
            </a:r>
            <a:r>
              <a:rPr lang="en-IN" dirty="0" err="1"/>
              <a:t>extName</a:t>
            </a:r>
            <a:endParaRPr lang="en-IN" dirty="0"/>
          </a:p>
          <a:p>
            <a:r>
              <a:rPr lang="en-IN" dirty="0"/>
              <a:t>console.log(</a:t>
            </a:r>
            <a:r>
              <a:rPr lang="en-IN" dirty="0" err="1"/>
              <a:t>path.extname</a:t>
            </a:r>
            <a:r>
              <a:rPr lang="en-IN" dirty="0"/>
              <a:t>('main.js’));</a:t>
            </a:r>
          </a:p>
          <a:p>
            <a:r>
              <a:rPr lang="en-IN" dirty="0"/>
              <a:t>Output - .</a:t>
            </a:r>
            <a:r>
              <a:rPr lang="en-IN" dirty="0" err="1"/>
              <a:t>js</a:t>
            </a:r>
            <a:endParaRPr lang="en-IN" dirty="0"/>
          </a:p>
        </p:txBody>
      </p:sp>
    </p:spTree>
    <p:extLst>
      <p:ext uri="{BB962C8B-B14F-4D97-AF65-F5344CB8AC3E}">
        <p14:creationId xmlns:p14="http://schemas.microsoft.com/office/powerpoint/2010/main" val="38144328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36D0-426A-6512-EE90-92E351059DFD}"/>
              </a:ext>
            </a:extLst>
          </p:cNvPr>
          <p:cNvSpPr>
            <a:spLocks noGrp="1"/>
          </p:cNvSpPr>
          <p:nvPr>
            <p:ph type="title"/>
          </p:nvPr>
        </p:nvSpPr>
        <p:spPr/>
        <p:txBody>
          <a:bodyPr/>
          <a:lstStyle/>
          <a:p>
            <a:r>
              <a:rPr lang="en-US" dirty="0" err="1"/>
              <a:t>Querystring</a:t>
            </a:r>
            <a:r>
              <a:rPr lang="en-US" dirty="0"/>
              <a:t> module</a:t>
            </a:r>
            <a:endParaRPr lang="en-IN" dirty="0"/>
          </a:p>
        </p:txBody>
      </p:sp>
      <p:sp>
        <p:nvSpPr>
          <p:cNvPr id="3" name="Content Placeholder 2">
            <a:extLst>
              <a:ext uri="{FF2B5EF4-FFF2-40B4-BE49-F238E27FC236}">
                <a16:creationId xmlns:a16="http://schemas.microsoft.com/office/drawing/2014/main" id="{4E4DFC7D-1526-E484-FF99-E75FED050486}"/>
              </a:ext>
            </a:extLst>
          </p:cNvPr>
          <p:cNvSpPr>
            <a:spLocks noGrp="1"/>
          </p:cNvSpPr>
          <p:nvPr>
            <p:ph idx="1"/>
          </p:nvPr>
        </p:nvSpPr>
        <p:spPr/>
        <p:txBody>
          <a:bodyPr>
            <a:normAutofit fontScale="85000" lnSpcReduction="20000"/>
          </a:bodyPr>
          <a:lstStyle/>
          <a:p>
            <a:r>
              <a:rPr lang="en-IN" dirty="0"/>
              <a:t>We can use </a:t>
            </a:r>
            <a:r>
              <a:rPr lang="en-IN" dirty="0" err="1"/>
              <a:t>url</a:t>
            </a:r>
            <a:r>
              <a:rPr lang="en-IN" dirty="0"/>
              <a:t> module to work with </a:t>
            </a:r>
            <a:r>
              <a:rPr lang="en-IN" dirty="0" err="1"/>
              <a:t>querystring</a:t>
            </a:r>
            <a:r>
              <a:rPr lang="en-IN" dirty="0"/>
              <a:t>.</a:t>
            </a:r>
          </a:p>
          <a:p>
            <a:r>
              <a:rPr lang="en-IN" dirty="0"/>
              <a:t>But </a:t>
            </a:r>
            <a:r>
              <a:rPr lang="en-IN" dirty="0" err="1"/>
              <a:t>querystring</a:t>
            </a:r>
            <a:r>
              <a:rPr lang="en-IN" dirty="0"/>
              <a:t> module provide fine control on </a:t>
            </a:r>
            <a:r>
              <a:rPr lang="en-IN" dirty="0" err="1"/>
              <a:t>querystrings</a:t>
            </a:r>
            <a:endParaRPr lang="en-IN" dirty="0"/>
          </a:p>
          <a:p>
            <a:r>
              <a:rPr lang="en-US" dirty="0"/>
              <a:t>A query string is a part of the uniform resource locator (URL), that assigns values to specified parameters. </a:t>
            </a:r>
          </a:p>
          <a:p>
            <a:r>
              <a:rPr lang="en-US" dirty="0"/>
              <a:t>The string after the ? in a </a:t>
            </a:r>
            <a:r>
              <a:rPr lang="en-US" dirty="0" err="1"/>
              <a:t>url</a:t>
            </a:r>
            <a:r>
              <a:rPr lang="en-US" dirty="0"/>
              <a:t>. Some </a:t>
            </a:r>
            <a:r>
              <a:rPr lang="en-US" dirty="0" err="1"/>
              <a:t>url</a:t>
            </a:r>
            <a:r>
              <a:rPr lang="en-US" dirty="0"/>
              <a:t> examples are shown below.</a:t>
            </a:r>
          </a:p>
          <a:p>
            <a:r>
              <a:rPr lang="en-US" dirty="0"/>
              <a:t>Example – </a:t>
            </a:r>
            <a:r>
              <a:rPr lang="en-US" dirty="0">
                <a:hlinkClick r:id="rId2"/>
              </a:rPr>
              <a:t>http://localhost:3000/product?name=dress&amp;color=red</a:t>
            </a:r>
            <a:endParaRPr lang="en-US" dirty="0"/>
          </a:p>
          <a:p>
            <a:r>
              <a:rPr lang="en-US" dirty="0"/>
              <a:t>Here we have 2 query string parameters</a:t>
            </a:r>
          </a:p>
          <a:p>
            <a:pPr lvl="1"/>
            <a:r>
              <a:rPr lang="en-US" dirty="0"/>
              <a:t>Name with value dress</a:t>
            </a:r>
          </a:p>
          <a:p>
            <a:pPr lvl="1"/>
            <a:r>
              <a:rPr lang="en-US" dirty="0"/>
              <a:t>Color with value red</a:t>
            </a:r>
          </a:p>
          <a:p>
            <a:r>
              <a:rPr lang="en-US" dirty="0"/>
              <a:t>Using query string we can deal different situations with single resource.</a:t>
            </a:r>
            <a:endParaRPr lang="en-IN" dirty="0"/>
          </a:p>
        </p:txBody>
      </p:sp>
    </p:spTree>
    <p:extLst>
      <p:ext uri="{BB962C8B-B14F-4D97-AF65-F5344CB8AC3E}">
        <p14:creationId xmlns:p14="http://schemas.microsoft.com/office/powerpoint/2010/main" val="10557804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8C09-6E08-B12D-AE02-038CC652EF49}"/>
              </a:ext>
            </a:extLst>
          </p:cNvPr>
          <p:cNvSpPr>
            <a:spLocks noGrp="1"/>
          </p:cNvSpPr>
          <p:nvPr>
            <p:ph type="title"/>
          </p:nvPr>
        </p:nvSpPr>
        <p:spPr/>
        <p:txBody>
          <a:bodyPr/>
          <a:lstStyle/>
          <a:p>
            <a:r>
              <a:rPr lang="en-IN" dirty="0" err="1"/>
              <a:t>Querystring</a:t>
            </a:r>
            <a:r>
              <a:rPr lang="en-IN" dirty="0"/>
              <a:t> module</a:t>
            </a:r>
          </a:p>
        </p:txBody>
      </p:sp>
      <p:sp>
        <p:nvSpPr>
          <p:cNvPr id="3" name="Content Placeholder 2">
            <a:extLst>
              <a:ext uri="{FF2B5EF4-FFF2-40B4-BE49-F238E27FC236}">
                <a16:creationId xmlns:a16="http://schemas.microsoft.com/office/drawing/2014/main" id="{498DB836-A6ED-8FAB-94D7-4EF2918B9E02}"/>
              </a:ext>
            </a:extLst>
          </p:cNvPr>
          <p:cNvSpPr>
            <a:spLocks noGrp="1"/>
          </p:cNvSpPr>
          <p:nvPr>
            <p:ph idx="1"/>
          </p:nvPr>
        </p:nvSpPr>
        <p:spPr/>
        <p:txBody>
          <a:bodyPr>
            <a:normAutofit fontScale="85000" lnSpcReduction="20000"/>
          </a:bodyPr>
          <a:lstStyle/>
          <a:p>
            <a:r>
              <a:rPr lang="en-IN" dirty="0" err="1"/>
              <a:t>const</a:t>
            </a:r>
            <a:r>
              <a:rPr lang="en-IN" dirty="0"/>
              <a:t> </a:t>
            </a:r>
            <a:r>
              <a:rPr lang="en-IN" dirty="0" err="1"/>
              <a:t>querystring</a:t>
            </a:r>
            <a:r>
              <a:rPr lang="en-IN" dirty="0"/>
              <a:t> = require(‘</a:t>
            </a:r>
            <a:r>
              <a:rPr lang="en-IN" dirty="0" err="1"/>
              <a:t>querystring</a:t>
            </a:r>
            <a:r>
              <a:rPr lang="en-IN" dirty="0"/>
              <a:t>’)</a:t>
            </a:r>
          </a:p>
          <a:p>
            <a:r>
              <a:rPr lang="en-IN" dirty="0"/>
              <a:t>Methods:</a:t>
            </a:r>
          </a:p>
          <a:p>
            <a:pPr lvl="1"/>
            <a:r>
              <a:rPr lang="en-IN" strike="sngStrike" dirty="0" err="1"/>
              <a:t>querystring.decode</a:t>
            </a:r>
            <a:r>
              <a:rPr lang="en-IN" strike="sngStrike" dirty="0"/>
              <a:t>() – Same as parse</a:t>
            </a:r>
          </a:p>
          <a:p>
            <a:pPr lvl="1"/>
            <a:r>
              <a:rPr lang="en-IN" strike="sngStrike" dirty="0" err="1"/>
              <a:t>querystring.encode</a:t>
            </a:r>
            <a:r>
              <a:rPr lang="en-IN" strike="sngStrike" dirty="0"/>
              <a:t>() – Same as </a:t>
            </a:r>
            <a:r>
              <a:rPr lang="en-IN" strike="sngStrike" dirty="0" err="1"/>
              <a:t>stringify</a:t>
            </a:r>
            <a:endParaRPr lang="en-IN" strike="sngStrike" dirty="0"/>
          </a:p>
          <a:p>
            <a:pPr lvl="1"/>
            <a:r>
              <a:rPr lang="en-IN" dirty="0" err="1"/>
              <a:t>querystring.escape</a:t>
            </a:r>
            <a:r>
              <a:rPr lang="en-IN" dirty="0"/>
              <a:t>(str)</a:t>
            </a:r>
          </a:p>
          <a:p>
            <a:pPr lvl="2"/>
            <a:r>
              <a:rPr lang="en-IN" dirty="0"/>
              <a:t>It </a:t>
            </a:r>
            <a:r>
              <a:rPr lang="en-US" dirty="0"/>
              <a:t>produce a percent-encoded query string from a normal string. Will print %20 for any spaces into str.</a:t>
            </a:r>
            <a:endParaRPr lang="en-IN" dirty="0"/>
          </a:p>
          <a:p>
            <a:pPr lvl="1"/>
            <a:r>
              <a:rPr lang="en-IN" dirty="0" err="1"/>
              <a:t>querystring.unescape</a:t>
            </a:r>
            <a:r>
              <a:rPr lang="en-IN" dirty="0"/>
              <a:t>(str)</a:t>
            </a:r>
          </a:p>
          <a:p>
            <a:pPr lvl="2"/>
            <a:r>
              <a:rPr lang="en-IN" dirty="0"/>
              <a:t>Reverse of escape</a:t>
            </a:r>
          </a:p>
          <a:p>
            <a:pPr lvl="1"/>
            <a:r>
              <a:rPr lang="en-IN" dirty="0" err="1"/>
              <a:t>querystring.parse</a:t>
            </a:r>
            <a:r>
              <a:rPr lang="en-IN" dirty="0"/>
              <a:t>(str[, </a:t>
            </a:r>
            <a:r>
              <a:rPr lang="en-IN" dirty="0" err="1"/>
              <a:t>sep</a:t>
            </a:r>
            <a:r>
              <a:rPr lang="en-IN" dirty="0"/>
              <a:t>[, </a:t>
            </a:r>
            <a:r>
              <a:rPr lang="en-IN" dirty="0" err="1"/>
              <a:t>eq</a:t>
            </a:r>
            <a:r>
              <a:rPr lang="en-IN" dirty="0"/>
              <a:t>[, options]]])</a:t>
            </a:r>
          </a:p>
          <a:p>
            <a:pPr lvl="2"/>
            <a:r>
              <a:rPr lang="en-US" dirty="0"/>
              <a:t>Used to parse the URL query string into an object that contains the key value pair. </a:t>
            </a:r>
            <a:endParaRPr lang="en-IN" dirty="0"/>
          </a:p>
          <a:p>
            <a:pPr lvl="1"/>
            <a:r>
              <a:rPr lang="en-IN" dirty="0" err="1"/>
              <a:t>querystring.stringify</a:t>
            </a:r>
            <a:r>
              <a:rPr lang="en-IN" dirty="0"/>
              <a:t>(</a:t>
            </a:r>
            <a:r>
              <a:rPr lang="en-IN" dirty="0" err="1"/>
              <a:t>obj</a:t>
            </a:r>
            <a:r>
              <a:rPr lang="en-IN" dirty="0"/>
              <a:t>[, </a:t>
            </a:r>
            <a:r>
              <a:rPr lang="en-IN" dirty="0" err="1"/>
              <a:t>sep</a:t>
            </a:r>
            <a:r>
              <a:rPr lang="en-IN" dirty="0"/>
              <a:t>[, </a:t>
            </a:r>
            <a:r>
              <a:rPr lang="en-IN" dirty="0" err="1"/>
              <a:t>eq</a:t>
            </a:r>
            <a:r>
              <a:rPr lang="en-IN" dirty="0"/>
              <a:t>[, options]]])</a:t>
            </a:r>
          </a:p>
          <a:p>
            <a:pPr lvl="2"/>
            <a:r>
              <a:rPr lang="en-US" dirty="0"/>
              <a:t>Used to produce a query string from a given object, which contains a key value pair.</a:t>
            </a:r>
            <a:endParaRPr lang="en-IN" dirty="0"/>
          </a:p>
        </p:txBody>
      </p:sp>
    </p:spTree>
    <p:extLst>
      <p:ext uri="{BB962C8B-B14F-4D97-AF65-F5344CB8AC3E}">
        <p14:creationId xmlns:p14="http://schemas.microsoft.com/office/powerpoint/2010/main" val="40812872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9FEC-FE9A-1064-DED5-209FA80A96AE}"/>
              </a:ext>
            </a:extLst>
          </p:cNvPr>
          <p:cNvSpPr>
            <a:spLocks noGrp="1"/>
          </p:cNvSpPr>
          <p:nvPr>
            <p:ph type="title"/>
          </p:nvPr>
        </p:nvSpPr>
        <p:spPr/>
        <p:txBody>
          <a:bodyPr/>
          <a:lstStyle/>
          <a:p>
            <a:r>
              <a:rPr lang="en-IN" dirty="0" err="1"/>
              <a:t>Querystring</a:t>
            </a:r>
            <a:r>
              <a:rPr lang="en-IN" dirty="0"/>
              <a:t> module</a:t>
            </a:r>
          </a:p>
        </p:txBody>
      </p:sp>
      <p:sp>
        <p:nvSpPr>
          <p:cNvPr id="3" name="Content Placeholder 2">
            <a:extLst>
              <a:ext uri="{FF2B5EF4-FFF2-40B4-BE49-F238E27FC236}">
                <a16:creationId xmlns:a16="http://schemas.microsoft.com/office/drawing/2014/main" id="{C7F6290A-4917-4FCE-9FF7-FB00F21D6AAE}"/>
              </a:ext>
            </a:extLst>
          </p:cNvPr>
          <p:cNvSpPr>
            <a:spLocks noGrp="1"/>
          </p:cNvSpPr>
          <p:nvPr>
            <p:ph idx="1"/>
          </p:nvPr>
        </p:nvSpPr>
        <p:spPr/>
        <p:txBody>
          <a:bodyPr/>
          <a:lstStyle/>
          <a:p>
            <a:r>
              <a:rPr lang="en-IN" dirty="0"/>
              <a:t>let </a:t>
            </a:r>
            <a:r>
              <a:rPr lang="en-IN" dirty="0" err="1"/>
              <a:t>urlQueryString</a:t>
            </a:r>
            <a:r>
              <a:rPr lang="en-IN" dirty="0"/>
              <a:t> = "name=</a:t>
            </a:r>
            <a:r>
              <a:rPr lang="en-IN" dirty="0" err="1"/>
              <a:t>demo&amp;units</a:t>
            </a:r>
            <a:r>
              <a:rPr lang="en-IN" dirty="0"/>
              <a:t>=</a:t>
            </a:r>
            <a:r>
              <a:rPr lang="en-IN" dirty="0" err="1"/>
              <a:t>kgs&amp;units</a:t>
            </a:r>
            <a:r>
              <a:rPr lang="en-IN" dirty="0"/>
              <a:t>=</a:t>
            </a:r>
            <a:r>
              <a:rPr lang="en-IN" dirty="0" err="1"/>
              <a:t>pounds&amp;login</a:t>
            </a:r>
            <a:r>
              <a:rPr lang="en-IN" dirty="0"/>
              <a:t>=false"; </a:t>
            </a:r>
          </a:p>
          <a:p>
            <a:r>
              <a:rPr lang="en-IN" dirty="0"/>
              <a:t>let </a:t>
            </a:r>
            <a:r>
              <a:rPr lang="en-IN" dirty="0" err="1"/>
              <a:t>parsedObj</a:t>
            </a:r>
            <a:r>
              <a:rPr lang="en-IN" dirty="0"/>
              <a:t> = </a:t>
            </a:r>
            <a:r>
              <a:rPr lang="en-IN" dirty="0" err="1"/>
              <a:t>querystring.parse</a:t>
            </a:r>
            <a:r>
              <a:rPr lang="en-IN" dirty="0"/>
              <a:t>(</a:t>
            </a:r>
            <a:r>
              <a:rPr lang="en-IN" dirty="0" err="1"/>
              <a:t>urlQueryString</a:t>
            </a:r>
            <a:r>
              <a:rPr lang="en-IN" dirty="0"/>
              <a:t>); </a:t>
            </a:r>
          </a:p>
          <a:p>
            <a:r>
              <a:rPr lang="en-IN" dirty="0"/>
              <a:t>console.log("Parsed Query 1:", </a:t>
            </a:r>
            <a:r>
              <a:rPr lang="en-IN" dirty="0" err="1"/>
              <a:t>parsedObj</a:t>
            </a:r>
            <a:r>
              <a:rPr lang="en-IN" dirty="0"/>
              <a:t>); </a:t>
            </a:r>
          </a:p>
          <a:p>
            <a:r>
              <a:rPr lang="en-IN" dirty="0"/>
              <a:t>Output </a:t>
            </a:r>
          </a:p>
          <a:p>
            <a:pPr lvl="1"/>
            <a:r>
              <a:rPr lang="en-IN" dirty="0"/>
              <a:t>{ name: ‘demo', units: [ 'kgs', 'pounds' ], login: 'false’ }</a:t>
            </a:r>
          </a:p>
          <a:p>
            <a:r>
              <a:rPr lang="en-IN" dirty="0"/>
              <a:t>Similar example for </a:t>
            </a:r>
            <a:r>
              <a:rPr lang="en-IN" dirty="0" err="1"/>
              <a:t>stringfy</a:t>
            </a:r>
            <a:endParaRPr lang="en-IN" dirty="0"/>
          </a:p>
        </p:txBody>
      </p:sp>
    </p:spTree>
    <p:extLst>
      <p:ext uri="{BB962C8B-B14F-4D97-AF65-F5344CB8AC3E}">
        <p14:creationId xmlns:p14="http://schemas.microsoft.com/office/powerpoint/2010/main" val="4138657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 Environment</a:t>
            </a:r>
          </a:p>
        </p:txBody>
      </p:sp>
      <p:sp>
        <p:nvSpPr>
          <p:cNvPr id="3" name="Content Placeholder 2"/>
          <p:cNvSpPr>
            <a:spLocks noGrp="1"/>
          </p:cNvSpPr>
          <p:nvPr>
            <p:ph idx="1"/>
          </p:nvPr>
        </p:nvSpPr>
        <p:spPr/>
        <p:txBody>
          <a:bodyPr>
            <a:normAutofit lnSpcReduction="10000"/>
          </a:bodyPr>
          <a:lstStyle/>
          <a:p>
            <a:r>
              <a:rPr lang="en-US" dirty="0"/>
              <a:t>REPL is a computer environment like a Windows console or Unix/Linux shell where a command is entered and the system responds with an output in an interactive mode. Node.js or </a:t>
            </a:r>
            <a:r>
              <a:rPr lang="en-US" b="1" dirty="0"/>
              <a:t>Node</a:t>
            </a:r>
            <a:r>
              <a:rPr lang="en-US" dirty="0"/>
              <a:t> comes bundled with a REPL environment</a:t>
            </a:r>
          </a:p>
          <a:p>
            <a:pPr lvl="1"/>
            <a:r>
              <a:rPr lang="en-US" b="1" dirty="0"/>
              <a:t>Read</a:t>
            </a:r>
            <a:r>
              <a:rPr lang="en-US" dirty="0"/>
              <a:t> − Reads user's input, parses the input into JavaScript data-structure, and stores in memory.</a:t>
            </a:r>
          </a:p>
          <a:p>
            <a:pPr lvl="1"/>
            <a:r>
              <a:rPr lang="en-US" b="1" dirty="0" err="1"/>
              <a:t>Eval</a:t>
            </a:r>
            <a:r>
              <a:rPr lang="en-US" dirty="0"/>
              <a:t> − Takes and evaluates the data structure.</a:t>
            </a:r>
          </a:p>
          <a:p>
            <a:pPr lvl="1"/>
            <a:r>
              <a:rPr lang="en-US" b="1" dirty="0"/>
              <a:t>Print</a:t>
            </a:r>
            <a:r>
              <a:rPr lang="en-US" dirty="0"/>
              <a:t> − Prints the result.</a:t>
            </a:r>
          </a:p>
          <a:p>
            <a:pPr lvl="1"/>
            <a:r>
              <a:rPr lang="en-US" b="1" dirty="0"/>
              <a:t>Loop</a:t>
            </a:r>
            <a:r>
              <a:rPr lang="en-US" dirty="0"/>
              <a:t> − Loops the above command until the user presses </a:t>
            </a:r>
            <a:r>
              <a:rPr lang="en-US" b="1" dirty="0"/>
              <a:t>ctrl-c</a:t>
            </a:r>
            <a:r>
              <a:rPr lang="en-US" dirty="0"/>
              <a:t> twice.</a:t>
            </a:r>
          </a:p>
          <a:p>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E093-B4A3-53C3-6E75-9B4FA1662FB4}"/>
              </a:ext>
            </a:extLst>
          </p:cNvPr>
          <p:cNvSpPr>
            <a:spLocks noGrp="1"/>
          </p:cNvSpPr>
          <p:nvPr>
            <p:ph type="title"/>
          </p:nvPr>
        </p:nvSpPr>
        <p:spPr/>
        <p:txBody>
          <a:bodyPr/>
          <a:lstStyle/>
          <a:p>
            <a:r>
              <a:rPr lang="en-US" dirty="0"/>
              <a:t>Process module</a:t>
            </a:r>
            <a:endParaRPr lang="en-IN" dirty="0"/>
          </a:p>
        </p:txBody>
      </p:sp>
      <p:sp>
        <p:nvSpPr>
          <p:cNvPr id="3" name="Content Placeholder 2">
            <a:extLst>
              <a:ext uri="{FF2B5EF4-FFF2-40B4-BE49-F238E27FC236}">
                <a16:creationId xmlns:a16="http://schemas.microsoft.com/office/drawing/2014/main" id="{2C09606E-2BC0-FC9B-CC87-AA067D0D20A4}"/>
              </a:ext>
            </a:extLst>
          </p:cNvPr>
          <p:cNvSpPr>
            <a:spLocks noGrp="1"/>
          </p:cNvSpPr>
          <p:nvPr>
            <p:ph idx="1"/>
          </p:nvPr>
        </p:nvSpPr>
        <p:spPr/>
        <p:txBody>
          <a:bodyPr/>
          <a:lstStyle/>
          <a:p>
            <a:r>
              <a:rPr lang="en-US" dirty="0"/>
              <a:t>The process object (which is an instance of the </a:t>
            </a:r>
            <a:r>
              <a:rPr lang="en-US" dirty="0" err="1"/>
              <a:t>EventEmitter</a:t>
            </a:r>
            <a:r>
              <a:rPr lang="en-US" dirty="0"/>
              <a:t>) is a global variable that provides information on the currently running Node.js process.</a:t>
            </a:r>
          </a:p>
          <a:p>
            <a:r>
              <a:rPr lang="en-US" dirty="0"/>
              <a:t>As the process module is an </a:t>
            </a:r>
            <a:r>
              <a:rPr lang="en-US" dirty="0" err="1"/>
              <a:t>EventEmitter</a:t>
            </a:r>
            <a:r>
              <a:rPr lang="en-US" dirty="0"/>
              <a:t>, you can subscribe to its events just like you do it with any other instances of the </a:t>
            </a:r>
            <a:r>
              <a:rPr lang="en-US" dirty="0" err="1"/>
              <a:t>EventEmitter</a:t>
            </a:r>
            <a:r>
              <a:rPr lang="en-US" dirty="0"/>
              <a:t> using the .on call:</a:t>
            </a:r>
          </a:p>
          <a:p>
            <a:pPr lvl="1"/>
            <a:r>
              <a:rPr lang="en-US" dirty="0" err="1"/>
              <a:t>process.on</a:t>
            </a:r>
            <a:r>
              <a:rPr lang="en-US" dirty="0"/>
              <a:t>('</a:t>
            </a:r>
            <a:r>
              <a:rPr lang="en-US" dirty="0" err="1"/>
              <a:t>eventName</a:t>
            </a:r>
            <a:r>
              <a:rPr lang="en-US" dirty="0"/>
              <a:t>', () =&gt; {</a:t>
            </a:r>
          </a:p>
          <a:p>
            <a:pPr lvl="1"/>
            <a:r>
              <a:rPr lang="en-US" dirty="0"/>
              <a:t>  //do something</a:t>
            </a:r>
          </a:p>
          <a:p>
            <a:pPr lvl="1"/>
            <a:r>
              <a:rPr lang="en-US" dirty="0"/>
              <a:t>})</a:t>
            </a:r>
            <a:endParaRPr lang="en-IN" dirty="0"/>
          </a:p>
        </p:txBody>
      </p:sp>
    </p:spTree>
    <p:extLst>
      <p:ext uri="{BB962C8B-B14F-4D97-AF65-F5344CB8AC3E}">
        <p14:creationId xmlns:p14="http://schemas.microsoft.com/office/powerpoint/2010/main" val="4737366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E093-B4A3-53C3-6E75-9B4FA1662FB4}"/>
              </a:ext>
            </a:extLst>
          </p:cNvPr>
          <p:cNvSpPr>
            <a:spLocks noGrp="1"/>
          </p:cNvSpPr>
          <p:nvPr>
            <p:ph type="title"/>
          </p:nvPr>
        </p:nvSpPr>
        <p:spPr/>
        <p:txBody>
          <a:bodyPr/>
          <a:lstStyle/>
          <a:p>
            <a:r>
              <a:rPr lang="en-US" dirty="0"/>
              <a:t>Process module</a:t>
            </a:r>
            <a:endParaRPr lang="en-IN" dirty="0"/>
          </a:p>
        </p:txBody>
      </p:sp>
      <p:sp>
        <p:nvSpPr>
          <p:cNvPr id="3" name="Content Placeholder 2">
            <a:extLst>
              <a:ext uri="{FF2B5EF4-FFF2-40B4-BE49-F238E27FC236}">
                <a16:creationId xmlns:a16="http://schemas.microsoft.com/office/drawing/2014/main" id="{2C09606E-2BC0-FC9B-CC87-AA067D0D20A4}"/>
              </a:ext>
            </a:extLst>
          </p:cNvPr>
          <p:cNvSpPr>
            <a:spLocks noGrp="1"/>
          </p:cNvSpPr>
          <p:nvPr>
            <p:ph idx="1"/>
          </p:nvPr>
        </p:nvSpPr>
        <p:spPr/>
        <p:txBody>
          <a:bodyPr>
            <a:normAutofit/>
          </a:bodyPr>
          <a:lstStyle/>
          <a:p>
            <a:r>
              <a:rPr lang="en-US" dirty="0"/>
              <a:t>To handle </a:t>
            </a:r>
            <a:r>
              <a:rPr lang="en-US" dirty="0" err="1"/>
              <a:t>uncaughtException</a:t>
            </a:r>
            <a:endParaRPr lang="en-US" dirty="0"/>
          </a:p>
          <a:p>
            <a:pPr lvl="1"/>
            <a:r>
              <a:rPr lang="en-IN" dirty="0" err="1"/>
              <a:t>process.on</a:t>
            </a:r>
            <a:r>
              <a:rPr lang="en-IN" dirty="0"/>
              <a:t>('</a:t>
            </a:r>
            <a:r>
              <a:rPr lang="en-IN" dirty="0" err="1"/>
              <a:t>uncaughtException</a:t>
            </a:r>
            <a:r>
              <a:rPr lang="en-IN" dirty="0"/>
              <a:t>', (err) =&gt; {</a:t>
            </a:r>
          </a:p>
          <a:p>
            <a:pPr lvl="1"/>
            <a:r>
              <a:rPr lang="en-IN" dirty="0"/>
              <a:t>  //log exception</a:t>
            </a:r>
          </a:p>
          <a:p>
            <a:pPr lvl="1"/>
            <a:r>
              <a:rPr lang="en-IN" dirty="0"/>
              <a:t>})</a:t>
            </a:r>
          </a:p>
          <a:p>
            <a:r>
              <a:rPr lang="en-IN" dirty="0"/>
              <a:t>When exit application</a:t>
            </a:r>
          </a:p>
          <a:p>
            <a:pPr lvl="1"/>
            <a:r>
              <a:rPr lang="en-IN" dirty="0" err="1"/>
              <a:t>process.on</a:t>
            </a:r>
            <a:r>
              <a:rPr lang="en-IN" dirty="0"/>
              <a:t>('exit', code =&gt; {</a:t>
            </a:r>
          </a:p>
          <a:p>
            <a:pPr lvl="1"/>
            <a:r>
              <a:rPr lang="en-IN" dirty="0"/>
              <a:t>	//log anything</a:t>
            </a:r>
          </a:p>
          <a:p>
            <a:pPr lvl="1"/>
            <a:r>
              <a:rPr lang="en-IN" dirty="0"/>
              <a:t>});</a:t>
            </a:r>
          </a:p>
        </p:txBody>
      </p:sp>
    </p:spTree>
    <p:extLst>
      <p:ext uri="{BB962C8B-B14F-4D97-AF65-F5344CB8AC3E}">
        <p14:creationId xmlns:p14="http://schemas.microsoft.com/office/powerpoint/2010/main" val="153634406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4685-9148-0B50-2177-C3B1663225FA}"/>
              </a:ext>
            </a:extLst>
          </p:cNvPr>
          <p:cNvSpPr>
            <a:spLocks noGrp="1"/>
          </p:cNvSpPr>
          <p:nvPr>
            <p:ph type="title"/>
          </p:nvPr>
        </p:nvSpPr>
        <p:spPr/>
        <p:txBody>
          <a:bodyPr/>
          <a:lstStyle/>
          <a:p>
            <a:r>
              <a:rPr lang="en-IN" dirty="0"/>
              <a:t>Fs module</a:t>
            </a:r>
          </a:p>
        </p:txBody>
      </p:sp>
      <p:sp>
        <p:nvSpPr>
          <p:cNvPr id="3" name="Content Placeholder 2">
            <a:extLst>
              <a:ext uri="{FF2B5EF4-FFF2-40B4-BE49-F238E27FC236}">
                <a16:creationId xmlns:a16="http://schemas.microsoft.com/office/drawing/2014/main" id="{EE1EC824-629A-3B77-29BF-0EF85DA9340B}"/>
              </a:ext>
            </a:extLst>
          </p:cNvPr>
          <p:cNvSpPr>
            <a:spLocks noGrp="1"/>
          </p:cNvSpPr>
          <p:nvPr>
            <p:ph idx="1"/>
          </p:nvPr>
        </p:nvSpPr>
        <p:spPr/>
        <p:txBody>
          <a:bodyPr/>
          <a:lstStyle/>
          <a:p>
            <a:r>
              <a:rPr lang="en-IN" dirty="0"/>
              <a:t>Read a file and validate content into postman (not browser and console)</a:t>
            </a:r>
          </a:p>
          <a:p>
            <a:pPr lvl="1"/>
            <a:r>
              <a:rPr lang="en-IN" dirty="0" err="1"/>
              <a:t>Chagne</a:t>
            </a:r>
            <a:r>
              <a:rPr lang="en-IN" dirty="0"/>
              <a:t> </a:t>
            </a:r>
            <a:r>
              <a:rPr lang="en-IN" dirty="0" err="1"/>
              <a:t>writeHead</a:t>
            </a:r>
            <a:r>
              <a:rPr lang="en-IN" dirty="0"/>
              <a:t> to ‘application/</a:t>
            </a:r>
            <a:r>
              <a:rPr lang="en-IN" dirty="0" err="1"/>
              <a:t>json</a:t>
            </a:r>
            <a:r>
              <a:rPr lang="en-IN" dirty="0"/>
              <a:t>’</a:t>
            </a:r>
          </a:p>
          <a:p>
            <a:pPr lvl="1"/>
            <a:r>
              <a:rPr lang="en-IN" dirty="0" err="1"/>
              <a:t>JSON.stringify</a:t>
            </a:r>
            <a:r>
              <a:rPr lang="en-IN" dirty="0"/>
              <a:t>({ data: </a:t>
            </a:r>
            <a:r>
              <a:rPr lang="en-IN" dirty="0" err="1"/>
              <a:t>contents_of_file</a:t>
            </a:r>
            <a:r>
              <a:rPr lang="en-IN" dirty="0"/>
              <a:t> })</a:t>
            </a:r>
          </a:p>
        </p:txBody>
      </p:sp>
    </p:spTree>
    <p:extLst>
      <p:ext uri="{BB962C8B-B14F-4D97-AF65-F5344CB8AC3E}">
        <p14:creationId xmlns:p14="http://schemas.microsoft.com/office/powerpoint/2010/main" val="35507393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23B2-41D3-8A5D-8A52-DC43824557D9}"/>
              </a:ext>
            </a:extLst>
          </p:cNvPr>
          <p:cNvSpPr>
            <a:spLocks noGrp="1"/>
          </p:cNvSpPr>
          <p:nvPr>
            <p:ph type="title"/>
          </p:nvPr>
        </p:nvSpPr>
        <p:spPr/>
        <p:txBody>
          <a:bodyPr/>
          <a:lstStyle/>
          <a:p>
            <a:r>
              <a:rPr lang="en-IN" dirty="0"/>
              <a:t>Content of a file as JSON</a:t>
            </a:r>
          </a:p>
        </p:txBody>
      </p:sp>
      <p:sp>
        <p:nvSpPr>
          <p:cNvPr id="3" name="Content Placeholder 2">
            <a:extLst>
              <a:ext uri="{FF2B5EF4-FFF2-40B4-BE49-F238E27FC236}">
                <a16:creationId xmlns:a16="http://schemas.microsoft.com/office/drawing/2014/main" id="{54A48A14-1F7C-0E68-09DA-B5511DE468FC}"/>
              </a:ext>
            </a:extLst>
          </p:cNvPr>
          <p:cNvSpPr>
            <a:spLocks noGrp="1"/>
          </p:cNvSpPr>
          <p:nvPr>
            <p:ph idx="1"/>
          </p:nvPr>
        </p:nvSpPr>
        <p:spPr/>
        <p:txBody>
          <a:bodyPr>
            <a:normAutofit fontScale="62500" lnSpcReduction="20000"/>
          </a:bodyPr>
          <a:lstStyle/>
          <a:p>
            <a:r>
              <a:rPr lang="en-IN" dirty="0" err="1"/>
              <a:t>http.createServer</a:t>
            </a:r>
            <a:r>
              <a:rPr lang="en-IN" dirty="0"/>
              <a:t>(function (</a:t>
            </a:r>
            <a:r>
              <a:rPr lang="en-IN" dirty="0" err="1"/>
              <a:t>req</a:t>
            </a:r>
            <a:r>
              <a:rPr lang="en-IN" dirty="0"/>
              <a:t>, res) {</a:t>
            </a:r>
          </a:p>
          <a:p>
            <a:r>
              <a:rPr lang="en-IN" dirty="0"/>
              <a:t>    </a:t>
            </a:r>
            <a:r>
              <a:rPr lang="en-IN" dirty="0" err="1"/>
              <a:t>res.writeHead</a:t>
            </a:r>
            <a:r>
              <a:rPr lang="en-IN" dirty="0"/>
              <a:t>(200, {'Content-type': </a:t>
            </a:r>
            <a:r>
              <a:rPr lang="en-IN" u="sng" dirty="0"/>
              <a:t>'application/</a:t>
            </a:r>
            <a:r>
              <a:rPr lang="en-IN" u="sng" dirty="0" err="1"/>
              <a:t>json</a:t>
            </a:r>
            <a:r>
              <a:rPr lang="en-IN" dirty="0"/>
              <a:t>'});</a:t>
            </a:r>
          </a:p>
          <a:p>
            <a:endParaRPr lang="en-IN" dirty="0"/>
          </a:p>
          <a:p>
            <a:r>
              <a:rPr lang="en-IN" dirty="0"/>
              <a:t>    var </a:t>
            </a:r>
            <a:r>
              <a:rPr lang="en-IN" dirty="0" err="1"/>
              <a:t>fileName</a:t>
            </a:r>
            <a:r>
              <a:rPr lang="en-IN" dirty="0"/>
              <a:t> = </a:t>
            </a:r>
            <a:r>
              <a:rPr lang="en-IN" dirty="0" err="1"/>
              <a:t>req.url.replace</a:t>
            </a:r>
            <a:r>
              <a:rPr lang="en-IN" dirty="0"/>
              <a:t>('/', '') + '.html';</a:t>
            </a:r>
          </a:p>
          <a:p>
            <a:r>
              <a:rPr lang="en-IN" dirty="0"/>
              <a:t>    if (Exists(</a:t>
            </a:r>
            <a:r>
              <a:rPr lang="en-IN" dirty="0" err="1"/>
              <a:t>fileName</a:t>
            </a:r>
            <a:r>
              <a:rPr lang="en-IN" dirty="0"/>
              <a:t>)){</a:t>
            </a:r>
          </a:p>
          <a:p>
            <a:r>
              <a:rPr lang="en-IN" dirty="0"/>
              <a:t>        //</a:t>
            </a:r>
            <a:r>
              <a:rPr lang="en-IN" dirty="0" err="1"/>
              <a:t>res.write</a:t>
            </a:r>
            <a:r>
              <a:rPr lang="en-IN" dirty="0"/>
              <a:t>('File already exists and contents are:')</a:t>
            </a:r>
          </a:p>
          <a:p>
            <a:r>
              <a:rPr lang="en-IN" dirty="0"/>
              <a:t>        var content = </a:t>
            </a:r>
            <a:r>
              <a:rPr lang="en-IN" dirty="0" err="1"/>
              <a:t>ReadFile</a:t>
            </a:r>
            <a:r>
              <a:rPr lang="en-IN" dirty="0"/>
              <a:t>(</a:t>
            </a:r>
            <a:r>
              <a:rPr lang="en-IN" dirty="0" err="1"/>
              <a:t>fileName</a:t>
            </a:r>
            <a:r>
              <a:rPr lang="en-IN" dirty="0"/>
              <a:t>);</a:t>
            </a:r>
          </a:p>
          <a:p>
            <a:r>
              <a:rPr lang="en-IN" dirty="0"/>
              <a:t>        </a:t>
            </a:r>
            <a:r>
              <a:rPr lang="en-IN" dirty="0" err="1"/>
              <a:t>res.end</a:t>
            </a:r>
            <a:r>
              <a:rPr lang="en-IN" dirty="0"/>
              <a:t>(</a:t>
            </a:r>
            <a:r>
              <a:rPr lang="en-IN" u="sng" dirty="0" err="1"/>
              <a:t>JSON.stringify</a:t>
            </a:r>
            <a:r>
              <a:rPr lang="en-IN" u="sng" dirty="0"/>
              <a:t>({ data: </a:t>
            </a:r>
            <a:r>
              <a:rPr lang="en-IN" u="sng" dirty="0" err="1"/>
              <a:t>content.toString</a:t>
            </a:r>
            <a:r>
              <a:rPr lang="en-IN" u="sng" dirty="0"/>
              <a:t>() })</a:t>
            </a:r>
            <a:r>
              <a:rPr lang="en-IN" dirty="0"/>
              <a:t>);</a:t>
            </a:r>
          </a:p>
          <a:p>
            <a:r>
              <a:rPr lang="en-IN" dirty="0"/>
              <a:t>    }</a:t>
            </a:r>
          </a:p>
          <a:p>
            <a:r>
              <a:rPr lang="en-IN" dirty="0"/>
              <a:t>    else{</a:t>
            </a:r>
          </a:p>
          <a:p>
            <a:r>
              <a:rPr lang="en-IN" dirty="0"/>
              <a:t>        </a:t>
            </a:r>
            <a:r>
              <a:rPr lang="en-IN" dirty="0" err="1"/>
              <a:t>res.write</a:t>
            </a:r>
            <a:r>
              <a:rPr lang="en-IN" dirty="0"/>
              <a:t>('File does not exists but created successfully.')</a:t>
            </a:r>
          </a:p>
          <a:p>
            <a:r>
              <a:rPr lang="en-IN" dirty="0"/>
              <a:t>        var output = </a:t>
            </a:r>
            <a:r>
              <a:rPr lang="en-IN" dirty="0" err="1"/>
              <a:t>CreateFile</a:t>
            </a:r>
            <a:r>
              <a:rPr lang="en-IN" dirty="0"/>
              <a:t>(</a:t>
            </a:r>
            <a:r>
              <a:rPr lang="en-IN" dirty="0" err="1"/>
              <a:t>fileName</a:t>
            </a:r>
            <a:r>
              <a:rPr lang="en-IN" dirty="0"/>
              <a:t>);</a:t>
            </a:r>
          </a:p>
          <a:p>
            <a:r>
              <a:rPr lang="en-IN" dirty="0"/>
              <a:t>    }</a:t>
            </a:r>
          </a:p>
          <a:p>
            <a:endParaRPr lang="en-IN" dirty="0"/>
          </a:p>
          <a:p>
            <a:r>
              <a:rPr lang="en-IN" dirty="0"/>
              <a:t>    </a:t>
            </a:r>
            <a:r>
              <a:rPr lang="en-IN" dirty="0" err="1"/>
              <a:t>res.end</a:t>
            </a:r>
            <a:r>
              <a:rPr lang="en-IN" dirty="0"/>
              <a:t>();</a:t>
            </a:r>
          </a:p>
          <a:p>
            <a:r>
              <a:rPr lang="en-IN" dirty="0"/>
              <a:t>}).listen(8080);</a:t>
            </a:r>
          </a:p>
        </p:txBody>
      </p:sp>
    </p:spTree>
    <p:extLst>
      <p:ext uri="{BB962C8B-B14F-4D97-AF65-F5344CB8AC3E}">
        <p14:creationId xmlns:p14="http://schemas.microsoft.com/office/powerpoint/2010/main" val="316676784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E1CD-ECE3-A767-76B6-229DD62E4389}"/>
              </a:ext>
            </a:extLst>
          </p:cNvPr>
          <p:cNvSpPr>
            <a:spLocks noGrp="1"/>
          </p:cNvSpPr>
          <p:nvPr>
            <p:ph type="title"/>
          </p:nvPr>
        </p:nvSpPr>
        <p:spPr/>
        <p:txBody>
          <a:bodyPr/>
          <a:lstStyle/>
          <a:p>
            <a:r>
              <a:rPr lang="en-IN" dirty="0" err="1"/>
              <a:t>Os</a:t>
            </a:r>
            <a:r>
              <a:rPr lang="en-IN" dirty="0"/>
              <a:t> module</a:t>
            </a:r>
          </a:p>
        </p:txBody>
      </p:sp>
      <p:sp>
        <p:nvSpPr>
          <p:cNvPr id="3" name="Content Placeholder 2">
            <a:extLst>
              <a:ext uri="{FF2B5EF4-FFF2-40B4-BE49-F238E27FC236}">
                <a16:creationId xmlns:a16="http://schemas.microsoft.com/office/drawing/2014/main" id="{8B32037A-802D-EE1B-8B2E-882DB2DE4918}"/>
              </a:ext>
            </a:extLst>
          </p:cNvPr>
          <p:cNvSpPr>
            <a:spLocks noGrp="1"/>
          </p:cNvSpPr>
          <p:nvPr>
            <p:ph idx="1"/>
          </p:nvPr>
        </p:nvSpPr>
        <p:spPr/>
        <p:txBody>
          <a:bodyPr/>
          <a:lstStyle/>
          <a:p>
            <a:r>
              <a:rPr lang="en-IN" dirty="0"/>
              <a:t>Same as earlier slides</a:t>
            </a:r>
          </a:p>
        </p:txBody>
      </p:sp>
    </p:spTree>
    <p:extLst>
      <p:ext uri="{BB962C8B-B14F-4D97-AF65-F5344CB8AC3E}">
        <p14:creationId xmlns:p14="http://schemas.microsoft.com/office/powerpoint/2010/main" val="335766641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Buffers and Streams</a:t>
            </a:r>
          </a:p>
        </p:txBody>
      </p:sp>
      <p:sp>
        <p:nvSpPr>
          <p:cNvPr id="3" name="Content Placeholder 2"/>
          <p:cNvSpPr>
            <a:spLocks noGrp="1"/>
          </p:cNvSpPr>
          <p:nvPr>
            <p:ph type="subTitle" idx="1"/>
          </p:nvPr>
        </p:nvSpPr>
        <p:spPr/>
        <p:txBody>
          <a:bodyPr/>
          <a:lstStyle/>
          <a:p>
            <a:r>
              <a:rPr lang="en-US" dirty="0"/>
              <a:t>More on buffers and Streams</a:t>
            </a:r>
          </a:p>
        </p:txBody>
      </p:sp>
    </p:spTree>
    <p:extLst>
      <p:ext uri="{BB962C8B-B14F-4D97-AF65-F5344CB8AC3E}">
        <p14:creationId xmlns:p14="http://schemas.microsoft.com/office/powerpoint/2010/main" val="304317246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5C1A-1EE2-07DC-CE4C-17C5FE757627}"/>
              </a:ext>
            </a:extLst>
          </p:cNvPr>
          <p:cNvSpPr>
            <a:spLocks noGrp="1"/>
          </p:cNvSpPr>
          <p:nvPr>
            <p:ph type="title"/>
          </p:nvPr>
        </p:nvSpPr>
        <p:spPr/>
        <p:txBody>
          <a:bodyPr/>
          <a:lstStyle/>
          <a:p>
            <a:r>
              <a:rPr lang="en-IN" dirty="0"/>
              <a:t>Buffers and Streams</a:t>
            </a:r>
          </a:p>
        </p:txBody>
      </p:sp>
      <p:sp>
        <p:nvSpPr>
          <p:cNvPr id="3" name="Content Placeholder 2">
            <a:extLst>
              <a:ext uri="{FF2B5EF4-FFF2-40B4-BE49-F238E27FC236}">
                <a16:creationId xmlns:a16="http://schemas.microsoft.com/office/drawing/2014/main" id="{7EE98BBE-CEA6-BBD3-E365-63C8C1B72224}"/>
              </a:ext>
            </a:extLst>
          </p:cNvPr>
          <p:cNvSpPr>
            <a:spLocks noGrp="1"/>
          </p:cNvSpPr>
          <p:nvPr>
            <p:ph idx="1"/>
          </p:nvPr>
        </p:nvSpPr>
        <p:spPr/>
        <p:txBody>
          <a:bodyPr>
            <a:normAutofit fontScale="85000" lnSpcReduction="10000"/>
          </a:bodyPr>
          <a:lstStyle/>
          <a:p>
            <a:r>
              <a:rPr lang="en-US" dirty="0"/>
              <a:t>Buffer objects are used to represent a fixed-length sequence of bytes.</a:t>
            </a:r>
          </a:p>
          <a:p>
            <a:r>
              <a:rPr lang="en-US" dirty="0"/>
              <a:t>Buffers are designed to handle binary raw data.</a:t>
            </a:r>
          </a:p>
          <a:p>
            <a:r>
              <a:rPr lang="en-US" dirty="0"/>
              <a:t>A binary stream is a collection of large amounts of binary data. </a:t>
            </a:r>
          </a:p>
          <a:p>
            <a:r>
              <a:rPr lang="en-US" dirty="0"/>
              <a:t>Due to their massive size, binary streams are not sent together. Instead, they are broken into smaller pieces before sending.</a:t>
            </a:r>
          </a:p>
          <a:p>
            <a:r>
              <a:rPr lang="en-US" dirty="0"/>
              <a:t>When the data processing unit cannot accept any more data streams, excess data is stored in a buffer until the data processing unit is ready to receive more data.</a:t>
            </a:r>
          </a:p>
          <a:p>
            <a:r>
              <a:rPr lang="en-US" dirty="0"/>
              <a:t>Streams of data being sent to the receiver need to be stored somewhere until the receiver is ready to take in more chunks of data for processing. This is where the Node.js buffer class comes into play.</a:t>
            </a:r>
          </a:p>
          <a:p>
            <a:endParaRPr lang="en-IN" dirty="0"/>
          </a:p>
        </p:txBody>
      </p:sp>
    </p:spTree>
    <p:extLst>
      <p:ext uri="{BB962C8B-B14F-4D97-AF65-F5344CB8AC3E}">
        <p14:creationId xmlns:p14="http://schemas.microsoft.com/office/powerpoint/2010/main" val="282528656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5DCA-7563-67D2-4782-639C39D33E2C}"/>
              </a:ext>
            </a:extLst>
          </p:cNvPr>
          <p:cNvSpPr>
            <a:spLocks noGrp="1"/>
          </p:cNvSpPr>
          <p:nvPr>
            <p:ph type="title"/>
          </p:nvPr>
        </p:nvSpPr>
        <p:spPr/>
        <p:txBody>
          <a:bodyPr/>
          <a:lstStyle/>
          <a:p>
            <a:r>
              <a:rPr lang="en-IN" dirty="0"/>
              <a:t>Buffer methods</a:t>
            </a:r>
          </a:p>
        </p:txBody>
      </p:sp>
      <p:sp>
        <p:nvSpPr>
          <p:cNvPr id="3" name="Content Placeholder 2">
            <a:extLst>
              <a:ext uri="{FF2B5EF4-FFF2-40B4-BE49-F238E27FC236}">
                <a16:creationId xmlns:a16="http://schemas.microsoft.com/office/drawing/2014/main" id="{CE6106C0-AE99-AEB9-10E8-AA5E2FAC6DC6}"/>
              </a:ext>
            </a:extLst>
          </p:cNvPr>
          <p:cNvSpPr>
            <a:spLocks noGrp="1"/>
          </p:cNvSpPr>
          <p:nvPr>
            <p:ph idx="1"/>
          </p:nvPr>
        </p:nvSpPr>
        <p:spPr/>
        <p:txBody>
          <a:bodyPr>
            <a:normAutofit fontScale="92500" lnSpcReduction="10000"/>
          </a:bodyPr>
          <a:lstStyle/>
          <a:p>
            <a:r>
              <a:rPr lang="en-IN" dirty="0" err="1"/>
              <a:t>Buffer.alloc</a:t>
            </a:r>
            <a:r>
              <a:rPr lang="en-IN" dirty="0"/>
              <a:t>(size) – This </a:t>
            </a:r>
            <a:r>
              <a:rPr lang="en-US" dirty="0"/>
              <a:t>method creates a new buffer of any size. When you use this method, you assign the size of the buffer in bytes.</a:t>
            </a:r>
          </a:p>
          <a:p>
            <a:pPr lvl="1"/>
            <a:r>
              <a:rPr lang="en-US" dirty="0"/>
              <a:t>const </a:t>
            </a:r>
            <a:r>
              <a:rPr lang="en-US" dirty="0" err="1"/>
              <a:t>buf</a:t>
            </a:r>
            <a:r>
              <a:rPr lang="en-US" dirty="0"/>
              <a:t> = </a:t>
            </a:r>
            <a:r>
              <a:rPr lang="en-US" dirty="0" err="1"/>
              <a:t>Buffer.alloc</a:t>
            </a:r>
            <a:r>
              <a:rPr lang="en-US" dirty="0"/>
              <a:t>(6);</a:t>
            </a:r>
          </a:p>
          <a:p>
            <a:pPr lvl="1"/>
            <a:r>
              <a:rPr lang="en-US" dirty="0"/>
              <a:t>console.log(</a:t>
            </a:r>
            <a:r>
              <a:rPr lang="en-US" dirty="0" err="1"/>
              <a:t>buf</a:t>
            </a:r>
            <a:r>
              <a:rPr lang="en-US" dirty="0"/>
              <a:t>);</a:t>
            </a:r>
          </a:p>
          <a:p>
            <a:pPr lvl="1"/>
            <a:r>
              <a:rPr lang="en-US" dirty="0"/>
              <a:t>// This will print &lt;Buffer 00 00 00 00 00 00&gt;</a:t>
            </a:r>
          </a:p>
          <a:p>
            <a:r>
              <a:rPr lang="en-IN" dirty="0" err="1"/>
              <a:t>Buffer.write</a:t>
            </a:r>
            <a:r>
              <a:rPr lang="en-IN" dirty="0"/>
              <a:t>(string) - </a:t>
            </a:r>
            <a:r>
              <a:rPr lang="en-US" dirty="0"/>
              <a:t>method writes a string to the buffer, which can be useful when you need to stream strings in the form of buffers. </a:t>
            </a:r>
          </a:p>
          <a:p>
            <a:pPr lvl="1"/>
            <a:r>
              <a:rPr lang="en-US" dirty="0"/>
              <a:t>const </a:t>
            </a:r>
            <a:r>
              <a:rPr lang="en-US" dirty="0" err="1"/>
              <a:t>buf</a:t>
            </a:r>
            <a:r>
              <a:rPr lang="en-US" dirty="0"/>
              <a:t> = </a:t>
            </a:r>
            <a:r>
              <a:rPr lang="en-US" dirty="0" err="1"/>
              <a:t>Buffer.alloc</a:t>
            </a:r>
            <a:r>
              <a:rPr lang="en-US" dirty="0"/>
              <a:t>(100); // Creating a new Buffer</a:t>
            </a:r>
          </a:p>
          <a:p>
            <a:pPr lvl="1"/>
            <a:r>
              <a:rPr lang="en-US" dirty="0"/>
              <a:t>const </a:t>
            </a:r>
            <a:r>
              <a:rPr lang="en-US" dirty="0" err="1"/>
              <a:t>len</a:t>
            </a:r>
            <a:r>
              <a:rPr lang="en-US" dirty="0"/>
              <a:t> = </a:t>
            </a:r>
            <a:r>
              <a:rPr lang="en-US" dirty="0" err="1"/>
              <a:t>buf.write</a:t>
            </a:r>
            <a:r>
              <a:rPr lang="en-US" dirty="0"/>
              <a:t>("Hello world!"); // Writing to the Buffer</a:t>
            </a:r>
          </a:p>
          <a:p>
            <a:pPr lvl="1"/>
            <a:r>
              <a:rPr lang="en-US" dirty="0"/>
              <a:t>// </a:t>
            </a:r>
            <a:r>
              <a:rPr lang="en-US" dirty="0" err="1"/>
              <a:t>len</a:t>
            </a:r>
            <a:r>
              <a:rPr lang="en-US" dirty="0"/>
              <a:t> is now 12</a:t>
            </a:r>
            <a:endParaRPr lang="en-IN" dirty="0"/>
          </a:p>
        </p:txBody>
      </p:sp>
    </p:spTree>
    <p:extLst>
      <p:ext uri="{BB962C8B-B14F-4D97-AF65-F5344CB8AC3E}">
        <p14:creationId xmlns:p14="http://schemas.microsoft.com/office/powerpoint/2010/main" val="425685035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B8EB-C93A-1C71-2157-0142ADEFC5B4}"/>
              </a:ext>
            </a:extLst>
          </p:cNvPr>
          <p:cNvSpPr>
            <a:spLocks noGrp="1"/>
          </p:cNvSpPr>
          <p:nvPr>
            <p:ph type="title"/>
          </p:nvPr>
        </p:nvSpPr>
        <p:spPr/>
        <p:txBody>
          <a:bodyPr/>
          <a:lstStyle/>
          <a:p>
            <a:r>
              <a:rPr lang="en-IN" dirty="0"/>
              <a:t>Buffer methods</a:t>
            </a:r>
          </a:p>
        </p:txBody>
      </p:sp>
      <p:sp>
        <p:nvSpPr>
          <p:cNvPr id="3" name="Content Placeholder 2">
            <a:extLst>
              <a:ext uri="{FF2B5EF4-FFF2-40B4-BE49-F238E27FC236}">
                <a16:creationId xmlns:a16="http://schemas.microsoft.com/office/drawing/2014/main" id="{8004F45C-B35F-309F-57DF-950CCBDE215B}"/>
              </a:ext>
            </a:extLst>
          </p:cNvPr>
          <p:cNvSpPr>
            <a:spLocks noGrp="1"/>
          </p:cNvSpPr>
          <p:nvPr>
            <p:ph idx="1"/>
          </p:nvPr>
        </p:nvSpPr>
        <p:spPr/>
        <p:txBody>
          <a:bodyPr>
            <a:normAutofit fontScale="70000" lnSpcReduction="20000"/>
          </a:bodyPr>
          <a:lstStyle/>
          <a:p>
            <a:r>
              <a:rPr lang="en-IN" dirty="0" err="1"/>
              <a:t>Buffer.byteLength</a:t>
            </a:r>
            <a:r>
              <a:rPr lang="en-IN" dirty="0"/>
              <a:t>(</a:t>
            </a:r>
            <a:r>
              <a:rPr lang="en-IN" dirty="0" err="1"/>
              <a:t>buf</a:t>
            </a:r>
            <a:r>
              <a:rPr lang="en-IN" dirty="0"/>
              <a:t>) – To </a:t>
            </a:r>
            <a:r>
              <a:rPr lang="en-US" dirty="0"/>
              <a:t>check the length of a buffer object</a:t>
            </a:r>
          </a:p>
          <a:p>
            <a:pPr lvl="1"/>
            <a:r>
              <a:rPr lang="en-IN" dirty="0"/>
              <a:t>var </a:t>
            </a:r>
            <a:r>
              <a:rPr lang="en-IN" dirty="0" err="1"/>
              <a:t>buf</a:t>
            </a:r>
            <a:r>
              <a:rPr lang="en-IN" dirty="0"/>
              <a:t> = </a:t>
            </a:r>
            <a:r>
              <a:rPr lang="en-IN" dirty="0" err="1"/>
              <a:t>Buffer.alloc</a:t>
            </a:r>
            <a:r>
              <a:rPr lang="en-IN" dirty="0"/>
              <a:t>(6);</a:t>
            </a:r>
          </a:p>
          <a:p>
            <a:pPr lvl="1"/>
            <a:r>
              <a:rPr lang="en-IN" dirty="0"/>
              <a:t>var </a:t>
            </a:r>
            <a:r>
              <a:rPr lang="en-IN" dirty="0" err="1"/>
              <a:t>buffLen</a:t>
            </a:r>
            <a:r>
              <a:rPr lang="en-IN" dirty="0"/>
              <a:t> = </a:t>
            </a:r>
            <a:r>
              <a:rPr lang="en-IN" dirty="0" err="1"/>
              <a:t>Buffer.byteLength</a:t>
            </a:r>
            <a:r>
              <a:rPr lang="en-IN" dirty="0"/>
              <a:t>(</a:t>
            </a:r>
            <a:r>
              <a:rPr lang="en-IN" dirty="0" err="1"/>
              <a:t>buf</a:t>
            </a:r>
            <a:r>
              <a:rPr lang="en-IN" dirty="0"/>
              <a:t>);</a:t>
            </a:r>
          </a:p>
          <a:p>
            <a:pPr lvl="1"/>
            <a:r>
              <a:rPr lang="en-IN" dirty="0"/>
              <a:t>console.log(</a:t>
            </a:r>
            <a:r>
              <a:rPr lang="en-IN" dirty="0" err="1"/>
              <a:t>buffLen</a:t>
            </a:r>
            <a:r>
              <a:rPr lang="en-IN" dirty="0"/>
              <a:t>);</a:t>
            </a:r>
          </a:p>
          <a:p>
            <a:pPr lvl="1"/>
            <a:r>
              <a:rPr lang="en-IN" dirty="0"/>
              <a:t>// This will print &lt;6&gt;</a:t>
            </a:r>
          </a:p>
          <a:p>
            <a:r>
              <a:rPr lang="en-IN" dirty="0" err="1"/>
              <a:t>Buffer.compare</a:t>
            </a:r>
            <a:r>
              <a:rPr lang="en-IN" dirty="0"/>
              <a:t>() – Already discussed</a:t>
            </a:r>
          </a:p>
          <a:p>
            <a:r>
              <a:rPr lang="en-IN" dirty="0" err="1"/>
              <a:t>Buffer.concat</a:t>
            </a:r>
            <a:r>
              <a:rPr lang="en-IN" dirty="0"/>
              <a:t>() – Already discussed</a:t>
            </a:r>
          </a:p>
          <a:p>
            <a:r>
              <a:rPr lang="en-IN" dirty="0" err="1"/>
              <a:t>buf.entries</a:t>
            </a:r>
            <a:r>
              <a:rPr lang="en-IN" dirty="0"/>
              <a:t>() – This </a:t>
            </a:r>
            <a:r>
              <a:rPr lang="en-US" dirty="0"/>
              <a:t>return a loop of indexes and bytes from the content of a buffer object</a:t>
            </a:r>
          </a:p>
          <a:p>
            <a:pPr lvl="1"/>
            <a:r>
              <a:rPr lang="en-US" dirty="0"/>
              <a:t>var </a:t>
            </a:r>
            <a:r>
              <a:rPr lang="en-US" dirty="0" err="1"/>
              <a:t>buf</a:t>
            </a:r>
            <a:r>
              <a:rPr lang="en-US" dirty="0"/>
              <a:t> = </a:t>
            </a:r>
            <a:r>
              <a:rPr lang="en-US" dirty="0" err="1"/>
              <a:t>Buffer.from</a:t>
            </a:r>
            <a:r>
              <a:rPr lang="en-US" dirty="0"/>
              <a:t>('</a:t>
            </a:r>
            <a:r>
              <a:rPr lang="en-US" dirty="0" err="1"/>
              <a:t>xyz</a:t>
            </a:r>
            <a:r>
              <a:rPr lang="en-US" dirty="0"/>
              <a:t>');</a:t>
            </a:r>
          </a:p>
          <a:p>
            <a:pPr lvl="1"/>
            <a:r>
              <a:rPr lang="en-US" dirty="0"/>
              <a:t>for (a of </a:t>
            </a:r>
            <a:r>
              <a:rPr lang="en-US" dirty="0" err="1"/>
              <a:t>buf.entries</a:t>
            </a:r>
            <a:r>
              <a:rPr lang="en-US" dirty="0"/>
              <a:t>()) {</a:t>
            </a:r>
          </a:p>
          <a:p>
            <a:pPr lvl="1"/>
            <a:r>
              <a:rPr lang="en-US" dirty="0"/>
              <a:t>/*This will print arrays of indexes and byte of buffer content </a:t>
            </a:r>
          </a:p>
          <a:p>
            <a:pPr lvl="1"/>
            <a:r>
              <a:rPr lang="en-US" dirty="0"/>
              <a:t>\\[ 0, 120 \][ 1, 121 \][ 2, 122 ]*/</a:t>
            </a:r>
          </a:p>
          <a:p>
            <a:pPr lvl="1"/>
            <a:r>
              <a:rPr lang="en-US" dirty="0"/>
              <a:t>  console.log(a);</a:t>
            </a:r>
          </a:p>
          <a:p>
            <a:pPr lvl="1"/>
            <a:r>
              <a:rPr lang="en-US" dirty="0"/>
              <a:t>} </a:t>
            </a:r>
            <a:endParaRPr lang="en-IN" dirty="0"/>
          </a:p>
        </p:txBody>
      </p:sp>
    </p:spTree>
    <p:extLst>
      <p:ext uri="{BB962C8B-B14F-4D97-AF65-F5344CB8AC3E}">
        <p14:creationId xmlns:p14="http://schemas.microsoft.com/office/powerpoint/2010/main" val="9728754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2172-250B-FE47-E5B9-5FE2A1124C6C}"/>
              </a:ext>
            </a:extLst>
          </p:cNvPr>
          <p:cNvSpPr>
            <a:spLocks noGrp="1"/>
          </p:cNvSpPr>
          <p:nvPr>
            <p:ph type="title"/>
          </p:nvPr>
        </p:nvSpPr>
        <p:spPr/>
        <p:txBody>
          <a:bodyPr/>
          <a:lstStyle/>
          <a:p>
            <a:r>
              <a:rPr lang="en-IN" dirty="0"/>
              <a:t>Buffer methods</a:t>
            </a:r>
          </a:p>
        </p:txBody>
      </p:sp>
      <p:sp>
        <p:nvSpPr>
          <p:cNvPr id="3" name="Content Placeholder 2">
            <a:extLst>
              <a:ext uri="{FF2B5EF4-FFF2-40B4-BE49-F238E27FC236}">
                <a16:creationId xmlns:a16="http://schemas.microsoft.com/office/drawing/2014/main" id="{67E99BEE-4076-87EF-B3D2-9BFA77DE9D5A}"/>
              </a:ext>
            </a:extLst>
          </p:cNvPr>
          <p:cNvSpPr>
            <a:spLocks noGrp="1"/>
          </p:cNvSpPr>
          <p:nvPr>
            <p:ph idx="1"/>
          </p:nvPr>
        </p:nvSpPr>
        <p:spPr/>
        <p:txBody>
          <a:bodyPr>
            <a:normAutofit fontScale="92500" lnSpcReduction="20000"/>
          </a:bodyPr>
          <a:lstStyle/>
          <a:p>
            <a:r>
              <a:rPr lang="en-IN" dirty="0" err="1"/>
              <a:t>Buffer.fill</a:t>
            </a:r>
            <a:r>
              <a:rPr lang="en-IN" dirty="0"/>
              <a:t>(value) – Used </a:t>
            </a:r>
            <a:r>
              <a:rPr lang="en-US" dirty="0"/>
              <a:t>to create a buffer, allocate a size, and fill it with a specified value.</a:t>
            </a:r>
          </a:p>
          <a:p>
            <a:pPr lvl="1"/>
            <a:r>
              <a:rPr lang="en-IN" dirty="0" err="1"/>
              <a:t>const</a:t>
            </a:r>
            <a:r>
              <a:rPr lang="en-IN" dirty="0"/>
              <a:t> b = </a:t>
            </a:r>
            <a:r>
              <a:rPr lang="en-IN" dirty="0" err="1"/>
              <a:t>Buffer.alloc</a:t>
            </a:r>
            <a:r>
              <a:rPr lang="en-IN" dirty="0"/>
              <a:t>(10).fill('a');</a:t>
            </a:r>
          </a:p>
          <a:p>
            <a:pPr lvl="1"/>
            <a:r>
              <a:rPr lang="en-IN" dirty="0"/>
              <a:t>console.log(</a:t>
            </a:r>
            <a:r>
              <a:rPr lang="en-IN" dirty="0" err="1"/>
              <a:t>b.toString</a:t>
            </a:r>
            <a:r>
              <a:rPr lang="en-IN" dirty="0"/>
              <a:t>());</a:t>
            </a:r>
          </a:p>
          <a:p>
            <a:pPr lvl="1"/>
            <a:r>
              <a:rPr lang="en-IN" dirty="0"/>
              <a:t>// This will print </a:t>
            </a:r>
            <a:r>
              <a:rPr lang="en-IN" dirty="0" err="1"/>
              <a:t>aaaaaaaaaa</a:t>
            </a:r>
            <a:endParaRPr lang="en-IN" dirty="0"/>
          </a:p>
          <a:p>
            <a:r>
              <a:rPr lang="en-IN" dirty="0" err="1"/>
              <a:t>Buffer.from</a:t>
            </a:r>
            <a:r>
              <a:rPr lang="en-IN" dirty="0"/>
              <a:t>(object[, </a:t>
            </a:r>
            <a:r>
              <a:rPr lang="en-IN" dirty="0" err="1"/>
              <a:t>offsetOrEncoding</a:t>
            </a:r>
            <a:r>
              <a:rPr lang="en-IN" dirty="0"/>
              <a:t>[,length]]) – It </a:t>
            </a:r>
            <a:r>
              <a:rPr lang="en-US" dirty="0"/>
              <a:t>enables you to create a new buffer from any object, like strings, buffer, arrays, and </a:t>
            </a:r>
            <a:r>
              <a:rPr lang="en-US" dirty="0" err="1"/>
              <a:t>ArrayBuffer</a:t>
            </a:r>
            <a:r>
              <a:rPr lang="en-US" dirty="0"/>
              <a:t>()</a:t>
            </a:r>
          </a:p>
          <a:p>
            <a:r>
              <a:rPr lang="en-IN" dirty="0" err="1"/>
              <a:t>buff.includes</a:t>
            </a:r>
            <a:r>
              <a:rPr lang="en-IN" dirty="0"/>
              <a:t>() - </a:t>
            </a:r>
            <a:r>
              <a:rPr lang="en-US" dirty="0"/>
              <a:t>If you want to determine whether a buffer object contains any values, you can use this method.</a:t>
            </a:r>
          </a:p>
          <a:p>
            <a:pPr lvl="1"/>
            <a:r>
              <a:rPr lang="en-US" dirty="0"/>
              <a:t>const </a:t>
            </a:r>
            <a:r>
              <a:rPr lang="en-US" dirty="0" err="1"/>
              <a:t>buf</a:t>
            </a:r>
            <a:r>
              <a:rPr lang="en-US" dirty="0"/>
              <a:t> = </a:t>
            </a:r>
            <a:r>
              <a:rPr lang="en-US" dirty="0" err="1"/>
              <a:t>Buffer.from</a:t>
            </a:r>
            <a:r>
              <a:rPr lang="en-US" dirty="0"/>
              <a:t>('this is a buffer');</a:t>
            </a:r>
          </a:p>
          <a:p>
            <a:pPr lvl="1"/>
            <a:r>
              <a:rPr lang="en-US" dirty="0"/>
              <a:t>console.log(</a:t>
            </a:r>
            <a:r>
              <a:rPr lang="en-US" dirty="0" err="1"/>
              <a:t>buf.includes</a:t>
            </a:r>
            <a:r>
              <a:rPr lang="en-US" dirty="0"/>
              <a:t>('this'));</a:t>
            </a:r>
          </a:p>
          <a:p>
            <a:pPr lvl="1"/>
            <a:r>
              <a:rPr lang="en-US" dirty="0"/>
              <a:t>// This will print true</a:t>
            </a:r>
            <a:endParaRPr lang="en-IN" dirty="0"/>
          </a:p>
        </p:txBody>
      </p:sp>
    </p:spTree>
    <p:extLst>
      <p:ext uri="{BB962C8B-B14F-4D97-AF65-F5344CB8AC3E}">
        <p14:creationId xmlns:p14="http://schemas.microsoft.com/office/powerpoint/2010/main" val="137693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 Environment Samples</a:t>
            </a:r>
          </a:p>
        </p:txBody>
      </p:sp>
      <p:sp>
        <p:nvSpPr>
          <p:cNvPr id="3" name="Content Placeholder 2"/>
          <p:cNvSpPr>
            <a:spLocks noGrp="1"/>
          </p:cNvSpPr>
          <p:nvPr>
            <p:ph idx="1"/>
          </p:nvPr>
        </p:nvSpPr>
        <p:spPr/>
        <p:txBody>
          <a:bodyPr>
            <a:normAutofit fontScale="62500" lnSpcReduction="20000"/>
          </a:bodyPr>
          <a:lstStyle/>
          <a:p>
            <a:r>
              <a:rPr lang="nl-NL" dirty="0"/>
              <a:t>$ node </a:t>
            </a:r>
            <a:br>
              <a:rPr lang="nl-NL" dirty="0"/>
            </a:br>
            <a:r>
              <a:rPr lang="nl-NL" dirty="0"/>
              <a:t>&gt; 1 + 2 </a:t>
            </a:r>
            <a:br>
              <a:rPr lang="nl-NL" dirty="0"/>
            </a:br>
            <a:r>
              <a:rPr lang="nl-NL" dirty="0"/>
              <a:t>3</a:t>
            </a:r>
          </a:p>
          <a:p>
            <a:r>
              <a:rPr lang="nl-NL" dirty="0"/>
              <a:t>$ node</a:t>
            </a:r>
            <a:br>
              <a:rPr lang="nl-NL" dirty="0"/>
            </a:br>
            <a:r>
              <a:rPr lang="nl-NL" dirty="0"/>
              <a:t>&gt;</a:t>
            </a:r>
            <a:r>
              <a:rPr lang="en-US" dirty="0"/>
              <a:t> console.log("Hello World") </a:t>
            </a:r>
            <a:br>
              <a:rPr lang="en-US" dirty="0"/>
            </a:br>
            <a:r>
              <a:rPr lang="en-US" dirty="0"/>
              <a:t>Hello World</a:t>
            </a:r>
          </a:p>
          <a:p>
            <a:r>
              <a:rPr lang="en-US" dirty="0"/>
              <a:t>$ node </a:t>
            </a:r>
            <a:br>
              <a:rPr lang="en-US" dirty="0"/>
            </a:br>
            <a:r>
              <a:rPr lang="en-US" dirty="0"/>
              <a:t>&gt; </a:t>
            </a:r>
            <a:r>
              <a:rPr lang="en-US" dirty="0" err="1"/>
              <a:t>var</a:t>
            </a:r>
            <a:r>
              <a:rPr lang="en-US" dirty="0"/>
              <a:t> x = 0 </a:t>
            </a:r>
            <a:br>
              <a:rPr lang="en-US" dirty="0"/>
            </a:br>
            <a:r>
              <a:rPr lang="en-US" dirty="0"/>
              <a:t>undefined </a:t>
            </a:r>
            <a:br>
              <a:rPr lang="en-US" dirty="0"/>
            </a:br>
            <a:r>
              <a:rPr lang="en-US" dirty="0"/>
              <a:t>&gt; do { </a:t>
            </a:r>
            <a:br>
              <a:rPr lang="en-US" dirty="0"/>
            </a:br>
            <a:r>
              <a:rPr lang="en-US" dirty="0"/>
              <a:t>... x++; </a:t>
            </a:r>
            <a:br>
              <a:rPr lang="en-US" dirty="0"/>
            </a:br>
            <a:r>
              <a:rPr lang="en-US" dirty="0"/>
              <a:t>... console.log("x: " + x); </a:t>
            </a:r>
            <a:br>
              <a:rPr lang="en-US" dirty="0"/>
            </a:br>
            <a:r>
              <a:rPr lang="en-US" dirty="0"/>
              <a:t>... } </a:t>
            </a:r>
            <a:br>
              <a:rPr lang="en-US" dirty="0"/>
            </a:br>
            <a:r>
              <a:rPr lang="en-US" dirty="0"/>
              <a:t>while ( x &lt; 5 ); </a:t>
            </a:r>
            <a:br>
              <a:rPr lang="en-US" dirty="0"/>
            </a:br>
            <a:r>
              <a:rPr lang="en-US" dirty="0"/>
              <a:t>x: 1 </a:t>
            </a:r>
            <a:br>
              <a:rPr lang="en-US" dirty="0"/>
            </a:br>
            <a:r>
              <a:rPr lang="en-US" dirty="0"/>
              <a:t>x: 2 </a:t>
            </a:r>
            <a:br>
              <a:rPr lang="en-US" dirty="0"/>
            </a:br>
            <a:r>
              <a:rPr lang="en-US" dirty="0"/>
              <a:t>x: 3 </a:t>
            </a:r>
            <a:br>
              <a:rPr lang="en-US" dirty="0"/>
            </a:br>
            <a:r>
              <a:rPr lang="en-US" dirty="0"/>
              <a:t>x: 4 </a:t>
            </a:r>
            <a:br>
              <a:rPr lang="en-US" dirty="0"/>
            </a:br>
            <a:r>
              <a:rPr lang="en-US" dirty="0"/>
              <a:t>x: 5 undefined </a:t>
            </a:r>
            <a:br>
              <a:rPr lang="en-US" dirty="0"/>
            </a:br>
            <a:r>
              <a:rPr lang="en-US" dirty="0"/>
              <a:t>&gt;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B273-4890-42A9-6163-DB88BF0ED5E3}"/>
              </a:ext>
            </a:extLst>
          </p:cNvPr>
          <p:cNvSpPr>
            <a:spLocks noGrp="1"/>
          </p:cNvSpPr>
          <p:nvPr>
            <p:ph type="title"/>
          </p:nvPr>
        </p:nvSpPr>
        <p:spPr/>
        <p:txBody>
          <a:bodyPr/>
          <a:lstStyle/>
          <a:p>
            <a:r>
              <a:rPr lang="en-IN" dirty="0"/>
              <a:t>Buffer methods</a:t>
            </a:r>
          </a:p>
        </p:txBody>
      </p:sp>
      <p:sp>
        <p:nvSpPr>
          <p:cNvPr id="3" name="Content Placeholder 2">
            <a:extLst>
              <a:ext uri="{FF2B5EF4-FFF2-40B4-BE49-F238E27FC236}">
                <a16:creationId xmlns:a16="http://schemas.microsoft.com/office/drawing/2014/main" id="{00AD5D2A-2333-CBDB-C432-B369688BC63C}"/>
              </a:ext>
            </a:extLst>
          </p:cNvPr>
          <p:cNvSpPr>
            <a:spLocks noGrp="1"/>
          </p:cNvSpPr>
          <p:nvPr>
            <p:ph idx="1"/>
          </p:nvPr>
        </p:nvSpPr>
        <p:spPr/>
        <p:txBody>
          <a:bodyPr>
            <a:normAutofit fontScale="77500" lnSpcReduction="20000"/>
          </a:bodyPr>
          <a:lstStyle/>
          <a:p>
            <a:r>
              <a:rPr lang="en-IN" dirty="0" err="1"/>
              <a:t>Buffer.isEncoding</a:t>
            </a:r>
            <a:r>
              <a:rPr lang="en-IN" dirty="0"/>
              <a:t>() – It is used to</a:t>
            </a:r>
            <a:r>
              <a:rPr lang="en-US" dirty="0"/>
              <a:t> confirm whether a particular character encoding type is supported</a:t>
            </a:r>
          </a:p>
          <a:p>
            <a:pPr lvl="1"/>
            <a:r>
              <a:rPr lang="en-US" dirty="0"/>
              <a:t>console.log(</a:t>
            </a:r>
            <a:r>
              <a:rPr lang="en-US" dirty="0" err="1"/>
              <a:t>Buffer.isEncoding</a:t>
            </a:r>
            <a:r>
              <a:rPr lang="en-US" dirty="0"/>
              <a:t>('hex'));</a:t>
            </a:r>
          </a:p>
          <a:p>
            <a:pPr lvl="1"/>
            <a:r>
              <a:rPr lang="en-US" dirty="0"/>
              <a:t>// This will print true</a:t>
            </a:r>
          </a:p>
          <a:p>
            <a:r>
              <a:rPr lang="en-IN" dirty="0" err="1"/>
              <a:t>Buffer.slice</a:t>
            </a:r>
            <a:r>
              <a:rPr lang="en-IN" dirty="0"/>
              <a:t>() – already discussed</a:t>
            </a:r>
          </a:p>
          <a:p>
            <a:r>
              <a:rPr lang="en-IN" dirty="0"/>
              <a:t>Buffer swap – It </a:t>
            </a:r>
            <a:r>
              <a:rPr lang="en-US" dirty="0"/>
              <a:t>used to swap the byte order of a buffer object. We can use buf.swap16(), buf.swap32(), and buf.swap64() methods.</a:t>
            </a:r>
          </a:p>
          <a:p>
            <a:pPr lvl="1"/>
            <a:r>
              <a:rPr lang="en-IN" dirty="0"/>
              <a:t>buf1.swap16();</a:t>
            </a:r>
          </a:p>
          <a:p>
            <a:pPr lvl="1"/>
            <a:r>
              <a:rPr lang="en-IN" dirty="0"/>
              <a:t>console.log(buf1);</a:t>
            </a:r>
          </a:p>
          <a:p>
            <a:pPr lvl="1"/>
            <a:r>
              <a:rPr lang="en-IN" dirty="0"/>
              <a:t>//This will swap 1-2, 3-4, and so on characters.</a:t>
            </a:r>
          </a:p>
          <a:p>
            <a:r>
              <a:rPr lang="en-IN" dirty="0" err="1"/>
              <a:t>buf.toJSON</a:t>
            </a:r>
            <a:r>
              <a:rPr lang="en-IN" dirty="0"/>
              <a:t>() – It </a:t>
            </a:r>
            <a:r>
              <a:rPr lang="en-US" dirty="0"/>
              <a:t>returns a JSON version of the buffer object.</a:t>
            </a:r>
          </a:p>
          <a:p>
            <a:pPr lvl="1"/>
            <a:r>
              <a:rPr lang="en-US" dirty="0"/>
              <a:t>const </a:t>
            </a:r>
            <a:r>
              <a:rPr lang="en-US" dirty="0" err="1"/>
              <a:t>buf</a:t>
            </a:r>
            <a:r>
              <a:rPr lang="en-US" dirty="0"/>
              <a:t> = </a:t>
            </a:r>
            <a:r>
              <a:rPr lang="en-US" dirty="0" err="1"/>
              <a:t>Buffer.from</a:t>
            </a:r>
            <a:r>
              <a:rPr lang="en-US" dirty="0"/>
              <a:t>([0x1, 0x2, 0x3, 0x4, 0x5, 0x6, 0x7, 0x8]);</a:t>
            </a:r>
          </a:p>
          <a:p>
            <a:pPr lvl="1"/>
            <a:r>
              <a:rPr lang="en-US" dirty="0"/>
              <a:t>console.log(</a:t>
            </a:r>
            <a:r>
              <a:rPr lang="en-US" dirty="0" err="1"/>
              <a:t>buf.toJSON</a:t>
            </a:r>
            <a:r>
              <a:rPr lang="en-US" dirty="0"/>
              <a:t>());</a:t>
            </a:r>
          </a:p>
          <a:p>
            <a:pPr lvl="1"/>
            <a:r>
              <a:rPr lang="en-US" dirty="0"/>
              <a:t>// This will print {"</a:t>
            </a:r>
            <a:r>
              <a:rPr lang="en-US" dirty="0" err="1"/>
              <a:t>type":"Buffer</a:t>
            </a:r>
            <a:r>
              <a:rPr lang="en-US" dirty="0"/>
              <a:t>", data:[1,2,3,4,5,6,7,8]}</a:t>
            </a:r>
            <a:endParaRPr lang="en-IN" dirty="0"/>
          </a:p>
        </p:txBody>
      </p:sp>
    </p:spTree>
    <p:extLst>
      <p:ext uri="{BB962C8B-B14F-4D97-AF65-F5344CB8AC3E}">
        <p14:creationId xmlns:p14="http://schemas.microsoft.com/office/powerpoint/2010/main" val="172408616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689A-10CA-091A-16A8-4E9509613840}"/>
              </a:ext>
            </a:extLst>
          </p:cNvPr>
          <p:cNvSpPr>
            <a:spLocks noGrp="1"/>
          </p:cNvSpPr>
          <p:nvPr>
            <p:ph type="title"/>
          </p:nvPr>
        </p:nvSpPr>
        <p:spPr/>
        <p:txBody>
          <a:bodyPr/>
          <a:lstStyle/>
          <a:p>
            <a:r>
              <a:rPr lang="en-IN" dirty="0"/>
              <a:t>Streams</a:t>
            </a:r>
          </a:p>
        </p:txBody>
      </p:sp>
      <p:sp>
        <p:nvSpPr>
          <p:cNvPr id="3" name="Content Placeholder 2">
            <a:extLst>
              <a:ext uri="{FF2B5EF4-FFF2-40B4-BE49-F238E27FC236}">
                <a16:creationId xmlns:a16="http://schemas.microsoft.com/office/drawing/2014/main" id="{6D096F67-6FDC-D9C4-3458-68EC2FEBA5C3}"/>
              </a:ext>
            </a:extLst>
          </p:cNvPr>
          <p:cNvSpPr>
            <a:spLocks noGrp="1"/>
          </p:cNvSpPr>
          <p:nvPr>
            <p:ph idx="1"/>
          </p:nvPr>
        </p:nvSpPr>
        <p:spPr/>
        <p:txBody>
          <a:bodyPr/>
          <a:lstStyle/>
          <a:p>
            <a:r>
              <a:rPr lang="en-IN" dirty="0"/>
              <a:t>We have done lot’s of practice using streams. Let’s discuss some practical example.</a:t>
            </a:r>
          </a:p>
          <a:p>
            <a:r>
              <a:rPr lang="en-US" dirty="0"/>
              <a:t>Streams are collections of data — just like arrays or strings. </a:t>
            </a:r>
          </a:p>
          <a:p>
            <a:r>
              <a:rPr lang="en-US" dirty="0"/>
              <a:t>The difference is that streams might not be available all at once, and they don’t have to fit in memory. </a:t>
            </a:r>
          </a:p>
          <a:p>
            <a:r>
              <a:rPr lang="en-US" dirty="0"/>
              <a:t>This makes streams really powerful when working with large amounts of data, or data that’s coming from an external source one chunk at a time.</a:t>
            </a:r>
            <a:endParaRPr lang="en-IN" dirty="0"/>
          </a:p>
        </p:txBody>
      </p:sp>
    </p:spTree>
    <p:extLst>
      <p:ext uri="{BB962C8B-B14F-4D97-AF65-F5344CB8AC3E}">
        <p14:creationId xmlns:p14="http://schemas.microsoft.com/office/powerpoint/2010/main" val="250659036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C756-151A-5004-016A-6828C16B5C2A}"/>
              </a:ext>
            </a:extLst>
          </p:cNvPr>
          <p:cNvSpPr>
            <a:spLocks noGrp="1"/>
          </p:cNvSpPr>
          <p:nvPr>
            <p:ph type="title"/>
          </p:nvPr>
        </p:nvSpPr>
        <p:spPr/>
        <p:txBody>
          <a:bodyPr/>
          <a:lstStyle/>
          <a:p>
            <a:r>
              <a:rPr lang="en-IN" dirty="0"/>
              <a:t>Create a normal file</a:t>
            </a:r>
          </a:p>
        </p:txBody>
      </p:sp>
      <p:sp>
        <p:nvSpPr>
          <p:cNvPr id="3" name="Content Placeholder 2">
            <a:extLst>
              <a:ext uri="{FF2B5EF4-FFF2-40B4-BE49-F238E27FC236}">
                <a16:creationId xmlns:a16="http://schemas.microsoft.com/office/drawing/2014/main" id="{190ED47A-D89A-DE1A-CB29-C42A10DBB376}"/>
              </a:ext>
            </a:extLst>
          </p:cNvPr>
          <p:cNvSpPr>
            <a:spLocks noGrp="1"/>
          </p:cNvSpPr>
          <p:nvPr>
            <p:ph idx="1"/>
          </p:nvPr>
        </p:nvSpPr>
        <p:spPr/>
        <p:txBody>
          <a:bodyPr>
            <a:normAutofit/>
          </a:bodyPr>
          <a:lstStyle/>
          <a:p>
            <a:r>
              <a:rPr lang="en-IN" dirty="0" err="1"/>
              <a:t>const</a:t>
            </a:r>
            <a:r>
              <a:rPr lang="en-IN" dirty="0"/>
              <a:t> fs = require('fs');</a:t>
            </a:r>
          </a:p>
          <a:p>
            <a:r>
              <a:rPr lang="en-IN" dirty="0" err="1"/>
              <a:t>const</a:t>
            </a:r>
            <a:r>
              <a:rPr lang="en-IN" dirty="0"/>
              <a:t> file = </a:t>
            </a:r>
            <a:r>
              <a:rPr lang="en-IN" dirty="0" err="1"/>
              <a:t>fs.createWriteStream</a:t>
            </a:r>
            <a:r>
              <a:rPr lang="en-IN" dirty="0"/>
              <a:t>('./</a:t>
            </a:r>
            <a:r>
              <a:rPr lang="en-IN" dirty="0" err="1"/>
              <a:t>big.file</a:t>
            </a:r>
            <a:r>
              <a:rPr lang="en-IN" dirty="0"/>
              <a:t>');</a:t>
            </a:r>
          </a:p>
          <a:p>
            <a:r>
              <a:rPr lang="en-IN" dirty="0"/>
              <a:t>for(let </a:t>
            </a:r>
            <a:r>
              <a:rPr lang="en-IN" dirty="0" err="1"/>
              <a:t>i</a:t>
            </a:r>
            <a:r>
              <a:rPr lang="en-IN" dirty="0"/>
              <a:t>=0; </a:t>
            </a:r>
            <a:r>
              <a:rPr lang="en-IN" dirty="0" err="1"/>
              <a:t>i</a:t>
            </a:r>
            <a:r>
              <a:rPr lang="en-IN" dirty="0"/>
              <a:t>&lt;= 10000; </a:t>
            </a:r>
            <a:r>
              <a:rPr lang="en-IN" dirty="0" err="1"/>
              <a:t>i</a:t>
            </a:r>
            <a:r>
              <a:rPr lang="en-IN" dirty="0"/>
              <a:t>++) { //Approx 4MB of file.</a:t>
            </a:r>
          </a:p>
          <a:p>
            <a:r>
              <a:rPr lang="en-IN" dirty="0" err="1"/>
              <a:t>file.write</a:t>
            </a:r>
            <a:r>
              <a:rPr lang="en-IN" dirty="0"/>
              <a:t>(‘Write a string approx. 500 character length\n’);</a:t>
            </a:r>
          </a:p>
          <a:p>
            <a:r>
              <a:rPr lang="en-IN" dirty="0"/>
              <a:t>}</a:t>
            </a:r>
          </a:p>
          <a:p>
            <a:r>
              <a:rPr lang="en-IN" dirty="0" err="1"/>
              <a:t>file.end</a:t>
            </a:r>
            <a:r>
              <a:rPr lang="en-IN" dirty="0"/>
              <a:t>();</a:t>
            </a:r>
          </a:p>
        </p:txBody>
      </p:sp>
    </p:spTree>
    <p:extLst>
      <p:ext uri="{BB962C8B-B14F-4D97-AF65-F5344CB8AC3E}">
        <p14:creationId xmlns:p14="http://schemas.microsoft.com/office/powerpoint/2010/main" val="389518519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8A27-6EF1-53E4-20C3-3DC48F5598DA}"/>
              </a:ext>
            </a:extLst>
          </p:cNvPr>
          <p:cNvSpPr>
            <a:spLocks noGrp="1"/>
          </p:cNvSpPr>
          <p:nvPr>
            <p:ph type="title"/>
          </p:nvPr>
        </p:nvSpPr>
        <p:spPr/>
        <p:txBody>
          <a:bodyPr/>
          <a:lstStyle/>
          <a:p>
            <a:r>
              <a:rPr lang="en-IN" dirty="0"/>
              <a:t>Read normal file</a:t>
            </a:r>
          </a:p>
        </p:txBody>
      </p:sp>
      <p:sp>
        <p:nvSpPr>
          <p:cNvPr id="3" name="Content Placeholder 2">
            <a:extLst>
              <a:ext uri="{FF2B5EF4-FFF2-40B4-BE49-F238E27FC236}">
                <a16:creationId xmlns:a16="http://schemas.microsoft.com/office/drawing/2014/main" id="{ABE26940-9439-17B4-EE9A-1DA4F08AAA88}"/>
              </a:ext>
            </a:extLst>
          </p:cNvPr>
          <p:cNvSpPr>
            <a:spLocks noGrp="1"/>
          </p:cNvSpPr>
          <p:nvPr>
            <p:ph idx="1"/>
          </p:nvPr>
        </p:nvSpPr>
        <p:spPr/>
        <p:txBody>
          <a:bodyPr>
            <a:normAutofit fontScale="92500" lnSpcReduction="20000"/>
          </a:bodyPr>
          <a:lstStyle/>
          <a:p>
            <a:r>
              <a:rPr lang="en-IN" dirty="0" err="1"/>
              <a:t>const</a:t>
            </a:r>
            <a:r>
              <a:rPr lang="en-IN" dirty="0"/>
              <a:t> fs = require('fs');</a:t>
            </a:r>
          </a:p>
          <a:p>
            <a:r>
              <a:rPr lang="en-IN" dirty="0" err="1"/>
              <a:t>const</a:t>
            </a:r>
            <a:r>
              <a:rPr lang="en-IN" dirty="0"/>
              <a:t> server = require('http').</a:t>
            </a:r>
            <a:r>
              <a:rPr lang="en-IN" dirty="0" err="1"/>
              <a:t>createServer</a:t>
            </a:r>
            <a:r>
              <a:rPr lang="en-IN" dirty="0"/>
              <a:t>();</a:t>
            </a:r>
          </a:p>
          <a:p>
            <a:endParaRPr lang="en-IN" dirty="0"/>
          </a:p>
          <a:p>
            <a:r>
              <a:rPr lang="en-IN" dirty="0" err="1"/>
              <a:t>server.on</a:t>
            </a:r>
            <a:r>
              <a:rPr lang="en-IN" dirty="0"/>
              <a:t>('request', (</a:t>
            </a:r>
            <a:r>
              <a:rPr lang="en-IN" dirty="0" err="1"/>
              <a:t>req</a:t>
            </a:r>
            <a:r>
              <a:rPr lang="en-IN" dirty="0"/>
              <a:t>, res) =&gt; {</a:t>
            </a:r>
          </a:p>
          <a:p>
            <a:r>
              <a:rPr lang="en-IN" dirty="0"/>
              <a:t>  </a:t>
            </a:r>
            <a:r>
              <a:rPr lang="en-IN" dirty="0" err="1"/>
              <a:t>fs.readFile</a:t>
            </a:r>
            <a:r>
              <a:rPr lang="en-IN" dirty="0"/>
              <a:t>('./big.txt', (err, data) =&gt; {</a:t>
            </a:r>
          </a:p>
          <a:p>
            <a:r>
              <a:rPr lang="en-IN" dirty="0"/>
              <a:t>    if (err) throw err;</a:t>
            </a:r>
          </a:p>
          <a:p>
            <a:r>
              <a:rPr lang="en-IN" dirty="0"/>
              <a:t>      </a:t>
            </a:r>
            <a:r>
              <a:rPr lang="en-IN" dirty="0" err="1"/>
              <a:t>res.end</a:t>
            </a:r>
            <a:r>
              <a:rPr lang="en-IN" dirty="0"/>
              <a:t>(data);</a:t>
            </a:r>
          </a:p>
          <a:p>
            <a:r>
              <a:rPr lang="en-IN" dirty="0"/>
              <a:t>  });</a:t>
            </a:r>
          </a:p>
          <a:p>
            <a:r>
              <a:rPr lang="en-IN" dirty="0"/>
              <a:t>});</a:t>
            </a:r>
          </a:p>
          <a:p>
            <a:endParaRPr lang="en-IN" dirty="0"/>
          </a:p>
          <a:p>
            <a:r>
              <a:rPr lang="en-IN" dirty="0" err="1"/>
              <a:t>server.listen</a:t>
            </a:r>
            <a:r>
              <a:rPr lang="en-IN" dirty="0"/>
              <a:t>(8000);</a:t>
            </a:r>
          </a:p>
        </p:txBody>
      </p:sp>
    </p:spTree>
    <p:extLst>
      <p:ext uri="{BB962C8B-B14F-4D97-AF65-F5344CB8AC3E}">
        <p14:creationId xmlns:p14="http://schemas.microsoft.com/office/powerpoint/2010/main" val="117471027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1ABD-B80D-870A-08A1-259F8719A7ED}"/>
              </a:ext>
            </a:extLst>
          </p:cNvPr>
          <p:cNvSpPr>
            <a:spLocks noGrp="1"/>
          </p:cNvSpPr>
          <p:nvPr>
            <p:ph type="title"/>
          </p:nvPr>
        </p:nvSpPr>
        <p:spPr/>
        <p:txBody>
          <a:bodyPr/>
          <a:lstStyle/>
          <a:p>
            <a:r>
              <a:rPr lang="en-IN" dirty="0"/>
              <a:t>Create and read big file</a:t>
            </a:r>
          </a:p>
        </p:txBody>
      </p:sp>
      <p:sp>
        <p:nvSpPr>
          <p:cNvPr id="3" name="Content Placeholder 2">
            <a:extLst>
              <a:ext uri="{FF2B5EF4-FFF2-40B4-BE49-F238E27FC236}">
                <a16:creationId xmlns:a16="http://schemas.microsoft.com/office/drawing/2014/main" id="{AAD9B45C-DD55-0FE0-C00A-79808C1FF501}"/>
              </a:ext>
            </a:extLst>
          </p:cNvPr>
          <p:cNvSpPr>
            <a:spLocks noGrp="1"/>
          </p:cNvSpPr>
          <p:nvPr>
            <p:ph idx="1"/>
          </p:nvPr>
        </p:nvSpPr>
        <p:spPr/>
        <p:txBody>
          <a:bodyPr/>
          <a:lstStyle/>
          <a:p>
            <a:r>
              <a:rPr lang="en-IN" dirty="0"/>
              <a:t>Change 10000 to 1e6.</a:t>
            </a:r>
          </a:p>
          <a:p>
            <a:r>
              <a:rPr lang="en-IN" dirty="0"/>
              <a:t>Create file again.</a:t>
            </a:r>
          </a:p>
          <a:p>
            <a:r>
              <a:rPr lang="en-IN" dirty="0"/>
              <a:t>Try to read file again.</a:t>
            </a:r>
          </a:p>
          <a:p>
            <a:r>
              <a:rPr lang="en-IN" dirty="0"/>
              <a:t>Reason - </a:t>
            </a:r>
            <a:r>
              <a:rPr lang="en-US" dirty="0"/>
              <a:t>We basically put the whole big.txt content in memory before we wrote it out to the response object. This is very inefficient.</a:t>
            </a:r>
            <a:endParaRPr lang="en-IN" dirty="0"/>
          </a:p>
        </p:txBody>
      </p:sp>
    </p:spTree>
    <p:extLst>
      <p:ext uri="{BB962C8B-B14F-4D97-AF65-F5344CB8AC3E}">
        <p14:creationId xmlns:p14="http://schemas.microsoft.com/office/powerpoint/2010/main" val="7157169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3E53A-1274-61F2-88AD-EFB68F3FD319}"/>
              </a:ext>
            </a:extLst>
          </p:cNvPr>
          <p:cNvSpPr>
            <a:spLocks noGrp="1"/>
          </p:cNvSpPr>
          <p:nvPr>
            <p:ph type="title"/>
          </p:nvPr>
        </p:nvSpPr>
        <p:spPr/>
        <p:txBody>
          <a:bodyPr/>
          <a:lstStyle/>
          <a:p>
            <a:r>
              <a:rPr lang="en-IN" dirty="0"/>
              <a:t>Solution to big file</a:t>
            </a:r>
          </a:p>
        </p:txBody>
      </p:sp>
      <p:sp>
        <p:nvSpPr>
          <p:cNvPr id="3" name="Content Placeholder 2">
            <a:extLst>
              <a:ext uri="{FF2B5EF4-FFF2-40B4-BE49-F238E27FC236}">
                <a16:creationId xmlns:a16="http://schemas.microsoft.com/office/drawing/2014/main" id="{9D82A588-0A73-0981-BAE9-C49DF928F6A1}"/>
              </a:ext>
            </a:extLst>
          </p:cNvPr>
          <p:cNvSpPr>
            <a:spLocks noGrp="1"/>
          </p:cNvSpPr>
          <p:nvPr>
            <p:ph idx="1"/>
          </p:nvPr>
        </p:nvSpPr>
        <p:spPr/>
        <p:txBody>
          <a:bodyPr>
            <a:normAutofit fontScale="92500" lnSpcReduction="20000"/>
          </a:bodyPr>
          <a:lstStyle/>
          <a:p>
            <a:r>
              <a:rPr lang="en-IN" dirty="0" err="1"/>
              <a:t>const</a:t>
            </a:r>
            <a:r>
              <a:rPr lang="en-IN" dirty="0"/>
              <a:t> fs = require('fs');</a:t>
            </a:r>
          </a:p>
          <a:p>
            <a:r>
              <a:rPr lang="en-IN" dirty="0" err="1"/>
              <a:t>const</a:t>
            </a:r>
            <a:r>
              <a:rPr lang="en-IN" dirty="0"/>
              <a:t> server = require('http').</a:t>
            </a:r>
            <a:r>
              <a:rPr lang="en-IN" dirty="0" err="1"/>
              <a:t>createServer</a:t>
            </a:r>
            <a:r>
              <a:rPr lang="en-IN" dirty="0"/>
              <a:t>();</a:t>
            </a:r>
          </a:p>
          <a:p>
            <a:endParaRPr lang="en-IN" dirty="0"/>
          </a:p>
          <a:p>
            <a:r>
              <a:rPr lang="en-IN" dirty="0" err="1"/>
              <a:t>server.on</a:t>
            </a:r>
            <a:r>
              <a:rPr lang="en-IN" dirty="0"/>
              <a:t>('request', (</a:t>
            </a:r>
            <a:r>
              <a:rPr lang="en-IN" dirty="0" err="1"/>
              <a:t>req</a:t>
            </a:r>
            <a:r>
              <a:rPr lang="en-IN" dirty="0"/>
              <a:t>, res) =&gt; {</a:t>
            </a:r>
          </a:p>
          <a:p>
            <a:r>
              <a:rPr lang="en-IN" dirty="0"/>
              <a:t>  </a:t>
            </a:r>
            <a:r>
              <a:rPr lang="en-IN" dirty="0" err="1"/>
              <a:t>const</a:t>
            </a:r>
            <a:r>
              <a:rPr lang="en-IN" dirty="0"/>
              <a:t> </a:t>
            </a:r>
            <a:r>
              <a:rPr lang="en-IN" dirty="0" err="1"/>
              <a:t>src</a:t>
            </a:r>
            <a:r>
              <a:rPr lang="en-IN" dirty="0"/>
              <a:t> = </a:t>
            </a:r>
            <a:r>
              <a:rPr lang="en-IN" dirty="0" err="1"/>
              <a:t>fs.createReadStream</a:t>
            </a:r>
            <a:r>
              <a:rPr lang="en-IN" dirty="0"/>
              <a:t>('./big.txt');</a:t>
            </a:r>
          </a:p>
          <a:p>
            <a:r>
              <a:rPr lang="en-IN" dirty="0"/>
              <a:t>  </a:t>
            </a:r>
            <a:r>
              <a:rPr lang="en-IN" dirty="0" err="1"/>
              <a:t>const</a:t>
            </a:r>
            <a:r>
              <a:rPr lang="en-IN" dirty="0"/>
              <a:t> target = </a:t>
            </a:r>
            <a:r>
              <a:rPr lang="en-IN" dirty="0" err="1"/>
              <a:t>fs.createWriteStream</a:t>
            </a:r>
            <a:r>
              <a:rPr lang="en-IN" dirty="0"/>
              <a:t>('./trg.txt');</a:t>
            </a:r>
          </a:p>
          <a:p>
            <a:r>
              <a:rPr lang="en-IN" dirty="0"/>
              <a:t>  </a:t>
            </a:r>
            <a:r>
              <a:rPr lang="en-IN" dirty="0" err="1"/>
              <a:t>src.pipe</a:t>
            </a:r>
            <a:r>
              <a:rPr lang="en-IN" dirty="0"/>
              <a:t>(target);</a:t>
            </a:r>
          </a:p>
          <a:p>
            <a:r>
              <a:rPr lang="en-IN" dirty="0"/>
              <a:t>  </a:t>
            </a:r>
            <a:r>
              <a:rPr lang="en-IN" dirty="0" err="1"/>
              <a:t>res.end</a:t>
            </a:r>
            <a:r>
              <a:rPr lang="en-IN" dirty="0"/>
              <a:t>('File processed');</a:t>
            </a:r>
          </a:p>
          <a:p>
            <a:r>
              <a:rPr lang="en-IN" dirty="0"/>
              <a:t>});</a:t>
            </a:r>
          </a:p>
          <a:p>
            <a:endParaRPr lang="en-IN" dirty="0"/>
          </a:p>
          <a:p>
            <a:r>
              <a:rPr lang="en-IN" dirty="0" err="1"/>
              <a:t>server.listen</a:t>
            </a:r>
            <a:r>
              <a:rPr lang="en-IN" dirty="0"/>
              <a:t>(8000);</a:t>
            </a:r>
          </a:p>
        </p:txBody>
      </p:sp>
    </p:spTree>
    <p:extLst>
      <p:ext uri="{BB962C8B-B14F-4D97-AF65-F5344CB8AC3E}">
        <p14:creationId xmlns:p14="http://schemas.microsoft.com/office/powerpoint/2010/main" val="194892187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Mini Project</a:t>
            </a:r>
          </a:p>
        </p:txBody>
      </p:sp>
      <p:sp>
        <p:nvSpPr>
          <p:cNvPr id="3" name="Content Placeholder 2"/>
          <p:cNvSpPr>
            <a:spLocks noGrp="1"/>
          </p:cNvSpPr>
          <p:nvPr>
            <p:ph type="subTitle" idx="1"/>
          </p:nvPr>
        </p:nvSpPr>
        <p:spPr/>
        <p:txBody>
          <a:bodyPr/>
          <a:lstStyle/>
          <a:p>
            <a:r>
              <a:rPr lang="en-US" dirty="0"/>
              <a:t>Create a CRUD operations </a:t>
            </a:r>
            <a:r>
              <a:rPr lang="en-US"/>
              <a:t>using MySQL DB</a:t>
            </a:r>
            <a:endParaRPr lang="en-US" dirty="0"/>
          </a:p>
        </p:txBody>
      </p:sp>
    </p:spTree>
    <p:extLst>
      <p:ext uri="{BB962C8B-B14F-4D97-AF65-F5344CB8AC3E}">
        <p14:creationId xmlns:p14="http://schemas.microsoft.com/office/powerpoint/2010/main" val="41829021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7ADA-282D-E296-FC95-839ECE30CE68}"/>
              </a:ext>
            </a:extLst>
          </p:cNvPr>
          <p:cNvSpPr>
            <a:spLocks noGrp="1"/>
          </p:cNvSpPr>
          <p:nvPr>
            <p:ph type="title"/>
          </p:nvPr>
        </p:nvSpPr>
        <p:spPr/>
        <p:txBody>
          <a:bodyPr/>
          <a:lstStyle/>
          <a:p>
            <a:r>
              <a:rPr lang="en-IN" dirty="0"/>
              <a:t>Create a CRUD </a:t>
            </a:r>
            <a:r>
              <a:rPr lang="en-IN"/>
              <a:t>RestAPIs</a:t>
            </a:r>
          </a:p>
        </p:txBody>
      </p:sp>
      <p:sp>
        <p:nvSpPr>
          <p:cNvPr id="3" name="Content Placeholder 2">
            <a:extLst>
              <a:ext uri="{FF2B5EF4-FFF2-40B4-BE49-F238E27FC236}">
                <a16:creationId xmlns:a16="http://schemas.microsoft.com/office/drawing/2014/main" id="{9913F7AD-53F7-A963-FDDE-DE4D05E10DC9}"/>
              </a:ext>
            </a:extLst>
          </p:cNvPr>
          <p:cNvSpPr>
            <a:spLocks noGrp="1"/>
          </p:cNvSpPr>
          <p:nvPr>
            <p:ph idx="1"/>
          </p:nvPr>
        </p:nvSpPr>
        <p:spPr/>
        <p:txBody>
          <a:bodyPr/>
          <a:lstStyle/>
          <a:p>
            <a:r>
              <a:rPr lang="en-US" dirty="0"/>
              <a:t>To implement CRUD (Create, Read, Update, Delete) operations in Node.js with MySQL database, you will need to follow these steps:</a:t>
            </a:r>
          </a:p>
          <a:p>
            <a:pPr lvl="1"/>
            <a:r>
              <a:rPr lang="en-IN" dirty="0"/>
              <a:t>Install the necessary dependencies</a:t>
            </a:r>
          </a:p>
          <a:p>
            <a:pPr lvl="1"/>
            <a:r>
              <a:rPr lang="en-US" dirty="0"/>
              <a:t>Create a MySQL database and table</a:t>
            </a:r>
          </a:p>
          <a:p>
            <a:pPr lvl="1"/>
            <a:r>
              <a:rPr lang="en-US" dirty="0"/>
              <a:t>Create a Node.js server</a:t>
            </a:r>
          </a:p>
          <a:p>
            <a:pPr lvl="1"/>
            <a:r>
              <a:rPr lang="en-IN" dirty="0"/>
              <a:t>Test CRUD in front-end</a:t>
            </a:r>
          </a:p>
        </p:txBody>
      </p:sp>
    </p:spTree>
    <p:extLst>
      <p:ext uri="{BB962C8B-B14F-4D97-AF65-F5344CB8AC3E}">
        <p14:creationId xmlns:p14="http://schemas.microsoft.com/office/powerpoint/2010/main" val="357858441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7848-C66B-BB80-7131-B43BBE6A0D62}"/>
              </a:ext>
            </a:extLst>
          </p:cNvPr>
          <p:cNvSpPr>
            <a:spLocks noGrp="1"/>
          </p:cNvSpPr>
          <p:nvPr>
            <p:ph type="title"/>
          </p:nvPr>
        </p:nvSpPr>
        <p:spPr/>
        <p:txBody>
          <a:bodyPr/>
          <a:lstStyle/>
          <a:p>
            <a:r>
              <a:rPr lang="en-IN" dirty="0"/>
              <a:t>Install dependencies</a:t>
            </a:r>
          </a:p>
        </p:txBody>
      </p:sp>
      <p:sp>
        <p:nvSpPr>
          <p:cNvPr id="3" name="Content Placeholder 2">
            <a:extLst>
              <a:ext uri="{FF2B5EF4-FFF2-40B4-BE49-F238E27FC236}">
                <a16:creationId xmlns:a16="http://schemas.microsoft.com/office/drawing/2014/main" id="{37A2CA84-31BE-E802-1ACB-B1CE24F9678E}"/>
              </a:ext>
            </a:extLst>
          </p:cNvPr>
          <p:cNvSpPr>
            <a:spLocks noGrp="1"/>
          </p:cNvSpPr>
          <p:nvPr>
            <p:ph idx="1"/>
          </p:nvPr>
        </p:nvSpPr>
        <p:spPr/>
        <p:txBody>
          <a:bodyPr/>
          <a:lstStyle/>
          <a:p>
            <a:r>
              <a:rPr lang="en-US" dirty="0"/>
              <a:t>express: A Node.js web application framework.</a:t>
            </a:r>
          </a:p>
          <a:p>
            <a:r>
              <a:rPr lang="en-US" dirty="0" err="1"/>
              <a:t>mysql</a:t>
            </a:r>
            <a:r>
              <a:rPr lang="en-US" dirty="0"/>
              <a:t>: A MySQL client for Node.js.</a:t>
            </a:r>
          </a:p>
          <a:p>
            <a:r>
              <a:rPr lang="en-IN" dirty="0" err="1"/>
              <a:t>npm</a:t>
            </a:r>
            <a:r>
              <a:rPr lang="en-IN" dirty="0"/>
              <a:t> install express </a:t>
            </a:r>
            <a:r>
              <a:rPr lang="en-IN" dirty="0" err="1"/>
              <a:t>mysql</a:t>
            </a:r>
            <a:endParaRPr lang="en-IN" dirty="0"/>
          </a:p>
        </p:txBody>
      </p:sp>
    </p:spTree>
    <p:extLst>
      <p:ext uri="{BB962C8B-B14F-4D97-AF65-F5344CB8AC3E}">
        <p14:creationId xmlns:p14="http://schemas.microsoft.com/office/powerpoint/2010/main" val="227614107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7ADA-282D-E296-FC95-839ECE30CE68}"/>
              </a:ext>
            </a:extLst>
          </p:cNvPr>
          <p:cNvSpPr>
            <a:spLocks noGrp="1"/>
          </p:cNvSpPr>
          <p:nvPr>
            <p:ph type="title"/>
          </p:nvPr>
        </p:nvSpPr>
        <p:spPr/>
        <p:txBody>
          <a:bodyPr/>
          <a:lstStyle/>
          <a:p>
            <a:r>
              <a:rPr lang="en-IN" dirty="0"/>
              <a:t>Sample DB details</a:t>
            </a:r>
          </a:p>
        </p:txBody>
      </p:sp>
      <p:sp>
        <p:nvSpPr>
          <p:cNvPr id="3" name="Content Placeholder 2">
            <a:extLst>
              <a:ext uri="{FF2B5EF4-FFF2-40B4-BE49-F238E27FC236}">
                <a16:creationId xmlns:a16="http://schemas.microsoft.com/office/drawing/2014/main" id="{9913F7AD-53F7-A963-FDDE-DE4D05E10DC9}"/>
              </a:ext>
            </a:extLst>
          </p:cNvPr>
          <p:cNvSpPr>
            <a:spLocks noGrp="1"/>
          </p:cNvSpPr>
          <p:nvPr>
            <p:ph idx="1"/>
          </p:nvPr>
        </p:nvSpPr>
        <p:spPr/>
        <p:txBody>
          <a:bodyPr/>
          <a:lstStyle/>
          <a:p>
            <a:r>
              <a:rPr lang="en-IN" dirty="0"/>
              <a:t>Db4free.net</a:t>
            </a:r>
          </a:p>
          <a:p>
            <a:pPr lvl="1"/>
            <a:r>
              <a:rPr lang="en-IN" dirty="0"/>
              <a:t>User </a:t>
            </a:r>
            <a:r>
              <a:rPr lang="en-IN" dirty="0" err="1"/>
              <a:t>satyapriya</a:t>
            </a:r>
            <a:endParaRPr lang="en-IN" dirty="0"/>
          </a:p>
          <a:p>
            <a:pPr lvl="1"/>
            <a:r>
              <a:rPr lang="en-IN" dirty="0"/>
              <a:t>Pass Password@123</a:t>
            </a:r>
          </a:p>
          <a:p>
            <a:pPr lvl="1"/>
            <a:r>
              <a:rPr lang="en-IN" dirty="0"/>
              <a:t>Database </a:t>
            </a:r>
            <a:r>
              <a:rPr lang="en-IN" dirty="0" err="1"/>
              <a:t>demojecrc</a:t>
            </a:r>
            <a:endParaRPr lang="en-IN" dirty="0"/>
          </a:p>
        </p:txBody>
      </p:sp>
    </p:spTree>
    <p:extLst>
      <p:ext uri="{BB962C8B-B14F-4D97-AF65-F5344CB8AC3E}">
        <p14:creationId xmlns:p14="http://schemas.microsoft.com/office/powerpoint/2010/main" val="3316608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 Commands</a:t>
            </a:r>
          </a:p>
        </p:txBody>
      </p:sp>
      <p:sp>
        <p:nvSpPr>
          <p:cNvPr id="3" name="Content Placeholder 2"/>
          <p:cNvSpPr>
            <a:spLocks noGrp="1"/>
          </p:cNvSpPr>
          <p:nvPr>
            <p:ph idx="1"/>
          </p:nvPr>
        </p:nvSpPr>
        <p:spPr/>
        <p:txBody>
          <a:bodyPr>
            <a:normAutofit fontScale="85000" lnSpcReduction="10000"/>
          </a:bodyPr>
          <a:lstStyle/>
          <a:p>
            <a:r>
              <a:rPr lang="en-US" b="1" dirty="0"/>
              <a:t>ctrl + c</a:t>
            </a:r>
            <a:r>
              <a:rPr lang="en-US" dirty="0"/>
              <a:t> − terminate the current command.</a:t>
            </a:r>
          </a:p>
          <a:p>
            <a:r>
              <a:rPr lang="en-US" b="1" dirty="0"/>
              <a:t>ctrl + c twice</a:t>
            </a:r>
            <a:r>
              <a:rPr lang="en-US" dirty="0"/>
              <a:t> − terminate the Node REPL.</a:t>
            </a:r>
          </a:p>
          <a:p>
            <a:r>
              <a:rPr lang="en-US" b="1" dirty="0"/>
              <a:t>ctrl + d</a:t>
            </a:r>
            <a:r>
              <a:rPr lang="en-US" dirty="0"/>
              <a:t> − terminate the Node REPL.</a:t>
            </a:r>
          </a:p>
          <a:p>
            <a:r>
              <a:rPr lang="en-US" b="1" dirty="0"/>
              <a:t>Up/Down Keys</a:t>
            </a:r>
            <a:r>
              <a:rPr lang="en-US" dirty="0"/>
              <a:t> − see command history and modify previous commands.</a:t>
            </a:r>
          </a:p>
          <a:p>
            <a:r>
              <a:rPr lang="en-US" b="1" dirty="0"/>
              <a:t>tab Keys</a:t>
            </a:r>
            <a:r>
              <a:rPr lang="en-US" dirty="0"/>
              <a:t> − list of current commands.</a:t>
            </a:r>
          </a:p>
          <a:p>
            <a:r>
              <a:rPr lang="en-US" b="1" dirty="0"/>
              <a:t>.help</a:t>
            </a:r>
            <a:r>
              <a:rPr lang="en-US" dirty="0"/>
              <a:t> − list of all commands.</a:t>
            </a:r>
          </a:p>
          <a:p>
            <a:r>
              <a:rPr lang="en-US" b="1" dirty="0"/>
              <a:t>.break</a:t>
            </a:r>
            <a:r>
              <a:rPr lang="en-US" dirty="0"/>
              <a:t> − exit from multiline expression.</a:t>
            </a:r>
          </a:p>
          <a:p>
            <a:r>
              <a:rPr lang="en-US" b="1" dirty="0"/>
              <a:t>.clear</a:t>
            </a:r>
            <a:r>
              <a:rPr lang="en-US" dirty="0"/>
              <a:t> − exit from multiline expression.</a:t>
            </a:r>
          </a:p>
          <a:p>
            <a:r>
              <a:rPr lang="en-US" b="1" dirty="0"/>
              <a:t>.save </a:t>
            </a:r>
            <a:r>
              <a:rPr lang="en-US" b="1" i="1" dirty="0"/>
              <a:t>filename</a:t>
            </a:r>
            <a:r>
              <a:rPr lang="en-US" dirty="0"/>
              <a:t> − save the current Node REPL session to a file.</a:t>
            </a:r>
          </a:p>
          <a:p>
            <a:r>
              <a:rPr lang="en-US" b="1" dirty="0"/>
              <a:t>.load </a:t>
            </a:r>
            <a:r>
              <a:rPr lang="en-US" b="1" i="1" dirty="0"/>
              <a:t>filename</a:t>
            </a:r>
            <a:r>
              <a:rPr lang="en-US" dirty="0"/>
              <a:t> − load file content in current Node REPL session.</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0339-F992-834D-FB57-22145985B908}"/>
              </a:ext>
            </a:extLst>
          </p:cNvPr>
          <p:cNvSpPr>
            <a:spLocks noGrp="1"/>
          </p:cNvSpPr>
          <p:nvPr>
            <p:ph type="title"/>
          </p:nvPr>
        </p:nvSpPr>
        <p:spPr/>
        <p:txBody>
          <a:bodyPr/>
          <a:lstStyle/>
          <a:p>
            <a:r>
              <a:rPr lang="en-IN" dirty="0"/>
              <a:t>Database</a:t>
            </a:r>
          </a:p>
        </p:txBody>
      </p:sp>
      <p:sp>
        <p:nvSpPr>
          <p:cNvPr id="3" name="Content Placeholder 2">
            <a:extLst>
              <a:ext uri="{FF2B5EF4-FFF2-40B4-BE49-F238E27FC236}">
                <a16:creationId xmlns:a16="http://schemas.microsoft.com/office/drawing/2014/main" id="{CEE1CFEC-247B-50E7-FFA0-F9A88341CE66}"/>
              </a:ext>
            </a:extLst>
          </p:cNvPr>
          <p:cNvSpPr>
            <a:spLocks noGrp="1"/>
          </p:cNvSpPr>
          <p:nvPr>
            <p:ph idx="1"/>
          </p:nvPr>
        </p:nvSpPr>
        <p:spPr/>
        <p:txBody>
          <a:bodyPr>
            <a:normAutofit fontScale="85000" lnSpcReduction="20000"/>
          </a:bodyPr>
          <a:lstStyle/>
          <a:p>
            <a:r>
              <a:rPr lang="en-IN" dirty="0"/>
              <a:t>CREATE DATABASE IF NOT EXISTS </a:t>
            </a:r>
            <a:r>
              <a:rPr lang="en-IN" dirty="0" err="1"/>
              <a:t>demojecrc</a:t>
            </a:r>
            <a:r>
              <a:rPr lang="en-IN" dirty="0"/>
              <a:t>;</a:t>
            </a:r>
          </a:p>
          <a:p>
            <a:r>
              <a:rPr lang="en-IN" dirty="0"/>
              <a:t>USE </a:t>
            </a:r>
            <a:r>
              <a:rPr lang="en-IN" dirty="0" err="1"/>
              <a:t>demojecrc</a:t>
            </a:r>
            <a:r>
              <a:rPr lang="en-IN" dirty="0"/>
              <a:t>;</a:t>
            </a:r>
          </a:p>
          <a:p>
            <a:endParaRPr lang="en-IN" dirty="0"/>
          </a:p>
          <a:p>
            <a:r>
              <a:rPr lang="en-IN" dirty="0"/>
              <a:t>CREATE TABLE IF NOT EXISTS users (</a:t>
            </a:r>
          </a:p>
          <a:p>
            <a:r>
              <a:rPr lang="en-IN" dirty="0"/>
              <a:t>  id INT(11) NOT NULL AUTO_INCREMENT,</a:t>
            </a:r>
          </a:p>
          <a:p>
            <a:r>
              <a:rPr lang="en-IN" dirty="0"/>
              <a:t>  name VARCHAR(50) NOT NULL,</a:t>
            </a:r>
          </a:p>
          <a:p>
            <a:r>
              <a:rPr lang="en-IN" dirty="0"/>
              <a:t>  email VARCHAR(100) NOT NULL,</a:t>
            </a:r>
          </a:p>
          <a:p>
            <a:r>
              <a:rPr lang="en-IN" dirty="0"/>
              <a:t>  password VARCHAR(100) NOT NULL,</a:t>
            </a:r>
          </a:p>
          <a:p>
            <a:r>
              <a:rPr lang="en-IN" dirty="0"/>
              <a:t>  </a:t>
            </a:r>
            <a:r>
              <a:rPr lang="en-IN" dirty="0" err="1"/>
              <a:t>created_at</a:t>
            </a:r>
            <a:r>
              <a:rPr lang="en-IN" dirty="0"/>
              <a:t> TIMESTAMP DEFAULT CURRENT_TIMESTAMP,</a:t>
            </a:r>
          </a:p>
          <a:p>
            <a:r>
              <a:rPr lang="en-IN" dirty="0"/>
              <a:t>  </a:t>
            </a:r>
            <a:r>
              <a:rPr lang="en-IN" dirty="0" err="1"/>
              <a:t>updated_at</a:t>
            </a:r>
            <a:r>
              <a:rPr lang="en-IN" dirty="0"/>
              <a:t> TIMESTAMP DEFAULT CURRENT_TIMESTAMP ON UPDATE CURRENT_TIMESTAMP,</a:t>
            </a:r>
          </a:p>
          <a:p>
            <a:r>
              <a:rPr lang="en-IN" dirty="0"/>
              <a:t>  PRIMARY KEY (id)</a:t>
            </a:r>
          </a:p>
          <a:p>
            <a:r>
              <a:rPr lang="en-IN" dirty="0"/>
              <a:t>) ENGINE=</a:t>
            </a:r>
            <a:r>
              <a:rPr lang="en-IN" dirty="0" err="1"/>
              <a:t>InnoDB</a:t>
            </a:r>
            <a:r>
              <a:rPr lang="en-IN" dirty="0"/>
              <a:t> DEFAULT CHARSET=utf8;</a:t>
            </a:r>
          </a:p>
        </p:txBody>
      </p:sp>
    </p:spTree>
    <p:extLst>
      <p:ext uri="{BB962C8B-B14F-4D97-AF65-F5344CB8AC3E}">
        <p14:creationId xmlns:p14="http://schemas.microsoft.com/office/powerpoint/2010/main" val="121177826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121-F9C7-75B7-BE24-9DA4250EB63E}"/>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B7D77EC5-1248-916B-5824-FC430F3D2810}"/>
              </a:ext>
            </a:extLst>
          </p:cNvPr>
          <p:cNvSpPr>
            <a:spLocks noGrp="1"/>
          </p:cNvSpPr>
          <p:nvPr>
            <p:ph idx="1"/>
          </p:nvPr>
        </p:nvSpPr>
        <p:spPr/>
        <p:txBody>
          <a:bodyPr/>
          <a:lstStyle/>
          <a:p>
            <a:r>
              <a:rPr lang="en-IN" dirty="0"/>
              <a:t>Use express, </a:t>
            </a:r>
            <a:r>
              <a:rPr lang="en-IN" dirty="0" err="1"/>
              <a:t>mysql</a:t>
            </a:r>
            <a:r>
              <a:rPr lang="en-IN" dirty="0"/>
              <a:t>, </a:t>
            </a:r>
            <a:r>
              <a:rPr lang="en-IN" dirty="0" err="1"/>
              <a:t>cors</a:t>
            </a:r>
            <a:endParaRPr lang="en-IN" dirty="0"/>
          </a:p>
          <a:p>
            <a:r>
              <a:rPr lang="en-IN" dirty="0"/>
              <a:t>Add middleware </a:t>
            </a:r>
            <a:r>
              <a:rPr lang="en-IN" dirty="0" err="1"/>
              <a:t>cors</a:t>
            </a:r>
            <a:endParaRPr lang="en-IN" dirty="0"/>
          </a:p>
          <a:p>
            <a:r>
              <a:rPr lang="en-IN" dirty="0"/>
              <a:t>Use </a:t>
            </a:r>
            <a:r>
              <a:rPr lang="en-IN" dirty="0" err="1"/>
              <a:t>express.json</a:t>
            </a:r>
            <a:r>
              <a:rPr lang="en-IN" dirty="0"/>
              <a:t>() and extended to deal with </a:t>
            </a:r>
            <a:r>
              <a:rPr lang="en-IN" dirty="0" err="1"/>
              <a:t>json</a:t>
            </a:r>
            <a:endParaRPr lang="en-IN" dirty="0"/>
          </a:p>
          <a:p>
            <a:r>
              <a:rPr lang="en-IN" dirty="0"/>
              <a:t>Connect with </a:t>
            </a:r>
            <a:r>
              <a:rPr lang="en-IN" dirty="0" err="1"/>
              <a:t>mysql</a:t>
            </a:r>
            <a:endParaRPr lang="en-IN" dirty="0"/>
          </a:p>
          <a:p>
            <a:r>
              <a:rPr lang="en-IN" dirty="0"/>
              <a:t>Create get users route</a:t>
            </a:r>
          </a:p>
          <a:p>
            <a:r>
              <a:rPr lang="en-IN" dirty="0"/>
              <a:t>Create post users route</a:t>
            </a:r>
          </a:p>
          <a:p>
            <a:r>
              <a:rPr lang="en-IN" dirty="0"/>
              <a:t>Create update user route</a:t>
            </a:r>
          </a:p>
          <a:p>
            <a:r>
              <a:rPr lang="en-IN" dirty="0"/>
              <a:t>Create delete user route</a:t>
            </a:r>
          </a:p>
          <a:p>
            <a:r>
              <a:rPr lang="en-IN" dirty="0"/>
              <a:t>Start server and test </a:t>
            </a:r>
            <a:r>
              <a:rPr lang="en-IN" dirty="0" err="1"/>
              <a:t>applicaiton</a:t>
            </a:r>
            <a:endParaRPr lang="en-IN" dirty="0"/>
          </a:p>
        </p:txBody>
      </p:sp>
    </p:spTree>
    <p:extLst>
      <p:ext uri="{BB962C8B-B14F-4D97-AF65-F5344CB8AC3E}">
        <p14:creationId xmlns:p14="http://schemas.microsoft.com/office/powerpoint/2010/main" val="8045116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1423-E1DC-51EC-F883-B17282A92DB5}"/>
              </a:ext>
            </a:extLst>
          </p:cNvPr>
          <p:cNvSpPr>
            <a:spLocks noGrp="1"/>
          </p:cNvSpPr>
          <p:nvPr>
            <p:ph type="title"/>
          </p:nvPr>
        </p:nvSpPr>
        <p:spPr/>
        <p:txBody>
          <a:bodyPr/>
          <a:lstStyle/>
          <a:p>
            <a:r>
              <a:rPr lang="en-IN" dirty="0"/>
              <a:t>Next step:</a:t>
            </a:r>
          </a:p>
        </p:txBody>
      </p:sp>
      <p:sp>
        <p:nvSpPr>
          <p:cNvPr id="3" name="Content Placeholder 2">
            <a:extLst>
              <a:ext uri="{FF2B5EF4-FFF2-40B4-BE49-F238E27FC236}">
                <a16:creationId xmlns:a16="http://schemas.microsoft.com/office/drawing/2014/main" id="{DE9356A1-4566-FFBF-5167-8FC8CA941254}"/>
              </a:ext>
            </a:extLst>
          </p:cNvPr>
          <p:cNvSpPr>
            <a:spLocks noGrp="1"/>
          </p:cNvSpPr>
          <p:nvPr>
            <p:ph idx="1"/>
          </p:nvPr>
        </p:nvSpPr>
        <p:spPr/>
        <p:txBody>
          <a:bodyPr/>
          <a:lstStyle/>
          <a:p>
            <a:r>
              <a:rPr lang="en-IN" dirty="0"/>
              <a:t>Observe problem of a big file and maintenance problem</a:t>
            </a:r>
          </a:p>
          <a:p>
            <a:r>
              <a:rPr lang="en-IN" dirty="0"/>
              <a:t>Resolve above.</a:t>
            </a:r>
          </a:p>
        </p:txBody>
      </p:sp>
    </p:spTree>
    <p:extLst>
      <p:ext uri="{BB962C8B-B14F-4D97-AF65-F5344CB8AC3E}">
        <p14:creationId xmlns:p14="http://schemas.microsoft.com/office/powerpoint/2010/main" val="28804997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DD63-570A-F243-0B04-E96A46B954FF}"/>
              </a:ext>
            </a:extLst>
          </p:cNvPr>
          <p:cNvSpPr>
            <a:spLocks noGrp="1"/>
          </p:cNvSpPr>
          <p:nvPr>
            <p:ph type="title"/>
          </p:nvPr>
        </p:nvSpPr>
        <p:spPr/>
        <p:txBody>
          <a:bodyPr/>
          <a:lstStyle/>
          <a:p>
            <a:r>
              <a:rPr lang="en-IN" dirty="0"/>
              <a:t>Create different modules</a:t>
            </a:r>
          </a:p>
        </p:txBody>
      </p:sp>
      <p:sp>
        <p:nvSpPr>
          <p:cNvPr id="3" name="Content Placeholder 2">
            <a:extLst>
              <a:ext uri="{FF2B5EF4-FFF2-40B4-BE49-F238E27FC236}">
                <a16:creationId xmlns:a16="http://schemas.microsoft.com/office/drawing/2014/main" id="{9BD4CCA5-2379-BFEA-1AC9-E4D1554764F5}"/>
              </a:ext>
            </a:extLst>
          </p:cNvPr>
          <p:cNvSpPr>
            <a:spLocks noGrp="1"/>
          </p:cNvSpPr>
          <p:nvPr>
            <p:ph idx="1"/>
          </p:nvPr>
        </p:nvSpPr>
        <p:spPr/>
        <p:txBody>
          <a:bodyPr/>
          <a:lstStyle/>
          <a:p>
            <a:r>
              <a:rPr lang="en-IN" dirty="0"/>
              <a:t>Create a folder CRUD and add these classes</a:t>
            </a:r>
          </a:p>
          <a:p>
            <a:pPr lvl="1"/>
            <a:r>
              <a:rPr lang="en-IN" dirty="0"/>
              <a:t>Connection.js</a:t>
            </a:r>
          </a:p>
          <a:p>
            <a:pPr lvl="1"/>
            <a:r>
              <a:rPr lang="en-IN" dirty="0"/>
              <a:t>Get.js</a:t>
            </a:r>
          </a:p>
          <a:p>
            <a:pPr lvl="1"/>
            <a:r>
              <a:rPr lang="en-IN" dirty="0"/>
              <a:t>Post.js</a:t>
            </a:r>
          </a:p>
          <a:p>
            <a:pPr lvl="1"/>
            <a:r>
              <a:rPr lang="en-IN" dirty="0"/>
              <a:t>Update.js</a:t>
            </a:r>
          </a:p>
          <a:p>
            <a:pPr lvl="1"/>
            <a:r>
              <a:rPr lang="en-IN" dirty="0"/>
              <a:t>Delete.js</a:t>
            </a:r>
          </a:p>
          <a:p>
            <a:pPr lvl="1"/>
            <a:r>
              <a:rPr lang="en-IN" dirty="0"/>
              <a:t>GetOne.js</a:t>
            </a:r>
          </a:p>
          <a:p>
            <a:pPr lvl="1"/>
            <a:r>
              <a:rPr lang="en-IN" dirty="0"/>
              <a:t>Use all into crud.js</a:t>
            </a:r>
          </a:p>
        </p:txBody>
      </p:sp>
    </p:spTree>
    <p:extLst>
      <p:ext uri="{BB962C8B-B14F-4D97-AF65-F5344CB8AC3E}">
        <p14:creationId xmlns:p14="http://schemas.microsoft.com/office/powerpoint/2010/main" val="330043589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9F99-C4A8-5FA7-AA16-0FCDA24113B3}"/>
              </a:ext>
            </a:extLst>
          </p:cNvPr>
          <p:cNvSpPr>
            <a:spLocks noGrp="1"/>
          </p:cNvSpPr>
          <p:nvPr>
            <p:ph type="title"/>
          </p:nvPr>
        </p:nvSpPr>
        <p:spPr/>
        <p:txBody>
          <a:bodyPr/>
          <a:lstStyle/>
          <a:p>
            <a:r>
              <a:rPr lang="en-IN" dirty="0"/>
              <a:t>Connectin.js</a:t>
            </a:r>
          </a:p>
        </p:txBody>
      </p:sp>
      <p:sp>
        <p:nvSpPr>
          <p:cNvPr id="3" name="Content Placeholder 2">
            <a:extLst>
              <a:ext uri="{FF2B5EF4-FFF2-40B4-BE49-F238E27FC236}">
                <a16:creationId xmlns:a16="http://schemas.microsoft.com/office/drawing/2014/main" id="{99A3C1A4-6825-A265-1ACE-B19ACF4584F4}"/>
              </a:ext>
            </a:extLst>
          </p:cNvPr>
          <p:cNvSpPr>
            <a:spLocks noGrp="1"/>
          </p:cNvSpPr>
          <p:nvPr>
            <p:ph idx="1"/>
          </p:nvPr>
        </p:nvSpPr>
        <p:spPr/>
        <p:txBody>
          <a:bodyPr>
            <a:normAutofit fontScale="47500" lnSpcReduction="20000"/>
          </a:bodyPr>
          <a:lstStyle/>
          <a:p>
            <a:r>
              <a:rPr lang="en-IN" dirty="0" err="1"/>
              <a:t>const</a:t>
            </a:r>
            <a:r>
              <a:rPr lang="en-IN" dirty="0"/>
              <a:t> </a:t>
            </a:r>
            <a:r>
              <a:rPr lang="en-IN" dirty="0" err="1"/>
              <a:t>mysql</a:t>
            </a:r>
            <a:r>
              <a:rPr lang="en-IN" dirty="0"/>
              <a:t> = require('</a:t>
            </a:r>
            <a:r>
              <a:rPr lang="en-IN" dirty="0" err="1"/>
              <a:t>mysql</a:t>
            </a:r>
            <a:r>
              <a:rPr lang="en-IN" dirty="0"/>
              <a:t>');</a:t>
            </a:r>
          </a:p>
          <a:p>
            <a:endParaRPr lang="en-IN" dirty="0"/>
          </a:p>
          <a:p>
            <a:r>
              <a:rPr lang="en-IN" dirty="0"/>
              <a:t>// Create a MySQL connection</a:t>
            </a:r>
          </a:p>
          <a:p>
            <a:r>
              <a:rPr lang="en-IN" dirty="0" err="1"/>
              <a:t>const</a:t>
            </a:r>
            <a:r>
              <a:rPr lang="en-IN" dirty="0"/>
              <a:t> connection = </a:t>
            </a:r>
            <a:r>
              <a:rPr lang="en-IN" dirty="0" err="1"/>
              <a:t>mysql.createConnection</a:t>
            </a:r>
            <a:r>
              <a:rPr lang="en-IN" dirty="0"/>
              <a:t>({</a:t>
            </a:r>
          </a:p>
          <a:p>
            <a:r>
              <a:rPr lang="en-IN" dirty="0"/>
              <a:t>    host: '85.10.205.173',</a:t>
            </a:r>
          </a:p>
          <a:p>
            <a:r>
              <a:rPr lang="en-IN" dirty="0"/>
              <a:t>    port: 3306,</a:t>
            </a:r>
          </a:p>
          <a:p>
            <a:r>
              <a:rPr lang="en-IN" dirty="0"/>
              <a:t>    user: '</a:t>
            </a:r>
            <a:r>
              <a:rPr lang="en-IN" dirty="0" err="1"/>
              <a:t>satyapriya</a:t>
            </a:r>
            <a:r>
              <a:rPr lang="en-IN" dirty="0"/>
              <a:t>',</a:t>
            </a:r>
          </a:p>
          <a:p>
            <a:r>
              <a:rPr lang="en-IN" dirty="0"/>
              <a:t>    password: 'Password@123',</a:t>
            </a:r>
          </a:p>
          <a:p>
            <a:r>
              <a:rPr lang="en-IN" dirty="0"/>
              <a:t>    database: '</a:t>
            </a:r>
            <a:r>
              <a:rPr lang="en-IN" dirty="0" err="1"/>
              <a:t>demojecrc</a:t>
            </a:r>
            <a:r>
              <a:rPr lang="en-IN" dirty="0"/>
              <a:t>'</a:t>
            </a:r>
          </a:p>
          <a:p>
            <a:r>
              <a:rPr lang="en-IN" dirty="0"/>
              <a:t>  });</a:t>
            </a:r>
          </a:p>
          <a:p>
            <a:r>
              <a:rPr lang="en-IN" dirty="0"/>
              <a:t>  </a:t>
            </a:r>
          </a:p>
          <a:p>
            <a:r>
              <a:rPr lang="en-IN" dirty="0"/>
              <a:t>  // Connect to the MySQL server</a:t>
            </a:r>
          </a:p>
          <a:p>
            <a:r>
              <a:rPr lang="en-IN" dirty="0"/>
              <a:t>  </a:t>
            </a:r>
            <a:r>
              <a:rPr lang="en-IN" dirty="0" err="1"/>
              <a:t>connection.connect</a:t>
            </a:r>
            <a:r>
              <a:rPr lang="en-IN" dirty="0"/>
              <a:t>((error) =&gt; {</a:t>
            </a:r>
          </a:p>
          <a:p>
            <a:r>
              <a:rPr lang="en-IN" dirty="0"/>
              <a:t>    if (error) {</a:t>
            </a:r>
          </a:p>
          <a:p>
            <a:r>
              <a:rPr lang="en-IN" dirty="0"/>
              <a:t>      </a:t>
            </a:r>
            <a:r>
              <a:rPr lang="en-IN" dirty="0" err="1"/>
              <a:t>console.error</a:t>
            </a:r>
            <a:r>
              <a:rPr lang="en-IN" dirty="0"/>
              <a:t>('Error connecting to the database:', error);</a:t>
            </a:r>
          </a:p>
          <a:p>
            <a:r>
              <a:rPr lang="en-IN" dirty="0"/>
              <a:t>    } else {</a:t>
            </a:r>
          </a:p>
          <a:p>
            <a:r>
              <a:rPr lang="en-IN" dirty="0"/>
              <a:t>      console.log('Connected to the database');</a:t>
            </a:r>
          </a:p>
          <a:p>
            <a:r>
              <a:rPr lang="en-IN" dirty="0"/>
              <a:t>    }</a:t>
            </a:r>
          </a:p>
          <a:p>
            <a:r>
              <a:rPr lang="en-IN" dirty="0"/>
              <a:t>  });</a:t>
            </a:r>
          </a:p>
          <a:p>
            <a:endParaRPr lang="en-IN" dirty="0"/>
          </a:p>
          <a:p>
            <a:r>
              <a:rPr lang="en-IN" dirty="0"/>
              <a:t>  </a:t>
            </a:r>
            <a:r>
              <a:rPr lang="en-IN" dirty="0" err="1"/>
              <a:t>module.exports</a:t>
            </a:r>
            <a:r>
              <a:rPr lang="en-IN" dirty="0"/>
              <a:t> = connection;</a:t>
            </a:r>
          </a:p>
        </p:txBody>
      </p:sp>
    </p:spTree>
    <p:extLst>
      <p:ext uri="{BB962C8B-B14F-4D97-AF65-F5344CB8AC3E}">
        <p14:creationId xmlns:p14="http://schemas.microsoft.com/office/powerpoint/2010/main" val="73805969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AC21-45CD-A5E2-4658-F5377EF423B7}"/>
              </a:ext>
            </a:extLst>
          </p:cNvPr>
          <p:cNvSpPr>
            <a:spLocks noGrp="1"/>
          </p:cNvSpPr>
          <p:nvPr>
            <p:ph type="title"/>
          </p:nvPr>
        </p:nvSpPr>
        <p:spPr/>
        <p:txBody>
          <a:bodyPr/>
          <a:lstStyle/>
          <a:p>
            <a:r>
              <a:rPr lang="en-IN" dirty="0"/>
              <a:t>Get.js</a:t>
            </a:r>
          </a:p>
        </p:txBody>
      </p:sp>
      <p:sp>
        <p:nvSpPr>
          <p:cNvPr id="3" name="Content Placeholder 2">
            <a:extLst>
              <a:ext uri="{FF2B5EF4-FFF2-40B4-BE49-F238E27FC236}">
                <a16:creationId xmlns:a16="http://schemas.microsoft.com/office/drawing/2014/main" id="{989408F7-F1FA-06A1-2DCC-31F3E57EE05E}"/>
              </a:ext>
            </a:extLst>
          </p:cNvPr>
          <p:cNvSpPr>
            <a:spLocks noGrp="1"/>
          </p:cNvSpPr>
          <p:nvPr>
            <p:ph idx="1"/>
          </p:nvPr>
        </p:nvSpPr>
        <p:spPr/>
        <p:txBody>
          <a:bodyPr>
            <a:normAutofit fontScale="62500" lnSpcReduction="20000"/>
          </a:bodyPr>
          <a:lstStyle/>
          <a:p>
            <a:endParaRPr lang="en-IN" dirty="0"/>
          </a:p>
          <a:p>
            <a:r>
              <a:rPr lang="en-IN" dirty="0" err="1"/>
              <a:t>const</a:t>
            </a:r>
            <a:r>
              <a:rPr lang="en-IN" dirty="0"/>
              <a:t> connection = require('./connection');</a:t>
            </a:r>
          </a:p>
          <a:p>
            <a:r>
              <a:rPr lang="en-IN" dirty="0" err="1"/>
              <a:t>const</a:t>
            </a:r>
            <a:r>
              <a:rPr lang="en-IN" dirty="0"/>
              <a:t> get = (</a:t>
            </a:r>
            <a:r>
              <a:rPr lang="en-IN" dirty="0" err="1"/>
              <a:t>req</a:t>
            </a:r>
            <a:r>
              <a:rPr lang="en-IN" dirty="0"/>
              <a:t>, res) =&gt; {</a:t>
            </a:r>
          </a:p>
          <a:p>
            <a:r>
              <a:rPr lang="en-IN" dirty="0"/>
              <a:t>    // Retrieve all users from the database</a:t>
            </a:r>
          </a:p>
          <a:p>
            <a:r>
              <a:rPr lang="en-IN" dirty="0"/>
              <a:t>    </a:t>
            </a:r>
            <a:r>
              <a:rPr lang="en-IN" dirty="0" err="1"/>
              <a:t>const</a:t>
            </a:r>
            <a:r>
              <a:rPr lang="en-IN" dirty="0"/>
              <a:t> </a:t>
            </a:r>
            <a:r>
              <a:rPr lang="en-IN" dirty="0" err="1"/>
              <a:t>sql</a:t>
            </a:r>
            <a:r>
              <a:rPr lang="en-IN" dirty="0"/>
              <a:t> = 'SELECT * FROM users';</a:t>
            </a:r>
          </a:p>
          <a:p>
            <a:r>
              <a:rPr lang="en-IN" dirty="0"/>
              <a:t>    </a:t>
            </a:r>
            <a:r>
              <a:rPr lang="en-IN" dirty="0" err="1"/>
              <a:t>connection.query</a:t>
            </a:r>
            <a:r>
              <a:rPr lang="en-IN" dirty="0"/>
              <a:t>(</a:t>
            </a:r>
            <a:r>
              <a:rPr lang="en-IN" dirty="0" err="1"/>
              <a:t>sql</a:t>
            </a:r>
            <a:r>
              <a:rPr lang="en-IN" dirty="0"/>
              <a:t>, (error, results) =&gt; {</a:t>
            </a:r>
          </a:p>
          <a:p>
            <a:r>
              <a:rPr lang="en-IN" dirty="0"/>
              <a:t>      if (error) {</a:t>
            </a:r>
          </a:p>
          <a:p>
            <a:r>
              <a:rPr lang="en-IN" dirty="0"/>
              <a:t>        </a:t>
            </a:r>
            <a:r>
              <a:rPr lang="en-IN" dirty="0" err="1"/>
              <a:t>console.error</a:t>
            </a:r>
            <a:r>
              <a:rPr lang="en-IN" dirty="0"/>
              <a:t>('Error retrieving users from the database:', error);</a:t>
            </a:r>
          </a:p>
          <a:p>
            <a:r>
              <a:rPr lang="en-IN" dirty="0"/>
              <a:t>        </a:t>
            </a:r>
            <a:r>
              <a:rPr lang="en-IN" dirty="0" err="1"/>
              <a:t>res.status</a:t>
            </a:r>
            <a:r>
              <a:rPr lang="en-IN" dirty="0"/>
              <a:t>(500).send('Error retrieving users from the database');</a:t>
            </a:r>
          </a:p>
          <a:p>
            <a:r>
              <a:rPr lang="en-IN" dirty="0"/>
              <a:t>      } else {</a:t>
            </a:r>
          </a:p>
          <a:p>
            <a:r>
              <a:rPr lang="en-IN" dirty="0"/>
              <a:t>        </a:t>
            </a:r>
            <a:r>
              <a:rPr lang="en-IN" dirty="0" err="1"/>
              <a:t>res.send</a:t>
            </a:r>
            <a:r>
              <a:rPr lang="en-IN" dirty="0"/>
              <a:t>(results);</a:t>
            </a:r>
          </a:p>
          <a:p>
            <a:r>
              <a:rPr lang="en-IN" dirty="0"/>
              <a:t>      }</a:t>
            </a:r>
          </a:p>
          <a:p>
            <a:r>
              <a:rPr lang="en-IN" dirty="0"/>
              <a:t>    });</a:t>
            </a:r>
          </a:p>
          <a:p>
            <a:r>
              <a:rPr lang="en-IN" dirty="0"/>
              <a:t>  }</a:t>
            </a:r>
          </a:p>
          <a:p>
            <a:endParaRPr lang="en-IN" dirty="0"/>
          </a:p>
          <a:p>
            <a:r>
              <a:rPr lang="en-IN" dirty="0"/>
              <a:t>  </a:t>
            </a:r>
            <a:r>
              <a:rPr lang="en-IN" dirty="0" err="1"/>
              <a:t>module.exports</a:t>
            </a:r>
            <a:r>
              <a:rPr lang="en-IN" dirty="0"/>
              <a:t> = get;</a:t>
            </a:r>
          </a:p>
        </p:txBody>
      </p:sp>
    </p:spTree>
    <p:extLst>
      <p:ext uri="{BB962C8B-B14F-4D97-AF65-F5344CB8AC3E}">
        <p14:creationId xmlns:p14="http://schemas.microsoft.com/office/powerpoint/2010/main" val="34952568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33F4-DBC0-6DF8-BBA2-1FBCD9CC61B0}"/>
              </a:ext>
            </a:extLst>
          </p:cNvPr>
          <p:cNvSpPr>
            <a:spLocks noGrp="1"/>
          </p:cNvSpPr>
          <p:nvPr>
            <p:ph type="title"/>
          </p:nvPr>
        </p:nvSpPr>
        <p:spPr/>
        <p:txBody>
          <a:bodyPr/>
          <a:lstStyle/>
          <a:p>
            <a:r>
              <a:rPr lang="en-IN" dirty="0"/>
              <a:t>Post.js</a:t>
            </a:r>
          </a:p>
        </p:txBody>
      </p:sp>
      <p:sp>
        <p:nvSpPr>
          <p:cNvPr id="3" name="Content Placeholder 2">
            <a:extLst>
              <a:ext uri="{FF2B5EF4-FFF2-40B4-BE49-F238E27FC236}">
                <a16:creationId xmlns:a16="http://schemas.microsoft.com/office/drawing/2014/main" id="{EF139DDC-627A-AABC-3533-4E40EF8EA2A4}"/>
              </a:ext>
            </a:extLst>
          </p:cNvPr>
          <p:cNvSpPr>
            <a:spLocks noGrp="1"/>
          </p:cNvSpPr>
          <p:nvPr>
            <p:ph idx="1"/>
          </p:nvPr>
        </p:nvSpPr>
        <p:spPr/>
        <p:txBody>
          <a:bodyPr>
            <a:normAutofit fontScale="62500" lnSpcReduction="20000"/>
          </a:bodyPr>
          <a:lstStyle/>
          <a:p>
            <a:r>
              <a:rPr lang="en-IN" dirty="0" err="1"/>
              <a:t>const</a:t>
            </a:r>
            <a:r>
              <a:rPr lang="en-IN" dirty="0"/>
              <a:t> connection = require('./connection');</a:t>
            </a:r>
          </a:p>
          <a:p>
            <a:endParaRPr lang="en-IN" dirty="0"/>
          </a:p>
          <a:p>
            <a:r>
              <a:rPr lang="en-IN" dirty="0" err="1"/>
              <a:t>const</a:t>
            </a:r>
            <a:r>
              <a:rPr lang="en-IN" dirty="0"/>
              <a:t> post = (</a:t>
            </a:r>
            <a:r>
              <a:rPr lang="en-IN" dirty="0" err="1"/>
              <a:t>req</a:t>
            </a:r>
            <a:r>
              <a:rPr lang="en-IN" dirty="0"/>
              <a:t>, res) =&gt; {</a:t>
            </a:r>
          </a:p>
          <a:p>
            <a:r>
              <a:rPr lang="en-IN" dirty="0"/>
              <a:t>    // Create a new user in the database</a:t>
            </a:r>
          </a:p>
          <a:p>
            <a:r>
              <a:rPr lang="en-IN" dirty="0"/>
              <a:t>    </a:t>
            </a:r>
            <a:r>
              <a:rPr lang="en-IN" dirty="0" err="1"/>
              <a:t>const</a:t>
            </a:r>
            <a:r>
              <a:rPr lang="en-IN" dirty="0"/>
              <a:t> { name, email, password } = </a:t>
            </a:r>
            <a:r>
              <a:rPr lang="en-IN" dirty="0" err="1"/>
              <a:t>req.body</a:t>
            </a:r>
            <a:r>
              <a:rPr lang="en-IN" dirty="0"/>
              <a:t>;</a:t>
            </a:r>
          </a:p>
          <a:p>
            <a:r>
              <a:rPr lang="en-IN" dirty="0"/>
              <a:t>    </a:t>
            </a:r>
            <a:r>
              <a:rPr lang="en-IN" dirty="0" err="1"/>
              <a:t>const</a:t>
            </a:r>
            <a:r>
              <a:rPr lang="en-IN" dirty="0"/>
              <a:t> </a:t>
            </a:r>
            <a:r>
              <a:rPr lang="en-IN" dirty="0" err="1"/>
              <a:t>sql</a:t>
            </a:r>
            <a:r>
              <a:rPr lang="en-IN" dirty="0"/>
              <a:t> = 'INSERT INTO users (name, email, password) VALUES (?, ?, ?)';</a:t>
            </a:r>
          </a:p>
          <a:p>
            <a:r>
              <a:rPr lang="en-IN" dirty="0"/>
              <a:t>    </a:t>
            </a:r>
            <a:r>
              <a:rPr lang="en-IN" dirty="0" err="1"/>
              <a:t>connection.query</a:t>
            </a:r>
            <a:r>
              <a:rPr lang="en-IN" dirty="0"/>
              <a:t>(</a:t>
            </a:r>
            <a:r>
              <a:rPr lang="en-IN" dirty="0" err="1"/>
              <a:t>sql</a:t>
            </a:r>
            <a:r>
              <a:rPr lang="en-IN" dirty="0"/>
              <a:t>, [name, email, password], (error, results) =&gt; {</a:t>
            </a:r>
          </a:p>
          <a:p>
            <a:r>
              <a:rPr lang="en-IN" dirty="0"/>
              <a:t>      if (error) {</a:t>
            </a:r>
          </a:p>
          <a:p>
            <a:r>
              <a:rPr lang="en-IN" dirty="0"/>
              <a:t>        </a:t>
            </a:r>
            <a:r>
              <a:rPr lang="en-IN" dirty="0" err="1"/>
              <a:t>console.error</a:t>
            </a:r>
            <a:r>
              <a:rPr lang="en-IN" dirty="0"/>
              <a:t>('Error creating a new user in the database:', error);</a:t>
            </a:r>
          </a:p>
          <a:p>
            <a:r>
              <a:rPr lang="en-IN" dirty="0"/>
              <a:t>        </a:t>
            </a:r>
            <a:r>
              <a:rPr lang="en-IN" dirty="0" err="1"/>
              <a:t>res.status</a:t>
            </a:r>
            <a:r>
              <a:rPr lang="en-IN" dirty="0"/>
              <a:t>(500).send('Error creating a new user in the database');</a:t>
            </a:r>
          </a:p>
          <a:p>
            <a:r>
              <a:rPr lang="en-IN" dirty="0"/>
              <a:t>      } else {</a:t>
            </a:r>
          </a:p>
          <a:p>
            <a:r>
              <a:rPr lang="en-IN" dirty="0"/>
              <a:t>        </a:t>
            </a:r>
            <a:r>
              <a:rPr lang="en-IN" dirty="0" err="1"/>
              <a:t>res.send</a:t>
            </a:r>
            <a:r>
              <a:rPr lang="en-IN" dirty="0"/>
              <a:t>(results);</a:t>
            </a:r>
          </a:p>
          <a:p>
            <a:r>
              <a:rPr lang="en-IN" dirty="0"/>
              <a:t>      }</a:t>
            </a:r>
          </a:p>
          <a:p>
            <a:r>
              <a:rPr lang="en-IN" dirty="0"/>
              <a:t>    });</a:t>
            </a:r>
          </a:p>
          <a:p>
            <a:r>
              <a:rPr lang="en-IN" dirty="0"/>
              <a:t>  }</a:t>
            </a:r>
          </a:p>
          <a:p>
            <a:endParaRPr lang="en-IN" dirty="0"/>
          </a:p>
          <a:p>
            <a:r>
              <a:rPr lang="en-IN" dirty="0"/>
              <a:t>  </a:t>
            </a:r>
            <a:r>
              <a:rPr lang="en-IN" dirty="0" err="1"/>
              <a:t>module.exports</a:t>
            </a:r>
            <a:r>
              <a:rPr lang="en-IN" dirty="0"/>
              <a:t> = post;</a:t>
            </a:r>
          </a:p>
        </p:txBody>
      </p:sp>
    </p:spTree>
    <p:extLst>
      <p:ext uri="{BB962C8B-B14F-4D97-AF65-F5344CB8AC3E}">
        <p14:creationId xmlns:p14="http://schemas.microsoft.com/office/powerpoint/2010/main" val="63550500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4086-012A-FE7A-2E1C-7ADD4F93D318}"/>
              </a:ext>
            </a:extLst>
          </p:cNvPr>
          <p:cNvSpPr>
            <a:spLocks noGrp="1"/>
          </p:cNvSpPr>
          <p:nvPr>
            <p:ph type="title"/>
          </p:nvPr>
        </p:nvSpPr>
        <p:spPr/>
        <p:txBody>
          <a:bodyPr/>
          <a:lstStyle/>
          <a:p>
            <a:r>
              <a:rPr lang="en-IN" dirty="0"/>
              <a:t>Update.js</a:t>
            </a:r>
          </a:p>
        </p:txBody>
      </p:sp>
      <p:sp>
        <p:nvSpPr>
          <p:cNvPr id="3" name="Content Placeholder 2">
            <a:extLst>
              <a:ext uri="{FF2B5EF4-FFF2-40B4-BE49-F238E27FC236}">
                <a16:creationId xmlns:a16="http://schemas.microsoft.com/office/drawing/2014/main" id="{E9443D2D-B89C-DE5E-4C01-337D9D94EA2E}"/>
              </a:ext>
            </a:extLst>
          </p:cNvPr>
          <p:cNvSpPr>
            <a:spLocks noGrp="1"/>
          </p:cNvSpPr>
          <p:nvPr>
            <p:ph idx="1"/>
          </p:nvPr>
        </p:nvSpPr>
        <p:spPr/>
        <p:txBody>
          <a:bodyPr>
            <a:normAutofit fontScale="55000" lnSpcReduction="20000"/>
          </a:bodyPr>
          <a:lstStyle/>
          <a:p>
            <a:r>
              <a:rPr lang="en-IN" dirty="0" err="1"/>
              <a:t>const</a:t>
            </a:r>
            <a:r>
              <a:rPr lang="en-IN" dirty="0"/>
              <a:t> connection = require('./connection');</a:t>
            </a:r>
          </a:p>
          <a:p>
            <a:endParaRPr lang="en-IN" dirty="0"/>
          </a:p>
          <a:p>
            <a:r>
              <a:rPr lang="en-IN" dirty="0"/>
              <a:t>var update = (</a:t>
            </a:r>
            <a:r>
              <a:rPr lang="en-IN" dirty="0" err="1"/>
              <a:t>req</a:t>
            </a:r>
            <a:r>
              <a:rPr lang="en-IN" dirty="0"/>
              <a:t>, res) =&gt; {</a:t>
            </a:r>
          </a:p>
          <a:p>
            <a:r>
              <a:rPr lang="en-IN" dirty="0"/>
              <a:t>    // Update an existing user in the database</a:t>
            </a:r>
          </a:p>
          <a:p>
            <a:r>
              <a:rPr lang="en-IN" dirty="0"/>
              <a:t>    </a:t>
            </a:r>
            <a:r>
              <a:rPr lang="en-IN" dirty="0" err="1"/>
              <a:t>const</a:t>
            </a:r>
            <a:r>
              <a:rPr lang="en-IN" dirty="0"/>
              <a:t> { id } = </a:t>
            </a:r>
            <a:r>
              <a:rPr lang="en-IN" dirty="0" err="1"/>
              <a:t>req.params</a:t>
            </a:r>
            <a:r>
              <a:rPr lang="en-IN" dirty="0"/>
              <a:t>;</a:t>
            </a:r>
          </a:p>
          <a:p>
            <a:r>
              <a:rPr lang="en-IN" dirty="0"/>
              <a:t>    </a:t>
            </a:r>
            <a:r>
              <a:rPr lang="en-IN" dirty="0" err="1"/>
              <a:t>const</a:t>
            </a:r>
            <a:r>
              <a:rPr lang="en-IN" dirty="0"/>
              <a:t> { name, email, password } = </a:t>
            </a:r>
            <a:r>
              <a:rPr lang="en-IN" dirty="0" err="1"/>
              <a:t>req.body</a:t>
            </a:r>
            <a:r>
              <a:rPr lang="en-IN" dirty="0"/>
              <a:t>;</a:t>
            </a:r>
          </a:p>
          <a:p>
            <a:r>
              <a:rPr lang="en-IN" dirty="0"/>
              <a:t>    </a:t>
            </a:r>
            <a:r>
              <a:rPr lang="en-IN" dirty="0" err="1"/>
              <a:t>const</a:t>
            </a:r>
            <a:r>
              <a:rPr lang="en-IN" dirty="0"/>
              <a:t> </a:t>
            </a:r>
            <a:r>
              <a:rPr lang="en-IN" dirty="0" err="1"/>
              <a:t>sql</a:t>
            </a:r>
            <a:r>
              <a:rPr lang="en-IN" dirty="0"/>
              <a:t> = 'UPDATE users SET name = ?, email = ?, password = ? WHERE id = ?';</a:t>
            </a:r>
          </a:p>
          <a:p>
            <a:r>
              <a:rPr lang="en-IN" dirty="0"/>
              <a:t>    </a:t>
            </a:r>
            <a:r>
              <a:rPr lang="en-IN" dirty="0" err="1"/>
              <a:t>connection.query</a:t>
            </a:r>
            <a:r>
              <a:rPr lang="en-IN" dirty="0"/>
              <a:t>(</a:t>
            </a:r>
            <a:r>
              <a:rPr lang="en-IN" dirty="0" err="1"/>
              <a:t>sql</a:t>
            </a:r>
            <a:r>
              <a:rPr lang="en-IN" dirty="0"/>
              <a:t>, [name, email, password, id], (error, results) =&gt; {</a:t>
            </a:r>
          </a:p>
          <a:p>
            <a:r>
              <a:rPr lang="en-IN" dirty="0"/>
              <a:t>      if (error) {</a:t>
            </a:r>
          </a:p>
          <a:p>
            <a:r>
              <a:rPr lang="en-IN" dirty="0"/>
              <a:t>        </a:t>
            </a:r>
            <a:r>
              <a:rPr lang="en-IN" dirty="0" err="1"/>
              <a:t>console.error</a:t>
            </a:r>
            <a:r>
              <a:rPr lang="en-IN" dirty="0"/>
              <a:t>('Error updating an existing user in the database:', error);</a:t>
            </a:r>
          </a:p>
          <a:p>
            <a:r>
              <a:rPr lang="en-IN" dirty="0"/>
              <a:t>        </a:t>
            </a:r>
            <a:r>
              <a:rPr lang="en-IN" dirty="0" err="1"/>
              <a:t>res.status</a:t>
            </a:r>
            <a:r>
              <a:rPr lang="en-IN" dirty="0"/>
              <a:t>(500).send('Error updating an existing user in the database');</a:t>
            </a:r>
          </a:p>
          <a:p>
            <a:r>
              <a:rPr lang="en-IN" dirty="0"/>
              <a:t>      } else {</a:t>
            </a:r>
          </a:p>
          <a:p>
            <a:r>
              <a:rPr lang="en-IN" dirty="0"/>
              <a:t>        </a:t>
            </a:r>
            <a:r>
              <a:rPr lang="en-IN" dirty="0" err="1"/>
              <a:t>res.send</a:t>
            </a:r>
            <a:r>
              <a:rPr lang="en-IN" dirty="0"/>
              <a:t>(results);</a:t>
            </a:r>
          </a:p>
          <a:p>
            <a:r>
              <a:rPr lang="en-IN" dirty="0"/>
              <a:t>      }</a:t>
            </a:r>
          </a:p>
          <a:p>
            <a:r>
              <a:rPr lang="en-IN" dirty="0"/>
              <a:t>    });</a:t>
            </a:r>
          </a:p>
          <a:p>
            <a:r>
              <a:rPr lang="en-IN" dirty="0"/>
              <a:t>  };</a:t>
            </a:r>
          </a:p>
          <a:p>
            <a:endParaRPr lang="en-IN" dirty="0"/>
          </a:p>
          <a:p>
            <a:r>
              <a:rPr lang="en-IN" dirty="0"/>
              <a:t>  </a:t>
            </a:r>
            <a:r>
              <a:rPr lang="en-IN" dirty="0" err="1"/>
              <a:t>module.exports</a:t>
            </a:r>
            <a:r>
              <a:rPr lang="en-IN" dirty="0"/>
              <a:t> = update</a:t>
            </a:r>
          </a:p>
        </p:txBody>
      </p:sp>
    </p:spTree>
    <p:extLst>
      <p:ext uri="{BB962C8B-B14F-4D97-AF65-F5344CB8AC3E}">
        <p14:creationId xmlns:p14="http://schemas.microsoft.com/office/powerpoint/2010/main" val="360411833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8B24-21DB-B5EA-39AA-2392606D3766}"/>
              </a:ext>
            </a:extLst>
          </p:cNvPr>
          <p:cNvSpPr>
            <a:spLocks noGrp="1"/>
          </p:cNvSpPr>
          <p:nvPr>
            <p:ph type="title"/>
          </p:nvPr>
        </p:nvSpPr>
        <p:spPr/>
        <p:txBody>
          <a:bodyPr/>
          <a:lstStyle/>
          <a:p>
            <a:r>
              <a:rPr lang="en-IN" dirty="0"/>
              <a:t>Delete.js</a:t>
            </a:r>
          </a:p>
        </p:txBody>
      </p:sp>
      <p:sp>
        <p:nvSpPr>
          <p:cNvPr id="3" name="Content Placeholder 2">
            <a:extLst>
              <a:ext uri="{FF2B5EF4-FFF2-40B4-BE49-F238E27FC236}">
                <a16:creationId xmlns:a16="http://schemas.microsoft.com/office/drawing/2014/main" id="{77832C96-3497-6978-B4BE-508509AEB9D5}"/>
              </a:ext>
            </a:extLst>
          </p:cNvPr>
          <p:cNvSpPr>
            <a:spLocks noGrp="1"/>
          </p:cNvSpPr>
          <p:nvPr>
            <p:ph idx="1"/>
          </p:nvPr>
        </p:nvSpPr>
        <p:spPr/>
        <p:txBody>
          <a:bodyPr>
            <a:normAutofit fontScale="62500" lnSpcReduction="20000"/>
          </a:bodyPr>
          <a:lstStyle/>
          <a:p>
            <a:r>
              <a:rPr lang="en-IN" dirty="0" err="1"/>
              <a:t>const</a:t>
            </a:r>
            <a:r>
              <a:rPr lang="en-IN" dirty="0"/>
              <a:t> connection = require('./connection');</a:t>
            </a:r>
          </a:p>
          <a:p>
            <a:endParaRPr lang="en-IN" dirty="0"/>
          </a:p>
          <a:p>
            <a:r>
              <a:rPr lang="en-IN" dirty="0" err="1"/>
              <a:t>const</a:t>
            </a:r>
            <a:r>
              <a:rPr lang="en-IN" dirty="0"/>
              <a:t> </a:t>
            </a:r>
            <a:r>
              <a:rPr lang="en-IN" dirty="0" err="1"/>
              <a:t>deleteOne</a:t>
            </a:r>
            <a:r>
              <a:rPr lang="en-IN" dirty="0"/>
              <a:t> = (</a:t>
            </a:r>
            <a:r>
              <a:rPr lang="en-IN" dirty="0" err="1"/>
              <a:t>req</a:t>
            </a:r>
            <a:r>
              <a:rPr lang="en-IN" dirty="0"/>
              <a:t>, res) =&gt; {</a:t>
            </a:r>
          </a:p>
          <a:p>
            <a:r>
              <a:rPr lang="en-IN" dirty="0"/>
              <a:t>    // Delete an existing user from the database</a:t>
            </a:r>
          </a:p>
          <a:p>
            <a:r>
              <a:rPr lang="en-IN" dirty="0"/>
              <a:t>    </a:t>
            </a:r>
            <a:r>
              <a:rPr lang="en-IN" dirty="0" err="1"/>
              <a:t>const</a:t>
            </a:r>
            <a:r>
              <a:rPr lang="en-IN" dirty="0"/>
              <a:t> { id } = </a:t>
            </a:r>
            <a:r>
              <a:rPr lang="en-IN" dirty="0" err="1"/>
              <a:t>req.params</a:t>
            </a:r>
            <a:r>
              <a:rPr lang="en-IN" dirty="0"/>
              <a:t>;</a:t>
            </a:r>
          </a:p>
          <a:p>
            <a:r>
              <a:rPr lang="en-IN" dirty="0"/>
              <a:t>    </a:t>
            </a:r>
            <a:r>
              <a:rPr lang="en-IN" dirty="0" err="1"/>
              <a:t>const</a:t>
            </a:r>
            <a:r>
              <a:rPr lang="en-IN" dirty="0"/>
              <a:t> </a:t>
            </a:r>
            <a:r>
              <a:rPr lang="en-IN" dirty="0" err="1"/>
              <a:t>sql</a:t>
            </a:r>
            <a:r>
              <a:rPr lang="en-IN" dirty="0"/>
              <a:t> = 'DELETE FROM users WHERE id = ?';</a:t>
            </a:r>
          </a:p>
          <a:p>
            <a:r>
              <a:rPr lang="en-IN" dirty="0"/>
              <a:t>    // Execute the SQL query</a:t>
            </a:r>
          </a:p>
          <a:p>
            <a:r>
              <a:rPr lang="en-IN" dirty="0"/>
              <a:t>    </a:t>
            </a:r>
            <a:r>
              <a:rPr lang="en-IN" dirty="0" err="1"/>
              <a:t>connection.query</a:t>
            </a:r>
            <a:r>
              <a:rPr lang="en-IN" dirty="0"/>
              <a:t>(</a:t>
            </a:r>
            <a:r>
              <a:rPr lang="en-IN" dirty="0" err="1"/>
              <a:t>sql</a:t>
            </a:r>
            <a:r>
              <a:rPr lang="en-IN" dirty="0"/>
              <a:t>, [id], (error, results) =&gt; {</a:t>
            </a:r>
          </a:p>
          <a:p>
            <a:r>
              <a:rPr lang="en-IN" dirty="0"/>
              <a:t>        if (error) {</a:t>
            </a:r>
          </a:p>
          <a:p>
            <a:r>
              <a:rPr lang="en-IN" dirty="0"/>
              <a:t>            </a:t>
            </a:r>
            <a:r>
              <a:rPr lang="en-IN" dirty="0" err="1"/>
              <a:t>console.error</a:t>
            </a:r>
            <a:r>
              <a:rPr lang="en-IN" dirty="0"/>
              <a:t>('Error deleting an existing user from the database:', error);</a:t>
            </a:r>
          </a:p>
          <a:p>
            <a:r>
              <a:rPr lang="en-IN" dirty="0"/>
              <a:t>            </a:t>
            </a:r>
            <a:r>
              <a:rPr lang="en-IN" dirty="0" err="1"/>
              <a:t>res.status</a:t>
            </a:r>
            <a:r>
              <a:rPr lang="en-IN" dirty="0"/>
              <a:t>(500).send('Error deleting an existing user from the database');</a:t>
            </a:r>
          </a:p>
          <a:p>
            <a:r>
              <a:rPr lang="en-IN" dirty="0"/>
              <a:t>        } else {</a:t>
            </a:r>
          </a:p>
          <a:p>
            <a:r>
              <a:rPr lang="en-IN" dirty="0"/>
              <a:t>            </a:t>
            </a:r>
            <a:r>
              <a:rPr lang="en-IN" dirty="0" err="1"/>
              <a:t>res.send</a:t>
            </a:r>
            <a:r>
              <a:rPr lang="en-IN" dirty="0"/>
              <a:t>(results);</a:t>
            </a:r>
          </a:p>
          <a:p>
            <a:r>
              <a:rPr lang="en-IN" dirty="0"/>
              <a:t>        }</a:t>
            </a:r>
          </a:p>
          <a:p>
            <a:r>
              <a:rPr lang="en-IN" dirty="0"/>
              <a:t>    });</a:t>
            </a:r>
          </a:p>
          <a:p>
            <a:r>
              <a:rPr lang="en-IN" dirty="0"/>
              <a:t>};</a:t>
            </a:r>
          </a:p>
          <a:p>
            <a:r>
              <a:rPr lang="en-IN" dirty="0" err="1"/>
              <a:t>module.exports</a:t>
            </a:r>
            <a:r>
              <a:rPr lang="en-IN" dirty="0"/>
              <a:t> = </a:t>
            </a:r>
            <a:r>
              <a:rPr lang="en-IN" dirty="0" err="1"/>
              <a:t>deleteOne</a:t>
            </a:r>
            <a:r>
              <a:rPr lang="en-IN" dirty="0"/>
              <a:t>;</a:t>
            </a:r>
          </a:p>
        </p:txBody>
      </p:sp>
    </p:spTree>
    <p:extLst>
      <p:ext uri="{BB962C8B-B14F-4D97-AF65-F5344CB8AC3E}">
        <p14:creationId xmlns:p14="http://schemas.microsoft.com/office/powerpoint/2010/main" val="171677036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3501-B356-57E7-BA8A-3F27E78FDFE5}"/>
              </a:ext>
            </a:extLst>
          </p:cNvPr>
          <p:cNvSpPr>
            <a:spLocks noGrp="1"/>
          </p:cNvSpPr>
          <p:nvPr>
            <p:ph type="title"/>
          </p:nvPr>
        </p:nvSpPr>
        <p:spPr/>
        <p:txBody>
          <a:bodyPr/>
          <a:lstStyle/>
          <a:p>
            <a:r>
              <a:rPr lang="en-IN" dirty="0"/>
              <a:t>GetOne.js</a:t>
            </a:r>
          </a:p>
        </p:txBody>
      </p:sp>
      <p:sp>
        <p:nvSpPr>
          <p:cNvPr id="3" name="Content Placeholder 2">
            <a:extLst>
              <a:ext uri="{FF2B5EF4-FFF2-40B4-BE49-F238E27FC236}">
                <a16:creationId xmlns:a16="http://schemas.microsoft.com/office/drawing/2014/main" id="{1BD582C8-0F79-7494-2C7D-073A89AB4338}"/>
              </a:ext>
            </a:extLst>
          </p:cNvPr>
          <p:cNvSpPr>
            <a:spLocks noGrp="1"/>
          </p:cNvSpPr>
          <p:nvPr>
            <p:ph idx="1"/>
          </p:nvPr>
        </p:nvSpPr>
        <p:spPr/>
        <p:txBody>
          <a:bodyPr>
            <a:normAutofit fontScale="62500" lnSpcReduction="20000"/>
          </a:bodyPr>
          <a:lstStyle/>
          <a:p>
            <a:r>
              <a:rPr lang="en-IN" dirty="0" err="1"/>
              <a:t>const</a:t>
            </a:r>
            <a:r>
              <a:rPr lang="en-IN" dirty="0"/>
              <a:t> connection = require('./connection');</a:t>
            </a:r>
          </a:p>
          <a:p>
            <a:endParaRPr lang="en-IN" dirty="0"/>
          </a:p>
          <a:p>
            <a:r>
              <a:rPr lang="en-IN" dirty="0" err="1"/>
              <a:t>const</a:t>
            </a:r>
            <a:r>
              <a:rPr lang="en-IN" dirty="0"/>
              <a:t> </a:t>
            </a:r>
            <a:r>
              <a:rPr lang="en-IN" dirty="0" err="1"/>
              <a:t>getOne</a:t>
            </a:r>
            <a:r>
              <a:rPr lang="en-IN" dirty="0"/>
              <a:t> = (</a:t>
            </a:r>
            <a:r>
              <a:rPr lang="en-IN" dirty="0" err="1"/>
              <a:t>req</a:t>
            </a:r>
            <a:r>
              <a:rPr lang="en-IN" dirty="0"/>
              <a:t>, res) =&gt; {</a:t>
            </a:r>
          </a:p>
          <a:p>
            <a:r>
              <a:rPr lang="en-IN" dirty="0"/>
              <a:t>    // Update an existing user in the database</a:t>
            </a:r>
          </a:p>
          <a:p>
            <a:r>
              <a:rPr lang="en-IN" dirty="0"/>
              <a:t>    </a:t>
            </a:r>
            <a:r>
              <a:rPr lang="en-IN" dirty="0" err="1"/>
              <a:t>const</a:t>
            </a:r>
            <a:r>
              <a:rPr lang="en-IN" dirty="0"/>
              <a:t> { id } = </a:t>
            </a:r>
            <a:r>
              <a:rPr lang="en-IN" dirty="0" err="1"/>
              <a:t>req.params</a:t>
            </a:r>
            <a:r>
              <a:rPr lang="en-IN" dirty="0"/>
              <a:t>;</a:t>
            </a:r>
          </a:p>
          <a:p>
            <a:r>
              <a:rPr lang="en-IN" dirty="0"/>
              <a:t>    </a:t>
            </a:r>
            <a:r>
              <a:rPr lang="en-IN" dirty="0" err="1"/>
              <a:t>const</a:t>
            </a:r>
            <a:r>
              <a:rPr lang="en-IN" dirty="0"/>
              <a:t> </a:t>
            </a:r>
            <a:r>
              <a:rPr lang="en-IN" dirty="0" err="1"/>
              <a:t>sql</a:t>
            </a:r>
            <a:r>
              <a:rPr lang="en-IN" dirty="0"/>
              <a:t> = 'SELECT * FROM users WHERE id = ' + id;</a:t>
            </a:r>
          </a:p>
          <a:p>
            <a:r>
              <a:rPr lang="en-IN" dirty="0"/>
              <a:t>    </a:t>
            </a:r>
            <a:r>
              <a:rPr lang="en-IN" dirty="0" err="1"/>
              <a:t>connection.query</a:t>
            </a:r>
            <a:r>
              <a:rPr lang="en-IN" dirty="0"/>
              <a:t>(</a:t>
            </a:r>
            <a:r>
              <a:rPr lang="en-IN" dirty="0" err="1"/>
              <a:t>sql</a:t>
            </a:r>
            <a:r>
              <a:rPr lang="en-IN" dirty="0"/>
              <a:t>, (error, results) =&gt; {</a:t>
            </a:r>
          </a:p>
          <a:p>
            <a:r>
              <a:rPr lang="en-IN" dirty="0"/>
              <a:t>      if (error) {</a:t>
            </a:r>
          </a:p>
          <a:p>
            <a:r>
              <a:rPr lang="en-IN" dirty="0"/>
              <a:t>        </a:t>
            </a:r>
            <a:r>
              <a:rPr lang="en-IN" dirty="0" err="1"/>
              <a:t>console.error</a:t>
            </a:r>
            <a:r>
              <a:rPr lang="en-IN" dirty="0"/>
              <a:t>('Error retrieving user from the database:', error);</a:t>
            </a:r>
          </a:p>
          <a:p>
            <a:r>
              <a:rPr lang="en-IN" dirty="0"/>
              <a:t>        </a:t>
            </a:r>
            <a:r>
              <a:rPr lang="en-IN" dirty="0" err="1"/>
              <a:t>res.status</a:t>
            </a:r>
            <a:r>
              <a:rPr lang="en-IN" dirty="0"/>
              <a:t>(500).send('Error retrieving users from the database');</a:t>
            </a:r>
          </a:p>
          <a:p>
            <a:r>
              <a:rPr lang="en-IN" dirty="0"/>
              <a:t>      } else {</a:t>
            </a:r>
          </a:p>
          <a:p>
            <a:r>
              <a:rPr lang="en-IN" dirty="0"/>
              <a:t>        </a:t>
            </a:r>
            <a:r>
              <a:rPr lang="en-IN" dirty="0" err="1"/>
              <a:t>res.send</a:t>
            </a:r>
            <a:r>
              <a:rPr lang="en-IN" dirty="0"/>
              <a:t>(results);</a:t>
            </a:r>
          </a:p>
          <a:p>
            <a:r>
              <a:rPr lang="en-IN" dirty="0"/>
              <a:t>      }</a:t>
            </a:r>
          </a:p>
          <a:p>
            <a:r>
              <a:rPr lang="en-IN" dirty="0"/>
              <a:t>    });</a:t>
            </a:r>
          </a:p>
          <a:p>
            <a:r>
              <a:rPr lang="en-IN" dirty="0"/>
              <a:t>  }</a:t>
            </a:r>
          </a:p>
          <a:p>
            <a:endParaRPr lang="en-IN" dirty="0"/>
          </a:p>
          <a:p>
            <a:r>
              <a:rPr lang="en-IN" dirty="0"/>
              <a:t>  </a:t>
            </a:r>
            <a:r>
              <a:rPr lang="en-IN" dirty="0" err="1"/>
              <a:t>module.exports</a:t>
            </a:r>
            <a:r>
              <a:rPr lang="en-IN" dirty="0"/>
              <a:t> = </a:t>
            </a:r>
            <a:r>
              <a:rPr lang="en-IN" dirty="0" err="1"/>
              <a:t>getOne</a:t>
            </a:r>
            <a:r>
              <a:rPr lang="en-IN" dirty="0"/>
              <a:t>;</a:t>
            </a:r>
          </a:p>
        </p:txBody>
      </p:sp>
    </p:spTree>
    <p:extLst>
      <p:ext uri="{BB962C8B-B14F-4D97-AF65-F5344CB8AC3E}">
        <p14:creationId xmlns:p14="http://schemas.microsoft.com/office/powerpoint/2010/main" val="274802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of Node.js</a:t>
            </a:r>
            <a:endParaRPr lang="en-US" dirty="0"/>
          </a:p>
        </p:txBody>
      </p:sp>
      <p:sp>
        <p:nvSpPr>
          <p:cNvPr id="3" name="Content Placeholder 2"/>
          <p:cNvSpPr>
            <a:spLocks noGrp="1"/>
          </p:cNvSpPr>
          <p:nvPr>
            <p:ph idx="1"/>
          </p:nvPr>
        </p:nvSpPr>
        <p:spPr/>
        <p:txBody>
          <a:bodyPr/>
          <a:lstStyle/>
          <a:p>
            <a:r>
              <a:rPr lang="en-US" dirty="0"/>
              <a:t>Node contains many components to develop, test and deploy applications. Main components are</a:t>
            </a:r>
          </a:p>
          <a:p>
            <a:pPr lvl="1"/>
            <a:r>
              <a:rPr lang="en-US" dirty="0"/>
              <a:t>Node CLI</a:t>
            </a:r>
          </a:p>
          <a:p>
            <a:pPr lvl="1"/>
            <a:r>
              <a:rPr lang="en-US" dirty="0"/>
              <a:t>NPM</a:t>
            </a:r>
          </a:p>
          <a:p>
            <a:pPr lvl="1"/>
            <a:r>
              <a:rPr lang="en-US" dirty="0" err="1"/>
              <a:t>Package.json</a:t>
            </a:r>
            <a:endParaRPr lang="en-US" dirty="0"/>
          </a:p>
          <a:p>
            <a:pPr lvl="1"/>
            <a:r>
              <a:rPr lang="en-US" dirty="0"/>
              <a:t>Modules</a:t>
            </a:r>
          </a:p>
          <a:p>
            <a:pPr lvl="2"/>
            <a:r>
              <a:rPr lang="en-US" dirty="0"/>
              <a:t>Third party modules (example </a:t>
            </a:r>
            <a:r>
              <a:rPr lang="en-US" dirty="0" err="1"/>
              <a:t>mongodb</a:t>
            </a:r>
            <a:r>
              <a:rPr lang="en-US" dirty="0"/>
              <a:t>)</a:t>
            </a:r>
          </a:p>
          <a:p>
            <a:pPr lvl="2"/>
            <a:r>
              <a:rPr lang="en-US" dirty="0"/>
              <a:t>Core modules (example update)</a:t>
            </a:r>
          </a:p>
          <a:p>
            <a:pPr lvl="1"/>
            <a:r>
              <a:rPr lang="en-US" dirty="0"/>
              <a:t>Development tools and framework</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224-6ED6-79C8-87D9-CE7A04F8E19F}"/>
              </a:ext>
            </a:extLst>
          </p:cNvPr>
          <p:cNvSpPr>
            <a:spLocks noGrp="1"/>
          </p:cNvSpPr>
          <p:nvPr>
            <p:ph type="title"/>
          </p:nvPr>
        </p:nvSpPr>
        <p:spPr/>
        <p:txBody>
          <a:bodyPr/>
          <a:lstStyle/>
          <a:p>
            <a:r>
              <a:rPr lang="en-IN" dirty="0"/>
              <a:t>Crud.js</a:t>
            </a:r>
          </a:p>
        </p:txBody>
      </p:sp>
      <p:sp>
        <p:nvSpPr>
          <p:cNvPr id="3" name="Content Placeholder 2">
            <a:extLst>
              <a:ext uri="{FF2B5EF4-FFF2-40B4-BE49-F238E27FC236}">
                <a16:creationId xmlns:a16="http://schemas.microsoft.com/office/drawing/2014/main" id="{4D026490-FD59-5E11-AED4-732333C14BAF}"/>
              </a:ext>
            </a:extLst>
          </p:cNvPr>
          <p:cNvSpPr>
            <a:spLocks noGrp="1"/>
          </p:cNvSpPr>
          <p:nvPr>
            <p:ph idx="1"/>
          </p:nvPr>
        </p:nvSpPr>
        <p:spPr/>
        <p:txBody>
          <a:bodyPr>
            <a:normAutofit fontScale="32500" lnSpcReduction="20000"/>
          </a:bodyPr>
          <a:lstStyle/>
          <a:p>
            <a:r>
              <a:rPr lang="en-IN" dirty="0" err="1"/>
              <a:t>const</a:t>
            </a:r>
            <a:r>
              <a:rPr lang="en-IN" dirty="0"/>
              <a:t> express = require('express');</a:t>
            </a:r>
          </a:p>
          <a:p>
            <a:r>
              <a:rPr lang="en-IN" dirty="0" err="1"/>
              <a:t>const</a:t>
            </a:r>
            <a:r>
              <a:rPr lang="en-IN" dirty="0"/>
              <a:t> </a:t>
            </a:r>
            <a:r>
              <a:rPr lang="en-IN" dirty="0" err="1"/>
              <a:t>cors</a:t>
            </a:r>
            <a:r>
              <a:rPr lang="en-IN" dirty="0"/>
              <a:t> = require('</a:t>
            </a:r>
            <a:r>
              <a:rPr lang="en-IN" dirty="0" err="1"/>
              <a:t>cors</a:t>
            </a:r>
            <a:r>
              <a:rPr lang="en-IN" dirty="0"/>
              <a:t>'); </a:t>
            </a:r>
          </a:p>
          <a:p>
            <a:endParaRPr lang="en-IN" dirty="0"/>
          </a:p>
          <a:p>
            <a:r>
              <a:rPr lang="en-IN" dirty="0" err="1"/>
              <a:t>const</a:t>
            </a:r>
            <a:r>
              <a:rPr lang="en-IN" dirty="0"/>
              <a:t> app = express();</a:t>
            </a:r>
          </a:p>
          <a:p>
            <a:endParaRPr lang="en-IN" dirty="0"/>
          </a:p>
          <a:p>
            <a:r>
              <a:rPr lang="en-IN" dirty="0" err="1"/>
              <a:t>app.use</a:t>
            </a:r>
            <a:r>
              <a:rPr lang="en-IN" dirty="0"/>
              <a:t>(</a:t>
            </a:r>
            <a:r>
              <a:rPr lang="en-IN" dirty="0" err="1"/>
              <a:t>cors</a:t>
            </a:r>
            <a:r>
              <a:rPr lang="en-IN" dirty="0"/>
              <a:t>());</a:t>
            </a:r>
          </a:p>
          <a:p>
            <a:r>
              <a:rPr lang="en-IN" dirty="0" err="1"/>
              <a:t>app.use</a:t>
            </a:r>
            <a:r>
              <a:rPr lang="en-IN" dirty="0"/>
              <a:t>(</a:t>
            </a:r>
            <a:r>
              <a:rPr lang="en-IN" dirty="0" err="1"/>
              <a:t>express.json</a:t>
            </a:r>
            <a:r>
              <a:rPr lang="en-IN" dirty="0"/>
              <a:t>());</a:t>
            </a:r>
          </a:p>
          <a:p>
            <a:r>
              <a:rPr lang="en-IN" dirty="0" err="1"/>
              <a:t>app.use</a:t>
            </a:r>
            <a:r>
              <a:rPr lang="en-IN" dirty="0"/>
              <a:t>(</a:t>
            </a:r>
            <a:r>
              <a:rPr lang="en-IN" dirty="0" err="1"/>
              <a:t>express.urlencoded</a:t>
            </a:r>
            <a:r>
              <a:rPr lang="en-IN" dirty="0"/>
              <a:t>({ extended: false }));</a:t>
            </a:r>
          </a:p>
          <a:p>
            <a:endParaRPr lang="en-IN" dirty="0"/>
          </a:p>
          <a:p>
            <a:r>
              <a:rPr lang="en-IN" dirty="0"/>
              <a:t>// Set up the routes</a:t>
            </a:r>
          </a:p>
          <a:p>
            <a:r>
              <a:rPr lang="en-IN" dirty="0" err="1"/>
              <a:t>const</a:t>
            </a:r>
            <a:r>
              <a:rPr lang="en-IN" dirty="0"/>
              <a:t> get = require('./get');</a:t>
            </a:r>
          </a:p>
          <a:p>
            <a:r>
              <a:rPr lang="en-IN" dirty="0" err="1"/>
              <a:t>app.get</a:t>
            </a:r>
            <a:r>
              <a:rPr lang="en-IN" dirty="0"/>
              <a:t>('/users', get);</a:t>
            </a:r>
          </a:p>
          <a:p>
            <a:endParaRPr lang="en-IN" dirty="0"/>
          </a:p>
          <a:p>
            <a:r>
              <a:rPr lang="en-IN" dirty="0" err="1"/>
              <a:t>const</a:t>
            </a:r>
            <a:r>
              <a:rPr lang="en-IN" dirty="0"/>
              <a:t> post = require('./post');</a:t>
            </a:r>
          </a:p>
          <a:p>
            <a:r>
              <a:rPr lang="en-IN" dirty="0" err="1"/>
              <a:t>app.post</a:t>
            </a:r>
            <a:r>
              <a:rPr lang="en-IN" dirty="0"/>
              <a:t>('/users', post);</a:t>
            </a:r>
          </a:p>
          <a:p>
            <a:endParaRPr lang="en-IN" dirty="0"/>
          </a:p>
          <a:p>
            <a:r>
              <a:rPr lang="en-IN" dirty="0" err="1"/>
              <a:t>const</a:t>
            </a:r>
            <a:r>
              <a:rPr lang="en-IN" dirty="0"/>
              <a:t> update = require('./update');</a:t>
            </a:r>
          </a:p>
          <a:p>
            <a:r>
              <a:rPr lang="en-IN" dirty="0" err="1"/>
              <a:t>app.put</a:t>
            </a:r>
            <a:r>
              <a:rPr lang="en-IN" dirty="0"/>
              <a:t>('/users/:id', update);</a:t>
            </a:r>
          </a:p>
          <a:p>
            <a:endParaRPr lang="en-IN" dirty="0"/>
          </a:p>
          <a:p>
            <a:r>
              <a:rPr lang="en-IN" dirty="0" err="1"/>
              <a:t>const</a:t>
            </a:r>
            <a:r>
              <a:rPr lang="en-IN" dirty="0"/>
              <a:t> </a:t>
            </a:r>
            <a:r>
              <a:rPr lang="en-IN" dirty="0" err="1"/>
              <a:t>deleteOne</a:t>
            </a:r>
            <a:r>
              <a:rPr lang="en-IN" dirty="0"/>
              <a:t> = require('./delete');</a:t>
            </a:r>
          </a:p>
          <a:p>
            <a:r>
              <a:rPr lang="en-IN" dirty="0" err="1"/>
              <a:t>app.delete</a:t>
            </a:r>
            <a:r>
              <a:rPr lang="en-IN" dirty="0"/>
              <a:t>('/users/:id', </a:t>
            </a:r>
            <a:r>
              <a:rPr lang="en-IN" dirty="0" err="1"/>
              <a:t>deleteOne</a:t>
            </a:r>
            <a:r>
              <a:rPr lang="en-IN" dirty="0"/>
              <a:t>);</a:t>
            </a:r>
          </a:p>
          <a:p>
            <a:endParaRPr lang="en-IN" dirty="0"/>
          </a:p>
          <a:p>
            <a:r>
              <a:rPr lang="en-IN" dirty="0" err="1"/>
              <a:t>const</a:t>
            </a:r>
            <a:r>
              <a:rPr lang="en-IN" dirty="0"/>
              <a:t> </a:t>
            </a:r>
            <a:r>
              <a:rPr lang="en-IN" dirty="0" err="1"/>
              <a:t>getOne</a:t>
            </a:r>
            <a:r>
              <a:rPr lang="en-IN" dirty="0"/>
              <a:t> = require('./</a:t>
            </a:r>
            <a:r>
              <a:rPr lang="en-IN" dirty="0" err="1"/>
              <a:t>getOne</a:t>
            </a:r>
            <a:r>
              <a:rPr lang="en-IN" dirty="0"/>
              <a:t>');</a:t>
            </a:r>
          </a:p>
          <a:p>
            <a:r>
              <a:rPr lang="en-IN" dirty="0" err="1"/>
              <a:t>app.get</a:t>
            </a:r>
            <a:r>
              <a:rPr lang="en-IN" dirty="0"/>
              <a:t>('/users/:id', </a:t>
            </a:r>
            <a:r>
              <a:rPr lang="en-IN" dirty="0" err="1"/>
              <a:t>getOne</a:t>
            </a:r>
            <a:r>
              <a:rPr lang="en-IN" dirty="0"/>
              <a:t>);</a:t>
            </a:r>
          </a:p>
          <a:p>
            <a:endParaRPr lang="en-IN" dirty="0"/>
          </a:p>
          <a:p>
            <a:r>
              <a:rPr lang="en-IN" dirty="0"/>
              <a:t>// Start the server</a:t>
            </a:r>
          </a:p>
          <a:p>
            <a:r>
              <a:rPr lang="en-IN" dirty="0" err="1"/>
              <a:t>const</a:t>
            </a:r>
            <a:r>
              <a:rPr lang="en-IN" dirty="0"/>
              <a:t> port = 3000;</a:t>
            </a:r>
          </a:p>
          <a:p>
            <a:r>
              <a:rPr lang="en-IN" dirty="0" err="1"/>
              <a:t>app.listen</a:t>
            </a:r>
            <a:r>
              <a:rPr lang="en-IN" dirty="0"/>
              <a:t>(port, () =&gt; {</a:t>
            </a:r>
          </a:p>
          <a:p>
            <a:r>
              <a:rPr lang="en-IN" dirty="0"/>
              <a:t>console.log(`Server is running on port ${port}`);</a:t>
            </a:r>
          </a:p>
          <a:p>
            <a:r>
              <a:rPr lang="en-IN" dirty="0"/>
              <a:t>});</a:t>
            </a:r>
          </a:p>
        </p:txBody>
      </p:sp>
    </p:spTree>
    <p:extLst>
      <p:ext uri="{BB962C8B-B14F-4D97-AF65-F5344CB8AC3E}">
        <p14:creationId xmlns:p14="http://schemas.microsoft.com/office/powerpoint/2010/main" val="140242962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058B-0E6E-8605-5C7C-7DA283094264}"/>
              </a:ext>
            </a:extLst>
          </p:cNvPr>
          <p:cNvSpPr>
            <a:spLocks noGrp="1"/>
          </p:cNvSpPr>
          <p:nvPr>
            <p:ph type="title"/>
          </p:nvPr>
        </p:nvSpPr>
        <p:spPr/>
        <p:txBody>
          <a:bodyPr/>
          <a:lstStyle/>
          <a:p>
            <a:r>
              <a:rPr lang="en-IN" dirty="0"/>
              <a:t>Create postman collection</a:t>
            </a:r>
          </a:p>
        </p:txBody>
      </p:sp>
      <p:sp>
        <p:nvSpPr>
          <p:cNvPr id="3" name="Content Placeholder 2">
            <a:extLst>
              <a:ext uri="{FF2B5EF4-FFF2-40B4-BE49-F238E27FC236}">
                <a16:creationId xmlns:a16="http://schemas.microsoft.com/office/drawing/2014/main" id="{28024D4A-8CF8-AF88-9C9B-5E16C21EA0F0}"/>
              </a:ext>
            </a:extLst>
          </p:cNvPr>
          <p:cNvSpPr>
            <a:spLocks noGrp="1"/>
          </p:cNvSpPr>
          <p:nvPr>
            <p:ph idx="1"/>
          </p:nvPr>
        </p:nvSpPr>
        <p:spPr/>
        <p:txBody>
          <a:bodyPr/>
          <a:lstStyle/>
          <a:p>
            <a:r>
              <a:rPr lang="en-IN" dirty="0"/>
              <a:t>GET users</a:t>
            </a:r>
          </a:p>
          <a:p>
            <a:r>
              <a:rPr lang="en-IN" dirty="0"/>
              <a:t>GET one user</a:t>
            </a:r>
          </a:p>
          <a:p>
            <a:r>
              <a:rPr lang="en-IN" dirty="0"/>
              <a:t>POST users</a:t>
            </a:r>
          </a:p>
          <a:p>
            <a:r>
              <a:rPr lang="en-IN" dirty="0"/>
              <a:t>UPDATE users</a:t>
            </a:r>
          </a:p>
          <a:p>
            <a:r>
              <a:rPr lang="en-IN" dirty="0"/>
              <a:t>Delete users</a:t>
            </a:r>
          </a:p>
        </p:txBody>
      </p:sp>
    </p:spTree>
    <p:extLst>
      <p:ext uri="{BB962C8B-B14F-4D97-AF65-F5344CB8AC3E}">
        <p14:creationId xmlns:p14="http://schemas.microsoft.com/office/powerpoint/2010/main" val="30541785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E220-D0CA-31FB-9D84-10C3244E3FBD}"/>
              </a:ext>
            </a:extLst>
          </p:cNvPr>
          <p:cNvSpPr>
            <a:spLocks noGrp="1"/>
          </p:cNvSpPr>
          <p:nvPr>
            <p:ph type="title"/>
          </p:nvPr>
        </p:nvSpPr>
        <p:spPr/>
        <p:txBody>
          <a:bodyPr/>
          <a:lstStyle/>
          <a:p>
            <a:r>
              <a:rPr lang="en-IN" dirty="0"/>
              <a:t>Get users</a:t>
            </a:r>
          </a:p>
        </p:txBody>
      </p:sp>
      <p:pic>
        <p:nvPicPr>
          <p:cNvPr id="5" name="Content Placeholder 4">
            <a:extLst>
              <a:ext uri="{FF2B5EF4-FFF2-40B4-BE49-F238E27FC236}">
                <a16:creationId xmlns:a16="http://schemas.microsoft.com/office/drawing/2014/main" id="{85202550-52B3-71FA-D967-DD0DAF29E048}"/>
              </a:ext>
            </a:extLst>
          </p:cNvPr>
          <p:cNvPicPr>
            <a:picLocks noGrp="1" noChangeAspect="1"/>
          </p:cNvPicPr>
          <p:nvPr>
            <p:ph idx="1"/>
          </p:nvPr>
        </p:nvPicPr>
        <p:blipFill>
          <a:blip r:embed="rId2"/>
          <a:stretch>
            <a:fillRect/>
          </a:stretch>
        </p:blipFill>
        <p:spPr>
          <a:xfrm>
            <a:off x="568119" y="2440694"/>
            <a:ext cx="8007762" cy="3378374"/>
          </a:xfrm>
        </p:spPr>
      </p:pic>
    </p:spTree>
    <p:extLst>
      <p:ext uri="{BB962C8B-B14F-4D97-AF65-F5344CB8AC3E}">
        <p14:creationId xmlns:p14="http://schemas.microsoft.com/office/powerpoint/2010/main" val="65689354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2156-12B8-3A1A-BFF9-40922EAE34A1}"/>
              </a:ext>
            </a:extLst>
          </p:cNvPr>
          <p:cNvSpPr>
            <a:spLocks noGrp="1"/>
          </p:cNvSpPr>
          <p:nvPr>
            <p:ph type="title"/>
          </p:nvPr>
        </p:nvSpPr>
        <p:spPr/>
        <p:txBody>
          <a:bodyPr/>
          <a:lstStyle/>
          <a:p>
            <a:r>
              <a:rPr lang="en-IN" dirty="0"/>
              <a:t>Get one user</a:t>
            </a:r>
          </a:p>
        </p:txBody>
      </p:sp>
      <p:pic>
        <p:nvPicPr>
          <p:cNvPr id="5" name="Content Placeholder 4">
            <a:extLst>
              <a:ext uri="{FF2B5EF4-FFF2-40B4-BE49-F238E27FC236}">
                <a16:creationId xmlns:a16="http://schemas.microsoft.com/office/drawing/2014/main" id="{DB2E8ECB-4D25-94FD-4C20-0B7ABAECC6EC}"/>
              </a:ext>
            </a:extLst>
          </p:cNvPr>
          <p:cNvPicPr>
            <a:picLocks noGrp="1" noChangeAspect="1"/>
          </p:cNvPicPr>
          <p:nvPr>
            <p:ph idx="1"/>
          </p:nvPr>
        </p:nvPicPr>
        <p:blipFill>
          <a:blip r:embed="rId2"/>
          <a:stretch>
            <a:fillRect/>
          </a:stretch>
        </p:blipFill>
        <p:spPr>
          <a:xfrm>
            <a:off x="457200" y="2834482"/>
            <a:ext cx="8229600" cy="2590799"/>
          </a:xfrm>
        </p:spPr>
      </p:pic>
    </p:spTree>
    <p:extLst>
      <p:ext uri="{BB962C8B-B14F-4D97-AF65-F5344CB8AC3E}">
        <p14:creationId xmlns:p14="http://schemas.microsoft.com/office/powerpoint/2010/main" val="18637553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CA0B-5BBC-A9D1-BB9A-EFF28327545C}"/>
              </a:ext>
            </a:extLst>
          </p:cNvPr>
          <p:cNvSpPr>
            <a:spLocks noGrp="1"/>
          </p:cNvSpPr>
          <p:nvPr>
            <p:ph type="title"/>
          </p:nvPr>
        </p:nvSpPr>
        <p:spPr/>
        <p:txBody>
          <a:bodyPr/>
          <a:lstStyle/>
          <a:p>
            <a:r>
              <a:rPr lang="en-IN" dirty="0"/>
              <a:t>Add user</a:t>
            </a:r>
          </a:p>
        </p:txBody>
      </p:sp>
      <p:pic>
        <p:nvPicPr>
          <p:cNvPr id="5" name="Content Placeholder 4">
            <a:extLst>
              <a:ext uri="{FF2B5EF4-FFF2-40B4-BE49-F238E27FC236}">
                <a16:creationId xmlns:a16="http://schemas.microsoft.com/office/drawing/2014/main" id="{BB4544F1-EA39-C307-9A08-ACD9AA1E85B6}"/>
              </a:ext>
            </a:extLst>
          </p:cNvPr>
          <p:cNvPicPr>
            <a:picLocks noGrp="1" noChangeAspect="1"/>
          </p:cNvPicPr>
          <p:nvPr>
            <p:ph idx="1"/>
          </p:nvPr>
        </p:nvPicPr>
        <p:blipFill>
          <a:blip r:embed="rId2"/>
          <a:stretch>
            <a:fillRect/>
          </a:stretch>
        </p:blipFill>
        <p:spPr>
          <a:xfrm>
            <a:off x="463339" y="2624854"/>
            <a:ext cx="8217322" cy="3010055"/>
          </a:xfrm>
        </p:spPr>
      </p:pic>
    </p:spTree>
    <p:extLst>
      <p:ext uri="{BB962C8B-B14F-4D97-AF65-F5344CB8AC3E}">
        <p14:creationId xmlns:p14="http://schemas.microsoft.com/office/powerpoint/2010/main" val="339467154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2F7F-050F-C59B-B46D-DEFD9DD5CB53}"/>
              </a:ext>
            </a:extLst>
          </p:cNvPr>
          <p:cNvSpPr>
            <a:spLocks noGrp="1"/>
          </p:cNvSpPr>
          <p:nvPr>
            <p:ph type="title"/>
          </p:nvPr>
        </p:nvSpPr>
        <p:spPr/>
        <p:txBody>
          <a:bodyPr/>
          <a:lstStyle/>
          <a:p>
            <a:r>
              <a:rPr lang="en-IN" dirty="0"/>
              <a:t>Update user</a:t>
            </a:r>
          </a:p>
        </p:txBody>
      </p:sp>
      <p:pic>
        <p:nvPicPr>
          <p:cNvPr id="5" name="Content Placeholder 4">
            <a:extLst>
              <a:ext uri="{FF2B5EF4-FFF2-40B4-BE49-F238E27FC236}">
                <a16:creationId xmlns:a16="http://schemas.microsoft.com/office/drawing/2014/main" id="{1E72841B-3A7C-F59B-9546-13A5EF2E79BA}"/>
              </a:ext>
            </a:extLst>
          </p:cNvPr>
          <p:cNvPicPr>
            <a:picLocks noGrp="1" noChangeAspect="1"/>
          </p:cNvPicPr>
          <p:nvPr>
            <p:ph idx="1"/>
          </p:nvPr>
        </p:nvPicPr>
        <p:blipFill>
          <a:blip r:embed="rId2"/>
          <a:stretch>
            <a:fillRect/>
          </a:stretch>
        </p:blipFill>
        <p:spPr>
          <a:xfrm>
            <a:off x="558593" y="2555000"/>
            <a:ext cx="8026813" cy="3149762"/>
          </a:xfrm>
        </p:spPr>
      </p:pic>
    </p:spTree>
    <p:extLst>
      <p:ext uri="{BB962C8B-B14F-4D97-AF65-F5344CB8AC3E}">
        <p14:creationId xmlns:p14="http://schemas.microsoft.com/office/powerpoint/2010/main" val="15359233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3C06-6A0B-D909-D17A-A3B3408A39C8}"/>
              </a:ext>
            </a:extLst>
          </p:cNvPr>
          <p:cNvSpPr>
            <a:spLocks noGrp="1"/>
          </p:cNvSpPr>
          <p:nvPr>
            <p:ph type="title"/>
          </p:nvPr>
        </p:nvSpPr>
        <p:spPr/>
        <p:txBody>
          <a:bodyPr/>
          <a:lstStyle/>
          <a:p>
            <a:r>
              <a:rPr lang="en-IN" dirty="0"/>
              <a:t>Delete user</a:t>
            </a:r>
          </a:p>
        </p:txBody>
      </p:sp>
      <p:pic>
        <p:nvPicPr>
          <p:cNvPr id="5" name="Content Placeholder 4">
            <a:extLst>
              <a:ext uri="{FF2B5EF4-FFF2-40B4-BE49-F238E27FC236}">
                <a16:creationId xmlns:a16="http://schemas.microsoft.com/office/drawing/2014/main" id="{2233FCC2-7EB0-C721-0F9C-7B984DC5EC09}"/>
              </a:ext>
            </a:extLst>
          </p:cNvPr>
          <p:cNvPicPr>
            <a:picLocks noGrp="1" noChangeAspect="1"/>
          </p:cNvPicPr>
          <p:nvPr>
            <p:ph idx="1"/>
          </p:nvPr>
        </p:nvPicPr>
        <p:blipFill>
          <a:blip r:embed="rId2"/>
          <a:stretch>
            <a:fillRect/>
          </a:stretch>
        </p:blipFill>
        <p:spPr>
          <a:xfrm>
            <a:off x="523667" y="2716934"/>
            <a:ext cx="8096666" cy="2825895"/>
          </a:xfrm>
        </p:spPr>
      </p:pic>
    </p:spTree>
    <p:extLst>
      <p:ext uri="{BB962C8B-B14F-4D97-AF65-F5344CB8AC3E}">
        <p14:creationId xmlns:p14="http://schemas.microsoft.com/office/powerpoint/2010/main" val="287159444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1F52-7AF7-18F1-5C60-AD5F2226CAD0}"/>
              </a:ext>
            </a:extLst>
          </p:cNvPr>
          <p:cNvSpPr>
            <a:spLocks noGrp="1"/>
          </p:cNvSpPr>
          <p:nvPr>
            <p:ph type="title"/>
          </p:nvPr>
        </p:nvSpPr>
        <p:spPr/>
        <p:txBody>
          <a:bodyPr/>
          <a:lstStyle/>
          <a:p>
            <a:r>
              <a:rPr lang="en-IN" dirty="0"/>
              <a:t>Next Step</a:t>
            </a:r>
          </a:p>
        </p:txBody>
      </p:sp>
      <p:sp>
        <p:nvSpPr>
          <p:cNvPr id="3" name="Content Placeholder 2">
            <a:extLst>
              <a:ext uri="{FF2B5EF4-FFF2-40B4-BE49-F238E27FC236}">
                <a16:creationId xmlns:a16="http://schemas.microsoft.com/office/drawing/2014/main" id="{F2B407C4-23D2-C10D-BE9E-B15B07471586}"/>
              </a:ext>
            </a:extLst>
          </p:cNvPr>
          <p:cNvSpPr>
            <a:spLocks noGrp="1"/>
          </p:cNvSpPr>
          <p:nvPr>
            <p:ph idx="1"/>
          </p:nvPr>
        </p:nvSpPr>
        <p:spPr/>
        <p:txBody>
          <a:bodyPr/>
          <a:lstStyle/>
          <a:p>
            <a:r>
              <a:rPr lang="en-IN" dirty="0"/>
              <a:t>Add Logger middleware </a:t>
            </a:r>
          </a:p>
          <a:p>
            <a:pPr lvl="1"/>
            <a:r>
              <a:rPr lang="en-IN" dirty="0"/>
              <a:t>This will log every request </a:t>
            </a:r>
            <a:r>
              <a:rPr lang="en-IN" dirty="0" err="1"/>
              <a:t>url</a:t>
            </a:r>
            <a:r>
              <a:rPr lang="en-IN" dirty="0"/>
              <a:t> and method used</a:t>
            </a:r>
          </a:p>
          <a:p>
            <a:pPr lvl="1"/>
            <a:r>
              <a:rPr lang="en-IN" dirty="0"/>
              <a:t>Use req.url and </a:t>
            </a:r>
            <a:r>
              <a:rPr lang="en-IN" dirty="0" err="1"/>
              <a:t>req.method</a:t>
            </a:r>
            <a:endParaRPr lang="en-IN" dirty="0"/>
          </a:p>
          <a:p>
            <a:pPr lvl="1"/>
            <a:r>
              <a:rPr lang="en-IN" dirty="0"/>
              <a:t>Store </a:t>
            </a:r>
            <a:r>
              <a:rPr lang="en-IN" dirty="0" err="1"/>
              <a:t>url</a:t>
            </a:r>
            <a:r>
              <a:rPr lang="en-IN" dirty="0"/>
              <a:t> and method into a database table</a:t>
            </a:r>
          </a:p>
          <a:p>
            <a:r>
              <a:rPr lang="en-IN" dirty="0"/>
              <a:t>Add authentication middleware</a:t>
            </a:r>
          </a:p>
          <a:p>
            <a:pPr lvl="1"/>
            <a:r>
              <a:rPr lang="en-IN" dirty="0"/>
              <a:t>If header token is ‘dummy’ then request will be served, otherwise not.</a:t>
            </a:r>
          </a:p>
          <a:p>
            <a:pPr lvl="1"/>
            <a:r>
              <a:rPr lang="en-IN" dirty="0"/>
              <a:t>Use </a:t>
            </a:r>
            <a:r>
              <a:rPr lang="en-IN" dirty="0" err="1"/>
              <a:t>req.headers</a:t>
            </a:r>
            <a:r>
              <a:rPr lang="en-IN" dirty="0"/>
              <a:t>[‘token’]</a:t>
            </a:r>
          </a:p>
          <a:p>
            <a:pPr lvl="1"/>
            <a:r>
              <a:rPr lang="en-IN" dirty="0"/>
              <a:t>Send unauthorised if token is invalid.</a:t>
            </a:r>
          </a:p>
        </p:txBody>
      </p:sp>
    </p:spTree>
    <p:extLst>
      <p:ext uri="{BB962C8B-B14F-4D97-AF65-F5344CB8AC3E}">
        <p14:creationId xmlns:p14="http://schemas.microsoft.com/office/powerpoint/2010/main" val="146037764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Project</a:t>
            </a:r>
          </a:p>
        </p:txBody>
      </p:sp>
      <p:sp>
        <p:nvSpPr>
          <p:cNvPr id="3" name="Content Placeholder 2"/>
          <p:cNvSpPr>
            <a:spLocks noGrp="1"/>
          </p:cNvSpPr>
          <p:nvPr>
            <p:ph type="subTitle" idx="1"/>
          </p:nvPr>
        </p:nvSpPr>
        <p:spPr/>
        <p:txBody>
          <a:bodyPr/>
          <a:lstStyle/>
          <a:p>
            <a:r>
              <a:rPr lang="en-US"/>
              <a:t>Create Authentication before doing any operation</a:t>
            </a:r>
            <a:endParaRPr lang="en-US" dirty="0"/>
          </a:p>
        </p:txBody>
      </p:sp>
    </p:spTree>
    <p:extLst>
      <p:ext uri="{BB962C8B-B14F-4D97-AF65-F5344CB8AC3E}">
        <p14:creationId xmlns:p14="http://schemas.microsoft.com/office/powerpoint/2010/main" val="2261631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2</a:t>
            </a:r>
          </a:p>
        </p:txBody>
      </p:sp>
      <p:sp>
        <p:nvSpPr>
          <p:cNvPr id="3" name="Content Placeholder 2"/>
          <p:cNvSpPr>
            <a:spLocks noGrp="1"/>
          </p:cNvSpPr>
          <p:nvPr>
            <p:ph type="subTitle" idx="1"/>
          </p:nvPr>
        </p:nvSpPr>
        <p:spPr/>
        <p:txBody>
          <a:bodyPr/>
          <a:lstStyle/>
          <a:p>
            <a:r>
              <a:rPr lang="en-IN"/>
              <a:t>Node.js Modules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r>
              <a:rPr lang="en-US" dirty="0"/>
              <a:t>Modules is same as libraries.</a:t>
            </a:r>
          </a:p>
          <a:p>
            <a:r>
              <a:rPr lang="en-US" dirty="0"/>
              <a:t>functionality you want to include in your application.</a:t>
            </a:r>
          </a:p>
          <a:p>
            <a:r>
              <a:rPr lang="en-US" dirty="0"/>
              <a:t>Module in Node.js is a simple or complex functionality organized in single or multiple JavaScript files which can be reused throughout the Node.js application</a:t>
            </a:r>
          </a:p>
          <a:p>
            <a:r>
              <a:rPr lang="en-US" dirty="0"/>
              <a:t>Few build-in modules are </a:t>
            </a:r>
            <a:r>
              <a:rPr lang="en-US" dirty="0" err="1"/>
              <a:t>fs</a:t>
            </a:r>
            <a:r>
              <a:rPr lang="en-US" dirty="0"/>
              <a:t>, http, net, </a:t>
            </a:r>
            <a:r>
              <a:rPr lang="en-US" dirty="0" err="1"/>
              <a:t>os</a:t>
            </a:r>
            <a:r>
              <a:rPr lang="en-US" dirty="0"/>
              <a:t>, path, </a:t>
            </a:r>
            <a:r>
              <a:rPr lang="en-US" dirty="0" err="1"/>
              <a:t>querystring</a:t>
            </a:r>
            <a:r>
              <a:rPr lang="en-US" dirty="0"/>
              <a:t>, stream, </a:t>
            </a:r>
            <a:r>
              <a:rPr lang="en-US" dirty="0" err="1"/>
              <a:t>url</a:t>
            </a:r>
            <a:r>
              <a:rPr lang="en-US" dirty="0"/>
              <a:t>, </a:t>
            </a:r>
            <a:r>
              <a:rPr lang="en-US" dirty="0" err="1"/>
              <a:t>util</a:t>
            </a:r>
            <a:endParaRPr lang="en-US" dirty="0"/>
          </a:p>
          <a:p>
            <a:r>
              <a:rPr lang="en-US" dirty="0"/>
              <a:t>We can create our own modules too.</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Program</a:t>
            </a:r>
          </a:p>
        </p:txBody>
      </p:sp>
      <p:sp>
        <p:nvSpPr>
          <p:cNvPr id="3" name="Content Placeholder 2"/>
          <p:cNvSpPr>
            <a:spLocks noGrp="1"/>
          </p:cNvSpPr>
          <p:nvPr>
            <p:ph idx="1"/>
          </p:nvPr>
        </p:nvSpPr>
        <p:spPr/>
        <p:txBody>
          <a:bodyPr>
            <a:normAutofit lnSpcReduction="10000"/>
          </a:bodyPr>
          <a:lstStyle/>
          <a:p>
            <a:r>
              <a:rPr lang="en-US" dirty="0" err="1"/>
              <a:t>var</a:t>
            </a:r>
            <a:r>
              <a:rPr lang="en-US" dirty="0"/>
              <a:t> http = require('http');</a:t>
            </a:r>
            <a:br>
              <a:rPr lang="en-US" dirty="0"/>
            </a:br>
            <a:br>
              <a:rPr lang="en-US" dirty="0"/>
            </a:br>
            <a:r>
              <a:rPr lang="en-US" dirty="0" err="1"/>
              <a:t>http.createServer</a:t>
            </a:r>
            <a:r>
              <a:rPr lang="en-US" dirty="0"/>
              <a:t>(function (</a:t>
            </a:r>
            <a:r>
              <a:rPr lang="en-US" dirty="0" err="1"/>
              <a:t>req</a:t>
            </a:r>
            <a:r>
              <a:rPr lang="en-US" dirty="0"/>
              <a:t>, res) {</a:t>
            </a:r>
            <a:br>
              <a:rPr lang="en-US" dirty="0"/>
            </a:br>
            <a:r>
              <a:rPr lang="en-US" dirty="0"/>
              <a:t>  </a:t>
            </a:r>
            <a:r>
              <a:rPr lang="en-US" dirty="0" err="1"/>
              <a:t>res.writeHead</a:t>
            </a:r>
            <a:r>
              <a:rPr lang="en-US" dirty="0"/>
              <a:t>(200, {'Content-Type': 'text/html'});</a:t>
            </a:r>
            <a:br>
              <a:rPr lang="en-US" dirty="0"/>
            </a:br>
            <a:r>
              <a:rPr lang="en-US" dirty="0"/>
              <a:t>  </a:t>
            </a:r>
            <a:r>
              <a:rPr lang="en-US" dirty="0" err="1"/>
              <a:t>res.end</a:t>
            </a:r>
            <a:r>
              <a:rPr lang="en-US" dirty="0"/>
              <a:t>('Hello World!');</a:t>
            </a:r>
            <a:br>
              <a:rPr lang="en-US" dirty="0"/>
            </a:br>
            <a:r>
              <a:rPr lang="en-US" dirty="0"/>
              <a:t>}).listen(8080);</a:t>
            </a:r>
          </a:p>
          <a:p>
            <a:r>
              <a:rPr lang="en-US" dirty="0"/>
              <a:t>Save file as hello.js</a:t>
            </a:r>
          </a:p>
          <a:p>
            <a:r>
              <a:rPr lang="en-US" dirty="0"/>
              <a:t>Run “node hello.js” from terminal</a:t>
            </a:r>
          </a:p>
          <a:p>
            <a:r>
              <a:rPr lang="en-US" dirty="0"/>
              <a:t>Open browser and open </a:t>
            </a:r>
            <a:r>
              <a:rPr lang="en-US" dirty="0">
                <a:hlinkClick r:id="rId2"/>
              </a:rPr>
              <a:t>http://localhost:8080/</a:t>
            </a:r>
            <a:endParaRPr lang="en-US" dirty="0"/>
          </a:p>
          <a:p>
            <a:r>
              <a:rPr lang="en-US" dirty="0"/>
              <a:t>Modify </a:t>
            </a:r>
            <a:r>
              <a:rPr lang="en-US" dirty="0" err="1"/>
              <a:t>res.end</a:t>
            </a:r>
            <a:r>
              <a:rPr lang="en-US" dirty="0"/>
              <a:t>('Hello World!'); to </a:t>
            </a:r>
            <a:r>
              <a:rPr lang="en-US" dirty="0" err="1"/>
              <a:t>res.write</a:t>
            </a:r>
            <a:r>
              <a:rPr lang="en-US" dirty="0"/>
              <a:t>(req.url) and try with </a:t>
            </a:r>
            <a:r>
              <a:rPr lang="en-US" dirty="0">
                <a:hlinkClick r:id="rId2"/>
              </a:rPr>
              <a:t>http://localhost:8080/Hello/</a:t>
            </a:r>
            <a:endParaRPr lang="en-US" dirty="0"/>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a:t>
            </a:r>
          </a:p>
        </p:txBody>
      </p:sp>
      <p:sp>
        <p:nvSpPr>
          <p:cNvPr id="3" name="Content Placeholder 2"/>
          <p:cNvSpPr>
            <a:spLocks noGrp="1"/>
          </p:cNvSpPr>
          <p:nvPr>
            <p:ph type="subTitle" idx="1"/>
          </p:nvPr>
        </p:nvSpPr>
        <p:spPr/>
        <p:txBody>
          <a:bodyPr/>
          <a:lstStyle/>
          <a:p>
            <a:r>
              <a:rPr lang="en-IN" dirty="0"/>
              <a:t>Introduction to Node.js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Exports</a:t>
            </a:r>
          </a:p>
        </p:txBody>
      </p:sp>
      <p:sp>
        <p:nvSpPr>
          <p:cNvPr id="3" name="Content Placeholder 2"/>
          <p:cNvSpPr>
            <a:spLocks noGrp="1"/>
          </p:cNvSpPr>
          <p:nvPr>
            <p:ph idx="1"/>
          </p:nvPr>
        </p:nvSpPr>
        <p:spPr/>
        <p:txBody>
          <a:bodyPr/>
          <a:lstStyle/>
          <a:p>
            <a:r>
              <a:rPr lang="en-US" dirty="0"/>
              <a:t>The </a:t>
            </a:r>
            <a:r>
              <a:rPr lang="en-US" b="1" dirty="0" err="1"/>
              <a:t>module.exports</a:t>
            </a:r>
            <a:r>
              <a:rPr lang="en-US" dirty="0"/>
              <a:t> in Node.js is used to export any </a:t>
            </a:r>
            <a:r>
              <a:rPr lang="en-US" dirty="0">
                <a:solidFill>
                  <a:schemeClr val="accent5"/>
                </a:solidFill>
              </a:rPr>
              <a:t>literal, function or object </a:t>
            </a:r>
            <a:r>
              <a:rPr lang="en-US" dirty="0"/>
              <a:t>as a module. It is used to include JavaScript file into node.js applications. </a:t>
            </a:r>
          </a:p>
          <a:p>
            <a:r>
              <a:rPr lang="en-US" dirty="0" err="1"/>
              <a:t>module.exports</a:t>
            </a:r>
            <a:r>
              <a:rPr lang="en-US" dirty="0"/>
              <a:t> = literal | function | object</a:t>
            </a:r>
            <a:br>
              <a:rPr lang="en-US" dirty="0"/>
            </a:br>
            <a:r>
              <a:rPr lang="en-US" dirty="0"/>
              <a:t> Here the assigned value (literal | function | object) is directly exposed as a module and can be used directly.</a:t>
            </a:r>
          </a:p>
          <a:p>
            <a:r>
              <a:rPr lang="en-US" dirty="0" err="1"/>
              <a:t>module.exports</a:t>
            </a:r>
            <a:r>
              <a:rPr lang="en-US" dirty="0" err="1">
                <a:solidFill>
                  <a:schemeClr val="accent5"/>
                </a:solidFill>
              </a:rPr>
              <a:t>.variable</a:t>
            </a:r>
            <a:r>
              <a:rPr lang="en-US" dirty="0"/>
              <a:t> = literal | function | object</a:t>
            </a:r>
            <a:br>
              <a:rPr lang="en-US" dirty="0"/>
            </a:br>
            <a:r>
              <a:rPr lang="en-US" dirty="0"/>
              <a:t> Here the assigned value (literal | function | object) is indirectly exposed as a module and can be consumed using the variable.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Exports Literals</a:t>
            </a:r>
          </a:p>
        </p:txBody>
      </p:sp>
      <p:sp>
        <p:nvSpPr>
          <p:cNvPr id="3" name="Content Placeholder 2"/>
          <p:cNvSpPr>
            <a:spLocks noGrp="1"/>
          </p:cNvSpPr>
          <p:nvPr>
            <p:ph idx="1"/>
          </p:nvPr>
        </p:nvSpPr>
        <p:spPr/>
        <p:txBody>
          <a:bodyPr/>
          <a:lstStyle/>
          <a:p>
            <a:r>
              <a:rPr lang="en-US" dirty="0" err="1"/>
              <a:t>module.exports</a:t>
            </a:r>
            <a:r>
              <a:rPr lang="en-US" dirty="0"/>
              <a:t> = “Hello world example";</a:t>
            </a:r>
            <a:br>
              <a:rPr lang="en-US" dirty="0"/>
            </a:br>
            <a:r>
              <a:rPr lang="en-US" dirty="0"/>
              <a:t>save in app.js</a:t>
            </a:r>
          </a:p>
          <a:p>
            <a:pPr fontAlgn="base"/>
            <a:r>
              <a:rPr lang="en-US" dirty="0">
                <a:solidFill>
                  <a:schemeClr val="accent5"/>
                </a:solidFill>
              </a:rPr>
              <a:t>const demo = require("./app");</a:t>
            </a:r>
            <a:br>
              <a:rPr lang="en-US" dirty="0"/>
            </a:br>
            <a:r>
              <a:rPr lang="en-US" dirty="0"/>
              <a:t>console.log(demo);</a:t>
            </a:r>
            <a:br>
              <a:rPr lang="en-US" dirty="0"/>
            </a:br>
            <a:r>
              <a:rPr lang="en-US" dirty="0"/>
              <a:t>save in index.js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Exports Objects</a:t>
            </a:r>
          </a:p>
        </p:txBody>
      </p:sp>
      <p:sp>
        <p:nvSpPr>
          <p:cNvPr id="3" name="Content Placeholder 2"/>
          <p:cNvSpPr>
            <a:spLocks noGrp="1"/>
          </p:cNvSpPr>
          <p:nvPr>
            <p:ph idx="1"/>
          </p:nvPr>
        </p:nvSpPr>
        <p:spPr/>
        <p:txBody>
          <a:bodyPr/>
          <a:lstStyle/>
          <a:p>
            <a:pPr fontAlgn="base"/>
            <a:r>
              <a:rPr lang="en-US" dirty="0" err="1"/>
              <a:t>module.exports</a:t>
            </a:r>
            <a:r>
              <a:rPr lang="en-US" dirty="0"/>
              <a:t> = {</a:t>
            </a:r>
          </a:p>
          <a:p>
            <a:pPr fontAlgn="base"/>
            <a:r>
              <a:rPr lang="en-US" dirty="0"/>
              <a:t>  name: ‘Learn node </a:t>
            </a:r>
            <a:r>
              <a:rPr lang="en-US" dirty="0" err="1"/>
              <a:t>js</a:t>
            </a:r>
            <a:r>
              <a:rPr lang="en-US" dirty="0"/>
              <a:t>',</a:t>
            </a:r>
          </a:p>
          <a:p>
            <a:pPr fontAlgn="base"/>
            <a:r>
              <a:rPr lang="en-US" dirty="0"/>
              <a:t>  website: '</a:t>
            </a:r>
            <a:r>
              <a:rPr lang="en-US" u="sng" dirty="0">
                <a:hlinkClick r:id="rId2"/>
              </a:rPr>
              <a:t>https://nodejs.org</a:t>
            </a:r>
            <a:r>
              <a:rPr lang="en-US" dirty="0"/>
              <a:t>'</a:t>
            </a:r>
          </a:p>
          <a:p>
            <a:pPr fontAlgn="base"/>
            <a:r>
              <a:rPr lang="en-US" dirty="0"/>
              <a:t>}</a:t>
            </a:r>
          </a:p>
          <a:p>
            <a:pPr fontAlgn="base"/>
            <a:endParaRPr lang="en-US" dirty="0"/>
          </a:p>
          <a:p>
            <a:pPr fontAlgn="base"/>
            <a:r>
              <a:rPr lang="en-US" dirty="0"/>
              <a:t>const demo = require('./app');</a:t>
            </a:r>
          </a:p>
          <a:p>
            <a:pPr fontAlgn="base"/>
            <a:r>
              <a:rPr lang="en-US" dirty="0"/>
              <a:t> console.log(demo.name);</a:t>
            </a:r>
          </a:p>
          <a:p>
            <a:pPr fontAlgn="base"/>
            <a:r>
              <a:rPr lang="en-US" dirty="0"/>
              <a:t>console.log(</a:t>
            </a:r>
            <a:r>
              <a:rPr lang="en-US" dirty="0" err="1"/>
              <a:t>demo.website</a:t>
            </a:r>
            <a:r>
              <a:rPr lang="en-US" dirty="0"/>
              <a:t>);</a:t>
            </a:r>
          </a:p>
          <a:p>
            <a:pPr fontAlgn="base"/>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Exports Functions</a:t>
            </a:r>
          </a:p>
        </p:txBody>
      </p:sp>
      <p:sp>
        <p:nvSpPr>
          <p:cNvPr id="3" name="Content Placeholder 2"/>
          <p:cNvSpPr>
            <a:spLocks noGrp="1"/>
          </p:cNvSpPr>
          <p:nvPr>
            <p:ph idx="1"/>
          </p:nvPr>
        </p:nvSpPr>
        <p:spPr/>
        <p:txBody>
          <a:bodyPr/>
          <a:lstStyle/>
          <a:p>
            <a:pPr fontAlgn="base"/>
            <a:r>
              <a:rPr lang="en-US" dirty="0" err="1"/>
              <a:t>module.exports</a:t>
            </a:r>
            <a:r>
              <a:rPr lang="en-US" dirty="0"/>
              <a:t> = function (a, b) {</a:t>
            </a:r>
          </a:p>
          <a:p>
            <a:pPr fontAlgn="base"/>
            <a:r>
              <a:rPr lang="en-US" dirty="0"/>
              <a:t>  console.log(a + b);</a:t>
            </a:r>
          </a:p>
          <a:p>
            <a:pPr fontAlgn="base"/>
            <a:r>
              <a:rPr lang="en-US" dirty="0"/>
              <a:t>}</a:t>
            </a:r>
          </a:p>
          <a:p>
            <a:pPr fontAlgn="base"/>
            <a:endParaRPr lang="en-US" dirty="0"/>
          </a:p>
          <a:p>
            <a:pPr fontAlgn="base"/>
            <a:r>
              <a:rPr lang="en-US" dirty="0"/>
              <a:t>const sum = require('./app');</a:t>
            </a:r>
          </a:p>
          <a:p>
            <a:pPr fontAlgn="base"/>
            <a:r>
              <a:rPr lang="en-US" dirty="0"/>
              <a:t> sum(2, 5);</a:t>
            </a:r>
          </a:p>
          <a:p>
            <a:pPr fontAlgn="base"/>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Exports Functions as Class</a:t>
            </a:r>
          </a:p>
        </p:txBody>
      </p:sp>
      <p:sp>
        <p:nvSpPr>
          <p:cNvPr id="3" name="Content Placeholder 2"/>
          <p:cNvSpPr>
            <a:spLocks noGrp="1"/>
          </p:cNvSpPr>
          <p:nvPr>
            <p:ph idx="1"/>
          </p:nvPr>
        </p:nvSpPr>
        <p:spPr/>
        <p:txBody>
          <a:bodyPr>
            <a:normAutofit fontScale="85000" lnSpcReduction="20000"/>
          </a:bodyPr>
          <a:lstStyle/>
          <a:p>
            <a:pPr fontAlgn="base"/>
            <a:r>
              <a:rPr lang="en-US" dirty="0" err="1"/>
              <a:t>module.exports</a:t>
            </a:r>
            <a:r>
              <a:rPr lang="en-US" dirty="0"/>
              <a:t> = function () {</a:t>
            </a:r>
          </a:p>
          <a:p>
            <a:pPr fontAlgn="base"/>
            <a:r>
              <a:rPr lang="en-US" dirty="0"/>
              <a:t>  this.name = ‘Hello Demo';</a:t>
            </a:r>
          </a:p>
          <a:p>
            <a:pPr fontAlgn="base"/>
            <a:r>
              <a:rPr lang="en-US" dirty="0"/>
              <a:t>  </a:t>
            </a:r>
            <a:r>
              <a:rPr lang="en-US" dirty="0" err="1"/>
              <a:t>this.website</a:t>
            </a:r>
            <a:r>
              <a:rPr lang="en-US" dirty="0"/>
              <a:t> = '</a:t>
            </a:r>
            <a:r>
              <a:rPr lang="en-US" u="sng" dirty="0">
                <a:hlinkClick r:id="rId2"/>
              </a:rPr>
              <a:t>https://nodjs.org</a:t>
            </a:r>
            <a:r>
              <a:rPr lang="en-US" dirty="0"/>
              <a:t>';</a:t>
            </a:r>
          </a:p>
          <a:p>
            <a:pPr fontAlgn="base"/>
            <a:r>
              <a:rPr lang="en-US" dirty="0"/>
              <a:t>  this.info = () =&gt; {</a:t>
            </a:r>
          </a:p>
          <a:p>
            <a:pPr fontAlgn="base"/>
            <a:r>
              <a:rPr lang="en-US" dirty="0"/>
              <a:t>    console.log(`Company name - ${this.name}`);</a:t>
            </a:r>
          </a:p>
          <a:p>
            <a:pPr fontAlgn="base"/>
            <a:r>
              <a:rPr lang="en-US" dirty="0"/>
              <a:t>    console.log(`Website - ${</a:t>
            </a:r>
            <a:r>
              <a:rPr lang="en-US" dirty="0" err="1"/>
              <a:t>this.website</a:t>
            </a:r>
            <a:r>
              <a:rPr lang="en-US" dirty="0"/>
              <a:t>}`);</a:t>
            </a:r>
          </a:p>
          <a:p>
            <a:pPr fontAlgn="base"/>
            <a:r>
              <a:rPr lang="en-US" dirty="0"/>
              <a:t>  }</a:t>
            </a:r>
          </a:p>
          <a:p>
            <a:pPr fontAlgn="base"/>
            <a:r>
              <a:rPr lang="en-US" dirty="0"/>
              <a:t>}</a:t>
            </a:r>
          </a:p>
          <a:p>
            <a:endParaRPr lang="en-US" dirty="0"/>
          </a:p>
          <a:p>
            <a:pPr fontAlgn="base"/>
            <a:r>
              <a:rPr lang="en-US" dirty="0"/>
              <a:t>const Company = require('./app');</a:t>
            </a:r>
          </a:p>
          <a:p>
            <a:pPr fontAlgn="base"/>
            <a:r>
              <a:rPr lang="en-US" dirty="0"/>
              <a:t>const </a:t>
            </a:r>
            <a:r>
              <a:rPr lang="en-US" dirty="0" err="1"/>
              <a:t>firstCompany</a:t>
            </a:r>
            <a:r>
              <a:rPr lang="en-US" dirty="0"/>
              <a:t> = new Company();</a:t>
            </a:r>
          </a:p>
          <a:p>
            <a:pPr fontAlgn="base"/>
            <a:r>
              <a:rPr lang="en-US" dirty="0"/>
              <a:t>firstCompany.info();</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Exports Multiple Functions</a:t>
            </a:r>
          </a:p>
        </p:txBody>
      </p:sp>
      <p:sp>
        <p:nvSpPr>
          <p:cNvPr id="3" name="Content Placeholder 2"/>
          <p:cNvSpPr>
            <a:spLocks noGrp="1"/>
          </p:cNvSpPr>
          <p:nvPr>
            <p:ph idx="1"/>
          </p:nvPr>
        </p:nvSpPr>
        <p:spPr/>
        <p:txBody>
          <a:bodyPr>
            <a:normAutofit lnSpcReduction="10000"/>
          </a:bodyPr>
          <a:lstStyle/>
          <a:p>
            <a:pPr fontAlgn="base"/>
            <a:r>
              <a:rPr lang="en-US" dirty="0"/>
              <a:t>Store many related functions in one </a:t>
            </a:r>
            <a:r>
              <a:rPr lang="en-US" dirty="0" err="1"/>
              <a:t>js</a:t>
            </a:r>
            <a:r>
              <a:rPr lang="en-US" dirty="0"/>
              <a:t> file</a:t>
            </a:r>
          </a:p>
          <a:p>
            <a:pPr lvl="1" fontAlgn="base"/>
            <a:r>
              <a:rPr lang="en-US" dirty="0"/>
              <a:t>function add(x, y) { return x + y; }</a:t>
            </a:r>
          </a:p>
          <a:p>
            <a:pPr lvl="1" fontAlgn="base"/>
            <a:r>
              <a:rPr lang="en-US" dirty="0"/>
              <a:t>function subtract…</a:t>
            </a:r>
          </a:p>
          <a:p>
            <a:pPr lvl="1" fontAlgn="base"/>
            <a:r>
              <a:rPr lang="en-US" dirty="0"/>
              <a:t>function </a:t>
            </a:r>
            <a:r>
              <a:rPr lang="en-US" dirty="0" err="1"/>
              <a:t>mutliply</a:t>
            </a:r>
            <a:r>
              <a:rPr lang="en-US" dirty="0"/>
              <a:t> …</a:t>
            </a:r>
          </a:p>
          <a:p>
            <a:pPr lvl="1" fontAlgn="base"/>
            <a:r>
              <a:rPr lang="en-US" dirty="0"/>
              <a:t>function divide…</a:t>
            </a:r>
          </a:p>
          <a:p>
            <a:pPr lvl="1"/>
            <a:r>
              <a:rPr lang="en-US" dirty="0"/>
              <a:t>…</a:t>
            </a:r>
          </a:p>
          <a:p>
            <a:pPr lvl="1"/>
            <a:r>
              <a:rPr lang="en-US" dirty="0" err="1"/>
              <a:t>Module.exports</a:t>
            </a:r>
            <a:r>
              <a:rPr lang="en-US" dirty="0"/>
              <a:t> = { add, subtract, multiply, … }</a:t>
            </a:r>
          </a:p>
          <a:p>
            <a:r>
              <a:rPr lang="en-US" dirty="0"/>
              <a:t>Use whichever is required</a:t>
            </a:r>
          </a:p>
          <a:p>
            <a:pPr lvl="1"/>
            <a:r>
              <a:rPr lang="en-US" dirty="0"/>
              <a:t>const f = require('./</a:t>
            </a:r>
            <a:r>
              <a:rPr lang="en-US" dirty="0" err="1"/>
              <a:t>func</a:t>
            </a:r>
            <a:r>
              <a:rPr lang="en-US" dirty="0"/>
              <a:t>');</a:t>
            </a:r>
          </a:p>
          <a:p>
            <a:pPr lvl="1"/>
            <a:r>
              <a:rPr lang="en-US" dirty="0"/>
              <a:t>const result = </a:t>
            </a:r>
            <a:r>
              <a:rPr lang="en-US" dirty="0" err="1"/>
              <a:t>f.add</a:t>
            </a:r>
            <a:r>
              <a:rPr lang="en-US" dirty="0"/>
              <a:t>(10, 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Loading Module from separate folder</a:t>
            </a:r>
          </a:p>
        </p:txBody>
      </p:sp>
      <p:sp>
        <p:nvSpPr>
          <p:cNvPr id="3" name="Content Placeholder 2"/>
          <p:cNvSpPr>
            <a:spLocks noGrp="1"/>
          </p:cNvSpPr>
          <p:nvPr>
            <p:ph idx="1"/>
          </p:nvPr>
        </p:nvSpPr>
        <p:spPr/>
        <p:txBody>
          <a:bodyPr/>
          <a:lstStyle/>
          <a:p>
            <a:r>
              <a:rPr lang="en-US" dirty="0"/>
              <a:t>Navigate to parent or child folder and locate location of module.</a:t>
            </a:r>
          </a:p>
          <a:p>
            <a:r>
              <a:rPr lang="en-US" dirty="0"/>
              <a:t>Examples:</a:t>
            </a:r>
          </a:p>
          <a:p>
            <a:pPr lvl="1"/>
            <a:r>
              <a:rPr lang="en-US" dirty="0"/>
              <a:t>const index = require('./models/folder/path/index.js');</a:t>
            </a:r>
          </a:p>
          <a:p>
            <a:pPr lvl="1"/>
            <a:r>
              <a:rPr lang="en-US" dirty="0"/>
              <a:t>const module = require('../../controllers/index.js');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Module</a:t>
            </a:r>
          </a:p>
        </p:txBody>
      </p:sp>
      <p:sp>
        <p:nvSpPr>
          <p:cNvPr id="3" name="Content Placeholder 2"/>
          <p:cNvSpPr>
            <a:spLocks noGrp="1"/>
          </p:cNvSpPr>
          <p:nvPr>
            <p:ph idx="1"/>
          </p:nvPr>
        </p:nvSpPr>
        <p:spPr/>
        <p:txBody>
          <a:bodyPr/>
          <a:lstStyle/>
          <a:p>
            <a:r>
              <a:rPr lang="en-US" dirty="0"/>
              <a:t>File System module allows you to work with the file system on your computer.</a:t>
            </a:r>
          </a:p>
          <a:p>
            <a:r>
              <a:rPr lang="en-US" dirty="0" err="1"/>
              <a:t>var</a:t>
            </a:r>
            <a:r>
              <a:rPr lang="en-US" dirty="0"/>
              <a:t> </a:t>
            </a:r>
            <a:r>
              <a:rPr lang="en-US" dirty="0" err="1"/>
              <a:t>fs</a:t>
            </a:r>
            <a:r>
              <a:rPr lang="en-US" dirty="0"/>
              <a:t> = require('</a:t>
            </a:r>
            <a:r>
              <a:rPr lang="en-US" dirty="0" err="1"/>
              <a:t>fs'</a:t>
            </a:r>
            <a:r>
              <a:rPr lang="en-US" dirty="0"/>
              <a:t>);</a:t>
            </a:r>
          </a:p>
          <a:p>
            <a:r>
              <a:rPr lang="en-US" dirty="0"/>
              <a:t>Common use for the File System module:</a:t>
            </a:r>
          </a:p>
          <a:p>
            <a:pPr lvl="1"/>
            <a:r>
              <a:rPr lang="en-US" dirty="0"/>
              <a:t>Create</a:t>
            </a:r>
          </a:p>
          <a:p>
            <a:pPr lvl="1"/>
            <a:r>
              <a:rPr lang="en-US" dirty="0"/>
              <a:t>Read</a:t>
            </a:r>
          </a:p>
          <a:p>
            <a:pPr lvl="1"/>
            <a:r>
              <a:rPr lang="en-US" dirty="0"/>
              <a:t>Update</a:t>
            </a:r>
          </a:p>
          <a:p>
            <a:pPr lvl="1"/>
            <a:r>
              <a:rPr lang="en-US" dirty="0"/>
              <a:t>Rename</a:t>
            </a:r>
          </a:p>
          <a:p>
            <a:pPr lvl="1"/>
            <a:r>
              <a:rPr lang="en-US" dirty="0"/>
              <a:t>Delete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Synchronous v/s Asynchronous</a:t>
            </a:r>
            <a:endParaRPr lang="en-US" dirty="0"/>
          </a:p>
        </p:txBody>
      </p:sp>
      <p:sp>
        <p:nvSpPr>
          <p:cNvPr id="3" name="Content Placeholder 2"/>
          <p:cNvSpPr>
            <a:spLocks noGrp="1"/>
          </p:cNvSpPr>
          <p:nvPr>
            <p:ph idx="1"/>
          </p:nvPr>
        </p:nvSpPr>
        <p:spPr/>
        <p:txBody>
          <a:bodyPr/>
          <a:lstStyle/>
          <a:p>
            <a:r>
              <a:rPr lang="en-US" dirty="0"/>
              <a:t>Synchronous also called blocking functions </a:t>
            </a:r>
            <a:br>
              <a:rPr lang="en-US" dirty="0"/>
            </a:br>
            <a:r>
              <a:rPr lang="en-US" dirty="0"/>
              <a:t>It waits for operation to complete, and only after that, it executes the next operation</a:t>
            </a:r>
          </a:p>
          <a:p>
            <a:r>
              <a:rPr lang="en-US" dirty="0"/>
              <a:t>Asynchronous also called non-blocking functions</a:t>
            </a:r>
            <a:br>
              <a:rPr lang="en-US" dirty="0"/>
            </a:br>
            <a:r>
              <a:rPr lang="en-US" dirty="0"/>
              <a:t>It never waits for each operation to complete, rather it executes all operations in the first go itself</a:t>
            </a:r>
          </a:p>
          <a:p>
            <a:r>
              <a:rPr lang="en-US" dirty="0"/>
              <a:t>Most asynchronous methods has corresponding synchronous method and suffixed as “Sync”</a:t>
            </a:r>
          </a:p>
          <a:p>
            <a:r>
              <a:rPr lang="en-US" dirty="0"/>
              <a:t>Example – </a:t>
            </a:r>
            <a:r>
              <a:rPr lang="en-US" dirty="0" err="1"/>
              <a:t>readFile</a:t>
            </a:r>
            <a:r>
              <a:rPr lang="en-US" dirty="0"/>
              <a:t> </a:t>
            </a:r>
            <a:r>
              <a:rPr lang="en-US" dirty="0" err="1"/>
              <a:t>vs</a:t>
            </a:r>
            <a:r>
              <a:rPr lang="en-US" dirty="0"/>
              <a:t> </a:t>
            </a:r>
            <a:r>
              <a:rPr lang="en-US" dirty="0" err="1"/>
              <a:t>readFileSync</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a:t>
            </a:r>
          </a:p>
        </p:txBody>
      </p:sp>
      <p:sp>
        <p:nvSpPr>
          <p:cNvPr id="3" name="Content Placeholder 2"/>
          <p:cNvSpPr>
            <a:spLocks noGrp="1"/>
          </p:cNvSpPr>
          <p:nvPr>
            <p:ph idx="1"/>
          </p:nvPr>
        </p:nvSpPr>
        <p:spPr/>
        <p:txBody>
          <a:bodyPr>
            <a:normAutofit fontScale="92500" lnSpcReduction="20000"/>
          </a:bodyPr>
          <a:lstStyle/>
          <a:p>
            <a:pPr fontAlgn="base"/>
            <a:r>
              <a:rPr lang="en-US" dirty="0" err="1"/>
              <a:t>var</a:t>
            </a:r>
            <a:r>
              <a:rPr lang="en-US" dirty="0"/>
              <a:t> </a:t>
            </a:r>
            <a:r>
              <a:rPr lang="en-US" dirty="0" err="1"/>
              <a:t>fs</a:t>
            </a:r>
            <a:r>
              <a:rPr lang="en-US" dirty="0"/>
              <a:t> = require("</a:t>
            </a:r>
            <a:r>
              <a:rPr lang="en-US" dirty="0" err="1"/>
              <a:t>fs</a:t>
            </a:r>
            <a:r>
              <a:rPr lang="en-US" dirty="0"/>
              <a:t>");</a:t>
            </a:r>
          </a:p>
          <a:p>
            <a:pPr fontAlgn="base"/>
            <a:r>
              <a:rPr lang="en-US" dirty="0"/>
              <a:t> // Asynchronous read</a:t>
            </a:r>
          </a:p>
          <a:p>
            <a:pPr fontAlgn="base"/>
            <a:r>
              <a:rPr lang="en-US" dirty="0" err="1"/>
              <a:t>fs.readFile</a:t>
            </a:r>
            <a:r>
              <a:rPr lang="en-US" dirty="0"/>
              <a:t>('input.txt', function (err, data) {</a:t>
            </a:r>
          </a:p>
          <a:p>
            <a:pPr fontAlgn="base"/>
            <a:r>
              <a:rPr lang="en-US" dirty="0"/>
              <a:t>   if (err) {</a:t>
            </a:r>
          </a:p>
          <a:p>
            <a:pPr fontAlgn="base"/>
            <a:r>
              <a:rPr lang="en-US" dirty="0"/>
              <a:t>      return </a:t>
            </a:r>
            <a:r>
              <a:rPr lang="en-US" dirty="0" err="1"/>
              <a:t>console.error</a:t>
            </a:r>
            <a:r>
              <a:rPr lang="en-US" dirty="0"/>
              <a:t>(err);</a:t>
            </a:r>
          </a:p>
          <a:p>
            <a:pPr fontAlgn="base"/>
            <a:r>
              <a:rPr lang="en-US" dirty="0"/>
              <a:t>   }</a:t>
            </a:r>
          </a:p>
          <a:p>
            <a:pPr fontAlgn="base"/>
            <a:r>
              <a:rPr lang="en-US" dirty="0"/>
              <a:t>   console.log("Asynchronous read: " + </a:t>
            </a:r>
            <a:r>
              <a:rPr lang="en-US" dirty="0" err="1"/>
              <a:t>data.toString</a:t>
            </a:r>
            <a:r>
              <a:rPr lang="en-US" dirty="0"/>
              <a:t>());</a:t>
            </a:r>
          </a:p>
          <a:p>
            <a:pPr fontAlgn="base"/>
            <a:r>
              <a:rPr lang="en-US" dirty="0"/>
              <a:t>});</a:t>
            </a:r>
          </a:p>
          <a:p>
            <a:pPr fontAlgn="base"/>
            <a:r>
              <a:rPr lang="en-US" dirty="0"/>
              <a:t>// Synchronous read</a:t>
            </a:r>
          </a:p>
          <a:p>
            <a:pPr fontAlgn="base"/>
            <a:r>
              <a:rPr lang="en-US" dirty="0" err="1"/>
              <a:t>var</a:t>
            </a:r>
            <a:r>
              <a:rPr lang="en-US" dirty="0"/>
              <a:t> data = </a:t>
            </a:r>
            <a:r>
              <a:rPr lang="en-US" dirty="0" err="1"/>
              <a:t>fs.readFileSync</a:t>
            </a:r>
            <a:r>
              <a:rPr lang="en-US" dirty="0"/>
              <a:t>('input.txt');</a:t>
            </a:r>
          </a:p>
          <a:p>
            <a:pPr fontAlgn="base"/>
            <a:r>
              <a:rPr lang="en-US" dirty="0"/>
              <a:t>console.log("Synchronous read: " + </a:t>
            </a:r>
            <a:r>
              <a:rPr lang="en-US" dirty="0" err="1"/>
              <a:t>data.toString</a:t>
            </a:r>
            <a:r>
              <a:rPr lang="en-US" dirty="0"/>
              <a:t>());</a:t>
            </a:r>
          </a:p>
          <a:p>
            <a:pPr fontAlgn="base"/>
            <a:r>
              <a:rPr lang="en-US" sz="2100" i="1" dirty="0"/>
              <a:t>Observe err if file doesn’t exist</a:t>
            </a:r>
          </a:p>
          <a:p>
            <a:pPr fontAlgn="base"/>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Frontend v/s Backend v/s Database</a:t>
            </a:r>
          </a:p>
        </p:txBody>
      </p:sp>
      <p:sp>
        <p:nvSpPr>
          <p:cNvPr id="3" name="Content Placeholder 2"/>
          <p:cNvSpPr>
            <a:spLocks noGrp="1"/>
          </p:cNvSpPr>
          <p:nvPr>
            <p:ph idx="1"/>
          </p:nvPr>
        </p:nvSpPr>
        <p:spPr/>
        <p:txBody>
          <a:bodyPr/>
          <a:lstStyle/>
          <a:p>
            <a:r>
              <a:rPr lang="en-US" dirty="0"/>
              <a:t>The front end is the part of the website users can see and interact with such as the graphical user interface (GUI) and the command line including the design, navigating menus, texts, images, videos, etc. </a:t>
            </a:r>
            <a:br>
              <a:rPr lang="en-US" dirty="0"/>
            </a:br>
            <a:r>
              <a:rPr lang="en-US" dirty="0"/>
              <a:t>Examples – HTML, CSS, Java-Script, </a:t>
            </a:r>
            <a:r>
              <a:rPr lang="en-US" dirty="0" err="1"/>
              <a:t>jQuery</a:t>
            </a:r>
            <a:r>
              <a:rPr lang="en-US" dirty="0"/>
              <a:t>, React</a:t>
            </a:r>
          </a:p>
          <a:p>
            <a:r>
              <a:rPr lang="en-US" dirty="0"/>
              <a:t>The backend, on the contrary, is the part of the website users cannot see and interact with.</a:t>
            </a:r>
            <a:br>
              <a:rPr lang="en-US" dirty="0"/>
            </a:br>
            <a:r>
              <a:rPr lang="en-US" dirty="0"/>
              <a:t>Example – C, C++, Java, Node.JS, C#</a:t>
            </a:r>
          </a:p>
          <a:p>
            <a:r>
              <a:rPr lang="en-US" dirty="0"/>
              <a:t>The database used to store permanent information</a:t>
            </a:r>
            <a:br>
              <a:rPr lang="en-US" dirty="0"/>
            </a:br>
            <a:r>
              <a:rPr lang="en-US" dirty="0"/>
              <a:t>Example – SQL Server, </a:t>
            </a:r>
            <a:r>
              <a:rPr lang="en-US" dirty="0" err="1"/>
              <a:t>MySQL</a:t>
            </a:r>
            <a:r>
              <a:rPr lang="en-US" dirty="0"/>
              <a:t>, </a:t>
            </a:r>
            <a:r>
              <a:rPr lang="en-US" dirty="0" err="1"/>
              <a:t>MongoDB</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Update, Append</a:t>
            </a:r>
          </a:p>
        </p:txBody>
      </p:sp>
      <p:sp>
        <p:nvSpPr>
          <p:cNvPr id="3" name="Content Placeholder 2"/>
          <p:cNvSpPr>
            <a:spLocks noGrp="1"/>
          </p:cNvSpPr>
          <p:nvPr>
            <p:ph idx="1"/>
          </p:nvPr>
        </p:nvSpPr>
        <p:spPr/>
        <p:txBody>
          <a:bodyPr>
            <a:normAutofit fontScale="77500" lnSpcReduction="20000"/>
          </a:bodyPr>
          <a:lstStyle/>
          <a:p>
            <a:r>
              <a:rPr lang="en-US" dirty="0"/>
              <a:t>//If the file does not exist, the file will be created</a:t>
            </a:r>
          </a:p>
          <a:p>
            <a:r>
              <a:rPr lang="en-US" dirty="0" err="1"/>
              <a:t>fs.appendFile</a:t>
            </a:r>
            <a:r>
              <a:rPr lang="en-US" dirty="0"/>
              <a:t>('mynewfile1.txt', 'Hello content!', function (err) {</a:t>
            </a:r>
            <a:br>
              <a:rPr lang="en-US" dirty="0"/>
            </a:br>
            <a:r>
              <a:rPr lang="en-US" dirty="0"/>
              <a:t>  if (err) throw err;</a:t>
            </a:r>
            <a:br>
              <a:rPr lang="en-US" dirty="0"/>
            </a:br>
            <a:r>
              <a:rPr lang="en-US" dirty="0"/>
              <a:t>  console.log('Saved!');</a:t>
            </a:r>
            <a:br>
              <a:rPr lang="en-US" dirty="0"/>
            </a:br>
            <a:r>
              <a:rPr lang="en-US" dirty="0"/>
              <a:t>});</a:t>
            </a:r>
          </a:p>
          <a:p>
            <a:r>
              <a:rPr lang="en-US" dirty="0"/>
              <a:t>//If the file does not exist, an empty file is created</a:t>
            </a:r>
          </a:p>
          <a:p>
            <a:r>
              <a:rPr lang="en-US" dirty="0" err="1"/>
              <a:t>fs.open</a:t>
            </a:r>
            <a:r>
              <a:rPr lang="en-US" dirty="0"/>
              <a:t>('mynewfile2.txt', 'w', function (err, file) {</a:t>
            </a:r>
            <a:br>
              <a:rPr lang="en-US" dirty="0"/>
            </a:br>
            <a:r>
              <a:rPr lang="en-US" dirty="0"/>
              <a:t>  if (err) throw err;</a:t>
            </a:r>
            <a:br>
              <a:rPr lang="en-US" dirty="0"/>
            </a:br>
            <a:r>
              <a:rPr lang="en-US" dirty="0"/>
              <a:t>  console.log('Saved!');</a:t>
            </a:r>
            <a:br>
              <a:rPr lang="en-US" dirty="0"/>
            </a:br>
            <a:r>
              <a:rPr lang="en-US" dirty="0"/>
              <a:t>});</a:t>
            </a:r>
          </a:p>
          <a:p>
            <a:r>
              <a:rPr lang="en-US" dirty="0"/>
              <a:t>//If the file does not exist, a new file, with text, will be created</a:t>
            </a:r>
          </a:p>
          <a:p>
            <a:r>
              <a:rPr lang="en-US" dirty="0" err="1"/>
              <a:t>fs.writeFile</a:t>
            </a:r>
            <a:r>
              <a:rPr lang="en-US" dirty="0"/>
              <a:t>('mynewfile3.txt', 'Hello content!', function (err) {</a:t>
            </a:r>
            <a:br>
              <a:rPr lang="en-US" dirty="0"/>
            </a:br>
            <a:r>
              <a:rPr lang="en-US" dirty="0"/>
              <a:t>  if (err) throw err;</a:t>
            </a:r>
            <a:br>
              <a:rPr lang="en-US" dirty="0"/>
            </a:br>
            <a:r>
              <a:rPr lang="en-US" dirty="0"/>
              <a:t>  console.log('Saved!');</a:t>
            </a:r>
            <a:br>
              <a:rPr lang="en-US" dirty="0"/>
            </a:br>
            <a:r>
              <a:rPr 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Other useful operations</a:t>
            </a:r>
          </a:p>
        </p:txBody>
      </p:sp>
      <p:sp>
        <p:nvSpPr>
          <p:cNvPr id="3" name="Content Placeholder 2"/>
          <p:cNvSpPr>
            <a:spLocks noGrp="1"/>
          </p:cNvSpPr>
          <p:nvPr>
            <p:ph idx="1"/>
          </p:nvPr>
        </p:nvSpPr>
        <p:spPr/>
        <p:txBody>
          <a:bodyPr/>
          <a:lstStyle/>
          <a:p>
            <a:r>
              <a:rPr lang="en-US" dirty="0"/>
              <a:t>exists() </a:t>
            </a:r>
          </a:p>
          <a:p>
            <a:r>
              <a:rPr lang="en-US" dirty="0" err="1"/>
              <a:t>existsSync</a:t>
            </a:r>
            <a:r>
              <a:rPr lang="en-US" dirty="0"/>
              <a:t>()</a:t>
            </a:r>
          </a:p>
          <a:p>
            <a:r>
              <a:rPr lang="en-US" dirty="0"/>
              <a:t>truncate()</a:t>
            </a:r>
          </a:p>
          <a:p>
            <a:r>
              <a:rPr lang="en-US" dirty="0" err="1"/>
              <a:t>renameSync</a:t>
            </a:r>
            <a:r>
              <a:rPr lang="en-US" dirty="0"/>
              <a:t>()</a:t>
            </a:r>
          </a:p>
          <a:p>
            <a:r>
              <a:rPr lang="en-US" dirty="0"/>
              <a:t>unlink()</a:t>
            </a:r>
          </a:p>
          <a:p>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Assignment# 1</a:t>
            </a:r>
          </a:p>
        </p:txBody>
      </p:sp>
      <p:sp>
        <p:nvSpPr>
          <p:cNvPr id="3" name="Content Placeholder 2"/>
          <p:cNvSpPr>
            <a:spLocks noGrp="1"/>
          </p:cNvSpPr>
          <p:nvPr>
            <p:ph type="subTitle" idx="1"/>
          </p:nvPr>
        </p:nvSpPr>
        <p:spPr/>
        <p:txBody>
          <a:bodyPr/>
          <a:lstStyle/>
          <a:p>
            <a:r>
              <a:rPr lang="en-US" dirty="0"/>
              <a:t>http module – </a:t>
            </a:r>
            <a:r>
              <a:rPr lang="en-US" dirty="0" err="1"/>
              <a:t>createServer</a:t>
            </a:r>
            <a:r>
              <a:rPr lang="en-US" dirty="0"/>
              <a:t>, req, res</a:t>
            </a:r>
          </a:p>
          <a:p>
            <a:r>
              <a:rPr lang="en-US" dirty="0"/>
              <a:t>fs module – create file, read file, check if file exits</a:t>
            </a:r>
          </a:p>
          <a:p>
            <a:r>
              <a:rPr lang="en-US" dirty="0"/>
              <a:t>Basic html file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1601-9E3A-4B73-D935-8885DF4750D6}"/>
              </a:ext>
            </a:extLst>
          </p:cNvPr>
          <p:cNvSpPr>
            <a:spLocks noGrp="1"/>
          </p:cNvSpPr>
          <p:nvPr>
            <p:ph type="title"/>
          </p:nvPr>
        </p:nvSpPr>
        <p:spPr/>
        <p:txBody>
          <a:bodyPr/>
          <a:lstStyle/>
          <a:p>
            <a:r>
              <a:rPr lang="en-IN" dirty="0"/>
              <a:t>Assignment Objective</a:t>
            </a:r>
          </a:p>
        </p:txBody>
      </p:sp>
      <p:sp>
        <p:nvSpPr>
          <p:cNvPr id="3" name="Content Placeholder 2">
            <a:extLst>
              <a:ext uri="{FF2B5EF4-FFF2-40B4-BE49-F238E27FC236}">
                <a16:creationId xmlns:a16="http://schemas.microsoft.com/office/drawing/2014/main" id="{C0731584-2DAC-6653-079B-B15D95AAE394}"/>
              </a:ext>
            </a:extLst>
          </p:cNvPr>
          <p:cNvSpPr>
            <a:spLocks noGrp="1"/>
          </p:cNvSpPr>
          <p:nvPr>
            <p:ph idx="1"/>
          </p:nvPr>
        </p:nvSpPr>
        <p:spPr/>
        <p:txBody>
          <a:bodyPr>
            <a:normAutofit fontScale="85000" lnSpcReduction="20000"/>
          </a:bodyPr>
          <a:lstStyle/>
          <a:p>
            <a:r>
              <a:rPr lang="en-IN" dirty="0"/>
              <a:t>Create a node application which accept a file name in </a:t>
            </a:r>
            <a:r>
              <a:rPr lang="en-IN" dirty="0" err="1"/>
              <a:t>url</a:t>
            </a:r>
            <a:r>
              <a:rPr lang="en-IN" dirty="0"/>
              <a:t>. Example – localhost:8080/file.txt</a:t>
            </a:r>
          </a:p>
          <a:p>
            <a:r>
              <a:rPr lang="en-IN" dirty="0"/>
              <a:t>If file exists in current folder then read file and display content in browser followed by text “File already exists and contents are:”.</a:t>
            </a:r>
          </a:p>
          <a:p>
            <a:r>
              <a:rPr lang="en-IN" dirty="0"/>
              <a:t>If file doesn’t exists then create file into current folder and display content in browser “File does not exists but created successfully.”. File contents should be “File created on Date”</a:t>
            </a:r>
          </a:p>
          <a:p>
            <a:r>
              <a:rPr lang="en-IN" dirty="0"/>
              <a:t>Modify application to read html files and display formatted html into browser.</a:t>
            </a:r>
          </a:p>
          <a:p>
            <a:r>
              <a:rPr lang="en-IN" dirty="0"/>
              <a:t>Modify application to append file extension like and application should add html extension automatically.</a:t>
            </a:r>
          </a:p>
          <a:p>
            <a:r>
              <a:rPr lang="en-IN" dirty="0"/>
              <a:t>Modify application to create separate user defined java-script functions like Exists, </a:t>
            </a:r>
            <a:r>
              <a:rPr lang="en-IN" dirty="0" err="1"/>
              <a:t>ReadFile</a:t>
            </a:r>
            <a:r>
              <a:rPr lang="en-IN" dirty="0"/>
              <a:t>, </a:t>
            </a:r>
            <a:r>
              <a:rPr lang="en-IN" dirty="0" err="1"/>
              <a:t>CreateFile</a:t>
            </a:r>
            <a:r>
              <a:rPr lang="en-IN" dirty="0"/>
              <a:t>. All functions should be Sync.</a:t>
            </a:r>
          </a:p>
          <a:p>
            <a:endParaRPr lang="en-IN" dirty="0"/>
          </a:p>
        </p:txBody>
      </p:sp>
    </p:spTree>
    <p:extLst>
      <p:ext uri="{BB962C8B-B14F-4D97-AF65-F5344CB8AC3E}">
        <p14:creationId xmlns:p14="http://schemas.microsoft.com/office/powerpoint/2010/main" val="2543421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1601-9E3A-4B73-D935-8885DF4750D6}"/>
              </a:ext>
            </a:extLst>
          </p:cNvPr>
          <p:cNvSpPr>
            <a:spLocks noGrp="1"/>
          </p:cNvSpPr>
          <p:nvPr>
            <p:ph type="title"/>
          </p:nvPr>
        </p:nvSpPr>
        <p:spPr/>
        <p:txBody>
          <a:bodyPr/>
          <a:lstStyle/>
          <a:p>
            <a:r>
              <a:rPr lang="en-IN" dirty="0"/>
              <a:t>Assignment Solution</a:t>
            </a:r>
          </a:p>
        </p:txBody>
      </p:sp>
      <p:sp>
        <p:nvSpPr>
          <p:cNvPr id="3" name="Content Placeholder 2">
            <a:extLst>
              <a:ext uri="{FF2B5EF4-FFF2-40B4-BE49-F238E27FC236}">
                <a16:creationId xmlns:a16="http://schemas.microsoft.com/office/drawing/2014/main" id="{C0731584-2DAC-6653-079B-B15D95AAE394}"/>
              </a:ext>
            </a:extLst>
          </p:cNvPr>
          <p:cNvSpPr>
            <a:spLocks noGrp="1"/>
          </p:cNvSpPr>
          <p:nvPr>
            <p:ph idx="1"/>
          </p:nvPr>
        </p:nvSpPr>
        <p:spPr/>
        <p:txBody>
          <a:bodyPr>
            <a:normAutofit fontScale="32500" lnSpcReduction="20000"/>
          </a:bodyPr>
          <a:lstStyle/>
          <a:p>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http</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'http'</a:t>
            </a:r>
            <a:r>
              <a:rPr lang="en-IN" b="0" dirty="0">
                <a:solidFill>
                  <a:srgbClr val="D4D4D4"/>
                </a:solidFill>
                <a:effectLst/>
                <a:latin typeface="Consolas" panose="020B0609020204030204" pitchFamily="49" charset="0"/>
              </a:rPr>
              <a:t>);</a:t>
            </a:r>
          </a:p>
          <a:p>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fs</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'fs'</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Exists</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file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//return true/false</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existance</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fs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existsSync</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file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existance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ReadFile</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file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//return content of file or error message</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return</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fs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readFileSync</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file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CreateFile</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file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6A9955"/>
                </a:solidFill>
                <a:effectLst/>
                <a:latin typeface="Consolas" panose="020B0609020204030204" pitchFamily="49" charset="0"/>
              </a:rPr>
              <a:t>//create file in data folder and return message</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fs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writeFileSync</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file</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'File created on '</a:t>
            </a:r>
            <a:r>
              <a:rPr lang="en-IN" b="0" dirty="0">
                <a:solidFill>
                  <a:srgbClr val="D4D4D4"/>
                </a:solidFill>
                <a:effectLst/>
                <a:latin typeface="Consolas" panose="020B0609020204030204" pitchFamily="49" charset="0"/>
              </a:rPr>
              <a:t> + </a:t>
            </a:r>
            <a:r>
              <a:rPr lang="en-IN" b="0" dirty="0">
                <a:solidFill>
                  <a:srgbClr val="4EC9B0"/>
                </a:solidFill>
                <a:effectLst/>
                <a:latin typeface="Consolas" panose="020B0609020204030204" pitchFamily="49" charset="0"/>
              </a:rPr>
              <a:t>Date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err="1">
                <a:solidFill>
                  <a:srgbClr val="4EC9B0"/>
                </a:solidFill>
                <a:effectLst/>
                <a:latin typeface="Consolas" panose="020B0609020204030204" pitchFamily="49" charset="0"/>
              </a:rPr>
              <a:t>http</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createServer</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req</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res</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writeHead</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200</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'Content-type'</a:t>
            </a:r>
            <a:r>
              <a:rPr lang="en-IN" b="0" dirty="0">
                <a:solidFill>
                  <a:srgbClr val="9CDCFE"/>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'text/html'</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fileName</a:t>
            </a:r>
            <a:r>
              <a:rPr lang="en-IN" b="0" dirty="0">
                <a:solidFill>
                  <a:srgbClr val="D4D4D4"/>
                </a:solidFill>
                <a:effectLst/>
                <a:latin typeface="Consolas" panose="020B0609020204030204" pitchFamily="49" charset="0"/>
              </a:rPr>
              <a:t> = </a:t>
            </a:r>
            <a:r>
              <a:rPr lang="en-IN" b="0" dirty="0" err="1">
                <a:solidFill>
                  <a:srgbClr val="9CDCFE"/>
                </a:solidFill>
                <a:effectLst/>
                <a:latin typeface="Consolas" panose="020B0609020204030204" pitchFamily="49" charset="0"/>
              </a:rPr>
              <a:t>req</a:t>
            </a:r>
            <a:r>
              <a:rPr lang="en-IN" b="0" dirty="0" err="1">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url</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replace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 + </a:t>
            </a:r>
            <a:r>
              <a:rPr lang="en-IN" b="0" dirty="0">
                <a:solidFill>
                  <a:srgbClr val="CE9178"/>
                </a:solidFill>
                <a:effectLst/>
                <a:latin typeface="Consolas" panose="020B0609020204030204" pitchFamily="49" charset="0"/>
              </a:rPr>
              <a:t>'.html'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if</a:t>
            </a: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Exists</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fileName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write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'File already exists and contents are:'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content</a:t>
            </a:r>
            <a:r>
              <a:rPr lang="en-IN" b="0" dirty="0">
                <a:solidFill>
                  <a:srgbClr val="D4D4D4"/>
                </a:solidFill>
                <a:effectLst/>
                <a:latin typeface="Consolas" panose="020B0609020204030204" pitchFamily="49" charset="0"/>
              </a:rPr>
              <a:t> = </a:t>
            </a:r>
            <a:r>
              <a:rPr lang="en-IN" b="0" dirty="0" err="1">
                <a:solidFill>
                  <a:srgbClr val="DCDCAA"/>
                </a:solidFill>
                <a:effectLst/>
                <a:latin typeface="Consolas" panose="020B0609020204030204" pitchFamily="49" charset="0"/>
              </a:rPr>
              <a:t>ReadFile</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fileName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write</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content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else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write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'File does not exists but created successfully.'</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output</a:t>
            </a:r>
            <a:r>
              <a:rPr lang="en-IN" b="0" dirty="0">
                <a:solidFill>
                  <a:srgbClr val="D4D4D4"/>
                </a:solidFill>
                <a:effectLst/>
                <a:latin typeface="Consolas" panose="020B0609020204030204" pitchFamily="49" charset="0"/>
              </a:rPr>
              <a:t> = </a:t>
            </a:r>
            <a:r>
              <a:rPr lang="en-IN" b="0" dirty="0" err="1">
                <a:solidFill>
                  <a:srgbClr val="DCDCAA"/>
                </a:solidFill>
                <a:effectLst/>
                <a:latin typeface="Consolas" panose="020B0609020204030204" pitchFamily="49" charset="0"/>
              </a:rPr>
              <a:t>CreateFile</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fileName</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br>
              <a:rPr lang="en-IN" b="0" dirty="0">
                <a:solidFill>
                  <a:srgbClr val="D4D4D4"/>
                </a:solidFill>
                <a:effectLst/>
                <a:latin typeface="Consolas" panose="020B0609020204030204" pitchFamily="49" charset="0"/>
              </a:rPr>
            </a:b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end</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listen</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8080</a:t>
            </a:r>
            <a:r>
              <a:rPr lang="en-IN" b="0" dirty="0">
                <a:solidFill>
                  <a:srgbClr val="D4D4D4"/>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3429300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1601-9E3A-4B73-D935-8885DF4750D6}"/>
              </a:ext>
            </a:extLst>
          </p:cNvPr>
          <p:cNvSpPr>
            <a:spLocks noGrp="1"/>
          </p:cNvSpPr>
          <p:nvPr>
            <p:ph type="title"/>
          </p:nvPr>
        </p:nvSpPr>
        <p:spPr/>
        <p:txBody>
          <a:bodyPr/>
          <a:lstStyle/>
          <a:p>
            <a:r>
              <a:rPr lang="en-IN" dirty="0"/>
              <a:t>Assignment Solution</a:t>
            </a:r>
          </a:p>
        </p:txBody>
      </p:sp>
      <p:sp>
        <p:nvSpPr>
          <p:cNvPr id="3" name="Content Placeholder 2">
            <a:extLst>
              <a:ext uri="{FF2B5EF4-FFF2-40B4-BE49-F238E27FC236}">
                <a16:creationId xmlns:a16="http://schemas.microsoft.com/office/drawing/2014/main" id="{C0731584-2DAC-6653-079B-B15D95AAE394}"/>
              </a:ext>
            </a:extLst>
          </p:cNvPr>
          <p:cNvSpPr>
            <a:spLocks noGrp="1"/>
          </p:cNvSpPr>
          <p:nvPr>
            <p:ph idx="1"/>
          </p:nvPr>
        </p:nvSpPr>
        <p:spPr/>
        <p:txBody>
          <a:bodyPr>
            <a:normAutofit fontScale="32500" lnSpcReduction="20000"/>
          </a:bodyPr>
          <a:lstStyle/>
          <a:p>
            <a:r>
              <a:rPr lang="en-IN" b="0" dirty="0">
                <a:effectLst/>
                <a:latin typeface="Consolas" panose="020B0609020204030204" pitchFamily="49" charset="0"/>
              </a:rPr>
              <a:t>var http = require('http');</a:t>
            </a:r>
          </a:p>
          <a:p>
            <a:r>
              <a:rPr lang="en-IN" b="0" dirty="0">
                <a:effectLst/>
                <a:latin typeface="Consolas" panose="020B0609020204030204" pitchFamily="49" charset="0"/>
              </a:rPr>
              <a:t>var fs = require('fs');</a:t>
            </a:r>
          </a:p>
          <a:p>
            <a:br>
              <a:rPr lang="en-IN" b="0" dirty="0">
                <a:effectLst/>
                <a:latin typeface="Consolas" panose="020B0609020204030204" pitchFamily="49" charset="0"/>
              </a:rPr>
            </a:br>
            <a:r>
              <a:rPr lang="en-IN" b="0" dirty="0">
                <a:effectLst/>
                <a:latin typeface="Consolas" panose="020B0609020204030204" pitchFamily="49" charset="0"/>
              </a:rPr>
              <a:t>function Exists(file){</a:t>
            </a:r>
          </a:p>
          <a:p>
            <a:r>
              <a:rPr lang="en-IN" b="0" dirty="0">
                <a:effectLst/>
                <a:latin typeface="Consolas" panose="020B0609020204030204" pitchFamily="49" charset="0"/>
              </a:rPr>
              <a:t>    //return true/false</a:t>
            </a:r>
          </a:p>
          <a:p>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existance</a:t>
            </a:r>
            <a:r>
              <a:rPr lang="en-IN" b="0" dirty="0">
                <a:effectLst/>
                <a:latin typeface="Consolas" panose="020B0609020204030204" pitchFamily="49" charset="0"/>
              </a:rPr>
              <a:t> = </a:t>
            </a:r>
            <a:r>
              <a:rPr lang="en-IN" b="0" dirty="0" err="1">
                <a:effectLst/>
                <a:latin typeface="Consolas" panose="020B0609020204030204" pitchFamily="49" charset="0"/>
              </a:rPr>
              <a:t>fs.existsSync</a:t>
            </a:r>
            <a:r>
              <a:rPr lang="en-IN" b="0" dirty="0">
                <a:effectLst/>
                <a:latin typeface="Consolas" panose="020B0609020204030204" pitchFamily="49" charset="0"/>
              </a:rPr>
              <a:t>(file);</a:t>
            </a:r>
          </a:p>
          <a:p>
            <a:r>
              <a:rPr lang="en-IN" b="0" dirty="0">
                <a:effectLst/>
                <a:latin typeface="Consolas" panose="020B0609020204030204" pitchFamily="49" charset="0"/>
              </a:rPr>
              <a:t>    return </a:t>
            </a:r>
            <a:r>
              <a:rPr lang="en-IN" b="0" dirty="0" err="1">
                <a:effectLst/>
                <a:latin typeface="Consolas" panose="020B0609020204030204" pitchFamily="49" charset="0"/>
              </a:rPr>
              <a:t>existance</a:t>
            </a:r>
            <a:r>
              <a:rPr lang="en-IN" b="0" dirty="0">
                <a:effectLst/>
                <a:latin typeface="Consolas" panose="020B0609020204030204" pitchFamily="49" charset="0"/>
              </a:rPr>
              <a:t>;</a:t>
            </a:r>
          </a:p>
          <a:p>
            <a:r>
              <a:rPr lang="en-IN" b="0" dirty="0">
                <a:effectLst/>
                <a:latin typeface="Consolas" panose="020B0609020204030204" pitchFamily="49" charset="0"/>
              </a:rPr>
              <a:t>}</a:t>
            </a:r>
          </a:p>
          <a:p>
            <a:br>
              <a:rPr lang="en-IN" b="0" dirty="0">
                <a:effectLst/>
                <a:latin typeface="Consolas" panose="020B0609020204030204" pitchFamily="49" charset="0"/>
              </a:rPr>
            </a:br>
            <a:r>
              <a:rPr lang="en-IN" b="0" dirty="0">
                <a:effectLst/>
                <a:latin typeface="Consolas" panose="020B0609020204030204" pitchFamily="49" charset="0"/>
              </a:rPr>
              <a:t>function </a:t>
            </a:r>
            <a:r>
              <a:rPr lang="en-IN" b="0" dirty="0" err="1">
                <a:effectLst/>
                <a:latin typeface="Consolas" panose="020B0609020204030204" pitchFamily="49" charset="0"/>
              </a:rPr>
              <a:t>ReadFile</a:t>
            </a:r>
            <a:r>
              <a:rPr lang="en-IN" b="0" dirty="0">
                <a:effectLst/>
                <a:latin typeface="Consolas" panose="020B0609020204030204" pitchFamily="49" charset="0"/>
              </a:rPr>
              <a:t>(file){</a:t>
            </a:r>
          </a:p>
          <a:p>
            <a:r>
              <a:rPr lang="en-IN" b="0" dirty="0">
                <a:effectLst/>
                <a:latin typeface="Consolas" panose="020B0609020204030204" pitchFamily="49" charset="0"/>
              </a:rPr>
              <a:t>    //return content of file or error message</a:t>
            </a:r>
          </a:p>
          <a:p>
            <a:r>
              <a:rPr lang="en-IN" b="0" dirty="0">
                <a:effectLst/>
                <a:latin typeface="Consolas" panose="020B0609020204030204" pitchFamily="49" charset="0"/>
              </a:rPr>
              <a:t>    return </a:t>
            </a:r>
            <a:r>
              <a:rPr lang="en-IN" b="0" dirty="0" err="1">
                <a:effectLst/>
                <a:latin typeface="Consolas" panose="020B0609020204030204" pitchFamily="49" charset="0"/>
              </a:rPr>
              <a:t>fs.readFileSync</a:t>
            </a:r>
            <a:r>
              <a:rPr lang="en-IN" b="0" dirty="0">
                <a:effectLst/>
                <a:latin typeface="Consolas" panose="020B0609020204030204" pitchFamily="49" charset="0"/>
              </a:rPr>
              <a:t>(file);</a:t>
            </a:r>
          </a:p>
          <a:p>
            <a:r>
              <a:rPr lang="en-IN" b="0" dirty="0">
                <a:effectLst/>
                <a:latin typeface="Consolas" panose="020B0609020204030204" pitchFamily="49" charset="0"/>
              </a:rPr>
              <a:t>}</a:t>
            </a:r>
          </a:p>
          <a:p>
            <a:br>
              <a:rPr lang="en-IN" b="0" dirty="0">
                <a:effectLst/>
                <a:latin typeface="Consolas" panose="020B0609020204030204" pitchFamily="49" charset="0"/>
              </a:rPr>
            </a:br>
            <a:r>
              <a:rPr lang="en-IN" b="0" dirty="0">
                <a:effectLst/>
                <a:latin typeface="Consolas" panose="020B0609020204030204" pitchFamily="49" charset="0"/>
              </a:rPr>
              <a:t>function </a:t>
            </a:r>
            <a:r>
              <a:rPr lang="en-IN" b="0" dirty="0" err="1">
                <a:effectLst/>
                <a:latin typeface="Consolas" panose="020B0609020204030204" pitchFamily="49" charset="0"/>
              </a:rPr>
              <a:t>CreateFile</a:t>
            </a:r>
            <a:r>
              <a:rPr lang="en-IN" b="0" dirty="0">
                <a:effectLst/>
                <a:latin typeface="Consolas" panose="020B0609020204030204" pitchFamily="49" charset="0"/>
              </a:rPr>
              <a:t>(file){</a:t>
            </a:r>
          </a:p>
          <a:p>
            <a:r>
              <a:rPr lang="en-IN" b="0" dirty="0">
                <a:effectLst/>
                <a:latin typeface="Consolas" panose="020B0609020204030204" pitchFamily="49" charset="0"/>
              </a:rPr>
              <a:t>    //create file in data folder and return message</a:t>
            </a:r>
          </a:p>
          <a:p>
            <a:r>
              <a:rPr lang="en-IN" b="0" dirty="0">
                <a:effectLst/>
                <a:latin typeface="Consolas" panose="020B0609020204030204" pitchFamily="49" charset="0"/>
              </a:rPr>
              <a:t>    </a:t>
            </a:r>
            <a:r>
              <a:rPr lang="en-IN" b="0" dirty="0" err="1">
                <a:effectLst/>
                <a:latin typeface="Consolas" panose="020B0609020204030204" pitchFamily="49" charset="0"/>
              </a:rPr>
              <a:t>fs.writeFileSync</a:t>
            </a:r>
            <a:r>
              <a:rPr lang="en-IN" b="0" dirty="0">
                <a:effectLst/>
                <a:latin typeface="Consolas" panose="020B0609020204030204" pitchFamily="49" charset="0"/>
              </a:rPr>
              <a:t>(file, 'File created on ' + Date());</a:t>
            </a:r>
          </a:p>
          <a:p>
            <a:r>
              <a:rPr lang="en-IN" b="0" dirty="0">
                <a:effectLst/>
                <a:latin typeface="Consolas" panose="020B0609020204030204" pitchFamily="49" charset="0"/>
              </a:rPr>
              <a:t>}</a:t>
            </a:r>
          </a:p>
          <a:p>
            <a:br>
              <a:rPr lang="en-IN" b="0" dirty="0">
                <a:effectLst/>
                <a:latin typeface="Consolas" panose="020B0609020204030204" pitchFamily="49" charset="0"/>
              </a:rPr>
            </a:br>
            <a:r>
              <a:rPr lang="en-IN" b="0" dirty="0" err="1">
                <a:effectLst/>
                <a:latin typeface="Consolas" panose="020B0609020204030204" pitchFamily="49" charset="0"/>
              </a:rPr>
              <a:t>http.createServer</a:t>
            </a:r>
            <a:r>
              <a:rPr lang="en-IN" b="0" dirty="0">
                <a:effectLst/>
                <a:latin typeface="Consolas" panose="020B0609020204030204" pitchFamily="49" charset="0"/>
              </a:rPr>
              <a:t>(function (</a:t>
            </a:r>
            <a:r>
              <a:rPr lang="en-IN" b="0" dirty="0" err="1">
                <a:effectLst/>
                <a:latin typeface="Consolas" panose="020B0609020204030204" pitchFamily="49" charset="0"/>
              </a:rPr>
              <a:t>req</a:t>
            </a:r>
            <a:r>
              <a:rPr lang="en-IN" b="0" dirty="0">
                <a:effectLst/>
                <a:latin typeface="Consolas" panose="020B0609020204030204" pitchFamily="49" charset="0"/>
              </a:rPr>
              <a:t>, res) {</a:t>
            </a:r>
          </a:p>
          <a:p>
            <a:r>
              <a:rPr lang="en-IN" b="0" dirty="0">
                <a:effectLst/>
                <a:latin typeface="Consolas" panose="020B0609020204030204" pitchFamily="49" charset="0"/>
              </a:rPr>
              <a:t>    </a:t>
            </a:r>
            <a:r>
              <a:rPr lang="en-IN" b="0" dirty="0" err="1">
                <a:effectLst/>
                <a:latin typeface="Consolas" panose="020B0609020204030204" pitchFamily="49" charset="0"/>
              </a:rPr>
              <a:t>res.writeHead</a:t>
            </a:r>
            <a:r>
              <a:rPr lang="en-IN" b="0" dirty="0">
                <a:effectLst/>
                <a:latin typeface="Consolas" panose="020B0609020204030204" pitchFamily="49" charset="0"/>
              </a:rPr>
              <a:t>(200, {'Content-type': 'text/html'});</a:t>
            </a:r>
          </a:p>
          <a:p>
            <a:br>
              <a:rPr lang="en-IN" b="0" dirty="0">
                <a:effectLst/>
                <a:latin typeface="Consolas" panose="020B0609020204030204" pitchFamily="49" charset="0"/>
              </a:rPr>
            </a:br>
            <a:r>
              <a:rPr lang="en-IN" b="0" dirty="0">
                <a:effectLst/>
                <a:latin typeface="Consolas" panose="020B0609020204030204" pitchFamily="49" charset="0"/>
              </a:rPr>
              <a:t>    var </a:t>
            </a:r>
            <a:r>
              <a:rPr lang="en-IN" b="0" dirty="0" err="1">
                <a:effectLst/>
                <a:latin typeface="Consolas" panose="020B0609020204030204" pitchFamily="49" charset="0"/>
              </a:rPr>
              <a:t>fileName</a:t>
            </a:r>
            <a:r>
              <a:rPr lang="en-IN" b="0" dirty="0">
                <a:effectLst/>
                <a:latin typeface="Consolas" panose="020B0609020204030204" pitchFamily="49" charset="0"/>
              </a:rPr>
              <a:t> = </a:t>
            </a:r>
            <a:r>
              <a:rPr lang="en-IN" b="0" dirty="0" err="1">
                <a:effectLst/>
                <a:latin typeface="Consolas" panose="020B0609020204030204" pitchFamily="49" charset="0"/>
              </a:rPr>
              <a:t>req.url.replace</a:t>
            </a:r>
            <a:r>
              <a:rPr lang="en-IN" b="0" dirty="0">
                <a:effectLst/>
                <a:latin typeface="Consolas" panose="020B0609020204030204" pitchFamily="49" charset="0"/>
              </a:rPr>
              <a:t>('/', '') + '.html';</a:t>
            </a:r>
          </a:p>
          <a:p>
            <a:r>
              <a:rPr lang="en-IN" b="0" dirty="0">
                <a:effectLst/>
                <a:latin typeface="Consolas" panose="020B0609020204030204" pitchFamily="49" charset="0"/>
              </a:rPr>
              <a:t>    if (Exists(</a:t>
            </a:r>
            <a:r>
              <a:rPr lang="en-IN" b="0" dirty="0" err="1">
                <a:effectLst/>
                <a:latin typeface="Consolas" panose="020B0609020204030204" pitchFamily="49" charset="0"/>
              </a:rPr>
              <a:t>fileName</a:t>
            </a:r>
            <a:r>
              <a:rPr lang="en-IN" b="0" dirty="0">
                <a:effectLst/>
                <a:latin typeface="Consolas" panose="020B0609020204030204" pitchFamily="49" charset="0"/>
              </a:rPr>
              <a:t>)){</a:t>
            </a:r>
          </a:p>
          <a:p>
            <a:r>
              <a:rPr lang="en-IN" b="0" dirty="0">
                <a:effectLst/>
                <a:latin typeface="Consolas" panose="020B0609020204030204" pitchFamily="49" charset="0"/>
              </a:rPr>
              <a:t>        </a:t>
            </a:r>
            <a:r>
              <a:rPr lang="en-IN" b="0" dirty="0" err="1">
                <a:effectLst/>
                <a:latin typeface="Consolas" panose="020B0609020204030204" pitchFamily="49" charset="0"/>
              </a:rPr>
              <a:t>res.write</a:t>
            </a:r>
            <a:r>
              <a:rPr lang="en-IN" b="0" dirty="0">
                <a:effectLst/>
                <a:latin typeface="Consolas" panose="020B0609020204030204" pitchFamily="49" charset="0"/>
              </a:rPr>
              <a:t>('File already exists and contents are:')</a:t>
            </a:r>
          </a:p>
          <a:p>
            <a:r>
              <a:rPr lang="en-IN" b="0" dirty="0">
                <a:effectLst/>
                <a:latin typeface="Consolas" panose="020B0609020204030204" pitchFamily="49" charset="0"/>
              </a:rPr>
              <a:t>        var content = </a:t>
            </a:r>
            <a:r>
              <a:rPr lang="en-IN" b="0" dirty="0" err="1">
                <a:effectLst/>
                <a:latin typeface="Consolas" panose="020B0609020204030204" pitchFamily="49" charset="0"/>
              </a:rPr>
              <a:t>ReadFile</a:t>
            </a:r>
            <a:r>
              <a:rPr lang="en-IN" b="0" dirty="0">
                <a:effectLst/>
                <a:latin typeface="Consolas" panose="020B0609020204030204" pitchFamily="49" charset="0"/>
              </a:rPr>
              <a:t>(</a:t>
            </a:r>
            <a:r>
              <a:rPr lang="en-IN" b="0" dirty="0" err="1">
                <a:effectLst/>
                <a:latin typeface="Consolas" panose="020B0609020204030204" pitchFamily="49" charset="0"/>
              </a:rPr>
              <a:t>fileName</a:t>
            </a:r>
            <a:r>
              <a:rPr lang="en-IN" b="0" dirty="0">
                <a:effectLst/>
                <a:latin typeface="Consolas" panose="020B0609020204030204" pitchFamily="49" charset="0"/>
              </a:rPr>
              <a:t>);</a:t>
            </a:r>
          </a:p>
          <a:p>
            <a:r>
              <a:rPr lang="en-IN" b="0" dirty="0">
                <a:effectLst/>
                <a:latin typeface="Consolas" panose="020B0609020204030204" pitchFamily="49" charset="0"/>
              </a:rPr>
              <a:t>        </a:t>
            </a:r>
            <a:r>
              <a:rPr lang="en-IN" b="0" dirty="0" err="1">
                <a:effectLst/>
                <a:latin typeface="Consolas" panose="020B0609020204030204" pitchFamily="49" charset="0"/>
              </a:rPr>
              <a:t>res.write</a:t>
            </a:r>
            <a:r>
              <a:rPr lang="en-IN" b="0" dirty="0">
                <a:effectLst/>
                <a:latin typeface="Consolas" panose="020B0609020204030204" pitchFamily="49" charset="0"/>
              </a:rPr>
              <a:t>(content);</a:t>
            </a:r>
          </a:p>
          <a:p>
            <a:r>
              <a:rPr lang="en-IN" b="0" dirty="0">
                <a:effectLst/>
                <a:latin typeface="Consolas" panose="020B0609020204030204" pitchFamily="49" charset="0"/>
              </a:rPr>
              <a:t>    }</a:t>
            </a:r>
          </a:p>
          <a:p>
            <a:r>
              <a:rPr lang="en-IN" b="0" dirty="0">
                <a:effectLst/>
                <a:latin typeface="Consolas" panose="020B0609020204030204" pitchFamily="49" charset="0"/>
              </a:rPr>
              <a:t>    else{</a:t>
            </a:r>
          </a:p>
          <a:p>
            <a:r>
              <a:rPr lang="en-IN" b="0" dirty="0">
                <a:effectLst/>
                <a:latin typeface="Consolas" panose="020B0609020204030204" pitchFamily="49" charset="0"/>
              </a:rPr>
              <a:t>        </a:t>
            </a:r>
            <a:r>
              <a:rPr lang="en-IN" b="0" dirty="0" err="1">
                <a:effectLst/>
                <a:latin typeface="Consolas" panose="020B0609020204030204" pitchFamily="49" charset="0"/>
              </a:rPr>
              <a:t>res.write</a:t>
            </a:r>
            <a:r>
              <a:rPr lang="en-IN" b="0" dirty="0">
                <a:effectLst/>
                <a:latin typeface="Consolas" panose="020B0609020204030204" pitchFamily="49" charset="0"/>
              </a:rPr>
              <a:t>('File does not exists but created successfully.')</a:t>
            </a:r>
          </a:p>
          <a:p>
            <a:r>
              <a:rPr lang="en-IN" b="0" dirty="0">
                <a:effectLst/>
                <a:latin typeface="Consolas" panose="020B0609020204030204" pitchFamily="49" charset="0"/>
              </a:rPr>
              <a:t>        var output = </a:t>
            </a:r>
            <a:r>
              <a:rPr lang="en-IN" b="0" dirty="0" err="1">
                <a:effectLst/>
                <a:latin typeface="Consolas" panose="020B0609020204030204" pitchFamily="49" charset="0"/>
              </a:rPr>
              <a:t>CreateFile</a:t>
            </a:r>
            <a:r>
              <a:rPr lang="en-IN" b="0" dirty="0">
                <a:effectLst/>
                <a:latin typeface="Consolas" panose="020B0609020204030204" pitchFamily="49" charset="0"/>
              </a:rPr>
              <a:t>(</a:t>
            </a:r>
            <a:r>
              <a:rPr lang="en-IN" b="0" dirty="0" err="1">
                <a:effectLst/>
                <a:latin typeface="Consolas" panose="020B0609020204030204" pitchFamily="49" charset="0"/>
              </a:rPr>
              <a:t>fileName</a:t>
            </a:r>
            <a:r>
              <a:rPr lang="en-IN" b="0" dirty="0">
                <a:effectLst/>
                <a:latin typeface="Consolas" panose="020B0609020204030204" pitchFamily="49" charset="0"/>
              </a:rPr>
              <a:t>);</a:t>
            </a:r>
          </a:p>
          <a:p>
            <a:r>
              <a:rPr lang="en-IN" b="0" dirty="0">
                <a:effectLst/>
                <a:latin typeface="Consolas" panose="020B0609020204030204" pitchFamily="49" charset="0"/>
              </a:rPr>
              <a:t>    }</a:t>
            </a:r>
          </a:p>
          <a:p>
            <a:br>
              <a:rPr lang="en-IN" b="0" dirty="0">
                <a:effectLst/>
                <a:latin typeface="Consolas" panose="020B0609020204030204" pitchFamily="49" charset="0"/>
              </a:rPr>
            </a:br>
            <a:r>
              <a:rPr lang="en-IN" b="0" dirty="0">
                <a:effectLst/>
                <a:latin typeface="Consolas" panose="020B0609020204030204" pitchFamily="49" charset="0"/>
              </a:rPr>
              <a:t>    </a:t>
            </a:r>
            <a:r>
              <a:rPr lang="en-IN" b="0" dirty="0" err="1">
                <a:effectLst/>
                <a:latin typeface="Consolas" panose="020B0609020204030204" pitchFamily="49" charset="0"/>
              </a:rPr>
              <a:t>res.end</a:t>
            </a:r>
            <a:r>
              <a:rPr lang="en-IN" b="0" dirty="0">
                <a:effectLst/>
                <a:latin typeface="Consolas" panose="020B0609020204030204" pitchFamily="49" charset="0"/>
              </a:rPr>
              <a:t>();</a:t>
            </a:r>
          </a:p>
          <a:p>
            <a:r>
              <a:rPr lang="en-IN" b="0" dirty="0">
                <a:effectLst/>
                <a:latin typeface="Consolas" panose="020B0609020204030204" pitchFamily="49" charset="0"/>
              </a:rPr>
              <a:t>}).listen(8080);</a:t>
            </a:r>
          </a:p>
          <a:p>
            <a:endParaRPr lang="en-IN" dirty="0"/>
          </a:p>
        </p:txBody>
      </p:sp>
    </p:spTree>
    <p:extLst>
      <p:ext uri="{BB962C8B-B14F-4D97-AF65-F5344CB8AC3E}">
        <p14:creationId xmlns:p14="http://schemas.microsoft.com/office/powerpoint/2010/main" val="1250137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and Event Emitters</a:t>
            </a:r>
          </a:p>
        </p:txBody>
      </p:sp>
      <p:sp>
        <p:nvSpPr>
          <p:cNvPr id="3" name="Content Placeholder 2"/>
          <p:cNvSpPr>
            <a:spLocks noGrp="1"/>
          </p:cNvSpPr>
          <p:nvPr>
            <p:ph idx="1"/>
          </p:nvPr>
        </p:nvSpPr>
        <p:spPr/>
        <p:txBody>
          <a:bodyPr>
            <a:normAutofit fontScale="85000" lnSpcReduction="20000"/>
          </a:bodyPr>
          <a:lstStyle/>
          <a:p>
            <a:r>
              <a:rPr lang="en-US" dirty="0"/>
              <a:t>Node.js is perfect for event-driven applications.</a:t>
            </a:r>
          </a:p>
          <a:p>
            <a:r>
              <a:rPr lang="en-US" dirty="0"/>
              <a:t>Every action on a computer is an event. Like when a connection is made or a file is opened.</a:t>
            </a:r>
          </a:p>
          <a:p>
            <a:r>
              <a:rPr lang="en-US" dirty="0"/>
              <a:t>Node.JS provides way to create and handle custom events.</a:t>
            </a:r>
          </a:p>
          <a:p>
            <a:r>
              <a:rPr lang="en-US" dirty="0"/>
              <a:t>The </a:t>
            </a:r>
            <a:r>
              <a:rPr lang="en-US" dirty="0" err="1"/>
              <a:t>EventEmitter</a:t>
            </a:r>
            <a:r>
              <a:rPr lang="en-US" dirty="0"/>
              <a:t> class can be used to create and handle custom events module.</a:t>
            </a:r>
          </a:p>
          <a:p>
            <a:r>
              <a:rPr lang="en-US" dirty="0"/>
              <a:t>2 steps:</a:t>
            </a:r>
          </a:p>
          <a:p>
            <a:pPr lvl="1"/>
            <a:r>
              <a:rPr lang="en-US" b="1" dirty="0"/>
              <a:t>Listening events:</a:t>
            </a:r>
            <a:r>
              <a:rPr lang="en-US" dirty="0"/>
              <a:t> Before emits any event, it must register functions(callbacks) to listen to the events.</a:t>
            </a:r>
          </a:p>
          <a:p>
            <a:pPr lvl="1"/>
            <a:r>
              <a:rPr lang="en-US" b="1" dirty="0"/>
              <a:t>Removing Listener:</a:t>
            </a:r>
            <a:r>
              <a:rPr lang="en-US" dirty="0"/>
              <a:t> The </a:t>
            </a:r>
            <a:r>
              <a:rPr lang="en-US" b="1" dirty="0" err="1"/>
              <a:t>eventEmitter.removeListener</a:t>
            </a:r>
            <a:r>
              <a:rPr lang="en-US" b="1" dirty="0"/>
              <a:t>()</a:t>
            </a:r>
            <a:r>
              <a:rPr lang="en-US" dirty="0"/>
              <a:t> takes two argument event and listener, and removes that listener from the listeners array that is subscribed to that event. While </a:t>
            </a:r>
            <a:r>
              <a:rPr lang="en-US" b="1" dirty="0" err="1"/>
              <a:t>eventEmitter.removeAllListeners</a:t>
            </a:r>
            <a:r>
              <a:rPr lang="en-US" b="1" dirty="0"/>
              <a:t>()</a:t>
            </a:r>
            <a:r>
              <a:rPr lang="en-US" dirty="0"/>
              <a:t> removes all the listener from the array which are subscribed to the mentioned event.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Events</a:t>
            </a:r>
          </a:p>
        </p:txBody>
      </p:sp>
      <p:sp>
        <p:nvSpPr>
          <p:cNvPr id="3" name="Content Placeholder 2"/>
          <p:cNvSpPr>
            <a:spLocks noGrp="1"/>
          </p:cNvSpPr>
          <p:nvPr>
            <p:ph idx="1"/>
          </p:nvPr>
        </p:nvSpPr>
        <p:spPr/>
        <p:txBody>
          <a:bodyPr>
            <a:normAutofit fontScale="77500" lnSpcReduction="20000"/>
          </a:bodyPr>
          <a:lstStyle/>
          <a:p>
            <a:r>
              <a:rPr lang="en-US" dirty="0"/>
              <a:t>Emitting events example</a:t>
            </a:r>
          </a:p>
          <a:p>
            <a:pPr fontAlgn="base"/>
            <a:r>
              <a:rPr lang="en-US" dirty="0"/>
              <a:t>// Importing events</a:t>
            </a:r>
          </a:p>
          <a:p>
            <a:pPr fontAlgn="base"/>
            <a:r>
              <a:rPr lang="en-US" dirty="0" err="1"/>
              <a:t>var</a:t>
            </a:r>
            <a:r>
              <a:rPr lang="en-US" dirty="0"/>
              <a:t> </a:t>
            </a:r>
            <a:r>
              <a:rPr lang="en-US" dirty="0" err="1"/>
              <a:t>EventEmitter</a:t>
            </a:r>
            <a:r>
              <a:rPr lang="en-US" dirty="0"/>
              <a:t> = require('events');</a:t>
            </a:r>
          </a:p>
          <a:p>
            <a:pPr fontAlgn="base"/>
            <a:r>
              <a:rPr lang="en-US" dirty="0"/>
              <a:t>   </a:t>
            </a:r>
          </a:p>
          <a:p>
            <a:pPr fontAlgn="base"/>
            <a:r>
              <a:rPr lang="en-US" dirty="0"/>
              <a:t>// Initializing event emitter instances </a:t>
            </a:r>
          </a:p>
          <a:p>
            <a:pPr fontAlgn="base"/>
            <a:r>
              <a:rPr lang="en-US" dirty="0" err="1"/>
              <a:t>var</a:t>
            </a:r>
            <a:r>
              <a:rPr lang="en-US" dirty="0"/>
              <a:t> </a:t>
            </a:r>
            <a:r>
              <a:rPr lang="en-US" dirty="0" err="1"/>
              <a:t>eventEmitter</a:t>
            </a:r>
            <a:r>
              <a:rPr lang="en-US" dirty="0"/>
              <a:t> = new </a:t>
            </a:r>
            <a:r>
              <a:rPr lang="en-US" dirty="0" err="1"/>
              <a:t>EventEmitter</a:t>
            </a:r>
            <a:r>
              <a:rPr lang="en-US" dirty="0"/>
              <a:t>();</a:t>
            </a:r>
          </a:p>
          <a:p>
            <a:pPr fontAlgn="base"/>
            <a:r>
              <a:rPr lang="en-US" dirty="0"/>
              <a:t>  </a:t>
            </a:r>
          </a:p>
          <a:p>
            <a:pPr fontAlgn="base"/>
            <a:r>
              <a:rPr lang="en-US" dirty="0"/>
              <a:t>// Registering to </a:t>
            </a:r>
            <a:r>
              <a:rPr lang="en-US" dirty="0" err="1"/>
              <a:t>myEvent</a:t>
            </a:r>
            <a:r>
              <a:rPr lang="en-US" dirty="0"/>
              <a:t> </a:t>
            </a:r>
          </a:p>
          <a:p>
            <a:pPr fontAlgn="base"/>
            <a:r>
              <a:rPr lang="en-US" dirty="0" err="1"/>
              <a:t>eventEmitter.on</a:t>
            </a:r>
            <a:r>
              <a:rPr lang="en-US" dirty="0"/>
              <a:t>('</a:t>
            </a:r>
            <a:r>
              <a:rPr lang="en-US" dirty="0" err="1"/>
              <a:t>myEvent</a:t>
            </a:r>
            <a:r>
              <a:rPr lang="en-US" dirty="0"/>
              <a:t>', (</a:t>
            </a:r>
            <a:r>
              <a:rPr lang="en-US" dirty="0" err="1"/>
              <a:t>msg</a:t>
            </a:r>
            <a:r>
              <a:rPr lang="en-US" dirty="0"/>
              <a:t>) =&gt; {</a:t>
            </a:r>
          </a:p>
          <a:p>
            <a:pPr fontAlgn="base"/>
            <a:r>
              <a:rPr lang="en-US" dirty="0"/>
              <a:t>   console.log(</a:t>
            </a:r>
            <a:r>
              <a:rPr lang="en-US" dirty="0" err="1"/>
              <a:t>msg</a:t>
            </a:r>
            <a:r>
              <a:rPr lang="en-US" dirty="0"/>
              <a:t>);</a:t>
            </a:r>
          </a:p>
          <a:p>
            <a:pPr fontAlgn="base"/>
            <a:r>
              <a:rPr lang="en-US" dirty="0"/>
              <a:t>});</a:t>
            </a:r>
          </a:p>
          <a:p>
            <a:pPr fontAlgn="base"/>
            <a:r>
              <a:rPr lang="en-US" dirty="0"/>
              <a:t>  </a:t>
            </a:r>
          </a:p>
          <a:p>
            <a:pPr fontAlgn="base"/>
            <a:r>
              <a:rPr lang="en-US" dirty="0"/>
              <a:t>// Triggering </a:t>
            </a:r>
            <a:r>
              <a:rPr lang="en-US" dirty="0" err="1"/>
              <a:t>myEvent</a:t>
            </a:r>
            <a:endParaRPr lang="en-US" dirty="0"/>
          </a:p>
          <a:p>
            <a:pPr fontAlgn="base"/>
            <a:r>
              <a:rPr lang="en-US" dirty="0" err="1"/>
              <a:t>eventEmitter.emit</a:t>
            </a:r>
            <a:r>
              <a:rPr lang="en-US" dirty="0"/>
              <a:t>('</a:t>
            </a:r>
            <a:r>
              <a:rPr lang="en-US" dirty="0" err="1"/>
              <a:t>myEvent</a:t>
            </a:r>
            <a:r>
              <a:rPr lang="en-US" dirty="0"/>
              <a:t>', "First event");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Events</a:t>
            </a:r>
          </a:p>
        </p:txBody>
      </p:sp>
      <p:sp>
        <p:nvSpPr>
          <p:cNvPr id="3" name="Content Placeholder 2"/>
          <p:cNvSpPr>
            <a:spLocks noGrp="1"/>
          </p:cNvSpPr>
          <p:nvPr>
            <p:ph idx="1"/>
          </p:nvPr>
        </p:nvSpPr>
        <p:spPr/>
        <p:txBody>
          <a:bodyPr>
            <a:normAutofit fontScale="40000" lnSpcReduction="20000"/>
          </a:bodyPr>
          <a:lstStyle/>
          <a:p>
            <a:r>
              <a:rPr lang="en-US" dirty="0"/>
              <a:t>// Initializing event emitter instances </a:t>
            </a:r>
          </a:p>
          <a:p>
            <a:r>
              <a:rPr lang="en-US" dirty="0" err="1"/>
              <a:t>var</a:t>
            </a:r>
            <a:r>
              <a:rPr lang="en-US" dirty="0"/>
              <a:t> </a:t>
            </a:r>
            <a:r>
              <a:rPr lang="en-US" dirty="0" err="1"/>
              <a:t>eventEmitter</a:t>
            </a:r>
            <a:r>
              <a:rPr lang="en-US" dirty="0"/>
              <a:t> = new </a:t>
            </a:r>
            <a:r>
              <a:rPr lang="en-US" dirty="0" err="1"/>
              <a:t>EventEmitter</a:t>
            </a:r>
            <a:r>
              <a:rPr lang="en-US" dirty="0"/>
              <a:t>();</a:t>
            </a:r>
          </a:p>
          <a:p>
            <a:r>
              <a:rPr lang="en-US" dirty="0"/>
              <a:t>   </a:t>
            </a:r>
          </a:p>
          <a:p>
            <a:r>
              <a:rPr lang="en-US" dirty="0" err="1"/>
              <a:t>var</a:t>
            </a:r>
            <a:r>
              <a:rPr lang="en-US" dirty="0"/>
              <a:t> geek1= (</a:t>
            </a:r>
            <a:r>
              <a:rPr lang="en-US" dirty="0" err="1"/>
              <a:t>msg</a:t>
            </a:r>
            <a:r>
              <a:rPr lang="en-US" dirty="0"/>
              <a:t>) =&gt; {</a:t>
            </a:r>
          </a:p>
          <a:p>
            <a:r>
              <a:rPr lang="en-US" dirty="0"/>
              <a:t>    console.log("Message from geek1: " + </a:t>
            </a:r>
            <a:r>
              <a:rPr lang="en-US" dirty="0" err="1"/>
              <a:t>msg</a:t>
            </a:r>
            <a:r>
              <a:rPr lang="en-US" dirty="0"/>
              <a:t>);</a:t>
            </a:r>
          </a:p>
          <a:p>
            <a:r>
              <a:rPr lang="en-US" dirty="0"/>
              <a:t>};</a:t>
            </a:r>
          </a:p>
          <a:p>
            <a:r>
              <a:rPr lang="en-US" dirty="0" err="1"/>
              <a:t>var</a:t>
            </a:r>
            <a:r>
              <a:rPr lang="en-US" dirty="0"/>
              <a:t> geek2 = (</a:t>
            </a:r>
            <a:r>
              <a:rPr lang="en-US" dirty="0" err="1"/>
              <a:t>msg</a:t>
            </a:r>
            <a:r>
              <a:rPr lang="en-US" dirty="0"/>
              <a:t>) =&gt; {</a:t>
            </a:r>
          </a:p>
          <a:p>
            <a:r>
              <a:rPr lang="en-US" dirty="0"/>
              <a:t>    console.log("Message from geek2: " + </a:t>
            </a:r>
            <a:r>
              <a:rPr lang="en-US" dirty="0" err="1"/>
              <a:t>msg</a:t>
            </a:r>
            <a:r>
              <a:rPr lang="en-US" dirty="0"/>
              <a:t>);</a:t>
            </a:r>
          </a:p>
          <a:p>
            <a:r>
              <a:rPr lang="en-US" dirty="0"/>
              <a:t>};</a:t>
            </a:r>
          </a:p>
          <a:p>
            <a:r>
              <a:rPr lang="en-US" dirty="0"/>
              <a:t>  </a:t>
            </a:r>
          </a:p>
          <a:p>
            <a:r>
              <a:rPr lang="en-US" dirty="0"/>
              <a:t>// Registering geek1 and geek2</a:t>
            </a:r>
          </a:p>
          <a:p>
            <a:r>
              <a:rPr lang="en-US" dirty="0" err="1"/>
              <a:t>eventEmitter.on</a:t>
            </a:r>
            <a:r>
              <a:rPr lang="en-US" dirty="0"/>
              <a:t>('</a:t>
            </a:r>
            <a:r>
              <a:rPr lang="en-US" dirty="0" err="1"/>
              <a:t>myEvent</a:t>
            </a:r>
            <a:r>
              <a:rPr lang="en-US" dirty="0"/>
              <a:t>', geek1);</a:t>
            </a:r>
          </a:p>
          <a:p>
            <a:r>
              <a:rPr lang="en-US" dirty="0" err="1"/>
              <a:t>eventEmitter.on</a:t>
            </a:r>
            <a:r>
              <a:rPr lang="en-US" dirty="0"/>
              <a:t>('</a:t>
            </a:r>
            <a:r>
              <a:rPr lang="en-US" dirty="0" err="1"/>
              <a:t>myEvent</a:t>
            </a:r>
            <a:r>
              <a:rPr lang="en-US" dirty="0"/>
              <a:t>', geek2);</a:t>
            </a:r>
          </a:p>
          <a:p>
            <a:r>
              <a:rPr lang="en-US" dirty="0"/>
              <a:t>   </a:t>
            </a:r>
          </a:p>
          <a:p>
            <a:r>
              <a:rPr lang="en-US" dirty="0"/>
              <a:t>// Removing listener geek1 that was</a:t>
            </a:r>
          </a:p>
          <a:p>
            <a:r>
              <a:rPr lang="en-US" dirty="0"/>
              <a:t>// registered previously</a:t>
            </a:r>
          </a:p>
          <a:p>
            <a:r>
              <a:rPr lang="en-US" dirty="0" err="1"/>
              <a:t>eventEmitter.removeListener</a:t>
            </a:r>
            <a:r>
              <a:rPr lang="en-US" dirty="0"/>
              <a:t>('</a:t>
            </a:r>
            <a:r>
              <a:rPr lang="en-US" dirty="0" err="1"/>
              <a:t>myEvent</a:t>
            </a:r>
            <a:r>
              <a:rPr lang="en-US" dirty="0"/>
              <a:t>', geek1);</a:t>
            </a:r>
          </a:p>
          <a:p>
            <a:r>
              <a:rPr lang="en-US" dirty="0"/>
              <a:t>   </a:t>
            </a:r>
          </a:p>
          <a:p>
            <a:r>
              <a:rPr lang="en-US" dirty="0"/>
              <a:t>// Triggering </a:t>
            </a:r>
            <a:r>
              <a:rPr lang="en-US" dirty="0" err="1"/>
              <a:t>myEvent</a:t>
            </a:r>
            <a:endParaRPr lang="en-US" dirty="0"/>
          </a:p>
          <a:p>
            <a:r>
              <a:rPr lang="en-US" dirty="0" err="1"/>
              <a:t>eventEmitter.emit</a:t>
            </a:r>
            <a:r>
              <a:rPr lang="en-US" dirty="0"/>
              <a:t>('</a:t>
            </a:r>
            <a:r>
              <a:rPr lang="en-US" dirty="0" err="1"/>
              <a:t>myEvent</a:t>
            </a:r>
            <a:r>
              <a:rPr lang="en-US" dirty="0"/>
              <a:t>', "Event occurred");</a:t>
            </a:r>
          </a:p>
          <a:p>
            <a:r>
              <a:rPr lang="en-US" dirty="0"/>
              <a:t>  </a:t>
            </a:r>
          </a:p>
          <a:p>
            <a:r>
              <a:rPr lang="en-US" dirty="0"/>
              <a:t>// Removing all the listeners to </a:t>
            </a:r>
            <a:r>
              <a:rPr lang="en-US" dirty="0" err="1"/>
              <a:t>myEvent</a:t>
            </a:r>
            <a:endParaRPr lang="en-US" dirty="0"/>
          </a:p>
          <a:p>
            <a:r>
              <a:rPr lang="en-US" dirty="0" err="1"/>
              <a:t>eventEmitter.removeAllListeners</a:t>
            </a:r>
            <a:r>
              <a:rPr lang="en-US" dirty="0"/>
              <a:t>('</a:t>
            </a:r>
            <a:r>
              <a:rPr lang="en-US" dirty="0" err="1"/>
              <a:t>myEvent</a:t>
            </a:r>
            <a:r>
              <a:rPr lang="en-US" dirty="0"/>
              <a:t>');</a:t>
            </a:r>
          </a:p>
          <a:p>
            <a:r>
              <a:rPr lang="en-US" dirty="0"/>
              <a:t>  </a:t>
            </a:r>
          </a:p>
          <a:p>
            <a:r>
              <a:rPr lang="en-US" dirty="0"/>
              <a:t>// Triggering </a:t>
            </a:r>
            <a:r>
              <a:rPr lang="en-US" dirty="0" err="1"/>
              <a:t>myEvent</a:t>
            </a:r>
            <a:endParaRPr lang="en-US" dirty="0"/>
          </a:p>
          <a:p>
            <a:r>
              <a:rPr lang="en-US" dirty="0" err="1"/>
              <a:t>eventEmitter.emit</a:t>
            </a:r>
            <a:r>
              <a:rPr lang="en-US" dirty="0"/>
              <a:t>('</a:t>
            </a:r>
            <a:r>
              <a:rPr lang="en-US" dirty="0" err="1"/>
              <a:t>myEvent</a:t>
            </a:r>
            <a:r>
              <a:rPr lang="en-US" dirty="0"/>
              <a:t>', "Event occurred");</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In-built modules Operating System</a:t>
            </a:r>
          </a:p>
        </p:txBody>
      </p:sp>
      <p:sp>
        <p:nvSpPr>
          <p:cNvPr id="3" name="Content Placeholder 2"/>
          <p:cNvSpPr>
            <a:spLocks noGrp="1"/>
          </p:cNvSpPr>
          <p:nvPr>
            <p:ph idx="1"/>
          </p:nvPr>
        </p:nvSpPr>
        <p:spPr/>
        <p:txBody>
          <a:bodyPr>
            <a:normAutofit fontScale="55000" lnSpcReduction="20000"/>
          </a:bodyPr>
          <a:lstStyle/>
          <a:p>
            <a:r>
              <a:rPr lang="en-US" dirty="0"/>
              <a:t>The </a:t>
            </a:r>
            <a:r>
              <a:rPr lang="en-US" dirty="0" err="1"/>
              <a:t>os</a:t>
            </a:r>
            <a:r>
              <a:rPr lang="en-US" dirty="0"/>
              <a:t> module provides information about the computer operating system on which node running.</a:t>
            </a:r>
          </a:p>
          <a:p>
            <a:endParaRPr lang="en-US" dirty="0"/>
          </a:p>
          <a:p>
            <a:pPr fontAlgn="base"/>
            <a:r>
              <a:rPr lang="en-US" dirty="0" err="1"/>
              <a:t>var</a:t>
            </a:r>
            <a:r>
              <a:rPr lang="en-US" dirty="0"/>
              <a:t> </a:t>
            </a:r>
            <a:r>
              <a:rPr lang="en-US" dirty="0" err="1"/>
              <a:t>os</a:t>
            </a:r>
            <a:r>
              <a:rPr lang="en-US" dirty="0"/>
              <a:t> = require('</a:t>
            </a:r>
            <a:r>
              <a:rPr lang="en-US" dirty="0" err="1"/>
              <a:t>os'</a:t>
            </a:r>
            <a:r>
              <a:rPr lang="en-US" dirty="0"/>
              <a:t>); </a:t>
            </a:r>
          </a:p>
          <a:p>
            <a:pPr fontAlgn="base"/>
            <a:r>
              <a:rPr lang="en-US" dirty="0"/>
              <a:t>  </a:t>
            </a:r>
          </a:p>
          <a:p>
            <a:pPr fontAlgn="base"/>
            <a:r>
              <a:rPr lang="en-US" dirty="0"/>
              <a:t>// return the </a:t>
            </a:r>
            <a:r>
              <a:rPr lang="en-US" dirty="0" err="1"/>
              <a:t>cpu</a:t>
            </a:r>
            <a:r>
              <a:rPr lang="en-US" dirty="0"/>
              <a:t> architecture </a:t>
            </a:r>
          </a:p>
          <a:p>
            <a:pPr fontAlgn="base"/>
            <a:r>
              <a:rPr lang="en-US" dirty="0"/>
              <a:t>console.log("CPU architecture: " + </a:t>
            </a:r>
            <a:r>
              <a:rPr lang="en-US" dirty="0" err="1"/>
              <a:t>os.arch</a:t>
            </a:r>
            <a:r>
              <a:rPr lang="en-US" dirty="0"/>
              <a:t>()); </a:t>
            </a:r>
          </a:p>
          <a:p>
            <a:pPr fontAlgn="base"/>
            <a:r>
              <a:rPr lang="en-US" dirty="0"/>
              <a:t>  </a:t>
            </a:r>
          </a:p>
          <a:p>
            <a:pPr fontAlgn="base"/>
            <a:r>
              <a:rPr lang="en-US" dirty="0"/>
              <a:t>// It returns the amount of free system memory in bytes </a:t>
            </a:r>
          </a:p>
          <a:p>
            <a:pPr fontAlgn="base"/>
            <a:r>
              <a:rPr lang="en-US" dirty="0"/>
              <a:t>console.log("Free memory: " + </a:t>
            </a:r>
            <a:r>
              <a:rPr lang="en-US" dirty="0" err="1"/>
              <a:t>os.freemem</a:t>
            </a:r>
            <a:r>
              <a:rPr lang="en-US" dirty="0"/>
              <a:t>()); </a:t>
            </a:r>
          </a:p>
          <a:p>
            <a:pPr fontAlgn="base"/>
            <a:r>
              <a:rPr lang="en-US" dirty="0"/>
              <a:t>  </a:t>
            </a:r>
          </a:p>
          <a:p>
            <a:pPr fontAlgn="base"/>
            <a:r>
              <a:rPr lang="en-US" dirty="0"/>
              <a:t>// It return total amount of system memory in bytes </a:t>
            </a:r>
          </a:p>
          <a:p>
            <a:pPr fontAlgn="base"/>
            <a:r>
              <a:rPr lang="en-US" dirty="0"/>
              <a:t>console.log("Total memory: " + </a:t>
            </a:r>
            <a:r>
              <a:rPr lang="en-US" dirty="0" err="1"/>
              <a:t>os.totalmem</a:t>
            </a:r>
            <a:r>
              <a:rPr lang="en-US" dirty="0"/>
              <a:t>()); </a:t>
            </a:r>
          </a:p>
          <a:p>
            <a:pPr fontAlgn="base"/>
            <a:r>
              <a:rPr lang="en-US" dirty="0"/>
              <a:t>  </a:t>
            </a:r>
          </a:p>
          <a:p>
            <a:pPr fontAlgn="base"/>
            <a:r>
              <a:rPr lang="en-US" dirty="0"/>
              <a:t>// It returns the list of network interfaces </a:t>
            </a:r>
          </a:p>
          <a:p>
            <a:pPr fontAlgn="base"/>
            <a:r>
              <a:rPr lang="en-US" dirty="0"/>
              <a:t>console.log('List of network Interfaces: ' + </a:t>
            </a:r>
            <a:r>
              <a:rPr lang="en-US" dirty="0" err="1"/>
              <a:t>os.networkInterfaces</a:t>
            </a:r>
            <a:r>
              <a:rPr lang="en-US" dirty="0"/>
              <a:t>()); </a:t>
            </a:r>
          </a:p>
          <a:p>
            <a:pPr fontAlgn="base"/>
            <a:r>
              <a:rPr lang="en-US" dirty="0"/>
              <a:t>  </a:t>
            </a:r>
          </a:p>
          <a:p>
            <a:pPr fontAlgn="base"/>
            <a:r>
              <a:rPr lang="en-US" dirty="0"/>
              <a:t>// It returns the operating systems default directory for temp files. </a:t>
            </a:r>
          </a:p>
          <a:p>
            <a:pPr fontAlgn="base"/>
            <a:r>
              <a:rPr lang="en-US" dirty="0"/>
              <a:t>console.log('OS default directory for temp files : ' + </a:t>
            </a:r>
            <a:r>
              <a:rPr lang="en-US" dirty="0" err="1"/>
              <a:t>os.tmpdir</a:t>
            </a:r>
            <a:r>
              <a:rPr lang="en-US" dirty="0"/>
              <a:t> ());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Node.JS</a:t>
            </a:r>
          </a:p>
        </p:txBody>
      </p:sp>
      <p:sp>
        <p:nvSpPr>
          <p:cNvPr id="3" name="Content Placeholder 2"/>
          <p:cNvSpPr>
            <a:spLocks noGrp="1"/>
          </p:cNvSpPr>
          <p:nvPr>
            <p:ph idx="1"/>
          </p:nvPr>
        </p:nvSpPr>
        <p:spPr/>
        <p:txBody>
          <a:bodyPr/>
          <a:lstStyle/>
          <a:p>
            <a:r>
              <a:rPr lang="en-US" dirty="0"/>
              <a:t>Node.js is an open source server environment</a:t>
            </a:r>
          </a:p>
          <a:p>
            <a:r>
              <a:rPr lang="en-US" dirty="0"/>
              <a:t>Node.js runs on various platforms (Windows, Linux, Unix, Mac OS X, etc.)</a:t>
            </a:r>
          </a:p>
          <a:p>
            <a:r>
              <a:rPr lang="en-US" dirty="0"/>
              <a:t>Node.js uses JavaScript on the server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os</a:t>
            </a:r>
            <a:r>
              <a:rPr lang="en-US" dirty="0"/>
              <a:t> module common methods</a:t>
            </a:r>
          </a:p>
        </p:txBody>
      </p:sp>
      <p:sp>
        <p:nvSpPr>
          <p:cNvPr id="3" name="Content Placeholder 2"/>
          <p:cNvSpPr>
            <a:spLocks noGrp="1"/>
          </p:cNvSpPr>
          <p:nvPr>
            <p:ph idx="1"/>
          </p:nvPr>
        </p:nvSpPr>
        <p:spPr/>
        <p:txBody>
          <a:bodyPr>
            <a:normAutofit fontScale="77500" lnSpcReduction="20000"/>
          </a:bodyPr>
          <a:lstStyle/>
          <a:p>
            <a:r>
              <a:rPr lang="en-US" dirty="0"/>
              <a:t>arch()Returns the operating system CPU architecture</a:t>
            </a:r>
          </a:p>
          <a:p>
            <a:r>
              <a:rPr lang="en-US" dirty="0" err="1"/>
              <a:t>cpus</a:t>
            </a:r>
            <a:r>
              <a:rPr lang="en-US" dirty="0"/>
              <a:t>()Returns an array containing information about the computer's CPUs</a:t>
            </a:r>
          </a:p>
          <a:p>
            <a:r>
              <a:rPr lang="en-US" dirty="0" err="1"/>
              <a:t>freemem</a:t>
            </a:r>
            <a:r>
              <a:rPr lang="en-US" dirty="0"/>
              <a:t>()Returns the number of free memory of the system</a:t>
            </a:r>
          </a:p>
          <a:p>
            <a:r>
              <a:rPr lang="en-US" dirty="0"/>
              <a:t>hostname()Returns the hostname of the operating system</a:t>
            </a:r>
          </a:p>
          <a:p>
            <a:r>
              <a:rPr lang="en-US" dirty="0" err="1"/>
              <a:t>loadavg</a:t>
            </a:r>
            <a:r>
              <a:rPr lang="en-US" dirty="0"/>
              <a:t>()Returns an array containing the load averages, (1, 5, and 15 minutes)</a:t>
            </a:r>
          </a:p>
          <a:p>
            <a:r>
              <a:rPr lang="en-US" dirty="0"/>
              <a:t>platform()Returns information about the operating system's platform</a:t>
            </a:r>
          </a:p>
          <a:p>
            <a:r>
              <a:rPr lang="en-US" dirty="0" err="1"/>
              <a:t>tmpdir</a:t>
            </a:r>
            <a:r>
              <a:rPr lang="en-US" dirty="0"/>
              <a:t>()Returns the operating system's default directory for temporary files</a:t>
            </a:r>
          </a:p>
          <a:p>
            <a:r>
              <a:rPr lang="en-US" dirty="0" err="1"/>
              <a:t>totalmem</a:t>
            </a:r>
            <a:r>
              <a:rPr lang="en-US" dirty="0"/>
              <a:t>()Returns the number of total memory of the system</a:t>
            </a:r>
          </a:p>
          <a:p>
            <a:r>
              <a:rPr lang="en-US" dirty="0"/>
              <a:t>type()Returns the name of the operating system</a:t>
            </a:r>
          </a:p>
          <a:p>
            <a:r>
              <a:rPr lang="en-US" dirty="0"/>
              <a:t>uptime()Returns the uptime of the operating system, in seconds</a:t>
            </a:r>
          </a:p>
          <a:p>
            <a:r>
              <a:rPr lang="en-US" dirty="0" err="1"/>
              <a:t>userInfo</a:t>
            </a:r>
            <a:r>
              <a:rPr lang="en-US" dirty="0"/>
              <a:t>()Returns information about the current user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Assignment# 2</a:t>
            </a:r>
          </a:p>
        </p:txBody>
      </p:sp>
      <p:sp>
        <p:nvSpPr>
          <p:cNvPr id="3" name="Content Placeholder 2"/>
          <p:cNvSpPr>
            <a:spLocks noGrp="1"/>
          </p:cNvSpPr>
          <p:nvPr>
            <p:ph type="subTitle" idx="1"/>
          </p:nvPr>
        </p:nvSpPr>
        <p:spPr/>
        <p:txBody>
          <a:bodyPr/>
          <a:lstStyle/>
          <a:p>
            <a:r>
              <a:rPr lang="en-US" dirty="0" err="1"/>
              <a:t>os</a:t>
            </a:r>
            <a:r>
              <a:rPr lang="en-US" dirty="0"/>
              <a:t> module</a:t>
            </a:r>
          </a:p>
        </p:txBody>
      </p:sp>
    </p:spTree>
    <p:extLst>
      <p:ext uri="{BB962C8B-B14F-4D97-AF65-F5344CB8AC3E}">
        <p14:creationId xmlns:p14="http://schemas.microsoft.com/office/powerpoint/2010/main" val="392283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14D1-438F-98FA-4BCD-448832AA2188}"/>
              </a:ext>
            </a:extLst>
          </p:cNvPr>
          <p:cNvSpPr>
            <a:spLocks noGrp="1"/>
          </p:cNvSpPr>
          <p:nvPr>
            <p:ph type="title"/>
          </p:nvPr>
        </p:nvSpPr>
        <p:spPr/>
        <p:txBody>
          <a:bodyPr/>
          <a:lstStyle/>
          <a:p>
            <a:r>
              <a:rPr lang="en-IN" dirty="0"/>
              <a:t>Assignment Objective</a:t>
            </a:r>
          </a:p>
        </p:txBody>
      </p:sp>
      <p:sp>
        <p:nvSpPr>
          <p:cNvPr id="3" name="Content Placeholder 2">
            <a:extLst>
              <a:ext uri="{FF2B5EF4-FFF2-40B4-BE49-F238E27FC236}">
                <a16:creationId xmlns:a16="http://schemas.microsoft.com/office/drawing/2014/main" id="{C4D276D2-69B4-24D6-3713-E2C828BC5534}"/>
              </a:ext>
            </a:extLst>
          </p:cNvPr>
          <p:cNvSpPr>
            <a:spLocks noGrp="1"/>
          </p:cNvSpPr>
          <p:nvPr>
            <p:ph idx="1"/>
          </p:nvPr>
        </p:nvSpPr>
        <p:spPr/>
        <p:txBody>
          <a:bodyPr/>
          <a:lstStyle/>
          <a:p>
            <a:r>
              <a:rPr lang="en-IN" dirty="0"/>
              <a:t>Write application which display following information on browser</a:t>
            </a:r>
          </a:p>
          <a:p>
            <a:pPr lvl="1"/>
            <a:r>
              <a:rPr lang="en-IN" dirty="0"/>
              <a:t>CPU model</a:t>
            </a:r>
          </a:p>
          <a:p>
            <a:pPr lvl="1"/>
            <a:r>
              <a:rPr lang="en-IN" dirty="0"/>
              <a:t>CPU architecture</a:t>
            </a:r>
          </a:p>
          <a:p>
            <a:pPr lvl="1"/>
            <a:r>
              <a:rPr lang="en-IN" dirty="0"/>
              <a:t>OS platform</a:t>
            </a:r>
          </a:p>
          <a:p>
            <a:r>
              <a:rPr lang="en-IN" dirty="0"/>
              <a:t>Hint</a:t>
            </a:r>
          </a:p>
          <a:p>
            <a:pPr lvl="1"/>
            <a:r>
              <a:rPr lang="en-IN" dirty="0"/>
              <a:t>We can’t print object in browser directly. Instead use console to print an object and then grab element to print desired detail</a:t>
            </a:r>
          </a:p>
          <a:p>
            <a:pPr lvl="1"/>
            <a:endParaRPr lang="en-IN" dirty="0"/>
          </a:p>
        </p:txBody>
      </p:sp>
    </p:spTree>
    <p:extLst>
      <p:ext uri="{BB962C8B-B14F-4D97-AF65-F5344CB8AC3E}">
        <p14:creationId xmlns:p14="http://schemas.microsoft.com/office/powerpoint/2010/main" val="160860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AC30-CDF4-FBBE-2DE7-86AB6F873575}"/>
              </a:ext>
            </a:extLst>
          </p:cNvPr>
          <p:cNvSpPr>
            <a:spLocks noGrp="1"/>
          </p:cNvSpPr>
          <p:nvPr>
            <p:ph type="title"/>
          </p:nvPr>
        </p:nvSpPr>
        <p:spPr/>
        <p:txBody>
          <a:bodyPr/>
          <a:lstStyle/>
          <a:p>
            <a:r>
              <a:rPr lang="en-IN" dirty="0"/>
              <a:t>Assignment Solution</a:t>
            </a:r>
          </a:p>
        </p:txBody>
      </p:sp>
      <p:sp>
        <p:nvSpPr>
          <p:cNvPr id="3" name="Content Placeholder 2">
            <a:extLst>
              <a:ext uri="{FF2B5EF4-FFF2-40B4-BE49-F238E27FC236}">
                <a16:creationId xmlns:a16="http://schemas.microsoft.com/office/drawing/2014/main" id="{91771FBA-2C4A-F9AB-222F-100810A57757}"/>
              </a:ext>
            </a:extLst>
          </p:cNvPr>
          <p:cNvSpPr>
            <a:spLocks noGrp="1"/>
          </p:cNvSpPr>
          <p:nvPr>
            <p:ph idx="1"/>
          </p:nvPr>
        </p:nvSpPr>
        <p:spPr/>
        <p:txBody>
          <a:bodyPr>
            <a:normAutofit fontScale="77500" lnSpcReduction="20000"/>
          </a:bodyPr>
          <a:lstStyle/>
          <a:p>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http</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'http'</a:t>
            </a:r>
            <a:r>
              <a:rPr lang="en-IN" b="0" dirty="0">
                <a:solidFill>
                  <a:srgbClr val="D4D4D4"/>
                </a:solidFill>
                <a:effectLst/>
                <a:latin typeface="Consolas" panose="020B0609020204030204" pitchFamily="49" charset="0"/>
              </a:rPr>
              <a:t>);</a:t>
            </a:r>
          </a:p>
          <a:p>
            <a:r>
              <a:rPr lang="en-IN" b="0" dirty="0">
                <a:solidFill>
                  <a:srgbClr val="569CD6"/>
                </a:solidFill>
                <a:effectLst/>
                <a:latin typeface="Consolas" panose="020B0609020204030204" pitchFamily="49" charset="0"/>
              </a:rPr>
              <a:t>var</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os</a:t>
            </a:r>
            <a:r>
              <a:rPr lang="en-IN" b="0" dirty="0">
                <a:solidFill>
                  <a:srgbClr val="D4D4D4"/>
                </a:solidFill>
                <a:effectLst/>
                <a:latin typeface="Consolas" panose="020B0609020204030204" pitchFamily="49" charset="0"/>
              </a:rPr>
              <a:t> = </a:t>
            </a:r>
            <a:r>
              <a:rPr lang="en-IN" b="0" dirty="0">
                <a:solidFill>
                  <a:srgbClr val="DCDCAA"/>
                </a:solidFill>
                <a:effectLst/>
                <a:latin typeface="Consolas" panose="020B0609020204030204" pitchFamily="49" charset="0"/>
              </a:rPr>
              <a:t>require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os</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r>
              <a:rPr lang="en-IN" b="0" dirty="0" err="1">
                <a:solidFill>
                  <a:srgbClr val="4EC9B0"/>
                </a:solidFill>
                <a:effectLst/>
                <a:latin typeface="Consolas" panose="020B0609020204030204" pitchFamily="49" charset="0"/>
              </a:rPr>
              <a:t>http</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createServer</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function</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req</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res</a:t>
            </a:r>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writeHead</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200</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'Content-type'</a:t>
            </a:r>
            <a:r>
              <a:rPr lang="en-IN" b="0" dirty="0">
                <a:solidFill>
                  <a:srgbClr val="9CDCFE"/>
                </a:solidFill>
                <a:effectLst/>
                <a:latin typeface="Consolas" panose="020B0609020204030204" pitchFamily="49" charset="0"/>
              </a:rPr>
              <a:t>:</a:t>
            </a:r>
            <a:r>
              <a:rPr lang="en-IN" b="0" dirty="0">
                <a:solidFill>
                  <a:srgbClr val="D4D4D4"/>
                </a:solidFill>
                <a:effectLst/>
                <a:latin typeface="Consolas" panose="020B0609020204030204" pitchFamily="49" charset="0"/>
              </a:rPr>
              <a:t> </a:t>
            </a:r>
            <a:r>
              <a:rPr lang="en-IN" b="0" dirty="0">
                <a:solidFill>
                  <a:srgbClr val="CE9178"/>
                </a:solidFill>
                <a:effectLst/>
                <a:latin typeface="Consolas" panose="020B0609020204030204" pitchFamily="49" charset="0"/>
              </a:rPr>
              <a:t>'text/html'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569CD6"/>
                </a:solidFill>
                <a:effectLst/>
                <a:latin typeface="Consolas" panose="020B0609020204030204" pitchFamily="49" charset="0"/>
              </a:rPr>
              <a:t>const</a:t>
            </a:r>
            <a:r>
              <a:rPr lang="en-IN" b="0" dirty="0">
                <a:solidFill>
                  <a:srgbClr val="D4D4D4"/>
                </a:solidFill>
                <a:effectLst/>
                <a:latin typeface="Consolas" panose="020B0609020204030204" pitchFamily="49" charset="0"/>
              </a:rPr>
              <a:t> </a:t>
            </a:r>
            <a:r>
              <a:rPr lang="en-IN" b="0" dirty="0" err="1">
                <a:solidFill>
                  <a:srgbClr val="4FC1FF"/>
                </a:solidFill>
                <a:effectLst/>
                <a:latin typeface="Consolas" panose="020B0609020204030204" pitchFamily="49" charset="0"/>
              </a:rPr>
              <a:t>cpus</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os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cpus</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write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'Model is: '</a:t>
            </a:r>
            <a:r>
              <a:rPr lang="en-IN" b="0" dirty="0">
                <a:solidFill>
                  <a:srgbClr val="D4D4D4"/>
                </a:solidFill>
                <a:effectLst/>
                <a:latin typeface="Consolas" panose="020B0609020204030204" pitchFamily="49" charset="0"/>
              </a:rPr>
              <a:t> + </a:t>
            </a:r>
            <a:r>
              <a:rPr lang="en-IN" b="0" dirty="0" err="1">
                <a:solidFill>
                  <a:srgbClr val="4FC1FF"/>
                </a:solidFill>
                <a:effectLst/>
                <a:latin typeface="Consolas" panose="020B0609020204030204" pitchFamily="49" charset="0"/>
              </a:rPr>
              <a:t>cpus</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model</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write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'&lt;</a:t>
            </a:r>
            <a:r>
              <a:rPr lang="en-IN" b="0" dirty="0" err="1">
                <a:solidFill>
                  <a:srgbClr val="CE9178"/>
                </a:solidFill>
                <a:effectLst/>
                <a:latin typeface="Consolas" panose="020B0609020204030204" pitchFamily="49" charset="0"/>
              </a:rPr>
              <a:t>br</a:t>
            </a:r>
            <a:r>
              <a:rPr lang="en-IN" b="0" dirty="0">
                <a:solidFill>
                  <a:srgbClr val="CE9178"/>
                </a:solidFill>
                <a:effectLst/>
                <a:latin typeface="Consolas" panose="020B0609020204030204" pitchFamily="49" charset="0"/>
              </a:rPr>
              <a:t>/&gt;'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write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'Architecture is: '</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os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arch</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write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'&lt;</a:t>
            </a:r>
            <a:r>
              <a:rPr lang="en-IN" b="0" dirty="0" err="1">
                <a:solidFill>
                  <a:srgbClr val="CE9178"/>
                </a:solidFill>
                <a:effectLst/>
                <a:latin typeface="Consolas" panose="020B0609020204030204" pitchFamily="49" charset="0"/>
              </a:rPr>
              <a:t>br</a:t>
            </a:r>
            <a:r>
              <a:rPr lang="en-IN" b="0" dirty="0">
                <a:solidFill>
                  <a:srgbClr val="CE9178"/>
                </a:solidFill>
                <a:effectLst/>
                <a:latin typeface="Consolas" panose="020B0609020204030204" pitchFamily="49" charset="0"/>
              </a:rPr>
              <a:t>/&gt;'</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write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'OS Platform is: '</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os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platform</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res</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end</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listen</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8080</a:t>
            </a:r>
            <a:r>
              <a:rPr lang="en-IN" b="0" dirty="0">
                <a:solidFill>
                  <a:srgbClr val="D4D4D4"/>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2763617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AC30-CDF4-FBBE-2DE7-86AB6F873575}"/>
              </a:ext>
            </a:extLst>
          </p:cNvPr>
          <p:cNvSpPr>
            <a:spLocks noGrp="1"/>
          </p:cNvSpPr>
          <p:nvPr>
            <p:ph type="title"/>
          </p:nvPr>
        </p:nvSpPr>
        <p:spPr/>
        <p:txBody>
          <a:bodyPr/>
          <a:lstStyle/>
          <a:p>
            <a:r>
              <a:rPr lang="en-IN" dirty="0"/>
              <a:t>Assignment Solution</a:t>
            </a:r>
          </a:p>
        </p:txBody>
      </p:sp>
      <p:sp>
        <p:nvSpPr>
          <p:cNvPr id="3" name="Content Placeholder 2">
            <a:extLst>
              <a:ext uri="{FF2B5EF4-FFF2-40B4-BE49-F238E27FC236}">
                <a16:creationId xmlns:a16="http://schemas.microsoft.com/office/drawing/2014/main" id="{91771FBA-2C4A-F9AB-222F-100810A57757}"/>
              </a:ext>
            </a:extLst>
          </p:cNvPr>
          <p:cNvSpPr>
            <a:spLocks noGrp="1"/>
          </p:cNvSpPr>
          <p:nvPr>
            <p:ph idx="1"/>
          </p:nvPr>
        </p:nvSpPr>
        <p:spPr/>
        <p:txBody>
          <a:bodyPr>
            <a:normAutofit fontScale="77500" lnSpcReduction="20000"/>
          </a:bodyPr>
          <a:lstStyle/>
          <a:p>
            <a:r>
              <a:rPr lang="en-IN" b="0" dirty="0">
                <a:effectLst/>
                <a:latin typeface="Consolas" panose="020B0609020204030204" pitchFamily="49" charset="0"/>
              </a:rPr>
              <a:t>var http = require('http');</a:t>
            </a:r>
          </a:p>
          <a:p>
            <a:r>
              <a:rPr lang="en-IN" b="0" dirty="0">
                <a:effectLst/>
                <a:latin typeface="Consolas" panose="020B0609020204030204" pitchFamily="49" charset="0"/>
              </a:rPr>
              <a:t>var </a:t>
            </a:r>
            <a:r>
              <a:rPr lang="en-IN" b="0" dirty="0" err="1">
                <a:effectLst/>
                <a:latin typeface="Consolas" panose="020B0609020204030204" pitchFamily="49" charset="0"/>
              </a:rPr>
              <a:t>os</a:t>
            </a:r>
            <a:r>
              <a:rPr lang="en-IN" b="0" dirty="0">
                <a:effectLst/>
                <a:latin typeface="Consolas" panose="020B0609020204030204" pitchFamily="49" charset="0"/>
              </a:rPr>
              <a:t> = require('</a:t>
            </a:r>
            <a:r>
              <a:rPr lang="en-IN" b="0" dirty="0" err="1">
                <a:effectLst/>
                <a:latin typeface="Consolas" panose="020B0609020204030204" pitchFamily="49" charset="0"/>
              </a:rPr>
              <a:t>os</a:t>
            </a:r>
            <a:r>
              <a:rPr lang="en-IN" b="0" dirty="0">
                <a:effectLst/>
                <a:latin typeface="Consolas" panose="020B0609020204030204" pitchFamily="49" charset="0"/>
              </a:rPr>
              <a:t>');</a:t>
            </a:r>
          </a:p>
          <a:p>
            <a:br>
              <a:rPr lang="en-IN" b="0" dirty="0">
                <a:effectLst/>
                <a:latin typeface="Consolas" panose="020B0609020204030204" pitchFamily="49" charset="0"/>
              </a:rPr>
            </a:br>
            <a:r>
              <a:rPr lang="en-IN" b="0" dirty="0" err="1">
                <a:effectLst/>
                <a:latin typeface="Consolas" panose="020B0609020204030204" pitchFamily="49" charset="0"/>
              </a:rPr>
              <a:t>http.createServer</a:t>
            </a:r>
            <a:r>
              <a:rPr lang="en-IN" b="0" dirty="0">
                <a:effectLst/>
                <a:latin typeface="Consolas" panose="020B0609020204030204" pitchFamily="49" charset="0"/>
              </a:rPr>
              <a:t>(function (</a:t>
            </a:r>
            <a:r>
              <a:rPr lang="en-IN" b="0" dirty="0" err="1">
                <a:effectLst/>
                <a:latin typeface="Consolas" panose="020B0609020204030204" pitchFamily="49" charset="0"/>
              </a:rPr>
              <a:t>req</a:t>
            </a:r>
            <a:r>
              <a:rPr lang="en-IN" b="0" dirty="0">
                <a:effectLst/>
                <a:latin typeface="Consolas" panose="020B0609020204030204" pitchFamily="49" charset="0"/>
              </a:rPr>
              <a:t>, res) {</a:t>
            </a:r>
          </a:p>
          <a:p>
            <a:r>
              <a:rPr lang="en-IN" b="0" dirty="0">
                <a:effectLst/>
                <a:latin typeface="Consolas" panose="020B0609020204030204" pitchFamily="49" charset="0"/>
              </a:rPr>
              <a:t>    </a:t>
            </a:r>
            <a:r>
              <a:rPr lang="en-IN" b="0" dirty="0" err="1">
                <a:effectLst/>
                <a:latin typeface="Consolas" panose="020B0609020204030204" pitchFamily="49" charset="0"/>
              </a:rPr>
              <a:t>res.writeHead</a:t>
            </a:r>
            <a:r>
              <a:rPr lang="en-IN" b="0" dirty="0">
                <a:effectLst/>
                <a:latin typeface="Consolas" panose="020B0609020204030204" pitchFamily="49" charset="0"/>
              </a:rPr>
              <a:t>(200, {'Content-type': 'text/html'});</a:t>
            </a:r>
          </a:p>
          <a:p>
            <a:r>
              <a:rPr lang="en-IN" b="0" dirty="0">
                <a:effectLst/>
                <a:latin typeface="Consolas" panose="020B0609020204030204" pitchFamily="49" charset="0"/>
              </a:rPr>
              <a:t>    </a:t>
            </a:r>
            <a:r>
              <a:rPr lang="en-IN" b="0" dirty="0" err="1">
                <a:effectLst/>
                <a:latin typeface="Consolas" panose="020B0609020204030204" pitchFamily="49" charset="0"/>
              </a:rPr>
              <a:t>const</a:t>
            </a:r>
            <a:r>
              <a:rPr lang="en-IN" b="0" dirty="0">
                <a:effectLst/>
                <a:latin typeface="Consolas" panose="020B0609020204030204" pitchFamily="49" charset="0"/>
              </a:rPr>
              <a:t> </a:t>
            </a:r>
            <a:r>
              <a:rPr lang="en-IN" b="0" dirty="0" err="1">
                <a:effectLst/>
                <a:latin typeface="Consolas" panose="020B0609020204030204" pitchFamily="49" charset="0"/>
              </a:rPr>
              <a:t>cpus</a:t>
            </a:r>
            <a:r>
              <a:rPr lang="en-IN" b="0" dirty="0">
                <a:effectLst/>
                <a:latin typeface="Consolas" panose="020B0609020204030204" pitchFamily="49" charset="0"/>
              </a:rPr>
              <a:t> = </a:t>
            </a:r>
            <a:r>
              <a:rPr lang="en-IN" b="0" dirty="0" err="1">
                <a:effectLst/>
                <a:latin typeface="Consolas" panose="020B0609020204030204" pitchFamily="49" charset="0"/>
              </a:rPr>
              <a:t>os.cpus</a:t>
            </a:r>
            <a:r>
              <a:rPr lang="en-IN" b="0" dirty="0">
                <a:effectLst/>
                <a:latin typeface="Consolas" panose="020B0609020204030204" pitchFamily="49" charset="0"/>
              </a:rPr>
              <a:t>();</a:t>
            </a:r>
          </a:p>
          <a:p>
            <a:r>
              <a:rPr lang="en-IN" b="0" dirty="0">
                <a:effectLst/>
                <a:latin typeface="Consolas" panose="020B0609020204030204" pitchFamily="49" charset="0"/>
              </a:rPr>
              <a:t>    </a:t>
            </a:r>
            <a:r>
              <a:rPr lang="en-IN" b="0" dirty="0" err="1">
                <a:effectLst/>
                <a:latin typeface="Consolas" panose="020B0609020204030204" pitchFamily="49" charset="0"/>
              </a:rPr>
              <a:t>res.write</a:t>
            </a:r>
            <a:r>
              <a:rPr lang="en-IN" b="0" dirty="0">
                <a:effectLst/>
                <a:latin typeface="Consolas" panose="020B0609020204030204" pitchFamily="49" charset="0"/>
              </a:rPr>
              <a:t>('Model is: ' + </a:t>
            </a:r>
            <a:r>
              <a:rPr lang="en-IN" b="0" dirty="0" err="1">
                <a:effectLst/>
                <a:latin typeface="Consolas" panose="020B0609020204030204" pitchFamily="49" charset="0"/>
              </a:rPr>
              <a:t>cpus</a:t>
            </a:r>
            <a:r>
              <a:rPr lang="en-IN" b="0" dirty="0">
                <a:effectLst/>
                <a:latin typeface="Consolas" panose="020B0609020204030204" pitchFamily="49" charset="0"/>
              </a:rPr>
              <a:t>[0].model);</a:t>
            </a:r>
          </a:p>
          <a:p>
            <a:r>
              <a:rPr lang="en-IN" b="0" dirty="0">
                <a:effectLst/>
                <a:latin typeface="Consolas" panose="020B0609020204030204" pitchFamily="49" charset="0"/>
              </a:rPr>
              <a:t>    </a:t>
            </a:r>
            <a:r>
              <a:rPr lang="en-IN" b="0" dirty="0" err="1">
                <a:effectLst/>
                <a:latin typeface="Consolas" panose="020B0609020204030204" pitchFamily="49" charset="0"/>
              </a:rPr>
              <a:t>res.write</a:t>
            </a:r>
            <a:r>
              <a:rPr lang="en-IN" b="0" dirty="0">
                <a:effectLst/>
                <a:latin typeface="Consolas" panose="020B0609020204030204" pitchFamily="49" charset="0"/>
              </a:rPr>
              <a:t>('&lt;</a:t>
            </a:r>
            <a:r>
              <a:rPr lang="en-IN" b="0" dirty="0" err="1">
                <a:effectLst/>
                <a:latin typeface="Consolas" panose="020B0609020204030204" pitchFamily="49" charset="0"/>
              </a:rPr>
              <a:t>br</a:t>
            </a:r>
            <a:r>
              <a:rPr lang="en-IN" b="0" dirty="0">
                <a:effectLst/>
                <a:latin typeface="Consolas" panose="020B0609020204030204" pitchFamily="49" charset="0"/>
              </a:rPr>
              <a:t>/&gt;');</a:t>
            </a:r>
          </a:p>
          <a:p>
            <a:r>
              <a:rPr lang="en-IN" b="0" dirty="0">
                <a:effectLst/>
                <a:latin typeface="Consolas" panose="020B0609020204030204" pitchFamily="49" charset="0"/>
              </a:rPr>
              <a:t>    </a:t>
            </a:r>
            <a:r>
              <a:rPr lang="en-IN" b="0" dirty="0" err="1">
                <a:effectLst/>
                <a:latin typeface="Consolas" panose="020B0609020204030204" pitchFamily="49" charset="0"/>
              </a:rPr>
              <a:t>res.write</a:t>
            </a:r>
            <a:r>
              <a:rPr lang="en-IN" b="0" dirty="0">
                <a:effectLst/>
                <a:latin typeface="Consolas" panose="020B0609020204030204" pitchFamily="49" charset="0"/>
              </a:rPr>
              <a:t>('Architecture is: ' + </a:t>
            </a:r>
            <a:r>
              <a:rPr lang="en-IN" b="0" dirty="0" err="1">
                <a:effectLst/>
                <a:latin typeface="Consolas" panose="020B0609020204030204" pitchFamily="49" charset="0"/>
              </a:rPr>
              <a:t>os.arch</a:t>
            </a:r>
            <a:r>
              <a:rPr lang="en-IN" b="0" dirty="0">
                <a:effectLst/>
                <a:latin typeface="Consolas" panose="020B0609020204030204" pitchFamily="49" charset="0"/>
              </a:rPr>
              <a:t>());</a:t>
            </a:r>
          </a:p>
          <a:p>
            <a:r>
              <a:rPr lang="en-IN" b="0" dirty="0">
                <a:effectLst/>
                <a:latin typeface="Consolas" panose="020B0609020204030204" pitchFamily="49" charset="0"/>
              </a:rPr>
              <a:t>    </a:t>
            </a:r>
            <a:r>
              <a:rPr lang="en-IN" b="0" dirty="0" err="1">
                <a:effectLst/>
                <a:latin typeface="Consolas" panose="020B0609020204030204" pitchFamily="49" charset="0"/>
              </a:rPr>
              <a:t>res.write</a:t>
            </a:r>
            <a:r>
              <a:rPr lang="en-IN" b="0" dirty="0">
                <a:effectLst/>
                <a:latin typeface="Consolas" panose="020B0609020204030204" pitchFamily="49" charset="0"/>
              </a:rPr>
              <a:t>('&lt;</a:t>
            </a:r>
            <a:r>
              <a:rPr lang="en-IN" b="0" dirty="0" err="1">
                <a:effectLst/>
                <a:latin typeface="Consolas" panose="020B0609020204030204" pitchFamily="49" charset="0"/>
              </a:rPr>
              <a:t>br</a:t>
            </a:r>
            <a:r>
              <a:rPr lang="en-IN" b="0" dirty="0">
                <a:effectLst/>
                <a:latin typeface="Consolas" panose="020B0609020204030204" pitchFamily="49" charset="0"/>
              </a:rPr>
              <a:t>/&gt;');</a:t>
            </a:r>
          </a:p>
          <a:p>
            <a:r>
              <a:rPr lang="en-IN" b="0" dirty="0">
                <a:effectLst/>
                <a:latin typeface="Consolas" panose="020B0609020204030204" pitchFamily="49" charset="0"/>
              </a:rPr>
              <a:t>    </a:t>
            </a:r>
            <a:r>
              <a:rPr lang="en-IN" b="0" dirty="0" err="1">
                <a:effectLst/>
                <a:latin typeface="Consolas" panose="020B0609020204030204" pitchFamily="49" charset="0"/>
              </a:rPr>
              <a:t>res.write</a:t>
            </a:r>
            <a:r>
              <a:rPr lang="en-IN" b="0" dirty="0">
                <a:effectLst/>
                <a:latin typeface="Consolas" panose="020B0609020204030204" pitchFamily="49" charset="0"/>
              </a:rPr>
              <a:t>('OS Platform is: ' + </a:t>
            </a:r>
            <a:r>
              <a:rPr lang="en-IN" b="0" dirty="0" err="1">
                <a:effectLst/>
                <a:latin typeface="Consolas" panose="020B0609020204030204" pitchFamily="49" charset="0"/>
              </a:rPr>
              <a:t>os.platform</a:t>
            </a:r>
            <a:r>
              <a:rPr lang="en-IN" b="0" dirty="0">
                <a:effectLst/>
                <a:latin typeface="Consolas" panose="020B0609020204030204" pitchFamily="49" charset="0"/>
              </a:rPr>
              <a:t>());</a:t>
            </a:r>
          </a:p>
          <a:p>
            <a:r>
              <a:rPr lang="en-IN" b="0" dirty="0">
                <a:effectLst/>
                <a:latin typeface="Consolas" panose="020B0609020204030204" pitchFamily="49" charset="0"/>
              </a:rPr>
              <a:t>    </a:t>
            </a:r>
            <a:r>
              <a:rPr lang="en-IN" b="0" dirty="0" err="1">
                <a:effectLst/>
                <a:latin typeface="Consolas" panose="020B0609020204030204" pitchFamily="49" charset="0"/>
              </a:rPr>
              <a:t>res.end</a:t>
            </a:r>
            <a:r>
              <a:rPr lang="en-IN" b="0" dirty="0">
                <a:effectLst/>
                <a:latin typeface="Consolas" panose="020B0609020204030204" pitchFamily="49" charset="0"/>
              </a:rPr>
              <a:t>();</a:t>
            </a:r>
          </a:p>
          <a:p>
            <a:r>
              <a:rPr lang="en-IN" b="0" dirty="0">
                <a:effectLst/>
                <a:latin typeface="Consolas" panose="020B0609020204030204" pitchFamily="49" charset="0"/>
              </a:rPr>
              <a:t>}).listen(8080);</a:t>
            </a:r>
          </a:p>
          <a:p>
            <a:endParaRPr lang="en-IN" dirty="0"/>
          </a:p>
        </p:txBody>
      </p:sp>
    </p:spTree>
    <p:extLst>
      <p:ext uri="{BB962C8B-B14F-4D97-AF65-F5344CB8AC3E}">
        <p14:creationId xmlns:p14="http://schemas.microsoft.com/office/powerpoint/2010/main" val="1941739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3</a:t>
            </a:r>
          </a:p>
        </p:txBody>
      </p:sp>
      <p:sp>
        <p:nvSpPr>
          <p:cNvPr id="3" name="Content Placeholder 2"/>
          <p:cNvSpPr>
            <a:spLocks noGrp="1"/>
          </p:cNvSpPr>
          <p:nvPr>
            <p:ph type="subTitle" idx="1"/>
          </p:nvPr>
        </p:nvSpPr>
        <p:spPr/>
        <p:txBody>
          <a:bodyPr/>
          <a:lstStyle/>
          <a:p>
            <a:r>
              <a:rPr lang="en-IN" dirty="0"/>
              <a:t>Node.js Buffers</a:t>
            </a:r>
            <a:endParaRPr lang="en-US" dirty="0"/>
          </a:p>
        </p:txBody>
      </p:sp>
    </p:spTree>
    <p:extLst>
      <p:ext uri="{BB962C8B-B14F-4D97-AF65-F5344CB8AC3E}">
        <p14:creationId xmlns:p14="http://schemas.microsoft.com/office/powerpoint/2010/main" val="4111286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Buffers</a:t>
            </a:r>
          </a:p>
        </p:txBody>
      </p:sp>
      <p:sp>
        <p:nvSpPr>
          <p:cNvPr id="3" name="Content Placeholder 2"/>
          <p:cNvSpPr>
            <a:spLocks noGrp="1"/>
          </p:cNvSpPr>
          <p:nvPr>
            <p:ph idx="1"/>
          </p:nvPr>
        </p:nvSpPr>
        <p:spPr/>
        <p:txBody>
          <a:bodyPr>
            <a:normAutofit fontScale="92500"/>
          </a:bodyPr>
          <a:lstStyle/>
          <a:p>
            <a:r>
              <a:rPr lang="en-US" dirty="0"/>
              <a:t>Pure JavaScript is great with strings, but it does not handle binary data very well.</a:t>
            </a:r>
          </a:p>
          <a:p>
            <a:r>
              <a:rPr lang="en-US" dirty="0"/>
              <a:t>The buffers module provides a way of handling streams of binary data.</a:t>
            </a:r>
          </a:p>
          <a:p>
            <a:r>
              <a:rPr lang="en-US" dirty="0"/>
              <a:t>The Buffer object is a global object in Node.js, and it is not necessary to import it using the require keyword.</a:t>
            </a:r>
          </a:p>
          <a:p>
            <a:r>
              <a:rPr lang="en-US" dirty="0"/>
              <a:t>Buffer refers to the particular memory location in memory</a:t>
            </a:r>
          </a:p>
          <a:p>
            <a:r>
              <a:rPr lang="en-US" dirty="0"/>
              <a:t>Buffer and array have some similarities, but the difference is array can be any type, and it can be resizable. Buffers only deal with binary data, and it can not be resizable.</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Buffer</a:t>
            </a:r>
          </a:p>
        </p:txBody>
      </p:sp>
      <p:sp>
        <p:nvSpPr>
          <p:cNvPr id="3" name="Content Placeholder 2"/>
          <p:cNvSpPr>
            <a:spLocks noGrp="1"/>
          </p:cNvSpPr>
          <p:nvPr>
            <p:ph idx="1"/>
          </p:nvPr>
        </p:nvSpPr>
        <p:spPr/>
        <p:txBody>
          <a:bodyPr/>
          <a:lstStyle/>
          <a:p>
            <a:r>
              <a:rPr lang="en-US" dirty="0"/>
              <a:t>Specified length of </a:t>
            </a:r>
            <a:r>
              <a:rPr lang="en-US" dirty="0" err="1"/>
              <a:t>octent</a:t>
            </a:r>
            <a:br>
              <a:rPr lang="en-US" dirty="0"/>
            </a:br>
            <a:r>
              <a:rPr lang="en-US" dirty="0"/>
              <a:t> </a:t>
            </a:r>
            <a:r>
              <a:rPr lang="en-US" dirty="0" err="1"/>
              <a:t>var</a:t>
            </a:r>
            <a:r>
              <a:rPr lang="en-US" dirty="0"/>
              <a:t> </a:t>
            </a:r>
            <a:r>
              <a:rPr lang="en-US" dirty="0" err="1"/>
              <a:t>buf</a:t>
            </a:r>
            <a:r>
              <a:rPr lang="en-US" dirty="0"/>
              <a:t> = new Buffer(10);</a:t>
            </a:r>
          </a:p>
          <a:p>
            <a:r>
              <a:rPr lang="en-US" dirty="0"/>
              <a:t>From a given array</a:t>
            </a:r>
            <a:br>
              <a:rPr lang="en-US" dirty="0"/>
            </a:br>
            <a:r>
              <a:rPr lang="en-US" dirty="0"/>
              <a:t> </a:t>
            </a:r>
            <a:r>
              <a:rPr lang="en-US" dirty="0" err="1"/>
              <a:t>var</a:t>
            </a:r>
            <a:r>
              <a:rPr lang="en-US" dirty="0"/>
              <a:t> </a:t>
            </a:r>
            <a:r>
              <a:rPr lang="en-US" dirty="0" err="1"/>
              <a:t>buf</a:t>
            </a:r>
            <a:r>
              <a:rPr lang="en-US" dirty="0"/>
              <a:t> = new Buffer([10, 20, 30, 40, 50]);</a:t>
            </a:r>
          </a:p>
          <a:p>
            <a:r>
              <a:rPr lang="en-US" dirty="0"/>
              <a:t>From a string with/without encoding</a:t>
            </a:r>
            <a:br>
              <a:rPr lang="en-US" dirty="0"/>
            </a:br>
            <a:r>
              <a:rPr lang="en-US" dirty="0"/>
              <a:t> </a:t>
            </a:r>
            <a:r>
              <a:rPr lang="en-US" dirty="0" err="1"/>
              <a:t>var</a:t>
            </a:r>
            <a:r>
              <a:rPr lang="en-US" dirty="0"/>
              <a:t> </a:t>
            </a:r>
            <a:r>
              <a:rPr lang="en-US" dirty="0" err="1"/>
              <a:t>buf</a:t>
            </a:r>
            <a:r>
              <a:rPr lang="en-US" dirty="0"/>
              <a:t> = new Buffer("Simply Easy Learning", "utf-8");</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Buffer</a:t>
            </a:r>
          </a:p>
        </p:txBody>
      </p:sp>
      <p:sp>
        <p:nvSpPr>
          <p:cNvPr id="3" name="Content Placeholder 2"/>
          <p:cNvSpPr>
            <a:spLocks noGrp="1"/>
          </p:cNvSpPr>
          <p:nvPr>
            <p:ph idx="1"/>
          </p:nvPr>
        </p:nvSpPr>
        <p:spPr/>
        <p:txBody>
          <a:bodyPr>
            <a:normAutofit fontScale="92500" lnSpcReduction="10000"/>
          </a:bodyPr>
          <a:lstStyle/>
          <a:p>
            <a:r>
              <a:rPr lang="en-US" dirty="0"/>
              <a:t>Syntax</a:t>
            </a:r>
            <a:br>
              <a:rPr lang="en-US" dirty="0"/>
            </a:br>
            <a:r>
              <a:rPr lang="en-US" dirty="0" err="1"/>
              <a:t>buf.write</a:t>
            </a:r>
            <a:r>
              <a:rPr lang="en-US" dirty="0"/>
              <a:t>(string[, offset][, length][, encoding])</a:t>
            </a:r>
            <a:br>
              <a:rPr lang="en-US" dirty="0"/>
            </a:br>
            <a:r>
              <a:rPr lang="en-US" dirty="0"/>
              <a:t>This method returns the number of octets written</a:t>
            </a:r>
            <a:br>
              <a:rPr lang="en-US" dirty="0"/>
            </a:br>
            <a:endParaRPr lang="en-US" dirty="0"/>
          </a:p>
          <a:p>
            <a:r>
              <a:rPr lang="en-US" dirty="0"/>
              <a:t>Example</a:t>
            </a:r>
          </a:p>
          <a:p>
            <a:pPr>
              <a:buNone/>
            </a:pPr>
            <a:r>
              <a:rPr lang="en-US" dirty="0"/>
              <a:t>	</a:t>
            </a:r>
            <a:r>
              <a:rPr lang="en-US" dirty="0" err="1"/>
              <a:t>buf</a:t>
            </a:r>
            <a:r>
              <a:rPr lang="en-US" dirty="0"/>
              <a:t> = new Buffer(256); </a:t>
            </a:r>
          </a:p>
          <a:p>
            <a:pPr>
              <a:buNone/>
            </a:pPr>
            <a:r>
              <a:rPr lang="en-US" dirty="0"/>
              <a:t>	</a:t>
            </a:r>
            <a:r>
              <a:rPr lang="en-US" dirty="0" err="1"/>
              <a:t>len</a:t>
            </a:r>
            <a:r>
              <a:rPr lang="en-US" dirty="0"/>
              <a:t> = </a:t>
            </a:r>
            <a:r>
              <a:rPr lang="en-US" dirty="0" err="1"/>
              <a:t>buf.write</a:t>
            </a:r>
            <a:r>
              <a:rPr lang="en-US" dirty="0"/>
              <a:t>("Simply Easy Learning"); </a:t>
            </a:r>
          </a:p>
          <a:p>
            <a:pPr>
              <a:buNone/>
            </a:pPr>
            <a:r>
              <a:rPr lang="en-US" dirty="0"/>
              <a:t>	console.log("Octets written : "+ </a:t>
            </a:r>
            <a:r>
              <a:rPr lang="en-US" dirty="0" err="1"/>
              <a:t>len</a:t>
            </a:r>
            <a:r>
              <a:rPr lang="en-US" dirty="0"/>
              <a:t>); </a:t>
            </a:r>
          </a:p>
          <a:p>
            <a:endParaRPr lang="en-US" dirty="0"/>
          </a:p>
          <a:p>
            <a:r>
              <a:rPr lang="en-US" dirty="0"/>
              <a:t>Output</a:t>
            </a:r>
            <a:br>
              <a:rPr lang="en-US" dirty="0"/>
            </a:br>
            <a:r>
              <a:rPr lang="en-US" dirty="0"/>
              <a:t> Octets written : 20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Buffer</a:t>
            </a:r>
          </a:p>
        </p:txBody>
      </p:sp>
      <p:sp>
        <p:nvSpPr>
          <p:cNvPr id="3" name="Content Placeholder 2"/>
          <p:cNvSpPr>
            <a:spLocks noGrp="1"/>
          </p:cNvSpPr>
          <p:nvPr>
            <p:ph idx="1"/>
          </p:nvPr>
        </p:nvSpPr>
        <p:spPr/>
        <p:txBody>
          <a:bodyPr>
            <a:normAutofit fontScale="92500" lnSpcReduction="20000"/>
          </a:bodyPr>
          <a:lstStyle/>
          <a:p>
            <a:r>
              <a:rPr lang="en-US" dirty="0"/>
              <a:t>Syntax</a:t>
            </a:r>
            <a:br>
              <a:rPr lang="en-US" dirty="0"/>
            </a:br>
            <a:r>
              <a:rPr lang="en-US" dirty="0" err="1"/>
              <a:t>buf.toString</a:t>
            </a:r>
            <a:r>
              <a:rPr lang="en-US" dirty="0"/>
              <a:t>([encoding][, start][, end])</a:t>
            </a:r>
            <a:br>
              <a:rPr lang="en-US" dirty="0"/>
            </a:br>
            <a:r>
              <a:rPr lang="en-US" dirty="0"/>
              <a:t>This method decodes and returns a string from buffer data encoded using the specified character set encoding</a:t>
            </a:r>
            <a:br>
              <a:rPr lang="en-US" dirty="0"/>
            </a:br>
            <a:endParaRPr lang="en-US" dirty="0"/>
          </a:p>
          <a:p>
            <a:r>
              <a:rPr lang="en-US" dirty="0"/>
              <a:t>Example</a:t>
            </a:r>
          </a:p>
          <a:p>
            <a:pPr>
              <a:buNone/>
            </a:pPr>
            <a:r>
              <a:rPr lang="en-US" dirty="0"/>
              <a:t>	</a:t>
            </a:r>
            <a:r>
              <a:rPr lang="en-US" dirty="0" err="1"/>
              <a:t>buf</a:t>
            </a:r>
            <a:r>
              <a:rPr lang="en-US" dirty="0"/>
              <a:t> = new Buffer(26); </a:t>
            </a:r>
            <a:br>
              <a:rPr lang="en-US" dirty="0"/>
            </a:br>
            <a:r>
              <a:rPr lang="en-US" dirty="0"/>
              <a:t>for (</a:t>
            </a:r>
            <a:r>
              <a:rPr lang="en-US" dirty="0" err="1"/>
              <a:t>var</a:t>
            </a:r>
            <a:r>
              <a:rPr lang="en-US" dirty="0"/>
              <a:t> </a:t>
            </a:r>
            <a:r>
              <a:rPr lang="en-US" dirty="0" err="1"/>
              <a:t>i</a:t>
            </a:r>
            <a:r>
              <a:rPr lang="en-US" dirty="0"/>
              <a:t> = 0 ; </a:t>
            </a:r>
            <a:r>
              <a:rPr lang="en-US" dirty="0" err="1"/>
              <a:t>i</a:t>
            </a:r>
            <a:r>
              <a:rPr lang="en-US" dirty="0"/>
              <a:t> &lt; 26 ; </a:t>
            </a:r>
            <a:r>
              <a:rPr lang="en-US" dirty="0" err="1"/>
              <a:t>i</a:t>
            </a:r>
            <a:r>
              <a:rPr lang="en-US" dirty="0"/>
              <a:t>++) { </a:t>
            </a:r>
            <a:r>
              <a:rPr lang="en-US" dirty="0" err="1"/>
              <a:t>buf</a:t>
            </a:r>
            <a:r>
              <a:rPr lang="en-US" dirty="0"/>
              <a:t>[</a:t>
            </a:r>
            <a:r>
              <a:rPr lang="en-US" dirty="0" err="1"/>
              <a:t>i</a:t>
            </a:r>
            <a:r>
              <a:rPr lang="en-US" dirty="0"/>
              <a:t>] = </a:t>
            </a:r>
            <a:r>
              <a:rPr lang="en-US" dirty="0" err="1"/>
              <a:t>i</a:t>
            </a:r>
            <a:r>
              <a:rPr lang="en-US" dirty="0"/>
              <a:t> + 97; } </a:t>
            </a:r>
            <a:br>
              <a:rPr lang="en-US" dirty="0"/>
            </a:br>
            <a:endParaRPr lang="en-US" dirty="0"/>
          </a:p>
          <a:p>
            <a:r>
              <a:rPr lang="en-US" dirty="0"/>
              <a:t>Output</a:t>
            </a:r>
            <a:br>
              <a:rPr lang="en-US" dirty="0"/>
            </a:br>
            <a:r>
              <a:rPr lang="en-US" sz="2200" dirty="0"/>
              <a:t>console.log( </a:t>
            </a:r>
            <a:r>
              <a:rPr lang="en-US" sz="2200" dirty="0" err="1"/>
              <a:t>buf.toString</a:t>
            </a:r>
            <a:r>
              <a:rPr lang="en-US" sz="2200" dirty="0"/>
              <a:t>('</a:t>
            </a:r>
            <a:r>
              <a:rPr lang="en-US" sz="2200" dirty="0" err="1"/>
              <a:t>ascii</a:t>
            </a:r>
            <a:r>
              <a:rPr lang="en-US" sz="2200" dirty="0"/>
              <a:t>')); //</a:t>
            </a:r>
            <a:r>
              <a:rPr lang="en-US" sz="2200" dirty="0" err="1"/>
              <a:t>abcdefghijklmnopqrstuvwxyz</a:t>
            </a:r>
            <a:br>
              <a:rPr lang="en-US" dirty="0"/>
            </a:br>
            <a:r>
              <a:rPr lang="en-US" dirty="0"/>
              <a:t>console.log( </a:t>
            </a:r>
            <a:r>
              <a:rPr lang="en-US" dirty="0" err="1"/>
              <a:t>buf.toString</a:t>
            </a:r>
            <a:r>
              <a:rPr lang="en-US" dirty="0"/>
              <a:t>('ascii',0,5)); // </a:t>
            </a:r>
            <a:r>
              <a:rPr lang="en-US" dirty="0" err="1"/>
              <a:t>abcde</a:t>
            </a:r>
            <a:r>
              <a:rPr lang="en-US" dirty="0"/>
              <a:t> </a:t>
            </a:r>
            <a:br>
              <a:rPr lang="en-US" dirty="0"/>
            </a:br>
            <a:r>
              <a:rPr lang="en-US" dirty="0"/>
              <a:t>console.log( </a:t>
            </a:r>
            <a:r>
              <a:rPr lang="en-US" dirty="0" err="1"/>
              <a:t>buf.toString</a:t>
            </a:r>
            <a:r>
              <a:rPr lang="en-US" dirty="0"/>
              <a:t>('utf8',0,5)); // </a:t>
            </a:r>
            <a:r>
              <a:rPr lang="en-US" dirty="0" err="1"/>
              <a:t>abcde</a:t>
            </a: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of Node.js</a:t>
            </a:r>
            <a:endParaRPr lang="en-US" dirty="0"/>
          </a:p>
        </p:txBody>
      </p:sp>
      <p:sp>
        <p:nvSpPr>
          <p:cNvPr id="3" name="Content Placeholder 2"/>
          <p:cNvSpPr>
            <a:spLocks noGrp="1"/>
          </p:cNvSpPr>
          <p:nvPr>
            <p:ph idx="1"/>
          </p:nvPr>
        </p:nvSpPr>
        <p:spPr/>
        <p:txBody>
          <a:bodyPr/>
          <a:lstStyle/>
          <a:p>
            <a:r>
              <a:rPr lang="en-US" dirty="0"/>
              <a:t>Before 2009, web browsers used JavaScript. </a:t>
            </a:r>
          </a:p>
          <a:p>
            <a:r>
              <a:rPr lang="en-US" dirty="0"/>
              <a:t>JS was invented in the 1990 as a scripting language for adding dynamic features to a web page from an HTML file. </a:t>
            </a:r>
          </a:p>
          <a:p>
            <a:r>
              <a:rPr lang="en-US" dirty="0"/>
              <a:t>On the other hand, Ryan Dahl created a runtime environment for JavaScript to operate outside of web browsers in 2009. </a:t>
            </a:r>
          </a:p>
          <a:p>
            <a:r>
              <a:rPr lang="en-US" dirty="0" err="1"/>
              <a:t>npm</a:t>
            </a:r>
            <a:r>
              <a:rPr lang="en-US" dirty="0"/>
              <a:t>, a package manager for the Node.js environment, was released in January 2010.</a:t>
            </a:r>
          </a:p>
          <a:p>
            <a:r>
              <a:rPr lang="en-US" dirty="0"/>
              <a:t>Current version is 19.4.0 (LTS version is 18.13.0)</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Concatenate Buffers</a:t>
            </a:r>
          </a:p>
        </p:txBody>
      </p:sp>
      <p:sp>
        <p:nvSpPr>
          <p:cNvPr id="3" name="Content Placeholder 2"/>
          <p:cNvSpPr>
            <a:spLocks noGrp="1"/>
          </p:cNvSpPr>
          <p:nvPr>
            <p:ph idx="1"/>
          </p:nvPr>
        </p:nvSpPr>
        <p:spPr/>
        <p:txBody>
          <a:bodyPr>
            <a:normAutofit fontScale="92500" lnSpcReduction="10000"/>
          </a:bodyPr>
          <a:lstStyle/>
          <a:p>
            <a:r>
              <a:rPr lang="en-US" dirty="0"/>
              <a:t>Syntax</a:t>
            </a:r>
            <a:br>
              <a:rPr lang="en-US" dirty="0"/>
            </a:br>
            <a:r>
              <a:rPr lang="en-US" dirty="0"/>
              <a:t> </a:t>
            </a:r>
            <a:r>
              <a:rPr lang="en-US" dirty="0" err="1"/>
              <a:t>Buffer.concat</a:t>
            </a:r>
            <a:r>
              <a:rPr lang="en-US" dirty="0"/>
              <a:t>(list[, </a:t>
            </a:r>
            <a:r>
              <a:rPr lang="en-US" dirty="0" err="1"/>
              <a:t>totalLength</a:t>
            </a:r>
            <a:r>
              <a:rPr lang="en-US" dirty="0"/>
              <a:t>]) </a:t>
            </a:r>
            <a:br>
              <a:rPr lang="en-US" dirty="0"/>
            </a:br>
            <a:r>
              <a:rPr lang="en-US" dirty="0"/>
              <a:t> This method returns a Buffer instance. </a:t>
            </a:r>
            <a:br>
              <a:rPr lang="en-US" dirty="0"/>
            </a:br>
            <a:endParaRPr lang="en-US" dirty="0"/>
          </a:p>
          <a:p>
            <a:r>
              <a:rPr lang="en-US" dirty="0"/>
              <a:t>Example</a:t>
            </a:r>
          </a:p>
          <a:p>
            <a:pPr>
              <a:buNone/>
            </a:pPr>
            <a:r>
              <a:rPr lang="en-US" dirty="0"/>
              <a:t>	</a:t>
            </a:r>
            <a:r>
              <a:rPr lang="en-US" dirty="0" err="1"/>
              <a:t>var</a:t>
            </a:r>
            <a:r>
              <a:rPr lang="en-US" dirty="0"/>
              <a:t> buffer1 = new Buffer('</a:t>
            </a:r>
            <a:r>
              <a:rPr lang="en-US" dirty="0" err="1"/>
              <a:t>TutorialsPoint</a:t>
            </a:r>
            <a:r>
              <a:rPr lang="en-US" dirty="0"/>
              <a:t> '); </a:t>
            </a:r>
            <a:br>
              <a:rPr lang="en-US" dirty="0"/>
            </a:br>
            <a:r>
              <a:rPr lang="en-US" dirty="0" err="1"/>
              <a:t>var</a:t>
            </a:r>
            <a:r>
              <a:rPr lang="en-US" dirty="0"/>
              <a:t> buffer2 = new Buffer('Simply Easy Learning'); </a:t>
            </a:r>
            <a:br>
              <a:rPr lang="en-US" dirty="0"/>
            </a:br>
            <a:r>
              <a:rPr lang="en-US" dirty="0" err="1"/>
              <a:t>var</a:t>
            </a:r>
            <a:r>
              <a:rPr lang="en-US" dirty="0"/>
              <a:t> buffer3 = </a:t>
            </a:r>
            <a:r>
              <a:rPr lang="en-US" dirty="0" err="1"/>
              <a:t>Buffer.concat</a:t>
            </a:r>
            <a:r>
              <a:rPr lang="en-US" dirty="0"/>
              <a:t>([buffer1,buffer2]); </a:t>
            </a:r>
            <a:br>
              <a:rPr lang="en-US" dirty="0"/>
            </a:br>
            <a:r>
              <a:rPr lang="en-US" dirty="0"/>
              <a:t>console.log("buffer3 content: " + buffer3.toString()); </a:t>
            </a:r>
            <a:br>
              <a:rPr lang="en-US" dirty="0"/>
            </a:br>
            <a:endParaRPr lang="en-US" dirty="0"/>
          </a:p>
          <a:p>
            <a:r>
              <a:rPr lang="en-US" dirty="0"/>
              <a:t>Output</a:t>
            </a:r>
            <a:br>
              <a:rPr lang="en-US" dirty="0"/>
            </a:br>
            <a:r>
              <a:rPr lang="en-US" sz="2000" dirty="0"/>
              <a:t> </a:t>
            </a:r>
            <a:r>
              <a:rPr lang="en-US" dirty="0"/>
              <a:t>buffer3 content: </a:t>
            </a:r>
            <a:r>
              <a:rPr lang="en-US" dirty="0" err="1"/>
              <a:t>TutorialsPoint</a:t>
            </a:r>
            <a:r>
              <a:rPr lang="en-US" dirty="0"/>
              <a:t> Simply Easy Learning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Buffers</a:t>
            </a:r>
          </a:p>
        </p:txBody>
      </p:sp>
      <p:sp>
        <p:nvSpPr>
          <p:cNvPr id="3" name="Content Placeholder 2"/>
          <p:cNvSpPr>
            <a:spLocks noGrp="1"/>
          </p:cNvSpPr>
          <p:nvPr>
            <p:ph idx="1"/>
          </p:nvPr>
        </p:nvSpPr>
        <p:spPr/>
        <p:txBody>
          <a:bodyPr>
            <a:normAutofit fontScale="85000" lnSpcReduction="20000"/>
          </a:bodyPr>
          <a:lstStyle/>
          <a:p>
            <a:r>
              <a:rPr lang="en-US" dirty="0"/>
              <a:t>Syntax</a:t>
            </a:r>
            <a:br>
              <a:rPr lang="en-US" dirty="0"/>
            </a:br>
            <a:r>
              <a:rPr lang="en-US" dirty="0"/>
              <a:t> </a:t>
            </a:r>
            <a:r>
              <a:rPr lang="en-US" dirty="0" err="1"/>
              <a:t>buf.compare</a:t>
            </a:r>
            <a:r>
              <a:rPr lang="en-US" dirty="0"/>
              <a:t>(</a:t>
            </a:r>
            <a:r>
              <a:rPr lang="en-US" dirty="0" err="1"/>
              <a:t>otherBuffer</a:t>
            </a:r>
            <a:r>
              <a:rPr lang="en-US" dirty="0"/>
              <a:t>);</a:t>
            </a:r>
            <a:br>
              <a:rPr lang="en-US" dirty="0"/>
            </a:br>
            <a:r>
              <a:rPr lang="en-US" dirty="0"/>
              <a:t> Returns a number indicating whether it comes before or after or is the same as the </a:t>
            </a:r>
            <a:r>
              <a:rPr lang="en-US" dirty="0" err="1"/>
              <a:t>otherBuffer</a:t>
            </a:r>
            <a:r>
              <a:rPr lang="en-US" dirty="0"/>
              <a:t> in sort order. </a:t>
            </a:r>
            <a:br>
              <a:rPr lang="en-US" dirty="0"/>
            </a:br>
            <a:endParaRPr lang="en-US" dirty="0"/>
          </a:p>
          <a:p>
            <a:r>
              <a:rPr lang="en-US" dirty="0"/>
              <a:t>Example</a:t>
            </a:r>
          </a:p>
          <a:p>
            <a:pPr>
              <a:buNone/>
            </a:pPr>
            <a:r>
              <a:rPr lang="en-US" dirty="0"/>
              <a:t>	</a:t>
            </a:r>
            <a:r>
              <a:rPr lang="en-US" dirty="0" err="1"/>
              <a:t>var</a:t>
            </a:r>
            <a:r>
              <a:rPr lang="en-US" dirty="0"/>
              <a:t> buffer1 = new Buffer('ABC'); </a:t>
            </a:r>
            <a:br>
              <a:rPr lang="en-US" dirty="0"/>
            </a:br>
            <a:r>
              <a:rPr lang="en-US" dirty="0" err="1"/>
              <a:t>var</a:t>
            </a:r>
            <a:r>
              <a:rPr lang="en-US" dirty="0"/>
              <a:t> buffer2 = new Buffer('ABCD'); </a:t>
            </a:r>
            <a:br>
              <a:rPr lang="en-US" dirty="0"/>
            </a:br>
            <a:r>
              <a:rPr lang="en-US" dirty="0" err="1"/>
              <a:t>var</a:t>
            </a:r>
            <a:r>
              <a:rPr lang="en-US" dirty="0"/>
              <a:t> result = buffer1.compare(buffer2);</a:t>
            </a:r>
            <a:br>
              <a:rPr lang="en-US" dirty="0"/>
            </a:br>
            <a:r>
              <a:rPr lang="en-US" dirty="0"/>
              <a:t>if(result &lt; 0) { console.log(buffer1 +" comes before " + buffer2); }</a:t>
            </a:r>
            <a:br>
              <a:rPr lang="en-US" dirty="0"/>
            </a:br>
            <a:r>
              <a:rPr lang="en-US" dirty="0"/>
              <a:t>else if(result === 0) { console.log(buffer1 +" is same as " + buffer2); } </a:t>
            </a:r>
            <a:br>
              <a:rPr lang="en-US" dirty="0"/>
            </a:br>
            <a:r>
              <a:rPr lang="en-US" dirty="0"/>
              <a:t>else { console.log(buffer1 +" comes after " + buffer2); }</a:t>
            </a:r>
          </a:p>
          <a:p>
            <a:r>
              <a:rPr lang="en-US" dirty="0"/>
              <a:t>Output</a:t>
            </a:r>
            <a:br>
              <a:rPr lang="en-US" dirty="0"/>
            </a:br>
            <a:r>
              <a:rPr lang="en-US" sz="2000" dirty="0"/>
              <a:t> </a:t>
            </a:r>
            <a:r>
              <a:rPr lang="en-US" dirty="0"/>
              <a:t>ABC comes before ABCD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Buffer</a:t>
            </a:r>
          </a:p>
        </p:txBody>
      </p:sp>
      <p:sp>
        <p:nvSpPr>
          <p:cNvPr id="3" name="Content Placeholder 2"/>
          <p:cNvSpPr>
            <a:spLocks noGrp="1"/>
          </p:cNvSpPr>
          <p:nvPr>
            <p:ph idx="1"/>
          </p:nvPr>
        </p:nvSpPr>
        <p:spPr/>
        <p:txBody>
          <a:bodyPr>
            <a:normAutofit fontScale="92500" lnSpcReduction="20000"/>
          </a:bodyPr>
          <a:lstStyle/>
          <a:p>
            <a:r>
              <a:rPr lang="en-US" dirty="0"/>
              <a:t>Syntax</a:t>
            </a:r>
            <a:br>
              <a:rPr lang="en-US" dirty="0"/>
            </a:br>
            <a:r>
              <a:rPr lang="en-US" dirty="0"/>
              <a:t> </a:t>
            </a:r>
            <a:r>
              <a:rPr lang="en-US" dirty="0" err="1"/>
              <a:t>buf.copy</a:t>
            </a:r>
            <a:r>
              <a:rPr lang="en-US" dirty="0"/>
              <a:t>(</a:t>
            </a:r>
            <a:r>
              <a:rPr lang="en-US" dirty="0" err="1"/>
              <a:t>targetBuffer</a:t>
            </a:r>
            <a:r>
              <a:rPr lang="en-US" dirty="0"/>
              <a:t>[, </a:t>
            </a:r>
            <a:r>
              <a:rPr lang="en-US" dirty="0" err="1"/>
              <a:t>targetStart</a:t>
            </a:r>
            <a:r>
              <a:rPr lang="en-US" dirty="0"/>
              <a:t>][, </a:t>
            </a:r>
            <a:r>
              <a:rPr lang="en-US" dirty="0" err="1"/>
              <a:t>sourceStart</a:t>
            </a:r>
            <a:r>
              <a:rPr lang="en-US" dirty="0"/>
              <a:t>][, </a:t>
            </a:r>
            <a:r>
              <a:rPr lang="en-US" dirty="0" err="1"/>
              <a:t>sourceEnd</a:t>
            </a:r>
            <a:r>
              <a:rPr lang="en-US" dirty="0"/>
              <a:t>]) </a:t>
            </a:r>
            <a:br>
              <a:rPr lang="en-US" dirty="0"/>
            </a:br>
            <a:r>
              <a:rPr lang="en-US" dirty="0"/>
              <a:t> No return value</a:t>
            </a:r>
          </a:p>
          <a:p>
            <a:r>
              <a:rPr lang="en-US" dirty="0"/>
              <a:t>Example</a:t>
            </a:r>
          </a:p>
          <a:p>
            <a:pPr>
              <a:buNone/>
            </a:pPr>
            <a:r>
              <a:rPr lang="en-US" dirty="0"/>
              <a:t>	</a:t>
            </a:r>
            <a:r>
              <a:rPr lang="en-US" dirty="0" err="1"/>
              <a:t>var</a:t>
            </a:r>
            <a:r>
              <a:rPr lang="en-US" dirty="0"/>
              <a:t> buffer1 = new Buffer('ABC'); </a:t>
            </a:r>
            <a:br>
              <a:rPr lang="en-US" dirty="0"/>
            </a:br>
            <a:br>
              <a:rPr lang="en-US" dirty="0"/>
            </a:br>
            <a:r>
              <a:rPr lang="en-US" dirty="0"/>
              <a:t>//copy a buffer </a:t>
            </a:r>
            <a:br>
              <a:rPr lang="en-US" dirty="0"/>
            </a:br>
            <a:r>
              <a:rPr lang="en-US" dirty="0" err="1"/>
              <a:t>var</a:t>
            </a:r>
            <a:r>
              <a:rPr lang="en-US" dirty="0"/>
              <a:t> buffer2 = new Buffer(3); </a:t>
            </a:r>
            <a:br>
              <a:rPr lang="en-US" dirty="0"/>
            </a:br>
            <a:r>
              <a:rPr lang="en-US" dirty="0"/>
              <a:t>buffer1.copy(buffer2); </a:t>
            </a:r>
            <a:br>
              <a:rPr lang="en-US" dirty="0"/>
            </a:br>
            <a:r>
              <a:rPr lang="en-US" dirty="0"/>
              <a:t>console.log("buffer2 content: " + buffer2.toString());</a:t>
            </a:r>
          </a:p>
          <a:p>
            <a:r>
              <a:rPr lang="en-US" dirty="0"/>
              <a:t>Output</a:t>
            </a:r>
            <a:br>
              <a:rPr lang="en-US" dirty="0"/>
            </a:br>
            <a:r>
              <a:rPr lang="en-US" sz="2000" dirty="0"/>
              <a:t> </a:t>
            </a:r>
            <a:r>
              <a:rPr lang="en-US" dirty="0"/>
              <a:t>buffer2 content: ABC</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Slice Buffer</a:t>
            </a:r>
          </a:p>
        </p:txBody>
      </p:sp>
      <p:sp>
        <p:nvSpPr>
          <p:cNvPr id="3" name="Content Placeholder 2"/>
          <p:cNvSpPr>
            <a:spLocks noGrp="1"/>
          </p:cNvSpPr>
          <p:nvPr>
            <p:ph idx="1"/>
          </p:nvPr>
        </p:nvSpPr>
        <p:spPr/>
        <p:txBody>
          <a:bodyPr>
            <a:normAutofit fontScale="92500" lnSpcReduction="20000"/>
          </a:bodyPr>
          <a:lstStyle/>
          <a:p>
            <a:r>
              <a:rPr lang="en-US" dirty="0"/>
              <a:t>Syntax</a:t>
            </a:r>
            <a:br>
              <a:rPr lang="en-US" dirty="0"/>
            </a:br>
            <a:r>
              <a:rPr lang="en-US" dirty="0"/>
              <a:t> </a:t>
            </a:r>
            <a:r>
              <a:rPr lang="en-US" dirty="0" err="1"/>
              <a:t>buf.slice</a:t>
            </a:r>
            <a:r>
              <a:rPr lang="en-US" dirty="0"/>
              <a:t>([start][, end])</a:t>
            </a:r>
            <a:br>
              <a:rPr lang="en-US" dirty="0"/>
            </a:br>
            <a:r>
              <a:rPr lang="en-US" dirty="0"/>
              <a:t> Returns a new buffer which references the same memory as the old one, but offset and cropped by the start (defaults to 0) and end (defaults to </a:t>
            </a:r>
            <a:r>
              <a:rPr lang="en-US" dirty="0" err="1"/>
              <a:t>buffer.length</a:t>
            </a:r>
            <a:r>
              <a:rPr lang="en-US" dirty="0"/>
              <a:t>) indexes</a:t>
            </a:r>
          </a:p>
          <a:p>
            <a:r>
              <a:rPr lang="en-US" dirty="0"/>
              <a:t>Example</a:t>
            </a:r>
          </a:p>
          <a:p>
            <a:pPr>
              <a:buNone/>
            </a:pPr>
            <a:r>
              <a:rPr lang="en-US" dirty="0"/>
              <a:t>	</a:t>
            </a:r>
            <a:r>
              <a:rPr lang="en-US" dirty="0" err="1"/>
              <a:t>var</a:t>
            </a:r>
            <a:r>
              <a:rPr lang="en-US" dirty="0"/>
              <a:t> buffer1 = new Buffer('</a:t>
            </a:r>
            <a:r>
              <a:rPr lang="en-US" dirty="0" err="1"/>
              <a:t>TutorialsPoint</a:t>
            </a:r>
            <a:r>
              <a:rPr lang="en-US" dirty="0"/>
              <a:t>'); </a:t>
            </a:r>
            <a:br>
              <a:rPr lang="en-US" dirty="0"/>
            </a:br>
            <a:br>
              <a:rPr lang="en-US" dirty="0"/>
            </a:br>
            <a:r>
              <a:rPr lang="en-US" dirty="0"/>
              <a:t>//slicing a buffer </a:t>
            </a:r>
            <a:br>
              <a:rPr lang="en-US" dirty="0"/>
            </a:br>
            <a:r>
              <a:rPr lang="en-US" dirty="0" err="1"/>
              <a:t>var</a:t>
            </a:r>
            <a:r>
              <a:rPr lang="en-US" dirty="0"/>
              <a:t> buffer2 = buffer1.slice(0,9); </a:t>
            </a:r>
            <a:br>
              <a:rPr lang="en-US" dirty="0"/>
            </a:br>
            <a:r>
              <a:rPr lang="en-US" dirty="0"/>
              <a:t>console.log("buffer2 content: " + buffer2.toString());</a:t>
            </a:r>
          </a:p>
          <a:p>
            <a:r>
              <a:rPr lang="en-US" dirty="0"/>
              <a:t>Output</a:t>
            </a:r>
            <a:br>
              <a:rPr lang="en-US" dirty="0"/>
            </a:br>
            <a:r>
              <a:rPr lang="en-US" sz="2000" dirty="0"/>
              <a:t> </a:t>
            </a:r>
            <a:r>
              <a:rPr lang="en-US" dirty="0"/>
              <a:t>buffer2 content: Tutorials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Module</a:t>
            </a:r>
          </a:p>
        </p:txBody>
      </p:sp>
      <p:sp>
        <p:nvSpPr>
          <p:cNvPr id="3" name="Content Placeholder 2"/>
          <p:cNvSpPr>
            <a:spLocks noGrp="1"/>
          </p:cNvSpPr>
          <p:nvPr>
            <p:ph idx="1"/>
          </p:nvPr>
        </p:nvSpPr>
        <p:spPr/>
        <p:txBody>
          <a:bodyPr>
            <a:normAutofit fontScale="92500" lnSpcReduction="10000"/>
          </a:bodyPr>
          <a:lstStyle/>
          <a:p>
            <a:r>
              <a:rPr lang="en-US" dirty="0"/>
              <a:t>Streams are one of the Node’s best module.</a:t>
            </a:r>
          </a:p>
          <a:p>
            <a:r>
              <a:rPr lang="en-US" dirty="0"/>
              <a:t>Streams are collections of data — just like arrays or strings. </a:t>
            </a:r>
          </a:p>
          <a:p>
            <a:r>
              <a:rPr lang="en-US" dirty="0"/>
              <a:t>The difference is that streams might not be available all at once, and they don’t have to fit in memory.</a:t>
            </a:r>
          </a:p>
          <a:p>
            <a:r>
              <a:rPr lang="en-US" dirty="0"/>
              <a:t>This makes streams really powerful when working with large amounts of data, or data that’s coming from an external source one </a:t>
            </a:r>
            <a:r>
              <a:rPr lang="en-US" i="1" dirty="0"/>
              <a:t>chunk</a:t>
            </a:r>
            <a:r>
              <a:rPr lang="en-US" dirty="0"/>
              <a:t> at a time.</a:t>
            </a:r>
          </a:p>
          <a:p>
            <a:r>
              <a:rPr lang="en-US" dirty="0"/>
              <a:t>However, streams are not only about working with big data.</a:t>
            </a:r>
          </a:p>
          <a:p>
            <a:r>
              <a:rPr lang="en-US" dirty="0"/>
              <a:t>Example OTT platform, YouTube.</a:t>
            </a:r>
          </a:p>
          <a:p>
            <a:r>
              <a:rPr lang="en-US" dirty="0"/>
              <a:t>We can read data from a source or write data to a destination in continuous way.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types</a:t>
            </a:r>
          </a:p>
        </p:txBody>
      </p:sp>
      <p:sp>
        <p:nvSpPr>
          <p:cNvPr id="3" name="Content Placeholder 2"/>
          <p:cNvSpPr>
            <a:spLocks noGrp="1"/>
          </p:cNvSpPr>
          <p:nvPr>
            <p:ph idx="1"/>
          </p:nvPr>
        </p:nvSpPr>
        <p:spPr/>
        <p:txBody>
          <a:bodyPr>
            <a:normAutofit/>
          </a:bodyPr>
          <a:lstStyle/>
          <a:p>
            <a:r>
              <a:rPr lang="en-US" b="1" dirty="0"/>
              <a:t>Readable</a:t>
            </a:r>
            <a:r>
              <a:rPr lang="en-US" dirty="0"/>
              <a:t> − Stream which is used for read operation.</a:t>
            </a:r>
          </a:p>
          <a:p>
            <a:r>
              <a:rPr lang="en-US" b="1" dirty="0"/>
              <a:t>Writable</a:t>
            </a:r>
            <a:r>
              <a:rPr lang="en-US" dirty="0"/>
              <a:t> − Stream which is used for write operation.</a:t>
            </a:r>
          </a:p>
          <a:p>
            <a:r>
              <a:rPr lang="en-US" b="1" dirty="0"/>
              <a:t>Duplex</a:t>
            </a:r>
            <a:r>
              <a:rPr lang="en-US" dirty="0"/>
              <a:t> − Stream which can be used for both read and write operation.</a:t>
            </a:r>
          </a:p>
          <a:p>
            <a:r>
              <a:rPr lang="en-US" b="1" dirty="0"/>
              <a:t>Transform</a:t>
            </a:r>
            <a:r>
              <a:rPr lang="en-US" dirty="0"/>
              <a:t> − A type of duplex stream where the output is computed based on input.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Events</a:t>
            </a:r>
          </a:p>
        </p:txBody>
      </p:sp>
      <p:sp>
        <p:nvSpPr>
          <p:cNvPr id="3" name="Content Placeholder 2"/>
          <p:cNvSpPr>
            <a:spLocks noGrp="1"/>
          </p:cNvSpPr>
          <p:nvPr>
            <p:ph idx="1"/>
          </p:nvPr>
        </p:nvSpPr>
        <p:spPr/>
        <p:txBody>
          <a:bodyPr>
            <a:normAutofit/>
          </a:bodyPr>
          <a:lstStyle/>
          <a:p>
            <a:r>
              <a:rPr lang="en-US" b="1" dirty="0"/>
              <a:t>data</a:t>
            </a:r>
            <a:r>
              <a:rPr lang="en-US" dirty="0"/>
              <a:t> − This event is fired when there is data is available to read.</a:t>
            </a:r>
          </a:p>
          <a:p>
            <a:r>
              <a:rPr lang="en-US" b="1" dirty="0"/>
              <a:t>end</a:t>
            </a:r>
            <a:r>
              <a:rPr lang="en-US" dirty="0"/>
              <a:t> − This event is fired when there is no more data to read.</a:t>
            </a:r>
          </a:p>
          <a:p>
            <a:r>
              <a:rPr lang="en-US" b="1" dirty="0"/>
              <a:t>error</a:t>
            </a:r>
            <a:r>
              <a:rPr lang="en-US" dirty="0"/>
              <a:t> − This event is fired when there is any error receiving or writing data.</a:t>
            </a:r>
          </a:p>
          <a:p>
            <a:r>
              <a:rPr lang="en-US" b="1" dirty="0"/>
              <a:t>finish</a:t>
            </a:r>
            <a:r>
              <a:rPr lang="en-US" dirty="0"/>
              <a:t> − This event is fired when all the data has been flushed to underlying system.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a stream</a:t>
            </a:r>
          </a:p>
        </p:txBody>
      </p:sp>
      <p:sp>
        <p:nvSpPr>
          <p:cNvPr id="3" name="Content Placeholder 2"/>
          <p:cNvSpPr>
            <a:spLocks noGrp="1"/>
          </p:cNvSpPr>
          <p:nvPr>
            <p:ph idx="1"/>
          </p:nvPr>
        </p:nvSpPr>
        <p:spPr/>
        <p:txBody>
          <a:bodyPr>
            <a:normAutofit lnSpcReduction="10000"/>
          </a:bodyPr>
          <a:lstStyle/>
          <a:p>
            <a:r>
              <a:rPr lang="en-US" dirty="0" err="1"/>
              <a:t>var</a:t>
            </a:r>
            <a:r>
              <a:rPr lang="en-US" dirty="0"/>
              <a:t> </a:t>
            </a:r>
            <a:r>
              <a:rPr lang="en-US" dirty="0" err="1"/>
              <a:t>fs</a:t>
            </a:r>
            <a:r>
              <a:rPr lang="en-US" dirty="0"/>
              <a:t> = require("</a:t>
            </a:r>
            <a:r>
              <a:rPr lang="en-US" dirty="0" err="1"/>
              <a:t>fs</a:t>
            </a:r>
            <a:r>
              <a:rPr lang="en-US" dirty="0"/>
              <a:t>"); </a:t>
            </a:r>
            <a:br>
              <a:rPr lang="en-US" dirty="0"/>
            </a:br>
            <a:r>
              <a:rPr lang="en-US" dirty="0" err="1"/>
              <a:t>var</a:t>
            </a:r>
            <a:r>
              <a:rPr lang="en-US" dirty="0"/>
              <a:t> data = ''; </a:t>
            </a:r>
            <a:br>
              <a:rPr lang="en-US" dirty="0"/>
            </a:br>
            <a:r>
              <a:rPr lang="en-US" dirty="0"/>
              <a:t>// Create a readable stream </a:t>
            </a:r>
            <a:br>
              <a:rPr lang="en-US" dirty="0"/>
            </a:br>
            <a:r>
              <a:rPr lang="en-US" dirty="0" err="1"/>
              <a:t>var</a:t>
            </a:r>
            <a:r>
              <a:rPr lang="en-US" dirty="0"/>
              <a:t> </a:t>
            </a:r>
            <a:r>
              <a:rPr lang="en-US" dirty="0" err="1"/>
              <a:t>readerStream</a:t>
            </a:r>
            <a:r>
              <a:rPr lang="en-US" dirty="0"/>
              <a:t> = </a:t>
            </a:r>
            <a:r>
              <a:rPr lang="en-US" dirty="0" err="1"/>
              <a:t>fs.createReadStream</a:t>
            </a:r>
            <a:r>
              <a:rPr lang="en-US" dirty="0"/>
              <a:t>('input.txt'); </a:t>
            </a:r>
            <a:br>
              <a:rPr lang="en-US" dirty="0"/>
            </a:br>
            <a:r>
              <a:rPr lang="en-US" dirty="0" err="1"/>
              <a:t>readerStream.setEncoding</a:t>
            </a:r>
            <a:r>
              <a:rPr lang="en-US" dirty="0"/>
              <a:t>('UTF8'); </a:t>
            </a:r>
            <a:br>
              <a:rPr lang="en-US" dirty="0"/>
            </a:br>
            <a:r>
              <a:rPr lang="en-US" dirty="0"/>
              <a:t>// Handle stream events --&gt; data, end, and error </a:t>
            </a:r>
            <a:br>
              <a:rPr lang="en-US" dirty="0"/>
            </a:br>
            <a:r>
              <a:rPr lang="en-US" dirty="0" err="1"/>
              <a:t>readerStream.on</a:t>
            </a:r>
            <a:r>
              <a:rPr lang="en-US" dirty="0"/>
              <a:t>('data', function(chunk) </a:t>
            </a:r>
            <a:br>
              <a:rPr lang="en-US" dirty="0"/>
            </a:br>
            <a:r>
              <a:rPr lang="en-US" dirty="0"/>
              <a:t>{ data += chunk; }); </a:t>
            </a:r>
            <a:br>
              <a:rPr lang="en-US" dirty="0"/>
            </a:br>
            <a:r>
              <a:rPr lang="en-US" dirty="0" err="1"/>
              <a:t>readerStream.on</a:t>
            </a:r>
            <a:r>
              <a:rPr lang="en-US" dirty="0"/>
              <a:t>('</a:t>
            </a:r>
            <a:r>
              <a:rPr lang="en-US" dirty="0" err="1"/>
              <a:t>end',function</a:t>
            </a:r>
            <a:r>
              <a:rPr lang="en-US" dirty="0"/>
              <a:t>() { console.log(data); }); </a:t>
            </a:r>
            <a:br>
              <a:rPr lang="en-US" dirty="0"/>
            </a:br>
            <a:r>
              <a:rPr lang="en-US" dirty="0" err="1"/>
              <a:t>readerStream.on</a:t>
            </a:r>
            <a:r>
              <a:rPr lang="en-US" dirty="0"/>
              <a:t>('error', function(err) { console.log(</a:t>
            </a:r>
            <a:r>
              <a:rPr lang="en-US" dirty="0" err="1"/>
              <a:t>err.stack</a:t>
            </a:r>
            <a:r>
              <a:rPr lang="en-US" dirty="0"/>
              <a:t>); });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from a stream</a:t>
            </a:r>
          </a:p>
        </p:txBody>
      </p:sp>
      <p:sp>
        <p:nvSpPr>
          <p:cNvPr id="3" name="Content Placeholder 2"/>
          <p:cNvSpPr>
            <a:spLocks noGrp="1"/>
          </p:cNvSpPr>
          <p:nvPr>
            <p:ph idx="1"/>
          </p:nvPr>
        </p:nvSpPr>
        <p:spPr/>
        <p:txBody>
          <a:bodyPr>
            <a:normAutofit lnSpcReduction="10000"/>
          </a:bodyPr>
          <a:lstStyle/>
          <a:p>
            <a:r>
              <a:rPr lang="en-US" dirty="0" err="1"/>
              <a:t>var</a:t>
            </a:r>
            <a:r>
              <a:rPr lang="en-US" dirty="0"/>
              <a:t> </a:t>
            </a:r>
            <a:r>
              <a:rPr lang="en-US" dirty="0" err="1"/>
              <a:t>fs</a:t>
            </a:r>
            <a:r>
              <a:rPr lang="en-US" dirty="0"/>
              <a:t> = require("</a:t>
            </a:r>
            <a:r>
              <a:rPr lang="en-US" dirty="0" err="1"/>
              <a:t>fs</a:t>
            </a:r>
            <a:r>
              <a:rPr lang="en-US" dirty="0"/>
              <a:t>"); </a:t>
            </a:r>
            <a:br>
              <a:rPr lang="en-US" dirty="0"/>
            </a:br>
            <a:r>
              <a:rPr lang="en-US" dirty="0" err="1"/>
              <a:t>var</a:t>
            </a:r>
            <a:r>
              <a:rPr lang="en-US" dirty="0"/>
              <a:t> data = ''; </a:t>
            </a:r>
            <a:br>
              <a:rPr lang="en-US" dirty="0"/>
            </a:br>
            <a:r>
              <a:rPr lang="en-US" dirty="0"/>
              <a:t>// Create a readable stream </a:t>
            </a:r>
            <a:br>
              <a:rPr lang="en-US" dirty="0"/>
            </a:br>
            <a:r>
              <a:rPr lang="en-US" dirty="0" err="1"/>
              <a:t>var</a:t>
            </a:r>
            <a:r>
              <a:rPr lang="en-US" dirty="0"/>
              <a:t> </a:t>
            </a:r>
            <a:r>
              <a:rPr lang="en-US" dirty="0" err="1"/>
              <a:t>readerStream</a:t>
            </a:r>
            <a:r>
              <a:rPr lang="en-US" dirty="0"/>
              <a:t> = </a:t>
            </a:r>
            <a:r>
              <a:rPr lang="en-US" dirty="0" err="1"/>
              <a:t>fs.createReadStream</a:t>
            </a:r>
            <a:r>
              <a:rPr lang="en-US" dirty="0"/>
              <a:t>('input.txt'); </a:t>
            </a:r>
            <a:br>
              <a:rPr lang="en-US" dirty="0"/>
            </a:br>
            <a:r>
              <a:rPr lang="en-US" dirty="0" err="1"/>
              <a:t>readerStream.setEncoding</a:t>
            </a:r>
            <a:r>
              <a:rPr lang="en-US" dirty="0"/>
              <a:t>('UTF8'); </a:t>
            </a:r>
            <a:br>
              <a:rPr lang="en-US" dirty="0"/>
            </a:br>
            <a:r>
              <a:rPr lang="en-US" dirty="0"/>
              <a:t>// Handle stream events --&gt; data, end, and error </a:t>
            </a:r>
            <a:br>
              <a:rPr lang="en-US" dirty="0"/>
            </a:br>
            <a:r>
              <a:rPr lang="en-US" dirty="0" err="1"/>
              <a:t>readerStream.on</a:t>
            </a:r>
            <a:r>
              <a:rPr lang="en-US" dirty="0"/>
              <a:t>('data', function(chunk) </a:t>
            </a:r>
            <a:br>
              <a:rPr lang="en-US" dirty="0"/>
            </a:br>
            <a:r>
              <a:rPr lang="en-US" dirty="0"/>
              <a:t>{ data += chunk; }); </a:t>
            </a:r>
            <a:br>
              <a:rPr lang="en-US" dirty="0"/>
            </a:br>
            <a:r>
              <a:rPr lang="en-US" dirty="0" err="1"/>
              <a:t>readerStream.on</a:t>
            </a:r>
            <a:r>
              <a:rPr lang="en-US" dirty="0"/>
              <a:t>('</a:t>
            </a:r>
            <a:r>
              <a:rPr lang="en-US" dirty="0" err="1"/>
              <a:t>end',function</a:t>
            </a:r>
            <a:r>
              <a:rPr lang="en-US" dirty="0"/>
              <a:t>() { console.log(data); }); </a:t>
            </a:r>
            <a:br>
              <a:rPr lang="en-US" dirty="0"/>
            </a:br>
            <a:r>
              <a:rPr lang="en-US" dirty="0" err="1"/>
              <a:t>readerStream.on</a:t>
            </a:r>
            <a:r>
              <a:rPr lang="en-US" dirty="0"/>
              <a:t>('error', function(err) { console.log(</a:t>
            </a:r>
            <a:r>
              <a:rPr lang="en-US" dirty="0" err="1"/>
              <a:t>err.stack</a:t>
            </a:r>
            <a:r>
              <a:rPr lang="en-US" dirty="0"/>
              <a:t>); });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a stream</a:t>
            </a:r>
          </a:p>
        </p:txBody>
      </p:sp>
      <p:sp>
        <p:nvSpPr>
          <p:cNvPr id="3" name="Content Placeholder 2"/>
          <p:cNvSpPr>
            <a:spLocks noGrp="1"/>
          </p:cNvSpPr>
          <p:nvPr>
            <p:ph idx="1"/>
          </p:nvPr>
        </p:nvSpPr>
        <p:spPr/>
        <p:txBody>
          <a:bodyPr>
            <a:normAutofit fontScale="92500" lnSpcReduction="10000"/>
          </a:bodyPr>
          <a:lstStyle/>
          <a:p>
            <a:r>
              <a:rPr lang="en-US" dirty="0" err="1"/>
              <a:t>var</a:t>
            </a:r>
            <a:r>
              <a:rPr lang="en-US" dirty="0"/>
              <a:t> </a:t>
            </a:r>
            <a:r>
              <a:rPr lang="en-US" dirty="0" err="1"/>
              <a:t>fs</a:t>
            </a:r>
            <a:r>
              <a:rPr lang="en-US" dirty="0"/>
              <a:t> = require("</a:t>
            </a:r>
            <a:r>
              <a:rPr lang="en-US" dirty="0" err="1"/>
              <a:t>fs</a:t>
            </a:r>
            <a:r>
              <a:rPr lang="en-US" dirty="0"/>
              <a:t>"); </a:t>
            </a:r>
            <a:br>
              <a:rPr lang="en-US" dirty="0"/>
            </a:br>
            <a:r>
              <a:rPr lang="en-US" dirty="0" err="1"/>
              <a:t>var</a:t>
            </a:r>
            <a:r>
              <a:rPr lang="en-US" dirty="0"/>
              <a:t> data = 'Simply Easy Learning'; </a:t>
            </a:r>
            <a:br>
              <a:rPr lang="en-US" dirty="0"/>
            </a:br>
            <a:r>
              <a:rPr lang="en-US" dirty="0"/>
              <a:t>// Create a writable stream </a:t>
            </a:r>
            <a:br>
              <a:rPr lang="en-US" dirty="0"/>
            </a:br>
            <a:r>
              <a:rPr lang="en-US" dirty="0" err="1"/>
              <a:t>var</a:t>
            </a:r>
            <a:r>
              <a:rPr lang="en-US" dirty="0"/>
              <a:t> </a:t>
            </a:r>
            <a:r>
              <a:rPr lang="en-US" dirty="0" err="1"/>
              <a:t>writerStream</a:t>
            </a:r>
            <a:r>
              <a:rPr lang="en-US" dirty="0"/>
              <a:t> = </a:t>
            </a:r>
            <a:r>
              <a:rPr lang="en-US" dirty="0" err="1"/>
              <a:t>fs.createWriteStream</a:t>
            </a:r>
            <a:r>
              <a:rPr lang="en-US" dirty="0"/>
              <a:t>('output.txt'); </a:t>
            </a:r>
            <a:r>
              <a:rPr lang="en-US" dirty="0" err="1"/>
              <a:t>writerStream.write</a:t>
            </a:r>
            <a:r>
              <a:rPr lang="en-US" dirty="0"/>
              <a:t>(data,'UTF8'); </a:t>
            </a:r>
            <a:br>
              <a:rPr lang="en-US" dirty="0"/>
            </a:br>
            <a:r>
              <a:rPr lang="en-US" dirty="0"/>
              <a:t>// Mark the end of file </a:t>
            </a:r>
            <a:br>
              <a:rPr lang="en-US" dirty="0"/>
            </a:br>
            <a:r>
              <a:rPr lang="en-US" dirty="0" err="1"/>
              <a:t>writerStream.end</a:t>
            </a:r>
            <a:r>
              <a:rPr lang="en-US" dirty="0"/>
              <a:t>(); </a:t>
            </a:r>
            <a:br>
              <a:rPr lang="en-US" dirty="0"/>
            </a:br>
            <a:r>
              <a:rPr lang="en-US" dirty="0"/>
              <a:t>// Handle stream events --&gt; finish, and error </a:t>
            </a:r>
            <a:r>
              <a:rPr lang="en-US" dirty="0" err="1"/>
              <a:t>writerStream.on</a:t>
            </a:r>
            <a:r>
              <a:rPr lang="en-US" dirty="0"/>
              <a:t>('finish', function() </a:t>
            </a:r>
            <a:br>
              <a:rPr lang="en-US" dirty="0"/>
            </a:br>
            <a:r>
              <a:rPr lang="en-US" dirty="0"/>
              <a:t>{ console.log("Write completed."); }); </a:t>
            </a:r>
            <a:r>
              <a:rPr lang="en-US" dirty="0" err="1"/>
              <a:t>writerStream.on</a:t>
            </a:r>
            <a:r>
              <a:rPr lang="en-US" dirty="0"/>
              <a:t>('error', function(err) </a:t>
            </a:r>
            <a:br>
              <a:rPr lang="en-US" dirty="0"/>
            </a:br>
            <a:r>
              <a:rPr lang="en-US" dirty="0"/>
              <a:t>{ console.log(</a:t>
            </a:r>
            <a:r>
              <a:rPr lang="en-US" dirty="0" err="1"/>
              <a:t>err.stack</a:t>
            </a:r>
            <a:r>
              <a:rPr lang="en-US" dirty="0"/>
              <a:t>); }); </a:t>
            </a: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Node.js </a:t>
            </a:r>
            <a:r>
              <a:rPr lang="en-IN" sz="1600" dirty="0"/>
              <a:t>– part 1/2</a:t>
            </a:r>
            <a:endParaRPr lang="en-US" dirty="0"/>
          </a:p>
        </p:txBody>
      </p:sp>
      <p:sp>
        <p:nvSpPr>
          <p:cNvPr id="3" name="Content Placeholder 2"/>
          <p:cNvSpPr>
            <a:spLocks noGrp="1"/>
          </p:cNvSpPr>
          <p:nvPr>
            <p:ph idx="1"/>
          </p:nvPr>
        </p:nvSpPr>
        <p:spPr/>
        <p:txBody>
          <a:bodyPr/>
          <a:lstStyle/>
          <a:p>
            <a:r>
              <a:rPr lang="en-US" dirty="0"/>
              <a:t>Typical backend application works</a:t>
            </a:r>
          </a:p>
          <a:p>
            <a:pPr lvl="1"/>
            <a:r>
              <a:rPr lang="en-US" dirty="0"/>
              <a:t>Receive Request</a:t>
            </a:r>
          </a:p>
          <a:p>
            <a:pPr lvl="1"/>
            <a:r>
              <a:rPr lang="en-US" dirty="0"/>
              <a:t>Process Request</a:t>
            </a:r>
          </a:p>
          <a:p>
            <a:pPr lvl="1"/>
            <a:r>
              <a:rPr lang="en-US" dirty="0"/>
              <a:t>Send Response</a:t>
            </a:r>
          </a:p>
          <a:p>
            <a:pPr lvl="1"/>
            <a:r>
              <a:rPr lang="en-US" dirty="0"/>
              <a:t>Wait for next request</a:t>
            </a:r>
          </a:p>
          <a:p>
            <a:r>
              <a:rPr lang="en-US" dirty="0"/>
              <a:t>How Node.JS work</a:t>
            </a:r>
          </a:p>
          <a:p>
            <a:pPr lvl="1"/>
            <a:r>
              <a:rPr lang="en-US" dirty="0"/>
              <a:t>Receive Request</a:t>
            </a:r>
          </a:p>
          <a:p>
            <a:pPr lvl="1"/>
            <a:r>
              <a:rPr lang="en-US" dirty="0"/>
              <a:t>Ready to handle next request</a:t>
            </a:r>
          </a:p>
          <a:p>
            <a:pPr lvl="1"/>
            <a:r>
              <a:rPr lang="en-US" dirty="0"/>
              <a:t>Send response when previous request completed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Piping the stream</a:t>
            </a:r>
          </a:p>
        </p:txBody>
      </p:sp>
      <p:sp>
        <p:nvSpPr>
          <p:cNvPr id="3" name="Content Placeholder 2"/>
          <p:cNvSpPr>
            <a:spLocks noGrp="1"/>
          </p:cNvSpPr>
          <p:nvPr>
            <p:ph idx="1"/>
          </p:nvPr>
        </p:nvSpPr>
        <p:spPr/>
        <p:txBody>
          <a:bodyPr>
            <a:normAutofit/>
          </a:bodyPr>
          <a:lstStyle/>
          <a:p>
            <a:r>
              <a:rPr lang="en-US" dirty="0"/>
              <a:t>We provide the output of one stream as the input to another stream</a:t>
            </a:r>
          </a:p>
          <a:p>
            <a:r>
              <a:rPr lang="en-US" dirty="0" err="1"/>
              <a:t>var</a:t>
            </a:r>
            <a:r>
              <a:rPr lang="en-US" dirty="0"/>
              <a:t> </a:t>
            </a:r>
            <a:r>
              <a:rPr lang="en-US" dirty="0" err="1"/>
              <a:t>fs</a:t>
            </a:r>
            <a:r>
              <a:rPr lang="en-US" dirty="0"/>
              <a:t> = require("</a:t>
            </a:r>
            <a:r>
              <a:rPr lang="en-US" dirty="0" err="1"/>
              <a:t>fs</a:t>
            </a:r>
            <a:r>
              <a:rPr lang="en-US" dirty="0"/>
              <a:t>"); </a:t>
            </a:r>
            <a:br>
              <a:rPr lang="en-US" dirty="0"/>
            </a:br>
            <a:r>
              <a:rPr lang="en-US" dirty="0"/>
              <a:t>// Create a readable stream </a:t>
            </a:r>
            <a:br>
              <a:rPr lang="en-US" dirty="0"/>
            </a:br>
            <a:r>
              <a:rPr lang="en-US" dirty="0" err="1"/>
              <a:t>var</a:t>
            </a:r>
            <a:r>
              <a:rPr lang="en-US" dirty="0"/>
              <a:t> </a:t>
            </a:r>
            <a:r>
              <a:rPr lang="en-US" dirty="0" err="1"/>
              <a:t>readerStream</a:t>
            </a:r>
            <a:r>
              <a:rPr lang="en-US" dirty="0"/>
              <a:t> = </a:t>
            </a:r>
            <a:r>
              <a:rPr lang="en-US" dirty="0" err="1"/>
              <a:t>fs.createReadStream</a:t>
            </a:r>
            <a:r>
              <a:rPr lang="en-US" dirty="0"/>
              <a:t>('input.txt'); </a:t>
            </a:r>
            <a:br>
              <a:rPr lang="en-US" dirty="0"/>
            </a:br>
            <a:r>
              <a:rPr lang="en-US" dirty="0"/>
              <a:t>// Create a writable stream </a:t>
            </a:r>
            <a:br>
              <a:rPr lang="en-US" dirty="0"/>
            </a:br>
            <a:r>
              <a:rPr lang="en-US" dirty="0" err="1"/>
              <a:t>var</a:t>
            </a:r>
            <a:r>
              <a:rPr lang="en-US" dirty="0"/>
              <a:t> </a:t>
            </a:r>
            <a:r>
              <a:rPr lang="en-US" dirty="0" err="1"/>
              <a:t>writerStream</a:t>
            </a:r>
            <a:r>
              <a:rPr lang="en-US" dirty="0"/>
              <a:t> = </a:t>
            </a:r>
            <a:r>
              <a:rPr lang="en-US" dirty="0" err="1"/>
              <a:t>fs.createWriteStream</a:t>
            </a:r>
            <a:r>
              <a:rPr lang="en-US" dirty="0"/>
              <a:t>('output.txt'); </a:t>
            </a:r>
            <a:br>
              <a:rPr lang="en-US" dirty="0"/>
            </a:br>
            <a:r>
              <a:rPr lang="en-US" dirty="0"/>
              <a:t>// Pipe the read and write operations </a:t>
            </a:r>
            <a:br>
              <a:rPr lang="en-US" dirty="0"/>
            </a:br>
            <a:r>
              <a:rPr lang="en-US" dirty="0"/>
              <a:t>// read input.txt and write data to output.txt </a:t>
            </a:r>
            <a:r>
              <a:rPr lang="en-US" dirty="0" err="1"/>
              <a:t>readerStream.pipe</a:t>
            </a:r>
            <a:r>
              <a:rPr lang="en-US" dirty="0"/>
              <a:t>(</a:t>
            </a:r>
            <a:r>
              <a:rPr lang="en-US" dirty="0" err="1"/>
              <a:t>writerStream</a:t>
            </a:r>
            <a:r>
              <a:rPr lang="en-US" dirty="0"/>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Chaining the Streams</a:t>
            </a:r>
          </a:p>
        </p:txBody>
      </p:sp>
      <p:sp>
        <p:nvSpPr>
          <p:cNvPr id="3" name="Content Placeholder 2"/>
          <p:cNvSpPr>
            <a:spLocks noGrp="1"/>
          </p:cNvSpPr>
          <p:nvPr>
            <p:ph idx="1"/>
          </p:nvPr>
        </p:nvSpPr>
        <p:spPr/>
        <p:txBody>
          <a:bodyPr>
            <a:normAutofit lnSpcReduction="10000"/>
          </a:bodyPr>
          <a:lstStyle/>
          <a:p>
            <a:r>
              <a:rPr lang="en-US" dirty="0"/>
              <a:t>Connect the output of one stream to another stream and create a chain of multiple stream operations</a:t>
            </a:r>
          </a:p>
          <a:p>
            <a:r>
              <a:rPr lang="en-US" dirty="0"/>
              <a:t>Example – Read a file -&gt; compress -&gt; Write to another file.</a:t>
            </a:r>
          </a:p>
          <a:p>
            <a:r>
              <a:rPr lang="en-US" dirty="0" err="1"/>
              <a:t>var</a:t>
            </a:r>
            <a:r>
              <a:rPr lang="en-US" dirty="0"/>
              <a:t> </a:t>
            </a:r>
            <a:r>
              <a:rPr lang="en-US" dirty="0" err="1"/>
              <a:t>fs</a:t>
            </a:r>
            <a:r>
              <a:rPr lang="en-US" dirty="0"/>
              <a:t> = require("</a:t>
            </a:r>
            <a:r>
              <a:rPr lang="en-US" dirty="0" err="1"/>
              <a:t>fs</a:t>
            </a:r>
            <a:r>
              <a:rPr lang="en-US" dirty="0"/>
              <a:t>"); </a:t>
            </a:r>
            <a:br>
              <a:rPr lang="en-US" dirty="0"/>
            </a:br>
            <a:r>
              <a:rPr lang="en-US" dirty="0" err="1"/>
              <a:t>var</a:t>
            </a:r>
            <a:r>
              <a:rPr lang="en-US" dirty="0"/>
              <a:t> </a:t>
            </a:r>
            <a:r>
              <a:rPr lang="en-US" dirty="0" err="1"/>
              <a:t>zlib</a:t>
            </a:r>
            <a:r>
              <a:rPr lang="en-US" dirty="0"/>
              <a:t> = require('</a:t>
            </a:r>
            <a:r>
              <a:rPr lang="en-US" dirty="0" err="1"/>
              <a:t>zlib</a:t>
            </a:r>
            <a:r>
              <a:rPr lang="en-US" dirty="0"/>
              <a:t>'); </a:t>
            </a:r>
            <a:br>
              <a:rPr lang="en-US" dirty="0"/>
            </a:br>
            <a:r>
              <a:rPr lang="en-US" dirty="0"/>
              <a:t>// Compress the file input.txt to </a:t>
            </a:r>
            <a:r>
              <a:rPr lang="en-US" dirty="0" err="1"/>
              <a:t>input.txt.gz</a:t>
            </a:r>
            <a:br>
              <a:rPr lang="en-US" dirty="0"/>
            </a:br>
            <a:r>
              <a:rPr lang="en-US" dirty="0"/>
              <a:t> </a:t>
            </a:r>
            <a:r>
              <a:rPr lang="en-US" dirty="0" err="1"/>
              <a:t>fs.createReadStream</a:t>
            </a:r>
            <a:r>
              <a:rPr lang="en-US" dirty="0"/>
              <a:t>('input.txt') </a:t>
            </a:r>
            <a:br>
              <a:rPr lang="en-US" dirty="0"/>
            </a:br>
            <a:r>
              <a:rPr lang="en-US" dirty="0"/>
              <a:t>.pipe(</a:t>
            </a:r>
            <a:r>
              <a:rPr lang="en-US" dirty="0" err="1"/>
              <a:t>zlib.createGzip</a:t>
            </a:r>
            <a:r>
              <a:rPr lang="en-US" dirty="0"/>
              <a:t>()) </a:t>
            </a:r>
            <a:br>
              <a:rPr lang="en-US" dirty="0"/>
            </a:br>
            <a:r>
              <a:rPr lang="en-US" dirty="0"/>
              <a:t>.pipe(</a:t>
            </a:r>
            <a:r>
              <a:rPr lang="en-US" dirty="0" err="1"/>
              <a:t>fs.createWriteStream</a:t>
            </a:r>
            <a:r>
              <a:rPr lang="en-US" dirty="0"/>
              <a:t>('</a:t>
            </a:r>
            <a:r>
              <a:rPr lang="en-US" dirty="0" err="1"/>
              <a:t>input.txt.gz</a:t>
            </a:r>
            <a:r>
              <a:rPr lang="en-US" dirty="0"/>
              <a:t>')); </a:t>
            </a:r>
            <a:br>
              <a:rPr lang="en-US" dirty="0"/>
            </a:br>
            <a:r>
              <a:rPr lang="en-US" dirty="0"/>
              <a:t>console.log("File Compressed.");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Assignment# 3</a:t>
            </a:r>
          </a:p>
        </p:txBody>
      </p:sp>
      <p:sp>
        <p:nvSpPr>
          <p:cNvPr id="3" name="Content Placeholder 2"/>
          <p:cNvSpPr>
            <a:spLocks noGrp="1"/>
          </p:cNvSpPr>
          <p:nvPr>
            <p:ph type="subTitle" idx="1"/>
          </p:nvPr>
        </p:nvSpPr>
        <p:spPr/>
        <p:txBody>
          <a:bodyPr/>
          <a:lstStyle/>
          <a:p>
            <a:r>
              <a:rPr lang="en-IN" dirty="0"/>
              <a:t>Buffers</a:t>
            </a:r>
          </a:p>
          <a:p>
            <a:r>
              <a:rPr lang="en-IN" dirty="0"/>
              <a:t>Streams</a:t>
            </a:r>
            <a:endParaRPr lang="en-US" dirty="0"/>
          </a:p>
        </p:txBody>
      </p:sp>
    </p:spTree>
    <p:extLst>
      <p:ext uri="{BB962C8B-B14F-4D97-AF65-F5344CB8AC3E}">
        <p14:creationId xmlns:p14="http://schemas.microsoft.com/office/powerpoint/2010/main" val="2620836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01AB-0EA3-F8B3-BB76-9EEB71D47B7E}"/>
              </a:ext>
            </a:extLst>
          </p:cNvPr>
          <p:cNvSpPr>
            <a:spLocks noGrp="1"/>
          </p:cNvSpPr>
          <p:nvPr>
            <p:ph type="title"/>
          </p:nvPr>
        </p:nvSpPr>
        <p:spPr/>
        <p:txBody>
          <a:bodyPr/>
          <a:lstStyle/>
          <a:p>
            <a:r>
              <a:rPr lang="en-IN" dirty="0"/>
              <a:t>Assignment Objective</a:t>
            </a:r>
          </a:p>
        </p:txBody>
      </p:sp>
      <p:sp>
        <p:nvSpPr>
          <p:cNvPr id="3" name="Content Placeholder 2">
            <a:extLst>
              <a:ext uri="{FF2B5EF4-FFF2-40B4-BE49-F238E27FC236}">
                <a16:creationId xmlns:a16="http://schemas.microsoft.com/office/drawing/2014/main" id="{5CBFC7A4-403D-9182-9ACD-F81D3AF350C6}"/>
              </a:ext>
            </a:extLst>
          </p:cNvPr>
          <p:cNvSpPr>
            <a:spLocks noGrp="1"/>
          </p:cNvSpPr>
          <p:nvPr>
            <p:ph idx="1"/>
          </p:nvPr>
        </p:nvSpPr>
        <p:spPr/>
        <p:txBody>
          <a:bodyPr/>
          <a:lstStyle/>
          <a:p>
            <a:r>
              <a:rPr lang="en-IN" dirty="0"/>
              <a:t>Read 2 text files “file1.txt” and “file2.txt”. Compare these 2 files using buffer module and display on console “Both files are same” if their contents are same else display “Both files are different”.</a:t>
            </a:r>
          </a:p>
          <a:p>
            <a:r>
              <a:rPr lang="en-IN" dirty="0"/>
              <a:t>Read one text file “file1.txt” and write contents into another file “file2.txt” </a:t>
            </a:r>
            <a:r>
              <a:rPr lang="en-IN"/>
              <a:t>using stream.</a:t>
            </a:r>
            <a:endParaRPr lang="en-IN" dirty="0"/>
          </a:p>
        </p:txBody>
      </p:sp>
    </p:spTree>
    <p:extLst>
      <p:ext uri="{BB962C8B-B14F-4D97-AF65-F5344CB8AC3E}">
        <p14:creationId xmlns:p14="http://schemas.microsoft.com/office/powerpoint/2010/main" val="40865916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4</a:t>
            </a:r>
          </a:p>
        </p:txBody>
      </p:sp>
      <p:sp>
        <p:nvSpPr>
          <p:cNvPr id="3" name="Content Placeholder 2"/>
          <p:cNvSpPr>
            <a:spLocks noGrp="1"/>
          </p:cNvSpPr>
          <p:nvPr>
            <p:ph type="subTitle" idx="1"/>
          </p:nvPr>
        </p:nvSpPr>
        <p:spPr/>
        <p:txBody>
          <a:bodyPr/>
          <a:lstStyle/>
          <a:p>
            <a:r>
              <a:rPr lang="en-IN" dirty="0"/>
              <a:t>Node.js RESTAPI</a:t>
            </a:r>
            <a:endParaRPr lang="en-US" dirty="0"/>
          </a:p>
        </p:txBody>
      </p:sp>
    </p:spTree>
    <p:extLst>
      <p:ext uri="{BB962C8B-B14F-4D97-AF65-F5344CB8AC3E}">
        <p14:creationId xmlns:p14="http://schemas.microsoft.com/office/powerpoint/2010/main" val="36961333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API</a:t>
            </a:r>
          </a:p>
        </p:txBody>
      </p:sp>
      <p:sp>
        <p:nvSpPr>
          <p:cNvPr id="3" name="Content Placeholder 2"/>
          <p:cNvSpPr>
            <a:spLocks noGrp="1"/>
          </p:cNvSpPr>
          <p:nvPr>
            <p:ph idx="1"/>
          </p:nvPr>
        </p:nvSpPr>
        <p:spPr/>
        <p:txBody>
          <a:bodyPr>
            <a:normAutofit fontScale="77500" lnSpcReduction="20000"/>
          </a:bodyPr>
          <a:lstStyle/>
          <a:p>
            <a:r>
              <a:rPr lang="en-US" dirty="0"/>
              <a:t>An application programming interface (API) defines the rules that you must follow to communicate with other software systems.</a:t>
            </a:r>
          </a:p>
          <a:p>
            <a:r>
              <a:rPr lang="en-US" dirty="0"/>
              <a:t>Mechanisms that enable two software components to communicate with each other using a set of definitions and protocols</a:t>
            </a:r>
          </a:p>
          <a:p>
            <a:r>
              <a:rPr lang="en-US" dirty="0"/>
              <a:t>Developers expose or create APIs so that other applications can communicate with their applications programmatically.</a:t>
            </a:r>
          </a:p>
          <a:p>
            <a:r>
              <a:rPr lang="en-US" dirty="0"/>
              <a:t>API is a gateway between clients and resources on the web.</a:t>
            </a:r>
          </a:p>
          <a:p>
            <a:r>
              <a:rPr lang="en-US" b="1" dirty="0"/>
              <a:t>Clients - </a:t>
            </a:r>
            <a:r>
              <a:rPr lang="en-US" dirty="0"/>
              <a:t>Clients are users who want to access information from the web. The client can be a person or a software system that uses the API.</a:t>
            </a:r>
          </a:p>
          <a:p>
            <a:r>
              <a:rPr lang="en-US" b="1" dirty="0"/>
              <a:t>Resources - </a:t>
            </a:r>
            <a:r>
              <a:rPr lang="en-US" dirty="0"/>
              <a:t>Resources are the information that different applications provide to their clients. Resources can be images, videos, text, numbers, or any type of data.</a:t>
            </a:r>
          </a:p>
          <a:p>
            <a:r>
              <a:rPr lang="en-US" dirty="0"/>
              <a:t>Example – Stock market API or weather forecast API</a:t>
            </a:r>
          </a:p>
          <a:p>
            <a:endParaRPr lang="en-US" dirty="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REST API</a:t>
            </a:r>
          </a:p>
        </p:txBody>
      </p:sp>
      <p:sp>
        <p:nvSpPr>
          <p:cNvPr id="3" name="Content Placeholder 2"/>
          <p:cNvSpPr>
            <a:spLocks noGrp="1"/>
          </p:cNvSpPr>
          <p:nvPr>
            <p:ph idx="1"/>
          </p:nvPr>
        </p:nvSpPr>
        <p:spPr/>
        <p:txBody>
          <a:bodyPr/>
          <a:lstStyle/>
          <a:p>
            <a:r>
              <a:rPr lang="en-US" b="1" dirty="0"/>
              <a:t>R</a:t>
            </a:r>
            <a:r>
              <a:rPr lang="en-US" dirty="0"/>
              <a:t>epresentational </a:t>
            </a:r>
            <a:r>
              <a:rPr lang="en-US" b="1" dirty="0"/>
              <a:t>S</a:t>
            </a:r>
            <a:r>
              <a:rPr lang="en-US" dirty="0"/>
              <a:t>tate </a:t>
            </a:r>
            <a:r>
              <a:rPr lang="en-US" b="1" dirty="0"/>
              <a:t>T</a:t>
            </a:r>
            <a:r>
              <a:rPr lang="en-US" dirty="0"/>
              <a:t>ransfer (REST) API is a software architecture that imposes conditions on how an API should work</a:t>
            </a:r>
          </a:p>
          <a:p>
            <a:r>
              <a:rPr lang="en-US" dirty="0"/>
              <a:t>APIs that follow the REST architectural style are called REST APIs.</a:t>
            </a:r>
          </a:p>
          <a:p>
            <a:r>
              <a:rPr lang="en-US" dirty="0"/>
              <a:t>Web services that implement REST architecture are called </a:t>
            </a:r>
            <a:r>
              <a:rPr lang="en-US" dirty="0" err="1"/>
              <a:t>RESTful</a:t>
            </a:r>
            <a:r>
              <a:rPr lang="en-US" dirty="0"/>
              <a:t> web services.</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of the REST architectural</a:t>
            </a:r>
          </a:p>
        </p:txBody>
      </p:sp>
      <p:sp>
        <p:nvSpPr>
          <p:cNvPr id="3" name="Content Placeholder 2"/>
          <p:cNvSpPr>
            <a:spLocks noGrp="1"/>
          </p:cNvSpPr>
          <p:nvPr>
            <p:ph idx="1"/>
          </p:nvPr>
        </p:nvSpPr>
        <p:spPr/>
        <p:txBody>
          <a:bodyPr>
            <a:normAutofit fontScale="85000" lnSpcReduction="20000"/>
          </a:bodyPr>
          <a:lstStyle/>
          <a:p>
            <a:r>
              <a:rPr lang="en-US" b="1" dirty="0"/>
              <a:t>Uniform interface - </a:t>
            </a:r>
            <a:r>
              <a:rPr lang="en-US" dirty="0"/>
              <a:t>The uniform interface is fundamental to the design of any </a:t>
            </a:r>
            <a:r>
              <a:rPr lang="en-US" dirty="0" err="1"/>
              <a:t>RESTful</a:t>
            </a:r>
            <a:r>
              <a:rPr lang="en-US" dirty="0"/>
              <a:t> </a:t>
            </a:r>
            <a:r>
              <a:rPr lang="en-US" dirty="0" err="1"/>
              <a:t>webservice</a:t>
            </a:r>
            <a:r>
              <a:rPr lang="en-US" dirty="0"/>
              <a:t>. It indicates that the server transfers information in a standard format (typically JSON).</a:t>
            </a:r>
          </a:p>
          <a:p>
            <a:r>
              <a:rPr lang="en-US" b="1" dirty="0"/>
              <a:t>Statelessness - </a:t>
            </a:r>
            <a:r>
              <a:rPr lang="en-US" dirty="0"/>
              <a:t>In REST architecture, statelessness refers to a communication method in which the server completes every client request independently of all previous requests.</a:t>
            </a:r>
          </a:p>
          <a:p>
            <a:r>
              <a:rPr lang="en-US" b="1" dirty="0"/>
              <a:t>Layered system - </a:t>
            </a:r>
            <a:r>
              <a:rPr lang="en-US" dirty="0"/>
              <a:t>In a layered system architecture, the client can connect to other authorized intermediaries between the client and server, and it will still receive responses from the server.</a:t>
            </a:r>
          </a:p>
          <a:p>
            <a:r>
              <a:rPr lang="en-US" b="1" dirty="0" err="1"/>
              <a:t>Cacheability</a:t>
            </a:r>
            <a:r>
              <a:rPr lang="en-US" b="1" dirty="0"/>
              <a:t> - </a:t>
            </a:r>
            <a:r>
              <a:rPr lang="en-US" dirty="0" err="1"/>
              <a:t>RESTful</a:t>
            </a:r>
            <a:r>
              <a:rPr lang="en-US" dirty="0"/>
              <a:t> web services support caching, which is the process of storing some responses on the client or on an intermediary to improve server response time.</a:t>
            </a:r>
          </a:p>
          <a:p>
            <a:r>
              <a:rPr lang="en-US" b="1" dirty="0"/>
              <a:t>Code on demand - </a:t>
            </a:r>
            <a:r>
              <a:rPr lang="en-US" dirty="0"/>
              <a:t>In REST architectural style, servers can temporarily extend or customize client functionality by transferring software programming code to the client.</a:t>
            </a:r>
          </a:p>
          <a:p>
            <a:endParaRPr lang="en-US" dirty="0"/>
          </a:p>
          <a:p>
            <a:endParaRPr lang="en-US" dirty="0"/>
          </a:p>
          <a:p>
            <a:endParaRPr lang="en-US" dirty="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a:t>
            </a:r>
            <a:r>
              <a:rPr lang="en-US" dirty="0" err="1"/>
              <a:t>RESTful</a:t>
            </a:r>
            <a:r>
              <a:rPr lang="en-US" dirty="0"/>
              <a:t> APIs</a:t>
            </a:r>
          </a:p>
        </p:txBody>
      </p:sp>
      <p:sp>
        <p:nvSpPr>
          <p:cNvPr id="3" name="Content Placeholder 2"/>
          <p:cNvSpPr>
            <a:spLocks noGrp="1"/>
          </p:cNvSpPr>
          <p:nvPr>
            <p:ph idx="1"/>
          </p:nvPr>
        </p:nvSpPr>
        <p:spPr/>
        <p:txBody>
          <a:bodyPr>
            <a:normAutofit/>
          </a:bodyPr>
          <a:lstStyle/>
          <a:p>
            <a:r>
              <a:rPr lang="en-US" b="1" dirty="0"/>
              <a:t>Scalability - </a:t>
            </a:r>
            <a:r>
              <a:rPr lang="en-US" dirty="0"/>
              <a:t>Systems that implement REST APIs can scale efficiently because REST optimizes client-server interactions.</a:t>
            </a:r>
          </a:p>
          <a:p>
            <a:r>
              <a:rPr lang="en-US" b="1" dirty="0"/>
              <a:t>Flexibility - </a:t>
            </a:r>
            <a:r>
              <a:rPr lang="en-US" dirty="0" err="1"/>
              <a:t>RESTful</a:t>
            </a:r>
            <a:r>
              <a:rPr lang="en-US" dirty="0"/>
              <a:t> web services support total client-server separation.</a:t>
            </a:r>
          </a:p>
          <a:p>
            <a:r>
              <a:rPr lang="en-US" b="1" dirty="0"/>
              <a:t>Independence - </a:t>
            </a:r>
            <a:r>
              <a:rPr lang="en-US" dirty="0"/>
              <a:t>REST APIs are independent of the technology used.</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 </a:t>
            </a:r>
            <a:r>
              <a:rPr lang="en-US" dirty="0" err="1"/>
              <a:t>RESTful</a:t>
            </a:r>
            <a:r>
              <a:rPr lang="en-US" dirty="0"/>
              <a:t> APIs work?</a:t>
            </a:r>
          </a:p>
        </p:txBody>
      </p:sp>
      <p:sp>
        <p:nvSpPr>
          <p:cNvPr id="3" name="Content Placeholder 2"/>
          <p:cNvSpPr>
            <a:spLocks noGrp="1"/>
          </p:cNvSpPr>
          <p:nvPr>
            <p:ph idx="1"/>
          </p:nvPr>
        </p:nvSpPr>
        <p:spPr/>
        <p:txBody>
          <a:bodyPr>
            <a:normAutofit fontScale="92500" lnSpcReduction="10000"/>
          </a:bodyPr>
          <a:lstStyle/>
          <a:p>
            <a:r>
              <a:rPr lang="en-US" dirty="0"/>
              <a:t>The basic function of a </a:t>
            </a:r>
            <a:r>
              <a:rPr lang="en-US" dirty="0" err="1"/>
              <a:t>RESTful</a:t>
            </a:r>
            <a:r>
              <a:rPr lang="en-US" dirty="0"/>
              <a:t> API is the same as browsing the internet. These are the general steps for any REST API call</a:t>
            </a:r>
          </a:p>
          <a:p>
            <a:pPr marL="880110" lvl="1" indent="-514350">
              <a:buFont typeface="+mj-lt"/>
              <a:buAutoNum type="arabicPeriod"/>
            </a:pPr>
            <a:r>
              <a:rPr lang="en-US" dirty="0"/>
              <a:t>The client sends a request to the server. The client follows the API documentation to format the request in a way that the server understands.</a:t>
            </a:r>
          </a:p>
          <a:p>
            <a:pPr marL="880110" lvl="1" indent="-514350">
              <a:buFont typeface="+mj-lt"/>
              <a:buAutoNum type="arabicPeriod"/>
            </a:pPr>
            <a:r>
              <a:rPr lang="en-US" dirty="0"/>
              <a:t>The server authenticates the client and confirms that the client has the right to make that request.</a:t>
            </a:r>
          </a:p>
          <a:p>
            <a:pPr marL="880110" lvl="1" indent="-514350">
              <a:buFont typeface="+mj-lt"/>
              <a:buAutoNum type="arabicPeriod"/>
            </a:pPr>
            <a:r>
              <a:rPr lang="en-US" dirty="0"/>
              <a:t>The server receives the request and processes it internally.</a:t>
            </a:r>
          </a:p>
          <a:p>
            <a:pPr marL="880110" lvl="1" indent="-514350">
              <a:buFont typeface="+mj-lt"/>
              <a:buAutoNum type="arabicPeriod"/>
            </a:pPr>
            <a:r>
              <a:rPr lang="en-US" dirty="0"/>
              <a:t>The server returns a response to the client. The response contains information that tells the client whether the request was successful. The response also includes any information that the client requested.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Node.js </a:t>
            </a:r>
            <a:r>
              <a:rPr lang="en-IN" sz="1600" dirty="0"/>
              <a:t>– part 2/2</a:t>
            </a:r>
            <a:endParaRPr lang="en-US" dirty="0"/>
          </a:p>
        </p:txBody>
      </p:sp>
      <p:sp>
        <p:nvSpPr>
          <p:cNvPr id="3" name="Content Placeholder 2"/>
          <p:cNvSpPr>
            <a:spLocks noGrp="1"/>
          </p:cNvSpPr>
          <p:nvPr>
            <p:ph idx="1"/>
          </p:nvPr>
        </p:nvSpPr>
        <p:spPr/>
        <p:txBody>
          <a:bodyPr/>
          <a:lstStyle/>
          <a:p>
            <a:r>
              <a:rPr lang="en-US" dirty="0"/>
              <a:t>Node.js eliminates the waiting, and simply continues with the next request.</a:t>
            </a:r>
          </a:p>
          <a:p>
            <a:r>
              <a:rPr lang="en-US" dirty="0"/>
              <a:t>Node.js is</a:t>
            </a:r>
          </a:p>
          <a:p>
            <a:pPr lvl="1"/>
            <a:r>
              <a:rPr lang="en-US" dirty="0"/>
              <a:t>single-threaded, </a:t>
            </a:r>
          </a:p>
          <a:p>
            <a:pPr lvl="1"/>
            <a:r>
              <a:rPr lang="en-US" dirty="0"/>
              <a:t>non-blocking, </a:t>
            </a:r>
          </a:p>
          <a:p>
            <a:pPr lvl="1"/>
            <a:r>
              <a:rPr lang="en-US" dirty="0"/>
              <a:t>asynchronous programming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methods/verbs</a:t>
            </a:r>
          </a:p>
        </p:txBody>
      </p:sp>
      <p:sp>
        <p:nvSpPr>
          <p:cNvPr id="3" name="Content Placeholder 2"/>
          <p:cNvSpPr>
            <a:spLocks noGrp="1"/>
          </p:cNvSpPr>
          <p:nvPr>
            <p:ph idx="1"/>
          </p:nvPr>
        </p:nvSpPr>
        <p:spPr/>
        <p:txBody>
          <a:bodyPr>
            <a:normAutofit/>
          </a:bodyPr>
          <a:lstStyle/>
          <a:p>
            <a:r>
              <a:rPr lang="en-US" dirty="0"/>
              <a:t>Following four HTTP methods are commonly used in REST based architecture.</a:t>
            </a:r>
          </a:p>
          <a:p>
            <a:r>
              <a:rPr lang="en-US" b="1" dirty="0"/>
              <a:t>GET</a:t>
            </a:r>
            <a:r>
              <a:rPr lang="en-US" dirty="0"/>
              <a:t> − This is used to provide a read only access to a resource.</a:t>
            </a:r>
          </a:p>
          <a:p>
            <a:r>
              <a:rPr lang="en-US" b="1" dirty="0"/>
              <a:t>POST</a:t>
            </a:r>
            <a:r>
              <a:rPr lang="en-US" dirty="0"/>
              <a:t> − This is used to create a new resource.</a:t>
            </a:r>
          </a:p>
          <a:p>
            <a:r>
              <a:rPr lang="en-US" b="1" dirty="0"/>
              <a:t>DELETE</a:t>
            </a:r>
            <a:r>
              <a:rPr lang="en-US" dirty="0"/>
              <a:t> − This is used to remove a resource.</a:t>
            </a:r>
          </a:p>
          <a:p>
            <a:r>
              <a:rPr lang="en-US" b="1" dirty="0"/>
              <a:t>PUT</a:t>
            </a:r>
            <a:r>
              <a:rPr lang="en-US" dirty="0"/>
              <a:t> − This is used to update a </a:t>
            </a:r>
            <a:r>
              <a:rPr lang="en-US"/>
              <a:t>existing resource.</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7A9A-7CF9-7B39-54C0-4322264E75A6}"/>
              </a:ext>
            </a:extLst>
          </p:cNvPr>
          <p:cNvSpPr>
            <a:spLocks noGrp="1"/>
          </p:cNvSpPr>
          <p:nvPr>
            <p:ph type="title"/>
          </p:nvPr>
        </p:nvSpPr>
        <p:spPr/>
        <p:txBody>
          <a:bodyPr/>
          <a:lstStyle/>
          <a:p>
            <a:r>
              <a:rPr lang="en-IN" dirty="0"/>
              <a:t>Postman</a:t>
            </a:r>
          </a:p>
        </p:txBody>
      </p:sp>
      <p:sp>
        <p:nvSpPr>
          <p:cNvPr id="3" name="Content Placeholder 2">
            <a:extLst>
              <a:ext uri="{FF2B5EF4-FFF2-40B4-BE49-F238E27FC236}">
                <a16:creationId xmlns:a16="http://schemas.microsoft.com/office/drawing/2014/main" id="{8DE46F56-6BA4-3A5D-7D56-9708DEFDE397}"/>
              </a:ext>
            </a:extLst>
          </p:cNvPr>
          <p:cNvSpPr>
            <a:spLocks noGrp="1"/>
          </p:cNvSpPr>
          <p:nvPr>
            <p:ph idx="1"/>
          </p:nvPr>
        </p:nvSpPr>
        <p:spPr/>
        <p:txBody>
          <a:bodyPr/>
          <a:lstStyle/>
          <a:p>
            <a:r>
              <a:rPr lang="en-IN" dirty="0"/>
              <a:t>Postman is an application for API testing.</a:t>
            </a:r>
          </a:p>
          <a:p>
            <a:r>
              <a:rPr lang="en-IN" dirty="0"/>
              <a:t>We don’t need to build UI to validate APIs</a:t>
            </a:r>
          </a:p>
          <a:p>
            <a:r>
              <a:rPr lang="en-IN" dirty="0"/>
              <a:t>We can share APIs across teams.</a:t>
            </a:r>
          </a:p>
          <a:p>
            <a:r>
              <a:rPr lang="en-IN" dirty="0"/>
              <a:t>Download from </a:t>
            </a:r>
            <a:r>
              <a:rPr lang="en-IN" dirty="0">
                <a:hlinkClick r:id="rId2"/>
              </a:rPr>
              <a:t>https://www.postman.com/downloads/</a:t>
            </a:r>
            <a:endParaRPr lang="en-IN" dirty="0"/>
          </a:p>
          <a:p>
            <a:r>
              <a:rPr lang="en-IN" dirty="0"/>
              <a:t>Explain with help of postman</a:t>
            </a:r>
          </a:p>
          <a:p>
            <a:pPr lvl="1"/>
            <a:r>
              <a:rPr lang="en-IN" dirty="0"/>
              <a:t>Methods/verbs</a:t>
            </a:r>
          </a:p>
          <a:p>
            <a:pPr lvl="1"/>
            <a:r>
              <a:rPr lang="en-IN" dirty="0"/>
              <a:t>Response code</a:t>
            </a:r>
          </a:p>
          <a:p>
            <a:pPr lvl="1"/>
            <a:r>
              <a:rPr lang="en-IN" dirty="0"/>
              <a:t>API collections</a:t>
            </a:r>
          </a:p>
          <a:p>
            <a:endParaRPr lang="en-IN" dirty="0"/>
          </a:p>
          <a:p>
            <a:endParaRPr lang="en-IN" dirty="0"/>
          </a:p>
        </p:txBody>
      </p:sp>
    </p:spTree>
    <p:extLst>
      <p:ext uri="{BB962C8B-B14F-4D97-AF65-F5344CB8AC3E}">
        <p14:creationId xmlns:p14="http://schemas.microsoft.com/office/powerpoint/2010/main" val="10408194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CB87-BF64-4E62-8F0B-B6EE7A9399CB}"/>
              </a:ext>
            </a:extLst>
          </p:cNvPr>
          <p:cNvSpPr>
            <a:spLocks noGrp="1"/>
          </p:cNvSpPr>
          <p:nvPr>
            <p:ph type="title"/>
          </p:nvPr>
        </p:nvSpPr>
        <p:spPr/>
        <p:txBody>
          <a:bodyPr/>
          <a:lstStyle/>
          <a:p>
            <a:r>
              <a:rPr lang="en-IN" dirty="0"/>
              <a:t>Explain postman</a:t>
            </a:r>
          </a:p>
        </p:txBody>
      </p:sp>
      <p:pic>
        <p:nvPicPr>
          <p:cNvPr id="1026" name="Picture 2" descr="Postman full view">
            <a:extLst>
              <a:ext uri="{FF2B5EF4-FFF2-40B4-BE49-F238E27FC236}">
                <a16:creationId xmlns:a16="http://schemas.microsoft.com/office/drawing/2014/main" id="{9BA7BD88-B9B8-BB27-02E7-F5E26C8A033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48242" y="1935163"/>
            <a:ext cx="7047515" cy="438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703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Express module</a:t>
            </a:r>
          </a:p>
        </p:txBody>
      </p:sp>
      <p:sp>
        <p:nvSpPr>
          <p:cNvPr id="3" name="Content Placeholder 2"/>
          <p:cNvSpPr>
            <a:spLocks noGrp="1"/>
          </p:cNvSpPr>
          <p:nvPr>
            <p:ph idx="1"/>
          </p:nvPr>
        </p:nvSpPr>
        <p:spPr/>
        <p:txBody>
          <a:bodyPr>
            <a:normAutofit/>
          </a:bodyPr>
          <a:lstStyle/>
          <a:p>
            <a:r>
              <a:rPr lang="en-US" dirty="0"/>
              <a:t>Express.js is a web framework for Node.js. </a:t>
            </a:r>
          </a:p>
          <a:p>
            <a:r>
              <a:rPr lang="en-US" dirty="0"/>
              <a:t>It is </a:t>
            </a:r>
          </a:p>
          <a:p>
            <a:pPr lvl="1"/>
            <a:r>
              <a:rPr lang="en-US" dirty="0"/>
              <a:t>Fast</a:t>
            </a:r>
          </a:p>
          <a:p>
            <a:pPr lvl="1"/>
            <a:r>
              <a:rPr lang="en-US" dirty="0"/>
              <a:t>Robust </a:t>
            </a:r>
          </a:p>
          <a:p>
            <a:pPr lvl="1"/>
            <a:r>
              <a:rPr lang="en-US" dirty="0"/>
              <a:t>Asynchronous in nature.</a:t>
            </a:r>
          </a:p>
          <a:p>
            <a:pPr lvl="1"/>
            <a:r>
              <a:rPr lang="en-US" dirty="0"/>
              <a:t>MVC like structure</a:t>
            </a:r>
          </a:p>
          <a:p>
            <a:pPr lvl="1"/>
            <a:r>
              <a:rPr lang="en-US" dirty="0"/>
              <a:t>Ultra fat I/O</a:t>
            </a:r>
          </a:p>
          <a:p>
            <a:endParaRPr lang="en-US" dirty="0"/>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4971-D11D-B1CA-AD3C-D7D148FCCFF0}"/>
              </a:ext>
            </a:extLst>
          </p:cNvPr>
          <p:cNvSpPr>
            <a:spLocks noGrp="1"/>
          </p:cNvSpPr>
          <p:nvPr>
            <p:ph type="title"/>
          </p:nvPr>
        </p:nvSpPr>
        <p:spPr/>
        <p:txBody>
          <a:bodyPr/>
          <a:lstStyle/>
          <a:p>
            <a:r>
              <a:rPr lang="en-IN" dirty="0"/>
              <a:t>Express module</a:t>
            </a:r>
          </a:p>
        </p:txBody>
      </p:sp>
      <p:sp>
        <p:nvSpPr>
          <p:cNvPr id="3" name="Content Placeholder 2">
            <a:extLst>
              <a:ext uri="{FF2B5EF4-FFF2-40B4-BE49-F238E27FC236}">
                <a16:creationId xmlns:a16="http://schemas.microsoft.com/office/drawing/2014/main" id="{8513F0DB-2A30-A098-01D2-4962DC954D5F}"/>
              </a:ext>
            </a:extLst>
          </p:cNvPr>
          <p:cNvSpPr>
            <a:spLocks noGrp="1"/>
          </p:cNvSpPr>
          <p:nvPr>
            <p:ph idx="1"/>
          </p:nvPr>
        </p:nvSpPr>
        <p:spPr/>
        <p:txBody>
          <a:bodyPr/>
          <a:lstStyle/>
          <a:p>
            <a:r>
              <a:rPr lang="en-US" dirty="0"/>
              <a:t>Express is a minimal and flexible Node.js web application framework that provides a robust set of features for web and mobile applications.</a:t>
            </a:r>
          </a:p>
          <a:p>
            <a:r>
              <a:rPr lang="en-US" dirty="0"/>
              <a:t>Dozens of popular framework are based on express module itself for example </a:t>
            </a:r>
            <a:r>
              <a:rPr lang="en-US" dirty="0" err="1"/>
              <a:t>NestJS</a:t>
            </a:r>
            <a:r>
              <a:rPr lang="en-US" dirty="0"/>
              <a:t>, Kites, </a:t>
            </a:r>
            <a:r>
              <a:rPr lang="en-US" dirty="0" err="1"/>
              <a:t>LoopBack</a:t>
            </a:r>
            <a:r>
              <a:rPr lang="en-US" dirty="0"/>
              <a:t>, </a:t>
            </a:r>
            <a:r>
              <a:rPr lang="en-US" dirty="0" err="1"/>
              <a:t>etc</a:t>
            </a:r>
            <a:r>
              <a:rPr lang="en-US" dirty="0"/>
              <a:t>…</a:t>
            </a:r>
          </a:p>
          <a:p>
            <a:r>
              <a:rPr lang="en-US" dirty="0"/>
              <a:t>This is not an inbuild module.</a:t>
            </a:r>
          </a:p>
          <a:p>
            <a:r>
              <a:rPr lang="en-US" dirty="0"/>
              <a:t>We need to install express using “</a:t>
            </a:r>
            <a:r>
              <a:rPr lang="en-US" dirty="0" err="1"/>
              <a:t>npm</a:t>
            </a:r>
            <a:r>
              <a:rPr lang="en-US" dirty="0"/>
              <a:t> install express”</a:t>
            </a:r>
            <a:endParaRPr lang="en-IN" dirty="0"/>
          </a:p>
        </p:txBody>
      </p:sp>
    </p:spTree>
    <p:extLst>
      <p:ext uri="{BB962C8B-B14F-4D97-AF65-F5344CB8AC3E}">
        <p14:creationId xmlns:p14="http://schemas.microsoft.com/office/powerpoint/2010/main" val="22738961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v/s Express module</a:t>
            </a:r>
          </a:p>
        </p:txBody>
      </p:sp>
      <p:sp>
        <p:nvSpPr>
          <p:cNvPr id="3" name="Content Placeholder 2"/>
          <p:cNvSpPr>
            <a:spLocks noGrp="1"/>
          </p:cNvSpPr>
          <p:nvPr>
            <p:ph idx="1"/>
          </p:nvPr>
        </p:nvSpPr>
        <p:spPr/>
        <p:txBody>
          <a:bodyPr>
            <a:normAutofit fontScale="92500" lnSpcReduction="20000"/>
          </a:bodyPr>
          <a:lstStyle/>
          <a:p>
            <a:r>
              <a:rPr lang="en-US" b="1" dirty="0"/>
              <a:t>HTTP: </a:t>
            </a:r>
            <a:r>
              <a:rPr lang="en-US" dirty="0"/>
              <a:t>It is an in-build module which is pre-installed along with </a:t>
            </a:r>
            <a:r>
              <a:rPr lang="en-US" dirty="0" err="1"/>
              <a:t>NodeJS</a:t>
            </a:r>
            <a:r>
              <a:rPr lang="en-US" dirty="0"/>
              <a:t>. It is used to create server and set up connections. Using this connection, data sending and receiving can be done as long as connections use a hypertext transfer protocol.</a:t>
            </a:r>
          </a:p>
          <a:p>
            <a:r>
              <a:rPr lang="en-US" b="1" dirty="0"/>
              <a:t>Express: </a:t>
            </a:r>
            <a:r>
              <a:rPr lang="en-US" dirty="0"/>
              <a:t>Express as a whole is known as a framework, not just as a module. It gives you an API, </a:t>
            </a:r>
            <a:r>
              <a:rPr lang="en-US" dirty="0" err="1"/>
              <a:t>submodules</a:t>
            </a:r>
            <a:r>
              <a:rPr lang="en-US" dirty="0"/>
              <a:t>, functions, and methodology and conventions for quickly and easily typing together all the components necessary to put up a modern, functional web server with all the conveniences necessary for that (static asset hosting, </a:t>
            </a:r>
            <a:r>
              <a:rPr lang="en-US" dirty="0" err="1"/>
              <a:t>templating</a:t>
            </a:r>
            <a:r>
              <a:rPr lang="en-US" dirty="0"/>
              <a:t>, handling CSRF, CORS, cookie parsing, POST data handling, and many more functionalities.</a:t>
            </a:r>
            <a:br>
              <a:rPr lang="en-US" dirty="0"/>
            </a:br>
            <a:r>
              <a:rPr lang="en-US" dirty="0"/>
              <a:t>Install using “</a:t>
            </a:r>
            <a:r>
              <a:rPr lang="en-US" dirty="0" err="1"/>
              <a:t>npm</a:t>
            </a:r>
            <a:r>
              <a:rPr lang="en-US" dirty="0"/>
              <a:t> install express”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v/s Express module</a:t>
            </a:r>
          </a:p>
        </p:txBody>
      </p:sp>
      <p:sp>
        <p:nvSpPr>
          <p:cNvPr id="3" name="Content Placeholder 2"/>
          <p:cNvSpPr>
            <a:spLocks noGrp="1"/>
          </p:cNvSpPr>
          <p:nvPr>
            <p:ph idx="1"/>
          </p:nvPr>
        </p:nvSpPr>
        <p:spPr/>
        <p:txBody>
          <a:bodyPr>
            <a:normAutofit fontScale="62500" lnSpcReduction="20000"/>
          </a:bodyPr>
          <a:lstStyle/>
          <a:p>
            <a:pPr fontAlgn="base"/>
            <a:r>
              <a:rPr lang="en-US" b="1" dirty="0"/>
              <a:t>HTTP example</a:t>
            </a:r>
          </a:p>
          <a:p>
            <a:pPr fontAlgn="base"/>
            <a:r>
              <a:rPr lang="en-US" dirty="0" err="1"/>
              <a:t>var</a:t>
            </a:r>
            <a:r>
              <a:rPr lang="en-US" dirty="0"/>
              <a:t> http = require('http');</a:t>
            </a:r>
          </a:p>
          <a:p>
            <a:pPr fontAlgn="base"/>
            <a:r>
              <a:rPr lang="en-US" dirty="0" err="1"/>
              <a:t>http.createServer</a:t>
            </a:r>
            <a:r>
              <a:rPr lang="en-US" dirty="0"/>
              <a:t>(function (</a:t>
            </a:r>
            <a:r>
              <a:rPr lang="en-US" dirty="0" err="1"/>
              <a:t>req</a:t>
            </a:r>
            <a:r>
              <a:rPr lang="en-US" dirty="0"/>
              <a:t>, res) {</a:t>
            </a:r>
          </a:p>
          <a:p>
            <a:pPr fontAlgn="base"/>
            <a:r>
              <a:rPr lang="en-US" dirty="0"/>
              <a:t>    </a:t>
            </a:r>
            <a:r>
              <a:rPr lang="en-US" dirty="0" err="1"/>
              <a:t>res.write</a:t>
            </a:r>
            <a:r>
              <a:rPr lang="en-US" dirty="0"/>
              <a:t>('Hello World!');</a:t>
            </a:r>
          </a:p>
          <a:p>
            <a:pPr fontAlgn="base"/>
            <a:r>
              <a:rPr lang="en-US" dirty="0"/>
              <a:t>    </a:t>
            </a:r>
            <a:r>
              <a:rPr lang="en-US" dirty="0" err="1"/>
              <a:t>res.end</a:t>
            </a:r>
            <a:r>
              <a:rPr lang="en-US" dirty="0"/>
              <a:t>();</a:t>
            </a:r>
          </a:p>
          <a:p>
            <a:pPr fontAlgn="base"/>
            <a:r>
              <a:rPr lang="en-US" dirty="0"/>
              <a:t>}).listen(3000);</a:t>
            </a:r>
          </a:p>
          <a:p>
            <a:pPr fontAlgn="base"/>
            <a:endParaRPr lang="en-US" dirty="0"/>
          </a:p>
          <a:p>
            <a:pPr fontAlgn="base"/>
            <a:r>
              <a:rPr lang="en-US" b="1" dirty="0"/>
              <a:t>Express example</a:t>
            </a:r>
          </a:p>
          <a:p>
            <a:pPr fontAlgn="base"/>
            <a:r>
              <a:rPr lang="en-US" dirty="0"/>
              <a:t>const express = require('express');</a:t>
            </a:r>
          </a:p>
          <a:p>
            <a:pPr fontAlgn="base"/>
            <a:r>
              <a:rPr lang="en-US" dirty="0"/>
              <a:t>const app = express();</a:t>
            </a:r>
          </a:p>
          <a:p>
            <a:pPr fontAlgn="base"/>
            <a:r>
              <a:rPr lang="en-US" dirty="0" err="1"/>
              <a:t>app.get</a:t>
            </a:r>
            <a:r>
              <a:rPr lang="en-US" dirty="0"/>
              <a:t>('/', function (</a:t>
            </a:r>
            <a:r>
              <a:rPr lang="en-US" dirty="0" err="1"/>
              <a:t>req</a:t>
            </a:r>
            <a:r>
              <a:rPr lang="en-US" dirty="0"/>
              <a:t>, res) {</a:t>
            </a:r>
          </a:p>
          <a:p>
            <a:pPr fontAlgn="base"/>
            <a:r>
              <a:rPr lang="en-US" dirty="0"/>
              <a:t>    </a:t>
            </a:r>
            <a:r>
              <a:rPr lang="en-US" dirty="0" err="1"/>
              <a:t>res.send</a:t>
            </a:r>
            <a:r>
              <a:rPr lang="en-US" dirty="0"/>
              <a:t>("Hello World!, I am server created by </a:t>
            </a:r>
            <a:r>
              <a:rPr lang="en-US" dirty="0" err="1"/>
              <a:t>expresss</a:t>
            </a:r>
            <a:r>
              <a:rPr lang="en-US" dirty="0"/>
              <a:t>");</a:t>
            </a:r>
          </a:p>
          <a:p>
            <a:pPr fontAlgn="base"/>
            <a:r>
              <a:rPr lang="en-US" dirty="0"/>
              <a:t>})</a:t>
            </a:r>
          </a:p>
          <a:p>
            <a:pPr fontAlgn="base"/>
            <a:r>
              <a:rPr lang="en-US" dirty="0" err="1"/>
              <a:t>app.listen</a:t>
            </a:r>
            <a:r>
              <a:rPr lang="en-US" dirty="0"/>
              <a:t>(3000, function () {</a:t>
            </a:r>
          </a:p>
          <a:p>
            <a:pPr fontAlgn="base"/>
            <a:r>
              <a:rPr lang="en-US" dirty="0"/>
              <a:t>    console.log("server started");</a:t>
            </a:r>
          </a:p>
          <a:p>
            <a:pPr fontAlgn="base"/>
            <a:r>
              <a:rPr lang="en-US" dirty="0"/>
              <a:t>})</a:t>
            </a:r>
          </a:p>
          <a:p>
            <a:pPr fontAlgn="base"/>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JSON schema (</a:t>
            </a:r>
            <a:r>
              <a:rPr lang="en-US" dirty="0" err="1"/>
              <a:t>user.json</a:t>
            </a:r>
            <a:r>
              <a:rPr lang="en-US" dirty="0"/>
              <a:t>)</a:t>
            </a:r>
          </a:p>
        </p:txBody>
      </p:sp>
      <p:sp>
        <p:nvSpPr>
          <p:cNvPr id="3" name="Content Placeholder 2"/>
          <p:cNvSpPr>
            <a:spLocks noGrp="1"/>
          </p:cNvSpPr>
          <p:nvPr>
            <p:ph idx="1"/>
          </p:nvPr>
        </p:nvSpPr>
        <p:spPr/>
        <p:txBody>
          <a:bodyPr>
            <a:normAutofit fontScale="47500" lnSpcReduction="20000"/>
          </a:bodyPr>
          <a:lstStyle/>
          <a:p>
            <a:pPr fontAlgn="base"/>
            <a:r>
              <a:rPr lang="en-US" dirty="0"/>
              <a:t>Create a JSON with schema like</a:t>
            </a:r>
            <a:br>
              <a:rPr lang="en-US" dirty="0"/>
            </a:br>
            <a:r>
              <a:rPr lang="en-US" dirty="0"/>
              <a:t> [ </a:t>
            </a:r>
          </a:p>
          <a:p>
            <a:pPr fontAlgn="base"/>
            <a:r>
              <a:rPr lang="en-US" dirty="0"/>
              <a:t>    { </a:t>
            </a:r>
          </a:p>
          <a:p>
            <a:pPr fontAlgn="base"/>
            <a:r>
              <a:rPr lang="en-US" dirty="0"/>
              <a:t>        "id": 1 ,</a:t>
            </a:r>
          </a:p>
          <a:p>
            <a:pPr fontAlgn="base"/>
            <a:r>
              <a:rPr lang="en-US" dirty="0"/>
              <a:t>        "name" : "</a:t>
            </a:r>
            <a:r>
              <a:rPr lang="en-US" dirty="0" err="1"/>
              <a:t>mahesh</a:t>
            </a:r>
            <a:r>
              <a:rPr lang="en-US" dirty="0"/>
              <a:t>", </a:t>
            </a:r>
          </a:p>
          <a:p>
            <a:pPr fontAlgn="base"/>
            <a:r>
              <a:rPr lang="en-US" dirty="0"/>
              <a:t>        "password" : "password1", </a:t>
            </a:r>
          </a:p>
          <a:p>
            <a:pPr fontAlgn="base"/>
            <a:r>
              <a:rPr lang="en-US" dirty="0"/>
              <a:t>        "profession" : "teacher" </a:t>
            </a:r>
          </a:p>
          <a:p>
            <a:pPr fontAlgn="base"/>
            <a:r>
              <a:rPr lang="en-US" dirty="0"/>
              <a:t>    },</a:t>
            </a:r>
          </a:p>
          <a:p>
            <a:pPr fontAlgn="base"/>
            <a:r>
              <a:rPr lang="en-US" dirty="0"/>
              <a:t>    { </a:t>
            </a:r>
          </a:p>
          <a:p>
            <a:pPr fontAlgn="base"/>
            <a:r>
              <a:rPr lang="en-US" dirty="0"/>
              <a:t>        "id": 2 ,</a:t>
            </a:r>
          </a:p>
          <a:p>
            <a:pPr fontAlgn="base"/>
            <a:r>
              <a:rPr lang="en-US" dirty="0"/>
              <a:t>        "name" : "</a:t>
            </a:r>
            <a:r>
              <a:rPr lang="en-US" dirty="0" err="1"/>
              <a:t>dinesh</a:t>
            </a:r>
            <a:r>
              <a:rPr lang="en-US" dirty="0"/>
              <a:t>", </a:t>
            </a:r>
          </a:p>
          <a:p>
            <a:pPr fontAlgn="base"/>
            <a:r>
              <a:rPr lang="en-US" dirty="0"/>
              <a:t>        "password" : "password2", </a:t>
            </a:r>
          </a:p>
          <a:p>
            <a:pPr fontAlgn="base"/>
            <a:r>
              <a:rPr lang="en-US" dirty="0"/>
              <a:t>        "profession" : "faculty" </a:t>
            </a:r>
          </a:p>
          <a:p>
            <a:pPr fontAlgn="base"/>
            <a:r>
              <a:rPr lang="en-US" dirty="0"/>
              <a:t>    },</a:t>
            </a:r>
          </a:p>
          <a:p>
            <a:pPr fontAlgn="base"/>
            <a:r>
              <a:rPr lang="en-US" dirty="0"/>
              <a:t>    { </a:t>
            </a:r>
          </a:p>
          <a:p>
            <a:pPr fontAlgn="base"/>
            <a:r>
              <a:rPr lang="en-US" dirty="0"/>
              <a:t>        "id": 3 ,</a:t>
            </a:r>
          </a:p>
          <a:p>
            <a:pPr fontAlgn="base"/>
            <a:r>
              <a:rPr lang="en-US" dirty="0"/>
              <a:t>        "name" : "</a:t>
            </a:r>
            <a:r>
              <a:rPr lang="en-US" dirty="0" err="1"/>
              <a:t>mahesh</a:t>
            </a:r>
            <a:r>
              <a:rPr lang="en-US" dirty="0"/>
              <a:t>", </a:t>
            </a:r>
          </a:p>
          <a:p>
            <a:pPr fontAlgn="base"/>
            <a:r>
              <a:rPr lang="en-US" dirty="0"/>
              <a:t>        "password" : "password1", </a:t>
            </a:r>
          </a:p>
          <a:p>
            <a:pPr fontAlgn="base"/>
            <a:r>
              <a:rPr lang="en-US" dirty="0"/>
              <a:t>        "profession" : "teacher" </a:t>
            </a:r>
          </a:p>
          <a:p>
            <a:pPr fontAlgn="base"/>
            <a:r>
              <a:rPr lang="en-US" dirty="0"/>
              <a:t>    }</a:t>
            </a:r>
          </a:p>
          <a:p>
            <a:pPr fontAlgn="base"/>
            <a:r>
              <a:rPr lang="en-US" dirty="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9184-1EF3-EBA2-F6C5-3769F1F6FD83}"/>
              </a:ext>
            </a:extLst>
          </p:cNvPr>
          <p:cNvSpPr>
            <a:spLocks noGrp="1"/>
          </p:cNvSpPr>
          <p:nvPr>
            <p:ph type="title"/>
          </p:nvPr>
        </p:nvSpPr>
        <p:spPr/>
        <p:txBody>
          <a:bodyPr/>
          <a:lstStyle/>
          <a:p>
            <a:r>
              <a:rPr lang="en-IN" dirty="0"/>
              <a:t>Setup express</a:t>
            </a:r>
          </a:p>
        </p:txBody>
      </p:sp>
      <p:sp>
        <p:nvSpPr>
          <p:cNvPr id="3" name="Content Placeholder 2">
            <a:extLst>
              <a:ext uri="{FF2B5EF4-FFF2-40B4-BE49-F238E27FC236}">
                <a16:creationId xmlns:a16="http://schemas.microsoft.com/office/drawing/2014/main" id="{D10C230B-9D70-448E-84A4-7CF4481C083A}"/>
              </a:ext>
            </a:extLst>
          </p:cNvPr>
          <p:cNvSpPr>
            <a:spLocks noGrp="1"/>
          </p:cNvSpPr>
          <p:nvPr>
            <p:ph idx="1"/>
          </p:nvPr>
        </p:nvSpPr>
        <p:spPr/>
        <p:txBody>
          <a:bodyPr>
            <a:normAutofit fontScale="92500" lnSpcReduction="20000"/>
          </a:bodyPr>
          <a:lstStyle/>
          <a:p>
            <a:r>
              <a:rPr lang="en-IN" dirty="0" err="1"/>
              <a:t>const</a:t>
            </a:r>
            <a:r>
              <a:rPr lang="en-IN" dirty="0"/>
              <a:t> express = require('express');</a:t>
            </a:r>
          </a:p>
          <a:p>
            <a:r>
              <a:rPr lang="en-IN" dirty="0" err="1"/>
              <a:t>const</a:t>
            </a:r>
            <a:r>
              <a:rPr lang="en-IN" dirty="0"/>
              <a:t> fs = require('fs');</a:t>
            </a:r>
          </a:p>
          <a:p>
            <a:r>
              <a:rPr lang="en-IN" dirty="0" err="1"/>
              <a:t>const</a:t>
            </a:r>
            <a:r>
              <a:rPr lang="en-IN" dirty="0"/>
              <a:t> </a:t>
            </a:r>
            <a:r>
              <a:rPr lang="en-IN" dirty="0" err="1"/>
              <a:t>cors</a:t>
            </a:r>
            <a:r>
              <a:rPr lang="en-IN" dirty="0"/>
              <a:t> = require('</a:t>
            </a:r>
            <a:r>
              <a:rPr lang="en-IN" dirty="0" err="1"/>
              <a:t>cors</a:t>
            </a:r>
            <a:r>
              <a:rPr lang="en-IN" dirty="0"/>
              <a:t>’); </a:t>
            </a:r>
            <a:r>
              <a:rPr lang="en-IN" sz="1500" dirty="0"/>
              <a:t>//Cross-Origin Resource Sharing</a:t>
            </a:r>
            <a:endParaRPr lang="en-IN" dirty="0"/>
          </a:p>
          <a:p>
            <a:r>
              <a:rPr lang="en-IN" dirty="0" err="1"/>
              <a:t>const</a:t>
            </a:r>
            <a:r>
              <a:rPr lang="en-IN" dirty="0"/>
              <a:t> app = express();</a:t>
            </a:r>
          </a:p>
          <a:p>
            <a:r>
              <a:rPr lang="en-IN" b="0" dirty="0" err="1">
                <a:effectLst/>
                <a:latin typeface="Consolas" panose="020B0609020204030204" pitchFamily="49" charset="0"/>
              </a:rPr>
              <a:t>app.use</a:t>
            </a:r>
            <a:r>
              <a:rPr lang="en-IN" b="0" dirty="0">
                <a:effectLst/>
                <a:latin typeface="Consolas" panose="020B0609020204030204" pitchFamily="49" charset="0"/>
              </a:rPr>
              <a:t>(</a:t>
            </a:r>
            <a:r>
              <a:rPr lang="en-IN" b="0" dirty="0" err="1">
                <a:effectLst/>
                <a:latin typeface="Consolas" panose="020B0609020204030204" pitchFamily="49" charset="0"/>
              </a:rPr>
              <a:t>cors</a:t>
            </a:r>
            <a:r>
              <a:rPr lang="en-IN" b="0" dirty="0">
                <a:effectLst/>
                <a:latin typeface="Consolas" panose="020B0609020204030204" pitchFamily="49" charset="0"/>
              </a:rPr>
              <a:t>());</a:t>
            </a:r>
          </a:p>
          <a:p>
            <a:endParaRPr lang="en-IN" b="0" dirty="0">
              <a:effectLst/>
              <a:latin typeface="Consolas" panose="020B0609020204030204" pitchFamily="49" charset="0"/>
            </a:endParaRPr>
          </a:p>
          <a:p>
            <a:r>
              <a:rPr lang="en-IN" dirty="0"/>
              <a:t>// APIs will be created here</a:t>
            </a:r>
          </a:p>
          <a:p>
            <a:endParaRPr lang="en-IN" dirty="0"/>
          </a:p>
          <a:p>
            <a:r>
              <a:rPr lang="en-IN" dirty="0" err="1"/>
              <a:t>app.listen</a:t>
            </a:r>
            <a:r>
              <a:rPr lang="en-IN" dirty="0"/>
              <a:t>(3000, function () {</a:t>
            </a:r>
          </a:p>
          <a:p>
            <a:r>
              <a:rPr lang="en-IN" dirty="0"/>
              <a:t>    console.log("server started");</a:t>
            </a:r>
          </a:p>
          <a:p>
            <a:r>
              <a:rPr lang="en-IN" dirty="0"/>
              <a:t>})</a:t>
            </a:r>
          </a:p>
        </p:txBody>
      </p:sp>
    </p:spTree>
    <p:extLst>
      <p:ext uri="{BB962C8B-B14F-4D97-AF65-F5344CB8AC3E}">
        <p14:creationId xmlns:p14="http://schemas.microsoft.com/office/powerpoint/2010/main" val="33885901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Get Operation</a:t>
            </a:r>
          </a:p>
        </p:txBody>
      </p:sp>
      <p:sp>
        <p:nvSpPr>
          <p:cNvPr id="3" name="Content Placeholder 2"/>
          <p:cNvSpPr>
            <a:spLocks noGrp="1"/>
          </p:cNvSpPr>
          <p:nvPr>
            <p:ph idx="1"/>
          </p:nvPr>
        </p:nvSpPr>
        <p:spPr/>
        <p:txBody>
          <a:bodyPr>
            <a:normAutofit fontScale="92500" lnSpcReduction="20000"/>
          </a:bodyPr>
          <a:lstStyle/>
          <a:p>
            <a:pPr fontAlgn="base"/>
            <a:r>
              <a:rPr lang="en-US" dirty="0" err="1"/>
              <a:t>app.get</a:t>
            </a:r>
            <a:r>
              <a:rPr lang="en-US" dirty="0"/>
              <a:t>('/</a:t>
            </a:r>
            <a:r>
              <a:rPr lang="en-US" dirty="0" err="1"/>
              <a:t>listUsers</a:t>
            </a:r>
            <a:r>
              <a:rPr lang="en-US" dirty="0"/>
              <a:t>', function (req, res) { </a:t>
            </a:r>
          </a:p>
          <a:p>
            <a:pPr fontAlgn="base"/>
            <a:r>
              <a:rPr lang="en-US" dirty="0"/>
              <a:t>    </a:t>
            </a:r>
            <a:r>
              <a:rPr lang="en-US" dirty="0" err="1"/>
              <a:t>fs.readFile</a:t>
            </a:r>
            <a:r>
              <a:rPr lang="en-US" dirty="0"/>
              <a:t>("</a:t>
            </a:r>
            <a:r>
              <a:rPr lang="en-US" dirty="0" err="1"/>
              <a:t>user.json</a:t>
            </a:r>
            <a:r>
              <a:rPr lang="en-US" dirty="0"/>
              <a:t>", 'utf8', function (err, data){</a:t>
            </a:r>
          </a:p>
          <a:p>
            <a:pPr fontAlgn="base"/>
            <a:r>
              <a:rPr lang="en-US" dirty="0"/>
              <a:t>        if(err){</a:t>
            </a:r>
          </a:p>
          <a:p>
            <a:pPr fontAlgn="base"/>
            <a:r>
              <a:rPr lang="en-US" dirty="0"/>
              <a:t>            console.log("Error " + err);</a:t>
            </a:r>
          </a:p>
          <a:p>
            <a:pPr fontAlgn="base"/>
            <a:r>
              <a:rPr lang="en-US" dirty="0"/>
              <a:t>        }</a:t>
            </a:r>
          </a:p>
          <a:p>
            <a:pPr fontAlgn="base"/>
            <a:r>
              <a:rPr lang="en-US" dirty="0"/>
              <a:t>        else{</a:t>
            </a:r>
          </a:p>
          <a:p>
            <a:pPr fontAlgn="base"/>
            <a:r>
              <a:rPr lang="en-US" dirty="0"/>
              <a:t>            console.log( data ); </a:t>
            </a:r>
          </a:p>
          <a:p>
            <a:pPr fontAlgn="base"/>
            <a:r>
              <a:rPr lang="en-US" dirty="0"/>
              <a:t>            </a:t>
            </a:r>
            <a:r>
              <a:rPr lang="en-US" dirty="0" err="1"/>
              <a:t>res.end</a:t>
            </a:r>
            <a:r>
              <a:rPr lang="en-US" dirty="0"/>
              <a:t>( data ); </a:t>
            </a:r>
          </a:p>
          <a:p>
            <a:pPr fontAlgn="base"/>
            <a:r>
              <a:rPr lang="en-US" dirty="0"/>
              <a:t>        }</a:t>
            </a:r>
          </a:p>
          <a:p>
            <a:pPr fontAlgn="base"/>
            <a:r>
              <a:rPr lang="en-US" dirty="0"/>
              <a:t>    }); </a:t>
            </a:r>
          </a:p>
          <a:p>
            <a:pPr fontAlgn="base"/>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Node.js Architecture </a:t>
            </a:r>
            <a:r>
              <a:rPr lang="en-IN" sz="1600" dirty="0"/>
              <a:t>– part 1/3</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dirty="0"/>
              <a:t>Requests: </a:t>
            </a:r>
            <a:r>
              <a:rPr lang="en-US" dirty="0"/>
              <a:t>Depending on the actions that a user needs to perform, the requests to the server can be either blocking (complex) or non-blocking (simple).</a:t>
            </a:r>
          </a:p>
          <a:p>
            <a:pPr fontAlgn="base"/>
            <a:r>
              <a:rPr lang="en-US" b="1" dirty="0"/>
              <a:t>Node.js Server: </a:t>
            </a:r>
            <a:r>
              <a:rPr lang="en-US" dirty="0"/>
              <a:t>The Node.js server accepts user requests, processes them, and returns results to the users.</a:t>
            </a:r>
          </a:p>
          <a:p>
            <a:pPr fontAlgn="base"/>
            <a:r>
              <a:rPr lang="en-US" b="1" dirty="0"/>
              <a:t>Event Queue: </a:t>
            </a:r>
            <a:r>
              <a:rPr lang="en-US" dirty="0"/>
              <a:t>The main use of Event Queue is to store the incoming client requests and pass them sequentially to the Event Loop.</a:t>
            </a:r>
          </a:p>
          <a:p>
            <a:pPr fontAlgn="base"/>
            <a:r>
              <a:rPr lang="en-US" b="1" dirty="0"/>
              <a:t>Thread Pool: </a:t>
            </a:r>
            <a:r>
              <a:rPr lang="en-US" dirty="0"/>
              <a:t>The Thread pool in a Node.js server contains the threads that are available for performing operations required to process requests.</a:t>
            </a:r>
          </a:p>
          <a:p>
            <a:pPr fontAlgn="base"/>
            <a:r>
              <a:rPr lang="en-US" b="1" dirty="0"/>
              <a:t>Event Loop: </a:t>
            </a:r>
            <a:r>
              <a:rPr lang="en-US" dirty="0"/>
              <a:t>Event Loop receives requests from the Event Queue and sends out the responses to the clients.</a:t>
            </a:r>
          </a:p>
          <a:p>
            <a:pPr fontAlgn="base"/>
            <a:r>
              <a:rPr lang="en-US" b="1" dirty="0"/>
              <a:t>External Resources: </a:t>
            </a:r>
            <a:r>
              <a:rPr lang="en-US" dirty="0"/>
              <a:t>In order to handle blocking client requests, external resources are used. They can be of any type ( computation, storage, etc).</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Post Operation</a:t>
            </a:r>
          </a:p>
        </p:txBody>
      </p:sp>
      <p:sp>
        <p:nvSpPr>
          <p:cNvPr id="3" name="Content Placeholder 2"/>
          <p:cNvSpPr>
            <a:spLocks noGrp="1"/>
          </p:cNvSpPr>
          <p:nvPr>
            <p:ph idx="1"/>
          </p:nvPr>
        </p:nvSpPr>
        <p:spPr/>
        <p:txBody>
          <a:bodyPr>
            <a:normAutofit fontScale="77500" lnSpcReduction="20000"/>
          </a:bodyPr>
          <a:lstStyle/>
          <a:p>
            <a:pPr fontAlgn="base"/>
            <a:r>
              <a:rPr lang="en-US" dirty="0" err="1"/>
              <a:t>app.post</a:t>
            </a:r>
            <a:r>
              <a:rPr lang="en-US" dirty="0"/>
              <a:t>('/</a:t>
            </a:r>
            <a:r>
              <a:rPr lang="en-US" dirty="0" err="1"/>
              <a:t>addUser</a:t>
            </a:r>
            <a:r>
              <a:rPr lang="en-US" dirty="0"/>
              <a:t>', function (req, res) { 	</a:t>
            </a:r>
          </a:p>
          <a:p>
            <a:pPr fontAlgn="base"/>
            <a:r>
              <a:rPr lang="en-US" dirty="0"/>
              <a:t>    </a:t>
            </a:r>
            <a:r>
              <a:rPr lang="en-US" dirty="0" err="1"/>
              <a:t>fs.readFile</a:t>
            </a:r>
            <a:r>
              <a:rPr lang="en-US" dirty="0"/>
              <a:t>("</a:t>
            </a:r>
            <a:r>
              <a:rPr lang="en-US" dirty="0" err="1"/>
              <a:t>user.json</a:t>
            </a:r>
            <a:r>
              <a:rPr lang="en-US" dirty="0"/>
              <a:t>", 'utf8', function (err, data) {</a:t>
            </a:r>
          </a:p>
          <a:p>
            <a:pPr fontAlgn="base"/>
            <a:r>
              <a:rPr lang="en-US" dirty="0"/>
              <a:t>        if(err){</a:t>
            </a:r>
          </a:p>
          <a:p>
            <a:pPr fontAlgn="base"/>
            <a:r>
              <a:rPr lang="en-US" dirty="0"/>
              <a:t>            console.log("Error " + err);</a:t>
            </a:r>
          </a:p>
          <a:p>
            <a:pPr fontAlgn="base"/>
            <a:r>
              <a:rPr lang="en-US" dirty="0"/>
              <a:t>        }</a:t>
            </a:r>
          </a:p>
          <a:p>
            <a:pPr fontAlgn="base"/>
            <a:r>
              <a:rPr lang="en-US" dirty="0"/>
              <a:t>        else{</a:t>
            </a:r>
          </a:p>
          <a:p>
            <a:pPr fontAlgn="base"/>
            <a:r>
              <a:rPr lang="en-US" dirty="0"/>
              <a:t>            data = </a:t>
            </a:r>
            <a:r>
              <a:rPr lang="en-US" dirty="0" err="1"/>
              <a:t>JSON.parse</a:t>
            </a:r>
            <a:r>
              <a:rPr lang="en-US" dirty="0"/>
              <a:t>(data); </a:t>
            </a:r>
          </a:p>
          <a:p>
            <a:pPr fontAlgn="base"/>
            <a:r>
              <a:rPr lang="en-US" dirty="0"/>
              <a:t>            </a:t>
            </a:r>
            <a:r>
              <a:rPr lang="en-US" dirty="0" err="1"/>
              <a:t>data.push</a:t>
            </a:r>
            <a:r>
              <a:rPr lang="en-US" dirty="0"/>
              <a:t>(</a:t>
            </a:r>
            <a:r>
              <a:rPr lang="en-US" dirty="0" err="1"/>
              <a:t>req.body.user</a:t>
            </a:r>
            <a:r>
              <a:rPr lang="en-US" dirty="0"/>
              <a:t>); // Save data into </a:t>
            </a:r>
            <a:r>
              <a:rPr lang="en-US" dirty="0" err="1"/>
              <a:t>user.json</a:t>
            </a:r>
            <a:endParaRPr lang="en-US" dirty="0"/>
          </a:p>
          <a:p>
            <a:pPr fontAlgn="base"/>
            <a:r>
              <a:rPr lang="en-US" dirty="0"/>
              <a:t>            console.log(data); </a:t>
            </a:r>
          </a:p>
          <a:p>
            <a:pPr fontAlgn="base"/>
            <a:r>
              <a:rPr lang="en-US" dirty="0"/>
              <a:t>            </a:t>
            </a:r>
            <a:r>
              <a:rPr lang="en-US" dirty="0" err="1"/>
              <a:t>res.end</a:t>
            </a:r>
            <a:r>
              <a:rPr lang="en-US" dirty="0"/>
              <a:t>(</a:t>
            </a:r>
            <a:r>
              <a:rPr lang="en-US" dirty="0" err="1"/>
              <a:t>JSON.stringify</a:t>
            </a:r>
            <a:r>
              <a:rPr lang="en-US" dirty="0"/>
              <a:t>(data)); </a:t>
            </a:r>
          </a:p>
          <a:p>
            <a:pPr fontAlgn="base"/>
            <a:r>
              <a:rPr lang="en-US" dirty="0"/>
              <a:t>            </a:t>
            </a:r>
            <a:r>
              <a:rPr lang="en-US" dirty="0" err="1"/>
              <a:t>res.end</a:t>
            </a:r>
            <a:r>
              <a:rPr lang="en-US" dirty="0"/>
              <a:t>();</a:t>
            </a:r>
          </a:p>
          <a:p>
            <a:pPr fontAlgn="base"/>
            <a:r>
              <a:rPr lang="en-US" dirty="0"/>
              <a:t>        }</a:t>
            </a:r>
          </a:p>
          <a:p>
            <a:pPr fontAlgn="base"/>
            <a:r>
              <a:rPr lang="en-US" dirty="0"/>
              <a:t>    })</a:t>
            </a:r>
          </a:p>
          <a:p>
            <a:pPr fontAlgn="base"/>
            <a:r>
              <a:rPr lang="en-US" dirty="0"/>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BE73-4301-4D8A-9BCC-89BB4F8DA42D}"/>
              </a:ext>
            </a:extLst>
          </p:cNvPr>
          <p:cNvSpPr>
            <a:spLocks noGrp="1"/>
          </p:cNvSpPr>
          <p:nvPr>
            <p:ph type="title"/>
          </p:nvPr>
        </p:nvSpPr>
        <p:spPr/>
        <p:txBody>
          <a:bodyPr/>
          <a:lstStyle/>
          <a:p>
            <a:r>
              <a:rPr lang="en-IN" dirty="0"/>
              <a:t>Fix problem of POST</a:t>
            </a:r>
          </a:p>
        </p:txBody>
      </p:sp>
      <p:sp>
        <p:nvSpPr>
          <p:cNvPr id="3" name="Content Placeholder 2">
            <a:extLst>
              <a:ext uri="{FF2B5EF4-FFF2-40B4-BE49-F238E27FC236}">
                <a16:creationId xmlns:a16="http://schemas.microsoft.com/office/drawing/2014/main" id="{245510AA-276F-956A-38A4-9636E355774E}"/>
              </a:ext>
            </a:extLst>
          </p:cNvPr>
          <p:cNvSpPr>
            <a:spLocks noGrp="1"/>
          </p:cNvSpPr>
          <p:nvPr>
            <p:ph idx="1"/>
          </p:nvPr>
        </p:nvSpPr>
        <p:spPr/>
        <p:txBody>
          <a:bodyPr>
            <a:normAutofit fontScale="85000" lnSpcReduction="20000"/>
          </a:bodyPr>
          <a:lstStyle/>
          <a:p>
            <a:r>
              <a:rPr lang="en-IN" dirty="0"/>
              <a:t>Add following middleware</a:t>
            </a:r>
          </a:p>
          <a:p>
            <a:pPr lvl="1"/>
            <a:r>
              <a:rPr lang="en-IN" dirty="0" err="1"/>
              <a:t>app.use</a:t>
            </a:r>
            <a:r>
              <a:rPr lang="en-IN" dirty="0"/>
              <a:t>(</a:t>
            </a:r>
            <a:r>
              <a:rPr lang="en-IN" dirty="0" err="1"/>
              <a:t>express.json</a:t>
            </a:r>
            <a:r>
              <a:rPr lang="en-IN" dirty="0"/>
              <a:t>());</a:t>
            </a:r>
          </a:p>
          <a:p>
            <a:pPr lvl="1"/>
            <a:r>
              <a:rPr lang="en-IN" dirty="0" err="1"/>
              <a:t>app.use</a:t>
            </a:r>
            <a:r>
              <a:rPr lang="en-IN" dirty="0"/>
              <a:t>(</a:t>
            </a:r>
            <a:r>
              <a:rPr lang="en-IN" dirty="0" err="1"/>
              <a:t>express.urlencoded</a:t>
            </a:r>
            <a:r>
              <a:rPr lang="en-IN" dirty="0"/>
              <a:t>({ extended: false }));</a:t>
            </a:r>
          </a:p>
          <a:p>
            <a:r>
              <a:rPr lang="en-US" dirty="0"/>
              <a:t>Middleware gets executed after the server receives the request and before send the response.</a:t>
            </a:r>
          </a:p>
          <a:p>
            <a:r>
              <a:rPr lang="en-US" dirty="0"/>
              <a:t>The objective of </a:t>
            </a:r>
            <a:r>
              <a:rPr lang="en-US" b="1" dirty="0" err="1"/>
              <a:t>express.json</a:t>
            </a:r>
            <a:r>
              <a:rPr lang="en-US" b="1" dirty="0"/>
              <a:t>()</a:t>
            </a:r>
            <a:r>
              <a:rPr lang="en-US" dirty="0"/>
              <a:t> is used to parse the incoming requests with JSON payloads and is based upon the body-parser.</a:t>
            </a:r>
          </a:p>
          <a:p>
            <a:r>
              <a:rPr lang="en-US" dirty="0"/>
              <a:t>The objective of </a:t>
            </a:r>
            <a:r>
              <a:rPr lang="en-US" b="1" dirty="0" err="1"/>
              <a:t>express.urlencoded</a:t>
            </a:r>
            <a:r>
              <a:rPr lang="en-US" b="1" dirty="0"/>
              <a:t>()</a:t>
            </a:r>
            <a:r>
              <a:rPr lang="en-US" dirty="0"/>
              <a:t> method is to parse the incoming request with </a:t>
            </a:r>
            <a:r>
              <a:rPr lang="en-US" dirty="0" err="1"/>
              <a:t>urlencoded</a:t>
            </a:r>
            <a:r>
              <a:rPr lang="en-US" dirty="0"/>
              <a:t> payloads and is based upon the body-parser.</a:t>
            </a:r>
          </a:p>
          <a:p>
            <a:r>
              <a:rPr lang="en-US" dirty="0"/>
              <a:t>Middleware can be used to add logging and authentication functionality.</a:t>
            </a:r>
          </a:p>
          <a:p>
            <a:r>
              <a:rPr lang="en-US" dirty="0"/>
              <a:t>Example – Without middleware we have to write logic in every API to authenticate user.</a:t>
            </a:r>
            <a:endParaRPr lang="en-IN" dirty="0"/>
          </a:p>
        </p:txBody>
      </p:sp>
    </p:spTree>
    <p:extLst>
      <p:ext uri="{BB962C8B-B14F-4D97-AF65-F5344CB8AC3E}">
        <p14:creationId xmlns:p14="http://schemas.microsoft.com/office/powerpoint/2010/main" val="28320836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21AF-C572-BA4C-E4FC-3632363E6EDE}"/>
              </a:ext>
            </a:extLst>
          </p:cNvPr>
          <p:cNvSpPr>
            <a:spLocks noGrp="1"/>
          </p:cNvSpPr>
          <p:nvPr>
            <p:ph type="title"/>
          </p:nvPr>
        </p:nvSpPr>
        <p:spPr/>
        <p:txBody>
          <a:bodyPr/>
          <a:lstStyle/>
          <a:p>
            <a:r>
              <a:rPr lang="en-IN" dirty="0"/>
              <a:t>How middleware work</a:t>
            </a:r>
          </a:p>
        </p:txBody>
      </p:sp>
      <p:pic>
        <p:nvPicPr>
          <p:cNvPr id="1026" name="Picture 2">
            <a:extLst>
              <a:ext uri="{FF2B5EF4-FFF2-40B4-BE49-F238E27FC236}">
                <a16:creationId xmlns:a16="http://schemas.microsoft.com/office/drawing/2014/main" id="{99A39DF2-5B59-CEA3-7667-F890C6C6DD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926146"/>
            <a:ext cx="7550667" cy="3513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273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232CB-B5C3-30BD-A9A9-41CC4CDA1AE5}"/>
              </a:ext>
            </a:extLst>
          </p:cNvPr>
          <p:cNvSpPr>
            <a:spLocks noGrp="1"/>
          </p:cNvSpPr>
          <p:nvPr>
            <p:ph type="title"/>
          </p:nvPr>
        </p:nvSpPr>
        <p:spPr/>
        <p:txBody>
          <a:bodyPr/>
          <a:lstStyle/>
          <a:p>
            <a:r>
              <a:rPr lang="en-IN" dirty="0"/>
              <a:t>Middleware</a:t>
            </a:r>
          </a:p>
        </p:txBody>
      </p:sp>
      <p:sp>
        <p:nvSpPr>
          <p:cNvPr id="3" name="Content Placeholder 2">
            <a:extLst>
              <a:ext uri="{FF2B5EF4-FFF2-40B4-BE49-F238E27FC236}">
                <a16:creationId xmlns:a16="http://schemas.microsoft.com/office/drawing/2014/main" id="{87CA46EE-41EE-0176-ED8A-82C6A4C006B3}"/>
              </a:ext>
            </a:extLst>
          </p:cNvPr>
          <p:cNvSpPr>
            <a:spLocks noGrp="1"/>
          </p:cNvSpPr>
          <p:nvPr>
            <p:ph idx="1"/>
          </p:nvPr>
        </p:nvSpPr>
        <p:spPr/>
        <p:txBody>
          <a:bodyPr>
            <a:normAutofit/>
          </a:bodyPr>
          <a:lstStyle/>
          <a:p>
            <a:r>
              <a:rPr lang="en-US" b="1" dirty="0"/>
              <a:t>Middleware Chaining: </a:t>
            </a:r>
            <a:r>
              <a:rPr lang="en-US" dirty="0"/>
              <a:t>Middleware can be chained from one to another, Hence creating a chain of functions that are executed in order. </a:t>
            </a:r>
          </a:p>
          <a:p>
            <a:r>
              <a:rPr lang="en-US" dirty="0"/>
              <a:t>The last function sends the response back to the browser.</a:t>
            </a:r>
          </a:p>
          <a:p>
            <a:r>
              <a:rPr lang="en-US" dirty="0"/>
              <a:t>The next() function in the express is responsible for calling the next middleware function if there is one.</a:t>
            </a:r>
          </a:p>
        </p:txBody>
      </p:sp>
    </p:spTree>
    <p:extLst>
      <p:ext uri="{BB962C8B-B14F-4D97-AF65-F5344CB8AC3E}">
        <p14:creationId xmlns:p14="http://schemas.microsoft.com/office/powerpoint/2010/main" val="31542883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5A8A-EC2C-6083-29DD-9AC8FC518AD2}"/>
              </a:ext>
            </a:extLst>
          </p:cNvPr>
          <p:cNvSpPr>
            <a:spLocks noGrp="1"/>
          </p:cNvSpPr>
          <p:nvPr>
            <p:ph type="title"/>
          </p:nvPr>
        </p:nvSpPr>
        <p:spPr/>
        <p:txBody>
          <a:bodyPr/>
          <a:lstStyle/>
          <a:p>
            <a:r>
              <a:rPr lang="en-IN" dirty="0"/>
              <a:t>Creating own middleware	</a:t>
            </a:r>
          </a:p>
        </p:txBody>
      </p:sp>
      <p:sp>
        <p:nvSpPr>
          <p:cNvPr id="3" name="Content Placeholder 2">
            <a:extLst>
              <a:ext uri="{FF2B5EF4-FFF2-40B4-BE49-F238E27FC236}">
                <a16:creationId xmlns:a16="http://schemas.microsoft.com/office/drawing/2014/main" id="{E660DFFD-133B-67F2-E5D7-1CD9111845D7}"/>
              </a:ext>
            </a:extLst>
          </p:cNvPr>
          <p:cNvSpPr>
            <a:spLocks noGrp="1"/>
          </p:cNvSpPr>
          <p:nvPr>
            <p:ph idx="1"/>
          </p:nvPr>
        </p:nvSpPr>
        <p:spPr/>
        <p:txBody>
          <a:bodyPr>
            <a:normAutofit lnSpcReduction="10000"/>
          </a:bodyPr>
          <a:lstStyle/>
          <a:p>
            <a:r>
              <a:rPr lang="en-IN" dirty="0"/>
              <a:t>We can create our own middleware</a:t>
            </a:r>
          </a:p>
          <a:p>
            <a:r>
              <a:rPr lang="en-IN" dirty="0" err="1"/>
              <a:t>const</a:t>
            </a:r>
            <a:r>
              <a:rPr lang="en-IN" dirty="0"/>
              <a:t> </a:t>
            </a:r>
            <a:r>
              <a:rPr lang="en-IN" dirty="0" err="1"/>
              <a:t>myLogger</a:t>
            </a:r>
            <a:r>
              <a:rPr lang="en-IN" dirty="0"/>
              <a:t> = function (</a:t>
            </a:r>
            <a:r>
              <a:rPr lang="en-IN" dirty="0" err="1"/>
              <a:t>req</a:t>
            </a:r>
            <a:r>
              <a:rPr lang="en-IN" dirty="0"/>
              <a:t>, res, next) {</a:t>
            </a:r>
          </a:p>
          <a:p>
            <a:r>
              <a:rPr lang="en-IN" dirty="0"/>
              <a:t>  console.log('LOGGED')</a:t>
            </a:r>
          </a:p>
          <a:p>
            <a:r>
              <a:rPr lang="en-IN" dirty="0"/>
              <a:t>  next()</a:t>
            </a:r>
          </a:p>
          <a:p>
            <a:r>
              <a:rPr lang="en-IN" dirty="0"/>
              <a:t>}</a:t>
            </a:r>
          </a:p>
          <a:p>
            <a:r>
              <a:rPr lang="en-IN" dirty="0" err="1"/>
              <a:t>module.exports</a:t>
            </a:r>
            <a:r>
              <a:rPr lang="en-IN" dirty="0"/>
              <a:t> = </a:t>
            </a:r>
            <a:r>
              <a:rPr lang="en-IN" dirty="0" err="1"/>
              <a:t>myLogger</a:t>
            </a:r>
            <a:endParaRPr lang="en-IN"/>
          </a:p>
          <a:p>
            <a:endParaRPr lang="en-IN" dirty="0"/>
          </a:p>
          <a:p>
            <a:r>
              <a:rPr lang="en-IN" dirty="0"/>
              <a:t>Save above middleware in a file</a:t>
            </a:r>
          </a:p>
          <a:p>
            <a:r>
              <a:rPr lang="en-IN" dirty="0"/>
              <a:t>Use this file into your </a:t>
            </a:r>
            <a:r>
              <a:rPr lang="en-IN" dirty="0" err="1"/>
              <a:t>nodeJS</a:t>
            </a:r>
            <a:r>
              <a:rPr lang="en-IN" dirty="0"/>
              <a:t> application</a:t>
            </a:r>
          </a:p>
          <a:p>
            <a:r>
              <a:rPr lang="en-IN" dirty="0"/>
              <a:t>Use middleware using </a:t>
            </a:r>
            <a:r>
              <a:rPr lang="en-IN" dirty="0" err="1"/>
              <a:t>app.use</a:t>
            </a:r>
            <a:r>
              <a:rPr lang="en-IN" dirty="0"/>
              <a:t>(</a:t>
            </a:r>
            <a:r>
              <a:rPr lang="en-IN" dirty="0" err="1"/>
              <a:t>myLogger</a:t>
            </a:r>
            <a:r>
              <a:rPr lang="en-IN" dirty="0"/>
              <a:t>);</a:t>
            </a:r>
          </a:p>
        </p:txBody>
      </p:sp>
    </p:spTree>
    <p:extLst>
      <p:ext uri="{BB962C8B-B14F-4D97-AF65-F5344CB8AC3E}">
        <p14:creationId xmlns:p14="http://schemas.microsoft.com/office/powerpoint/2010/main" val="35665294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Detail Operation</a:t>
            </a:r>
          </a:p>
        </p:txBody>
      </p:sp>
      <p:sp>
        <p:nvSpPr>
          <p:cNvPr id="3" name="Content Placeholder 2"/>
          <p:cNvSpPr>
            <a:spLocks noGrp="1"/>
          </p:cNvSpPr>
          <p:nvPr>
            <p:ph idx="1"/>
          </p:nvPr>
        </p:nvSpPr>
        <p:spPr/>
        <p:txBody>
          <a:bodyPr>
            <a:normAutofit fontScale="77500" lnSpcReduction="20000"/>
          </a:bodyPr>
          <a:lstStyle/>
          <a:p>
            <a:pPr fontAlgn="base"/>
            <a:r>
              <a:rPr lang="en-US" dirty="0" err="1"/>
              <a:t>app.get</a:t>
            </a:r>
            <a:r>
              <a:rPr lang="en-US" dirty="0"/>
              <a:t>('/:id', function (req, res) { 	</a:t>
            </a:r>
          </a:p>
          <a:p>
            <a:pPr fontAlgn="base"/>
            <a:r>
              <a:rPr lang="en-US" dirty="0"/>
              <a:t>    </a:t>
            </a:r>
            <a:r>
              <a:rPr lang="en-US" dirty="0" err="1"/>
              <a:t>fs.readFile</a:t>
            </a:r>
            <a:r>
              <a:rPr lang="en-US" dirty="0"/>
              <a:t>("</a:t>
            </a:r>
            <a:r>
              <a:rPr lang="en-US" dirty="0" err="1"/>
              <a:t>user.json</a:t>
            </a:r>
            <a:r>
              <a:rPr lang="en-US" dirty="0"/>
              <a:t>", 'utf8', function (err, data){</a:t>
            </a:r>
          </a:p>
          <a:p>
            <a:pPr fontAlgn="base"/>
            <a:r>
              <a:rPr lang="en-US" dirty="0"/>
              <a:t>        if(err){</a:t>
            </a:r>
          </a:p>
          <a:p>
            <a:pPr fontAlgn="base"/>
            <a:r>
              <a:rPr lang="en-US" dirty="0"/>
              <a:t>            console.log("Error " + err);</a:t>
            </a:r>
          </a:p>
          <a:p>
            <a:pPr fontAlgn="base"/>
            <a:r>
              <a:rPr lang="en-US" dirty="0"/>
              <a:t>        }</a:t>
            </a:r>
          </a:p>
          <a:p>
            <a:pPr fontAlgn="base"/>
            <a:r>
              <a:rPr lang="en-US" dirty="0"/>
              <a:t>        else{</a:t>
            </a:r>
          </a:p>
          <a:p>
            <a:pPr fontAlgn="base"/>
            <a:r>
              <a:rPr lang="en-US" dirty="0"/>
              <a:t>            var users = </a:t>
            </a:r>
            <a:r>
              <a:rPr lang="en-US" dirty="0" err="1"/>
              <a:t>JSON.parse</a:t>
            </a:r>
            <a:r>
              <a:rPr lang="en-US" dirty="0"/>
              <a:t>( data ); </a:t>
            </a:r>
          </a:p>
          <a:p>
            <a:pPr fontAlgn="base"/>
            <a:r>
              <a:rPr lang="en-US" dirty="0"/>
              <a:t>            var user = users[req.params.id]</a:t>
            </a:r>
          </a:p>
          <a:p>
            <a:pPr fontAlgn="base"/>
            <a:r>
              <a:rPr lang="en-US" dirty="0"/>
              <a:t>            console.log( user ); </a:t>
            </a:r>
          </a:p>
          <a:p>
            <a:pPr fontAlgn="base"/>
            <a:r>
              <a:rPr lang="en-US" dirty="0"/>
              <a:t>            </a:t>
            </a:r>
            <a:r>
              <a:rPr lang="en-US" dirty="0" err="1"/>
              <a:t>res.end</a:t>
            </a:r>
            <a:r>
              <a:rPr lang="en-US" dirty="0"/>
              <a:t>( </a:t>
            </a:r>
            <a:r>
              <a:rPr lang="en-US" dirty="0" err="1"/>
              <a:t>JSON.stringify</a:t>
            </a:r>
            <a:r>
              <a:rPr lang="en-US" dirty="0"/>
              <a:t>(user)); </a:t>
            </a:r>
          </a:p>
          <a:p>
            <a:pPr fontAlgn="base"/>
            <a:r>
              <a:rPr lang="en-US" dirty="0"/>
              <a:t>        }	</a:t>
            </a:r>
          </a:p>
          <a:p>
            <a:pPr fontAlgn="base"/>
            <a:r>
              <a:rPr lang="en-US" dirty="0"/>
              <a:t>    }); </a:t>
            </a:r>
          </a:p>
          <a:p>
            <a:pPr fontAlgn="base"/>
            <a:r>
              <a:rPr lang="en-US" dirty="0"/>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Delete Operation</a:t>
            </a:r>
          </a:p>
        </p:txBody>
      </p:sp>
      <p:sp>
        <p:nvSpPr>
          <p:cNvPr id="3" name="Content Placeholder 2"/>
          <p:cNvSpPr>
            <a:spLocks noGrp="1"/>
          </p:cNvSpPr>
          <p:nvPr>
            <p:ph idx="1"/>
          </p:nvPr>
        </p:nvSpPr>
        <p:spPr/>
        <p:txBody>
          <a:bodyPr>
            <a:normAutofit fontScale="77500" lnSpcReduction="20000"/>
          </a:bodyPr>
          <a:lstStyle/>
          <a:p>
            <a:pPr fontAlgn="base"/>
            <a:r>
              <a:rPr lang="en-US" dirty="0" err="1"/>
              <a:t>app.delete</a:t>
            </a:r>
            <a:r>
              <a:rPr lang="en-US" dirty="0"/>
              <a:t>('/</a:t>
            </a:r>
            <a:r>
              <a:rPr lang="en-US" dirty="0" err="1"/>
              <a:t>deleteUser</a:t>
            </a:r>
            <a:r>
              <a:rPr lang="en-US" dirty="0"/>
              <a:t>/:id', function (req, res) { </a:t>
            </a:r>
          </a:p>
          <a:p>
            <a:pPr fontAlgn="base"/>
            <a:r>
              <a:rPr lang="en-US" dirty="0"/>
              <a:t>    </a:t>
            </a:r>
            <a:r>
              <a:rPr lang="en-US" dirty="0" err="1"/>
              <a:t>fs.readFile</a:t>
            </a:r>
            <a:r>
              <a:rPr lang="en-US" dirty="0"/>
              <a:t>("</a:t>
            </a:r>
            <a:r>
              <a:rPr lang="en-US" dirty="0" err="1"/>
              <a:t>user.json</a:t>
            </a:r>
            <a:r>
              <a:rPr lang="en-US" dirty="0"/>
              <a:t>", 'utf8', function (err, data) { </a:t>
            </a:r>
          </a:p>
          <a:p>
            <a:pPr fontAlgn="base"/>
            <a:r>
              <a:rPr lang="en-US" dirty="0"/>
              <a:t>        if(err){</a:t>
            </a:r>
          </a:p>
          <a:p>
            <a:pPr fontAlgn="base"/>
            <a:r>
              <a:rPr lang="en-US" dirty="0"/>
              <a:t>            console.log("Error " + err);</a:t>
            </a:r>
          </a:p>
          <a:p>
            <a:pPr fontAlgn="base"/>
            <a:r>
              <a:rPr lang="en-US" dirty="0"/>
              <a:t>        }</a:t>
            </a:r>
          </a:p>
          <a:p>
            <a:pPr fontAlgn="base"/>
            <a:r>
              <a:rPr lang="en-US" dirty="0"/>
              <a:t>        else{</a:t>
            </a:r>
          </a:p>
          <a:p>
            <a:pPr fontAlgn="base"/>
            <a:r>
              <a:rPr lang="en-US" dirty="0"/>
              <a:t>            data = </a:t>
            </a:r>
            <a:r>
              <a:rPr lang="en-US" dirty="0" err="1"/>
              <a:t>JSON.parse</a:t>
            </a:r>
            <a:r>
              <a:rPr lang="en-US" dirty="0"/>
              <a:t>(data); </a:t>
            </a:r>
          </a:p>
          <a:p>
            <a:pPr fontAlgn="base"/>
            <a:r>
              <a:rPr lang="en-US" dirty="0"/>
              <a:t>            </a:t>
            </a:r>
            <a:r>
              <a:rPr lang="en-US" dirty="0" err="1"/>
              <a:t>data.splice</a:t>
            </a:r>
            <a:r>
              <a:rPr lang="en-US" dirty="0"/>
              <a:t>(req.params.id, 1); // Save data into </a:t>
            </a:r>
            <a:r>
              <a:rPr lang="en-US" dirty="0" err="1"/>
              <a:t>user.json</a:t>
            </a:r>
            <a:endParaRPr lang="en-US" dirty="0"/>
          </a:p>
          <a:p>
            <a:pPr fontAlgn="base"/>
            <a:r>
              <a:rPr lang="en-US" dirty="0"/>
              <a:t>            console.log(data); </a:t>
            </a:r>
          </a:p>
          <a:p>
            <a:pPr fontAlgn="base"/>
            <a:r>
              <a:rPr lang="en-US" dirty="0"/>
              <a:t>            </a:t>
            </a:r>
            <a:r>
              <a:rPr lang="en-US" dirty="0" err="1"/>
              <a:t>res.end</a:t>
            </a:r>
            <a:r>
              <a:rPr lang="en-US" dirty="0"/>
              <a:t>(</a:t>
            </a:r>
            <a:r>
              <a:rPr lang="en-US" dirty="0" err="1"/>
              <a:t>JSON.stringify</a:t>
            </a:r>
            <a:r>
              <a:rPr lang="en-US" dirty="0"/>
              <a:t>(data)); </a:t>
            </a:r>
          </a:p>
          <a:p>
            <a:pPr fontAlgn="base"/>
            <a:r>
              <a:rPr lang="en-US" dirty="0"/>
              <a:t>            </a:t>
            </a:r>
            <a:r>
              <a:rPr lang="en-US" dirty="0" err="1"/>
              <a:t>res.end</a:t>
            </a:r>
            <a:r>
              <a:rPr lang="en-US" dirty="0"/>
              <a:t>();</a:t>
            </a:r>
          </a:p>
          <a:p>
            <a:pPr fontAlgn="base"/>
            <a:r>
              <a:rPr lang="en-US" dirty="0"/>
              <a:t>        }</a:t>
            </a:r>
          </a:p>
          <a:p>
            <a:pPr fontAlgn="base"/>
            <a:r>
              <a:rPr lang="en-US" dirty="0"/>
              <a:t>    }); </a:t>
            </a:r>
          </a:p>
          <a:p>
            <a:pPr fontAlgn="base"/>
            <a:r>
              <a:rPr lang="en-US" dirty="0"/>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DB49-425E-111A-5992-EB3520B7BDA8}"/>
              </a:ext>
            </a:extLst>
          </p:cNvPr>
          <p:cNvSpPr>
            <a:spLocks noGrp="1"/>
          </p:cNvSpPr>
          <p:nvPr>
            <p:ph type="title"/>
          </p:nvPr>
        </p:nvSpPr>
        <p:spPr/>
        <p:txBody>
          <a:bodyPr/>
          <a:lstStyle/>
          <a:p>
            <a:r>
              <a:rPr lang="en-IN" dirty="0"/>
              <a:t>Correct way of route</a:t>
            </a:r>
          </a:p>
        </p:txBody>
      </p:sp>
      <p:sp>
        <p:nvSpPr>
          <p:cNvPr id="3" name="Content Placeholder 2">
            <a:extLst>
              <a:ext uri="{FF2B5EF4-FFF2-40B4-BE49-F238E27FC236}">
                <a16:creationId xmlns:a16="http://schemas.microsoft.com/office/drawing/2014/main" id="{7FC59D6B-D220-DE60-493E-36B098BDB006}"/>
              </a:ext>
            </a:extLst>
          </p:cNvPr>
          <p:cNvSpPr>
            <a:spLocks noGrp="1"/>
          </p:cNvSpPr>
          <p:nvPr>
            <p:ph idx="1"/>
          </p:nvPr>
        </p:nvSpPr>
        <p:spPr/>
        <p:txBody>
          <a:bodyPr/>
          <a:lstStyle/>
          <a:p>
            <a:r>
              <a:rPr lang="en-IN" dirty="0" err="1"/>
              <a:t>app.get</a:t>
            </a:r>
            <a:r>
              <a:rPr lang="en-IN" dirty="0"/>
              <a:t>(‘/user’, …)</a:t>
            </a:r>
          </a:p>
          <a:p>
            <a:r>
              <a:rPr lang="en-IN" dirty="0" err="1"/>
              <a:t>app.post</a:t>
            </a:r>
            <a:r>
              <a:rPr lang="en-IN" dirty="0"/>
              <a:t>(‘/user’, …)</a:t>
            </a:r>
          </a:p>
          <a:p>
            <a:r>
              <a:rPr lang="en-IN" dirty="0" err="1"/>
              <a:t>app.get</a:t>
            </a:r>
            <a:r>
              <a:rPr lang="en-IN" dirty="0"/>
              <a:t>(‘/user/:id’, …)</a:t>
            </a:r>
          </a:p>
          <a:p>
            <a:r>
              <a:rPr lang="en-IN" dirty="0" err="1"/>
              <a:t>app.delete</a:t>
            </a:r>
            <a:r>
              <a:rPr lang="en-IN" dirty="0"/>
              <a:t>(‘/user/:id, …)</a:t>
            </a:r>
          </a:p>
        </p:txBody>
      </p:sp>
    </p:spTree>
    <p:extLst>
      <p:ext uri="{BB962C8B-B14F-4D97-AF65-F5344CB8AC3E}">
        <p14:creationId xmlns:p14="http://schemas.microsoft.com/office/powerpoint/2010/main" val="5717688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a:t>
            </a:r>
          </a:p>
        </p:txBody>
      </p:sp>
      <p:sp>
        <p:nvSpPr>
          <p:cNvPr id="3" name="Content Placeholder 2"/>
          <p:cNvSpPr>
            <a:spLocks noGrp="1"/>
          </p:cNvSpPr>
          <p:nvPr>
            <p:ph idx="1"/>
          </p:nvPr>
        </p:nvSpPr>
        <p:spPr/>
        <p:txBody>
          <a:bodyPr/>
          <a:lstStyle/>
          <a:p>
            <a:r>
              <a:rPr lang="en-US" dirty="0"/>
              <a:t>Routing defines the way in which the client requests are handled by the application endpoints.</a:t>
            </a:r>
          </a:p>
          <a:p>
            <a:r>
              <a:rPr lang="en-US" dirty="0"/>
              <a:t>In another way how an application responds to a client request to a particular endpoint, which is a URI (or path) and a specific HTTP request method (GET, POST, and so on).</a:t>
            </a:r>
          </a:p>
          <a:p>
            <a:r>
              <a:rPr lang="en-US" dirty="0"/>
              <a:t>Each route can have one or more handler functions, which are executed when the route is matched.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C861-4291-0700-80A8-96C8C52A59FE}"/>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F896A4BE-7567-411C-B6A8-23E8A36D57EC}"/>
              </a:ext>
            </a:extLst>
          </p:cNvPr>
          <p:cNvSpPr>
            <a:spLocks noGrp="1"/>
          </p:cNvSpPr>
          <p:nvPr>
            <p:ph idx="1"/>
          </p:nvPr>
        </p:nvSpPr>
        <p:spPr/>
        <p:txBody>
          <a:bodyPr>
            <a:normAutofit/>
          </a:bodyPr>
          <a:lstStyle/>
          <a:p>
            <a:r>
              <a:rPr lang="en-US" dirty="0"/>
              <a:t>Route definition takes the following structure:</a:t>
            </a:r>
            <a:endParaRPr lang="en-IN" dirty="0"/>
          </a:p>
          <a:p>
            <a:r>
              <a:rPr lang="en-IN" dirty="0" err="1"/>
              <a:t>app.METHOD</a:t>
            </a:r>
            <a:r>
              <a:rPr lang="en-IN" dirty="0"/>
              <a:t>(PATH, HANDLER)</a:t>
            </a:r>
          </a:p>
          <a:p>
            <a:pPr lvl="1"/>
            <a:r>
              <a:rPr lang="en-US" dirty="0"/>
              <a:t>app is an instance of express.</a:t>
            </a:r>
          </a:p>
          <a:p>
            <a:pPr lvl="1"/>
            <a:r>
              <a:rPr lang="en-US" dirty="0"/>
              <a:t>METHOD is an HTTP request method, in lowercase.</a:t>
            </a:r>
          </a:p>
          <a:p>
            <a:pPr lvl="1"/>
            <a:r>
              <a:rPr lang="en-US" dirty="0"/>
              <a:t>PATH is a path on the server.</a:t>
            </a:r>
          </a:p>
          <a:p>
            <a:pPr lvl="1"/>
            <a:r>
              <a:rPr lang="en-US" dirty="0"/>
              <a:t>HANDLER is the function executed when the route is matched. (also called callback functions)</a:t>
            </a:r>
          </a:p>
        </p:txBody>
      </p:sp>
    </p:spTree>
    <p:extLst>
      <p:ext uri="{BB962C8B-B14F-4D97-AF65-F5344CB8AC3E}">
        <p14:creationId xmlns:p14="http://schemas.microsoft.com/office/powerpoint/2010/main" val="277911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Node.js Architecture </a:t>
            </a:r>
            <a:r>
              <a:rPr lang="en-IN" sz="1600" dirty="0"/>
              <a:t>– part 2/3</a:t>
            </a:r>
            <a:endParaRPr lang="en-US" dirty="0"/>
          </a:p>
        </p:txBody>
      </p:sp>
      <p:pic>
        <p:nvPicPr>
          <p:cNvPr id="4" name="Content Placeholder 3" descr="NWAGFGdrawio.png"/>
          <p:cNvPicPr>
            <a:picLocks noGrp="1" noChangeAspect="1"/>
          </p:cNvPicPr>
          <p:nvPr>
            <p:ph idx="1"/>
          </p:nvPr>
        </p:nvPicPr>
        <p:blipFill>
          <a:blip r:embed="rId2"/>
          <a:stretch>
            <a:fillRect/>
          </a:stretch>
        </p:blipFill>
        <p:spPr>
          <a:xfrm>
            <a:off x="947737" y="2572544"/>
            <a:ext cx="7248525" cy="3114675"/>
          </a:xfr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0C31-C181-D93F-8641-0404E069FB78}"/>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8EB2D5F6-2E87-C2CD-4537-6005DD4BF63D}"/>
              </a:ext>
            </a:extLst>
          </p:cNvPr>
          <p:cNvSpPr>
            <a:spLocks noGrp="1"/>
          </p:cNvSpPr>
          <p:nvPr>
            <p:ph idx="1"/>
          </p:nvPr>
        </p:nvSpPr>
        <p:spPr/>
        <p:txBody>
          <a:bodyPr>
            <a:normAutofit/>
          </a:bodyPr>
          <a:lstStyle/>
          <a:p>
            <a:r>
              <a:rPr lang="en-IN" dirty="0"/>
              <a:t>Route methods – </a:t>
            </a:r>
          </a:p>
          <a:p>
            <a:pPr lvl="1"/>
            <a:r>
              <a:rPr lang="en-US" dirty="0"/>
              <a:t>A route method is derived from one of the HTTP methods, and is attached to an instance of the express class (app);</a:t>
            </a:r>
          </a:p>
          <a:p>
            <a:r>
              <a:rPr lang="en-IN" dirty="0"/>
              <a:t>Route paths</a:t>
            </a:r>
          </a:p>
          <a:p>
            <a:pPr lvl="1"/>
            <a:r>
              <a:rPr lang="en-US" dirty="0"/>
              <a:t>Route paths, in combination with a request method, define the endpoints at which requests can be made. Route paths can be strings, string patterns, or regular expressions. Example </a:t>
            </a:r>
            <a:r>
              <a:rPr lang="en-US" dirty="0" err="1"/>
              <a:t>app.get</a:t>
            </a:r>
            <a:r>
              <a:rPr lang="en-US" dirty="0"/>
              <a:t>('/ab*cd’, …)</a:t>
            </a:r>
          </a:p>
          <a:p>
            <a:endParaRPr lang="en-IN" dirty="0"/>
          </a:p>
        </p:txBody>
      </p:sp>
    </p:spTree>
    <p:extLst>
      <p:ext uri="{BB962C8B-B14F-4D97-AF65-F5344CB8AC3E}">
        <p14:creationId xmlns:p14="http://schemas.microsoft.com/office/powerpoint/2010/main" val="16929501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CEC9-61D8-5766-E04A-D9C76949800A}"/>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5114B289-C39C-687A-2B45-9A9EFF087EA1}"/>
              </a:ext>
            </a:extLst>
          </p:cNvPr>
          <p:cNvSpPr>
            <a:spLocks noGrp="1"/>
          </p:cNvSpPr>
          <p:nvPr>
            <p:ph idx="1"/>
          </p:nvPr>
        </p:nvSpPr>
        <p:spPr/>
        <p:txBody>
          <a:bodyPr>
            <a:normAutofit fontScale="77500" lnSpcReduction="20000"/>
          </a:bodyPr>
          <a:lstStyle/>
          <a:p>
            <a:r>
              <a:rPr lang="en-IN" dirty="0"/>
              <a:t>Route parameters</a:t>
            </a:r>
          </a:p>
          <a:p>
            <a:pPr lvl="1"/>
            <a:r>
              <a:rPr lang="en-US" dirty="0"/>
              <a:t>Route parameters are named URL segments that are used to capture the values specified at their position in the URL. </a:t>
            </a:r>
            <a:endParaRPr lang="en-IN" dirty="0"/>
          </a:p>
          <a:p>
            <a:r>
              <a:rPr lang="en-IN" dirty="0"/>
              <a:t>Example</a:t>
            </a:r>
          </a:p>
          <a:p>
            <a:pPr lvl="1"/>
            <a:r>
              <a:rPr lang="en-IN" dirty="0" err="1"/>
              <a:t>app.get</a:t>
            </a:r>
            <a:r>
              <a:rPr lang="en-IN" dirty="0"/>
              <a:t>('/users/:</a:t>
            </a:r>
            <a:r>
              <a:rPr lang="en-IN" dirty="0" err="1"/>
              <a:t>userId</a:t>
            </a:r>
            <a:r>
              <a:rPr lang="en-IN" dirty="0"/>
              <a:t>/books/:</a:t>
            </a:r>
            <a:r>
              <a:rPr lang="en-IN" dirty="0" err="1"/>
              <a:t>bookId</a:t>
            </a:r>
            <a:r>
              <a:rPr lang="en-IN" dirty="0"/>
              <a:t>', (</a:t>
            </a:r>
            <a:r>
              <a:rPr lang="en-IN" dirty="0" err="1"/>
              <a:t>req</a:t>
            </a:r>
            <a:r>
              <a:rPr lang="en-IN" dirty="0"/>
              <a:t>, res) =&gt; {</a:t>
            </a:r>
          </a:p>
          <a:p>
            <a:pPr lvl="1"/>
            <a:r>
              <a:rPr lang="en-IN" dirty="0"/>
              <a:t>  </a:t>
            </a:r>
            <a:r>
              <a:rPr lang="en-IN" dirty="0" err="1"/>
              <a:t>res.send</a:t>
            </a:r>
            <a:r>
              <a:rPr lang="en-IN" dirty="0"/>
              <a:t>(</a:t>
            </a:r>
            <a:r>
              <a:rPr lang="en-IN" dirty="0" err="1"/>
              <a:t>req.params</a:t>
            </a:r>
            <a:r>
              <a:rPr lang="en-IN" dirty="0"/>
              <a:t>)</a:t>
            </a:r>
          </a:p>
          <a:p>
            <a:pPr lvl="1"/>
            <a:r>
              <a:rPr lang="en-IN" dirty="0"/>
              <a:t>})</a:t>
            </a:r>
          </a:p>
          <a:p>
            <a:r>
              <a:rPr lang="en-IN" dirty="0" err="1"/>
              <a:t>userId</a:t>
            </a:r>
            <a:r>
              <a:rPr lang="en-IN" dirty="0"/>
              <a:t> and </a:t>
            </a:r>
            <a:r>
              <a:rPr lang="en-IN" dirty="0" err="1"/>
              <a:t>bookId</a:t>
            </a:r>
            <a:r>
              <a:rPr lang="en-IN" dirty="0"/>
              <a:t> are parameters and can be replaced anything.</a:t>
            </a:r>
          </a:p>
          <a:p>
            <a:r>
              <a:rPr lang="en-IN" dirty="0"/>
              <a:t>This is a valid route for this example</a:t>
            </a:r>
          </a:p>
          <a:p>
            <a:pPr lvl="1"/>
            <a:r>
              <a:rPr lang="en-IN" dirty="0">
                <a:hlinkClick r:id="rId2"/>
              </a:rPr>
              <a:t>http://localhost:3000/users/34/books/8989</a:t>
            </a:r>
            <a:endParaRPr lang="en-IN" dirty="0"/>
          </a:p>
          <a:p>
            <a:r>
              <a:rPr lang="en-IN" dirty="0"/>
              <a:t>We can grab route parameters using “</a:t>
            </a:r>
            <a:r>
              <a:rPr lang="en-IN" dirty="0" err="1"/>
              <a:t>req.params</a:t>
            </a:r>
            <a:r>
              <a:rPr lang="en-IN" dirty="0"/>
              <a:t>”.</a:t>
            </a:r>
          </a:p>
          <a:p>
            <a:r>
              <a:rPr lang="en-IN" dirty="0"/>
              <a:t>Above example will return following output with “</a:t>
            </a:r>
            <a:r>
              <a:rPr lang="en-IN" dirty="0" err="1"/>
              <a:t>req.params</a:t>
            </a:r>
            <a:r>
              <a:rPr lang="en-IN" dirty="0"/>
              <a:t>”</a:t>
            </a:r>
          </a:p>
          <a:p>
            <a:pPr lvl="1"/>
            <a:r>
              <a:rPr lang="en-IN" dirty="0"/>
              <a:t>{ "</a:t>
            </a:r>
            <a:r>
              <a:rPr lang="en-IN" dirty="0" err="1"/>
              <a:t>userId</a:t>
            </a:r>
            <a:r>
              <a:rPr lang="en-IN" dirty="0"/>
              <a:t>": "34", "</a:t>
            </a:r>
            <a:r>
              <a:rPr lang="en-IN" dirty="0" err="1"/>
              <a:t>bookId</a:t>
            </a:r>
            <a:r>
              <a:rPr lang="en-IN" dirty="0"/>
              <a:t>": "8989" }</a:t>
            </a:r>
          </a:p>
          <a:p>
            <a:r>
              <a:rPr lang="en-IN" dirty="0"/>
              <a:t>Another example is – “/flights/:from-:to” – </a:t>
            </a:r>
            <a:r>
              <a:rPr lang="en-IN"/>
              <a:t>Discuss this.</a:t>
            </a:r>
            <a:endParaRPr lang="en-IN" dirty="0"/>
          </a:p>
          <a:p>
            <a:pPr lvl="1"/>
            <a:endParaRPr lang="en-IN" dirty="0"/>
          </a:p>
        </p:txBody>
      </p:sp>
    </p:spTree>
    <p:extLst>
      <p:ext uri="{BB962C8B-B14F-4D97-AF65-F5344CB8AC3E}">
        <p14:creationId xmlns:p14="http://schemas.microsoft.com/office/powerpoint/2010/main" val="14469091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21AF-5994-DAAD-7E53-CBC9141A310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99A2A18-213B-523E-A810-DA59E572D547}"/>
              </a:ext>
            </a:extLst>
          </p:cNvPr>
          <p:cNvSpPr>
            <a:spLocks noGrp="1"/>
          </p:cNvSpPr>
          <p:nvPr>
            <p:ph idx="1"/>
          </p:nvPr>
        </p:nvSpPr>
        <p:spPr/>
        <p:txBody>
          <a:bodyPr/>
          <a:lstStyle/>
          <a:p>
            <a:r>
              <a:rPr lang="en-US" dirty="0"/>
              <a:t>We can handle routing in 2 ways</a:t>
            </a:r>
          </a:p>
          <a:p>
            <a:pPr lvl="1"/>
            <a:r>
              <a:rPr lang="en-US" dirty="0"/>
              <a:t>Without using framework</a:t>
            </a:r>
          </a:p>
          <a:p>
            <a:pPr lvl="1"/>
            <a:r>
              <a:rPr lang="en-US" dirty="0"/>
              <a:t>Using express framework</a:t>
            </a:r>
          </a:p>
          <a:p>
            <a:endParaRPr lang="en-IN" dirty="0"/>
          </a:p>
        </p:txBody>
      </p:sp>
    </p:spTree>
    <p:extLst>
      <p:ext uri="{BB962C8B-B14F-4D97-AF65-F5344CB8AC3E}">
        <p14:creationId xmlns:p14="http://schemas.microsoft.com/office/powerpoint/2010/main" val="26880499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Without Framework</a:t>
            </a:r>
          </a:p>
        </p:txBody>
      </p:sp>
      <p:sp>
        <p:nvSpPr>
          <p:cNvPr id="3" name="Content Placeholder 2"/>
          <p:cNvSpPr>
            <a:spLocks noGrp="1"/>
          </p:cNvSpPr>
          <p:nvPr>
            <p:ph idx="1"/>
          </p:nvPr>
        </p:nvSpPr>
        <p:spPr/>
        <p:txBody>
          <a:bodyPr>
            <a:normAutofit fontScale="85000" lnSpcReduction="20000"/>
          </a:bodyPr>
          <a:lstStyle/>
          <a:p>
            <a:r>
              <a:rPr lang="en-US" dirty="0" err="1"/>
              <a:t>http.createServer</a:t>
            </a:r>
            <a:r>
              <a:rPr lang="en-US" dirty="0"/>
              <a:t>(function (</a:t>
            </a:r>
            <a:r>
              <a:rPr lang="en-US" dirty="0" err="1"/>
              <a:t>req</a:t>
            </a:r>
            <a:r>
              <a:rPr lang="en-US" dirty="0"/>
              <a:t>, res) { </a:t>
            </a:r>
            <a:br>
              <a:rPr lang="en-US" dirty="0"/>
            </a:br>
            <a:r>
              <a:rPr lang="en-US" dirty="0"/>
              <a:t>	</a:t>
            </a:r>
            <a:r>
              <a:rPr lang="en-US" dirty="0" err="1"/>
              <a:t>var</a:t>
            </a:r>
            <a:r>
              <a:rPr lang="en-US" dirty="0"/>
              <a:t> </a:t>
            </a:r>
            <a:r>
              <a:rPr lang="en-US" dirty="0" err="1"/>
              <a:t>url</a:t>
            </a:r>
            <a:r>
              <a:rPr lang="en-US" dirty="0"/>
              <a:t> = req.url; </a:t>
            </a:r>
            <a:br>
              <a:rPr lang="en-US" dirty="0"/>
            </a:br>
            <a:r>
              <a:rPr lang="en-US" dirty="0"/>
              <a:t>	if(</a:t>
            </a:r>
            <a:r>
              <a:rPr lang="en-US" dirty="0" err="1"/>
              <a:t>url</a:t>
            </a:r>
            <a:r>
              <a:rPr lang="en-US" dirty="0"/>
              <a:t> ==='/about') { </a:t>
            </a:r>
            <a:br>
              <a:rPr lang="en-US" dirty="0"/>
            </a:br>
            <a:r>
              <a:rPr lang="en-US" dirty="0"/>
              <a:t>		</a:t>
            </a:r>
            <a:r>
              <a:rPr lang="en-US" dirty="0" err="1"/>
              <a:t>res.write</a:t>
            </a:r>
            <a:r>
              <a:rPr lang="en-US" dirty="0"/>
              <a:t>(' Welcome to about us page'); </a:t>
            </a:r>
            <a:br>
              <a:rPr lang="en-US" dirty="0"/>
            </a:br>
            <a:r>
              <a:rPr lang="en-US" dirty="0"/>
              <a:t>		</a:t>
            </a:r>
            <a:r>
              <a:rPr lang="en-US" dirty="0" err="1"/>
              <a:t>res.end</a:t>
            </a:r>
            <a:r>
              <a:rPr lang="en-US" dirty="0"/>
              <a:t>(); </a:t>
            </a:r>
            <a:br>
              <a:rPr lang="en-US" dirty="0"/>
            </a:br>
            <a:r>
              <a:rPr lang="en-US" dirty="0"/>
              <a:t>	} else if(</a:t>
            </a:r>
            <a:r>
              <a:rPr lang="en-US" dirty="0" err="1"/>
              <a:t>url</a:t>
            </a:r>
            <a:r>
              <a:rPr lang="en-US" dirty="0"/>
              <a:t> ==='/contact') { </a:t>
            </a:r>
            <a:br>
              <a:rPr lang="en-US" dirty="0"/>
            </a:br>
            <a:r>
              <a:rPr lang="en-US" dirty="0"/>
              <a:t>		</a:t>
            </a:r>
            <a:r>
              <a:rPr lang="en-US" dirty="0" err="1"/>
              <a:t>res.write</a:t>
            </a:r>
            <a:r>
              <a:rPr lang="en-US" dirty="0"/>
              <a:t>(' Welcome to contact us page'); </a:t>
            </a:r>
            <a:br>
              <a:rPr lang="en-US" dirty="0"/>
            </a:br>
            <a:r>
              <a:rPr lang="en-US" dirty="0"/>
              <a:t>		</a:t>
            </a:r>
            <a:r>
              <a:rPr lang="en-US" dirty="0" err="1"/>
              <a:t>res.end</a:t>
            </a:r>
            <a:r>
              <a:rPr lang="en-US" dirty="0"/>
              <a:t>(); </a:t>
            </a:r>
            <a:br>
              <a:rPr lang="en-US" dirty="0"/>
            </a:br>
            <a:r>
              <a:rPr lang="en-US" dirty="0"/>
              <a:t>	} else { </a:t>
            </a:r>
            <a:br>
              <a:rPr lang="en-US" dirty="0"/>
            </a:br>
            <a:r>
              <a:rPr lang="en-US" dirty="0"/>
              <a:t>		</a:t>
            </a:r>
            <a:r>
              <a:rPr lang="en-US" dirty="0" err="1"/>
              <a:t>res.write</a:t>
            </a:r>
            <a:r>
              <a:rPr lang="en-US" dirty="0"/>
              <a:t>('Hello World!'); </a:t>
            </a:r>
            <a:br>
              <a:rPr lang="en-US" dirty="0"/>
            </a:br>
            <a:r>
              <a:rPr lang="en-US" dirty="0"/>
              <a:t>		</a:t>
            </a:r>
            <a:r>
              <a:rPr lang="en-US" dirty="0" err="1"/>
              <a:t>res.end</a:t>
            </a:r>
            <a:r>
              <a:rPr lang="en-US" dirty="0"/>
              <a:t>(); </a:t>
            </a:r>
            <a:br>
              <a:rPr lang="en-US" dirty="0"/>
            </a:br>
            <a:r>
              <a:rPr lang="en-US" dirty="0"/>
              <a:t>	}</a:t>
            </a:r>
            <a:br>
              <a:rPr lang="en-US" dirty="0"/>
            </a:br>
            <a:r>
              <a:rPr lang="en-US" dirty="0"/>
              <a:t>}).listen(3000, function() { </a:t>
            </a:r>
            <a:br>
              <a:rPr lang="en-US" dirty="0"/>
            </a:br>
            <a:r>
              <a:rPr lang="en-US" dirty="0"/>
              <a:t>	console.log("server start at port 3000");</a:t>
            </a:r>
            <a:br>
              <a:rPr lang="en-US" dirty="0"/>
            </a:br>
            <a:r>
              <a:rPr lang="en-US" dirty="0"/>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With Framework</a:t>
            </a:r>
          </a:p>
        </p:txBody>
      </p:sp>
      <p:sp>
        <p:nvSpPr>
          <p:cNvPr id="3" name="Content Placeholder 2"/>
          <p:cNvSpPr>
            <a:spLocks noGrp="1"/>
          </p:cNvSpPr>
          <p:nvPr>
            <p:ph idx="1"/>
          </p:nvPr>
        </p:nvSpPr>
        <p:spPr/>
        <p:txBody>
          <a:bodyPr>
            <a:normAutofit lnSpcReduction="10000"/>
          </a:bodyPr>
          <a:lstStyle/>
          <a:p>
            <a:r>
              <a:rPr lang="en-US" dirty="0"/>
              <a:t>Use get, post, delete methods with URL</a:t>
            </a:r>
          </a:p>
          <a:p>
            <a:r>
              <a:rPr lang="en-US" dirty="0" err="1"/>
              <a:t>app.get</a:t>
            </a:r>
            <a:r>
              <a:rPr lang="en-US" dirty="0"/>
              <a:t>('/', function(req, res) { </a:t>
            </a:r>
            <a:br>
              <a:rPr lang="en-US" dirty="0"/>
            </a:br>
            <a:r>
              <a:rPr lang="en-US" dirty="0"/>
              <a:t>	</a:t>
            </a:r>
            <a:r>
              <a:rPr lang="en-US" dirty="0" err="1"/>
              <a:t>res.send</a:t>
            </a:r>
            <a:r>
              <a:rPr lang="en-US" dirty="0"/>
              <a:t>('Hello Get') </a:t>
            </a:r>
            <a:br>
              <a:rPr lang="en-US" dirty="0"/>
            </a:br>
            <a:r>
              <a:rPr lang="en-US" dirty="0"/>
              <a:t>})</a:t>
            </a:r>
          </a:p>
          <a:p>
            <a:r>
              <a:rPr lang="en-US" dirty="0"/>
              <a:t>app.post('/', function(req, res) { </a:t>
            </a:r>
            <a:br>
              <a:rPr lang="en-US" dirty="0"/>
            </a:br>
            <a:r>
              <a:rPr lang="en-US" dirty="0"/>
              <a:t>	</a:t>
            </a:r>
            <a:r>
              <a:rPr lang="en-US" dirty="0" err="1"/>
              <a:t>res.send</a:t>
            </a:r>
            <a:r>
              <a:rPr lang="en-US" dirty="0"/>
              <a:t>('Hello Post') </a:t>
            </a:r>
            <a:br>
              <a:rPr lang="en-US" dirty="0"/>
            </a:br>
            <a:r>
              <a:rPr lang="en-US" dirty="0"/>
              <a:t>})</a:t>
            </a:r>
          </a:p>
          <a:p>
            <a:r>
              <a:rPr lang="en-US" dirty="0" err="1"/>
              <a:t>app.put</a:t>
            </a:r>
            <a:r>
              <a:rPr lang="en-US" dirty="0"/>
              <a:t>('/', function(req, res) { </a:t>
            </a:r>
            <a:br>
              <a:rPr lang="en-US" dirty="0"/>
            </a:br>
            <a:r>
              <a:rPr lang="en-US" dirty="0"/>
              <a:t>	</a:t>
            </a:r>
            <a:r>
              <a:rPr lang="en-US" dirty="0" err="1"/>
              <a:t>res.send</a:t>
            </a:r>
            <a:r>
              <a:rPr lang="en-US" dirty="0"/>
              <a:t>('Hello Put') </a:t>
            </a:r>
            <a:br>
              <a:rPr lang="en-US" dirty="0"/>
            </a:br>
            <a:r>
              <a:rPr lang="en-US" dirty="0"/>
              <a:t>})</a:t>
            </a:r>
          </a:p>
          <a:p>
            <a:r>
              <a:rPr lang="en-US" dirty="0"/>
              <a:t>Use </a:t>
            </a:r>
            <a:r>
              <a:rPr lang="en-US" dirty="0" err="1"/>
              <a:t>app.all</a:t>
            </a:r>
            <a:r>
              <a:rPr lang="en-US" dirty="0"/>
              <a:t>() to handle all request.</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Request object</a:t>
            </a:r>
          </a:p>
        </p:txBody>
      </p:sp>
      <p:sp>
        <p:nvSpPr>
          <p:cNvPr id="3" name="Content Placeholder 2"/>
          <p:cNvSpPr>
            <a:spLocks noGrp="1"/>
          </p:cNvSpPr>
          <p:nvPr>
            <p:ph idx="1"/>
          </p:nvPr>
        </p:nvSpPr>
        <p:spPr/>
        <p:txBody>
          <a:bodyPr>
            <a:normAutofit/>
          </a:bodyPr>
          <a:lstStyle/>
          <a:p>
            <a:pPr fontAlgn="base"/>
            <a:r>
              <a:rPr lang="en-US" dirty="0"/>
              <a:t>Request object represents the HTTP request and has properties for the request </a:t>
            </a:r>
          </a:p>
          <a:p>
            <a:pPr lvl="1" fontAlgn="base"/>
            <a:r>
              <a:rPr lang="en-US" dirty="0"/>
              <a:t>query string</a:t>
            </a:r>
          </a:p>
          <a:p>
            <a:pPr lvl="1" fontAlgn="base"/>
            <a:r>
              <a:rPr lang="en-US" dirty="0"/>
              <a:t>parameters </a:t>
            </a:r>
          </a:p>
          <a:p>
            <a:pPr lvl="1" fontAlgn="base"/>
            <a:r>
              <a:rPr lang="en-US" dirty="0"/>
              <a:t>Body</a:t>
            </a:r>
          </a:p>
          <a:p>
            <a:pPr lvl="1" fontAlgn="base"/>
            <a:r>
              <a:rPr lang="en-US" dirty="0"/>
              <a:t>HTTP headers</a:t>
            </a:r>
          </a:p>
          <a:p>
            <a:pPr lvl="1" fontAlgn="base"/>
            <a:r>
              <a:rPr lang="en-US" dirty="0"/>
              <a:t>Etc…</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Request object properties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27725707"/>
              </p:ext>
            </p:extLst>
          </p:nvPr>
        </p:nvGraphicFramePr>
        <p:xfrm>
          <a:off x="457200" y="1935163"/>
          <a:ext cx="7696200" cy="4815840"/>
        </p:xfrm>
        <a:graphic>
          <a:graphicData uri="http://schemas.openxmlformats.org/drawingml/2006/table">
            <a:tbl>
              <a:tblPr firstRow="1" bandRow="1">
                <a:tableStyleId>{5C22544A-7EE6-4342-B048-85BDC9FD1C3A}</a:tableStyleId>
              </a:tblPr>
              <a:tblGrid>
                <a:gridCol w="7696200">
                  <a:extLst>
                    <a:ext uri="{9D8B030D-6E8A-4147-A177-3AD203B41FA5}">
                      <a16:colId xmlns:a16="http://schemas.microsoft.com/office/drawing/2014/main" val="20000"/>
                    </a:ext>
                  </a:extLst>
                </a:gridCol>
              </a:tblGrid>
              <a:tr h="370840">
                <a:tc>
                  <a:txBody>
                    <a:bodyPr/>
                    <a:lstStyle/>
                    <a:p>
                      <a:pPr algn="ctr" fontAlgn="t"/>
                      <a:r>
                        <a:rPr lang="en-US" sz="1200" dirty="0"/>
                        <a:t>Properties &amp; Description</a:t>
                      </a:r>
                    </a:p>
                  </a:txBody>
                  <a:tcPr marL="76200" marR="76200" marT="76200" marB="76200"/>
                </a:tc>
                <a:extLst>
                  <a:ext uri="{0D108BD9-81ED-4DB2-BD59-A6C34878D82A}">
                    <a16:rowId xmlns:a16="http://schemas.microsoft.com/office/drawing/2014/main" val="10000"/>
                  </a:ext>
                </a:extLst>
              </a:tr>
              <a:tr h="370840">
                <a:tc>
                  <a:txBody>
                    <a:bodyPr/>
                    <a:lstStyle/>
                    <a:p>
                      <a:pPr algn="just" fontAlgn="t"/>
                      <a:r>
                        <a:rPr lang="en-US" sz="1200" b="1" dirty="0">
                          <a:solidFill>
                            <a:srgbClr val="000000"/>
                          </a:solidFill>
                        </a:rPr>
                        <a:t>req.app - </a:t>
                      </a:r>
                      <a:r>
                        <a:rPr lang="en-US" sz="1200" dirty="0">
                          <a:solidFill>
                            <a:srgbClr val="000000"/>
                          </a:solidFill>
                        </a:rPr>
                        <a:t>This property holds a reference to the instance of the express application that is using the middleware.</a:t>
                      </a:r>
                    </a:p>
                  </a:txBody>
                  <a:tcPr marL="76200" marR="76200" marT="76200" marB="76200"/>
                </a:tc>
                <a:extLst>
                  <a:ext uri="{0D108BD9-81ED-4DB2-BD59-A6C34878D82A}">
                    <a16:rowId xmlns:a16="http://schemas.microsoft.com/office/drawing/2014/main" val="10001"/>
                  </a:ext>
                </a:extLst>
              </a:tr>
              <a:tr h="370840">
                <a:tc>
                  <a:txBody>
                    <a:bodyPr/>
                    <a:lstStyle/>
                    <a:p>
                      <a:pPr algn="just" fontAlgn="t"/>
                      <a:r>
                        <a:rPr lang="en-US" sz="1200" b="1" dirty="0" err="1">
                          <a:solidFill>
                            <a:srgbClr val="000000"/>
                          </a:solidFill>
                        </a:rPr>
                        <a:t>req.baseUrl</a:t>
                      </a:r>
                      <a:r>
                        <a:rPr lang="en-US" sz="1200" b="1" dirty="0">
                          <a:solidFill>
                            <a:srgbClr val="000000"/>
                          </a:solidFill>
                        </a:rPr>
                        <a:t> - </a:t>
                      </a:r>
                      <a:r>
                        <a:rPr lang="en-US" sz="1200" dirty="0">
                          <a:solidFill>
                            <a:srgbClr val="000000"/>
                          </a:solidFill>
                        </a:rPr>
                        <a:t>The URL path on which a router instance was mounted.</a:t>
                      </a:r>
                    </a:p>
                  </a:txBody>
                  <a:tcPr marL="76200" marR="76200" marT="76200" marB="76200"/>
                </a:tc>
                <a:extLst>
                  <a:ext uri="{0D108BD9-81ED-4DB2-BD59-A6C34878D82A}">
                    <a16:rowId xmlns:a16="http://schemas.microsoft.com/office/drawing/2014/main" val="10002"/>
                  </a:ext>
                </a:extLst>
              </a:tr>
              <a:tr h="370840">
                <a:tc>
                  <a:txBody>
                    <a:bodyPr/>
                    <a:lstStyle/>
                    <a:p>
                      <a:pPr algn="just" fontAlgn="t"/>
                      <a:r>
                        <a:rPr lang="en-US" sz="1200" b="1" dirty="0" err="1">
                          <a:solidFill>
                            <a:srgbClr val="000000"/>
                          </a:solidFill>
                        </a:rPr>
                        <a:t>req.body</a:t>
                      </a:r>
                      <a:r>
                        <a:rPr lang="en-US" sz="1200" b="1" dirty="0">
                          <a:solidFill>
                            <a:srgbClr val="000000"/>
                          </a:solidFill>
                        </a:rPr>
                        <a:t> - </a:t>
                      </a:r>
                      <a:r>
                        <a:rPr lang="en-US" sz="1200" dirty="0">
                          <a:solidFill>
                            <a:srgbClr val="000000"/>
                          </a:solidFill>
                        </a:rPr>
                        <a:t>Contains key-value pairs of data submitted in the request body. By default, it is undefined, and is populated when you use body-parsing middleware such as </a:t>
                      </a:r>
                      <a:r>
                        <a:rPr lang="en-US" sz="1200" b="1" dirty="0">
                          <a:solidFill>
                            <a:srgbClr val="000000"/>
                          </a:solidFill>
                        </a:rPr>
                        <a:t>body-parser</a:t>
                      </a:r>
                      <a:endParaRPr lang="en-US" sz="1200" dirty="0">
                        <a:solidFill>
                          <a:srgbClr val="000000"/>
                        </a:solidFill>
                      </a:endParaRPr>
                    </a:p>
                  </a:txBody>
                  <a:tcPr marL="76200" marR="76200" marT="76200" marB="76200"/>
                </a:tc>
                <a:extLst>
                  <a:ext uri="{0D108BD9-81ED-4DB2-BD59-A6C34878D82A}">
                    <a16:rowId xmlns:a16="http://schemas.microsoft.com/office/drawing/2014/main" val="10003"/>
                  </a:ext>
                </a:extLst>
              </a:tr>
              <a:tr h="370840">
                <a:tc>
                  <a:txBody>
                    <a:bodyPr/>
                    <a:lstStyle/>
                    <a:p>
                      <a:pPr algn="just" fontAlgn="t"/>
                      <a:r>
                        <a:rPr lang="en-US" sz="1200" b="1" dirty="0" err="1">
                          <a:solidFill>
                            <a:srgbClr val="000000"/>
                          </a:solidFill>
                        </a:rPr>
                        <a:t>req.cookies</a:t>
                      </a:r>
                      <a:r>
                        <a:rPr lang="en-US" sz="1200" b="1" dirty="0">
                          <a:solidFill>
                            <a:srgbClr val="000000"/>
                          </a:solidFill>
                        </a:rPr>
                        <a:t> - </a:t>
                      </a:r>
                      <a:r>
                        <a:rPr lang="en-US" sz="1200" dirty="0">
                          <a:solidFill>
                            <a:srgbClr val="000000"/>
                          </a:solidFill>
                        </a:rPr>
                        <a:t>When using cookie-parser middleware, this property is an object that contains cookies sent by the request.</a:t>
                      </a:r>
                    </a:p>
                  </a:txBody>
                  <a:tcPr marL="76200" marR="76200" marT="76200" marB="76200"/>
                </a:tc>
                <a:extLst>
                  <a:ext uri="{0D108BD9-81ED-4DB2-BD59-A6C34878D82A}">
                    <a16:rowId xmlns:a16="http://schemas.microsoft.com/office/drawing/2014/main" val="10004"/>
                  </a:ext>
                </a:extLst>
              </a:tr>
              <a:tr h="370840">
                <a:tc>
                  <a:txBody>
                    <a:bodyPr/>
                    <a:lstStyle/>
                    <a:p>
                      <a:pPr algn="just" fontAlgn="t"/>
                      <a:r>
                        <a:rPr lang="en-US" sz="1200" b="1" dirty="0" err="1">
                          <a:solidFill>
                            <a:srgbClr val="000000"/>
                          </a:solidFill>
                        </a:rPr>
                        <a:t>req.fresh</a:t>
                      </a:r>
                      <a:r>
                        <a:rPr lang="en-US" sz="1200" b="1" dirty="0">
                          <a:solidFill>
                            <a:srgbClr val="000000"/>
                          </a:solidFill>
                        </a:rPr>
                        <a:t> - </a:t>
                      </a:r>
                      <a:r>
                        <a:rPr lang="en-US" sz="1200" dirty="0">
                          <a:solidFill>
                            <a:srgbClr val="000000"/>
                          </a:solidFill>
                        </a:rPr>
                        <a:t>Indicates whether the request is "fresh." It is the opposite of </a:t>
                      </a:r>
                      <a:r>
                        <a:rPr lang="en-US" sz="1200" dirty="0" err="1">
                          <a:solidFill>
                            <a:srgbClr val="000000"/>
                          </a:solidFill>
                        </a:rPr>
                        <a:t>req.stale</a:t>
                      </a:r>
                      <a:r>
                        <a:rPr lang="en-US" sz="1200" dirty="0">
                          <a:solidFill>
                            <a:srgbClr val="000000"/>
                          </a:solidFill>
                        </a:rPr>
                        <a:t>.</a:t>
                      </a:r>
                    </a:p>
                  </a:txBody>
                  <a:tcPr marL="76200" marR="76200" marT="76200" marB="76200"/>
                </a:tc>
                <a:extLst>
                  <a:ext uri="{0D108BD9-81ED-4DB2-BD59-A6C34878D82A}">
                    <a16:rowId xmlns:a16="http://schemas.microsoft.com/office/drawing/2014/main" val="10005"/>
                  </a:ext>
                </a:extLst>
              </a:tr>
              <a:tr h="370840">
                <a:tc>
                  <a:txBody>
                    <a:bodyPr/>
                    <a:lstStyle/>
                    <a:p>
                      <a:pPr algn="just" fontAlgn="t"/>
                      <a:r>
                        <a:rPr lang="en-US" sz="1200" b="1" dirty="0" err="1">
                          <a:solidFill>
                            <a:srgbClr val="000000"/>
                          </a:solidFill>
                        </a:rPr>
                        <a:t>req.hostname</a:t>
                      </a:r>
                      <a:r>
                        <a:rPr lang="en-US" sz="1200" b="1" dirty="0">
                          <a:solidFill>
                            <a:srgbClr val="000000"/>
                          </a:solidFill>
                        </a:rPr>
                        <a:t> - </a:t>
                      </a:r>
                      <a:r>
                        <a:rPr lang="en-US" sz="1200" dirty="0">
                          <a:solidFill>
                            <a:srgbClr val="000000"/>
                          </a:solidFill>
                        </a:rPr>
                        <a:t>Contains the hostname from the "Host" HTTP header.</a:t>
                      </a:r>
                    </a:p>
                  </a:txBody>
                  <a:tcPr marL="76200" marR="76200" marT="76200" marB="76200"/>
                </a:tc>
                <a:extLst>
                  <a:ext uri="{0D108BD9-81ED-4DB2-BD59-A6C34878D82A}">
                    <a16:rowId xmlns:a16="http://schemas.microsoft.com/office/drawing/2014/main" val="10006"/>
                  </a:ext>
                </a:extLst>
              </a:tr>
              <a:tr h="370840">
                <a:tc>
                  <a:txBody>
                    <a:bodyPr/>
                    <a:lstStyle/>
                    <a:p>
                      <a:pPr algn="just" fontAlgn="t"/>
                      <a:r>
                        <a:rPr lang="en-US" sz="1200" b="1" dirty="0" err="1">
                          <a:solidFill>
                            <a:srgbClr val="000000"/>
                          </a:solidFill>
                        </a:rPr>
                        <a:t>req.ip</a:t>
                      </a:r>
                      <a:r>
                        <a:rPr lang="en-US" sz="1200" b="1" dirty="0">
                          <a:solidFill>
                            <a:srgbClr val="000000"/>
                          </a:solidFill>
                        </a:rPr>
                        <a:t> - </a:t>
                      </a:r>
                      <a:r>
                        <a:rPr lang="en-US" sz="1200" dirty="0">
                          <a:solidFill>
                            <a:srgbClr val="000000"/>
                          </a:solidFill>
                        </a:rPr>
                        <a:t>The remote IP address of the request.</a:t>
                      </a:r>
                    </a:p>
                  </a:txBody>
                  <a:tcPr marL="76200" marR="76200" marT="76200" marB="76200"/>
                </a:tc>
                <a:extLst>
                  <a:ext uri="{0D108BD9-81ED-4DB2-BD59-A6C34878D82A}">
                    <a16:rowId xmlns:a16="http://schemas.microsoft.com/office/drawing/2014/main" val="10007"/>
                  </a:ext>
                </a:extLst>
              </a:tr>
              <a:tr h="370840">
                <a:tc>
                  <a:txBody>
                    <a:bodyPr/>
                    <a:lstStyle/>
                    <a:p>
                      <a:pPr algn="just" fontAlgn="t"/>
                      <a:r>
                        <a:rPr lang="en-US" sz="1200" b="1" dirty="0">
                          <a:solidFill>
                            <a:srgbClr val="000000"/>
                          </a:solidFill>
                        </a:rPr>
                        <a:t>req.ips - </a:t>
                      </a:r>
                      <a:r>
                        <a:rPr lang="en-US" sz="1200" dirty="0">
                          <a:solidFill>
                            <a:srgbClr val="000000"/>
                          </a:solidFill>
                        </a:rPr>
                        <a:t>When the trust proxy setting is true, this property contains an array of IP addresses specified in the “X-Forwarded-For” request header.</a:t>
                      </a:r>
                    </a:p>
                  </a:txBody>
                  <a:tcPr marL="76200" marR="76200" marT="76200" marB="76200"/>
                </a:tc>
                <a:extLst>
                  <a:ext uri="{0D108BD9-81ED-4DB2-BD59-A6C34878D82A}">
                    <a16:rowId xmlns:a16="http://schemas.microsoft.com/office/drawing/2014/main" val="10008"/>
                  </a:ext>
                </a:extLst>
              </a:tr>
              <a:tr h="370840">
                <a:tc>
                  <a:txBody>
                    <a:bodyPr/>
                    <a:lstStyle/>
                    <a:p>
                      <a:pPr algn="just" fontAlgn="t"/>
                      <a:r>
                        <a:rPr lang="en-US" sz="1200" b="1" dirty="0" err="1">
                          <a:solidFill>
                            <a:srgbClr val="000000"/>
                          </a:solidFill>
                        </a:rPr>
                        <a:t>req.originalUrl</a:t>
                      </a:r>
                      <a:r>
                        <a:rPr lang="en-US" sz="1200" b="1" dirty="0">
                          <a:solidFill>
                            <a:srgbClr val="000000"/>
                          </a:solidFill>
                        </a:rPr>
                        <a:t> - </a:t>
                      </a:r>
                      <a:r>
                        <a:rPr lang="en-US" sz="1200" dirty="0">
                          <a:solidFill>
                            <a:srgbClr val="000000"/>
                          </a:solidFill>
                        </a:rPr>
                        <a:t>This property is much like req.url; however, it retains the original request URL, allowing you to rewrite req.url freely for internal routing purposes.</a:t>
                      </a:r>
                    </a:p>
                  </a:txBody>
                  <a:tcPr marL="76200" marR="76200" marT="76200" marB="76200"/>
                </a:tc>
                <a:extLst>
                  <a:ext uri="{0D108BD9-81ED-4DB2-BD59-A6C34878D82A}">
                    <a16:rowId xmlns:a16="http://schemas.microsoft.com/office/drawing/2014/main" val="10009"/>
                  </a:ext>
                </a:extLst>
              </a:tr>
              <a:tr h="370840">
                <a:tc>
                  <a:txBody>
                    <a:bodyPr/>
                    <a:lstStyle/>
                    <a:p>
                      <a:pPr algn="just" fontAlgn="t"/>
                      <a:r>
                        <a:rPr lang="en-US" sz="1200" b="1" dirty="0" err="1">
                          <a:solidFill>
                            <a:srgbClr val="000000"/>
                          </a:solidFill>
                        </a:rPr>
                        <a:t>req.params</a:t>
                      </a:r>
                      <a:r>
                        <a:rPr lang="en-US" sz="1200" b="1" dirty="0">
                          <a:solidFill>
                            <a:srgbClr val="000000"/>
                          </a:solidFill>
                        </a:rPr>
                        <a:t> - </a:t>
                      </a:r>
                      <a:r>
                        <a:rPr lang="en-US" sz="1200" dirty="0">
                          <a:solidFill>
                            <a:srgbClr val="000000"/>
                          </a:solidFill>
                        </a:rPr>
                        <a:t>An object containing properties mapped to the named route “parameters”. For example, if you have the route /user/:name, then the "name" property is available as req.params.name. This object defaults to {}.</a:t>
                      </a:r>
                    </a:p>
                  </a:txBody>
                  <a:tcPr marL="76200" marR="76200" marT="76200" marB="76200"/>
                </a:tc>
                <a:extLst>
                  <a:ext uri="{0D108BD9-81ED-4DB2-BD59-A6C34878D82A}">
                    <a16:rowId xmlns:a16="http://schemas.microsoft.com/office/drawing/2014/main" val="10010"/>
                  </a:ext>
                </a:extLst>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Request object properties</a:t>
            </a:r>
          </a:p>
        </p:txBody>
      </p:sp>
      <p:graphicFrame>
        <p:nvGraphicFramePr>
          <p:cNvPr id="7" name="Content Placeholder 6"/>
          <p:cNvGraphicFramePr>
            <a:graphicFrameLocks noGrp="1"/>
          </p:cNvGraphicFramePr>
          <p:nvPr>
            <p:ph idx="1"/>
          </p:nvPr>
        </p:nvGraphicFramePr>
        <p:xfrm>
          <a:off x="457200" y="1935163"/>
          <a:ext cx="7696200" cy="4003040"/>
        </p:xfrm>
        <a:graphic>
          <a:graphicData uri="http://schemas.openxmlformats.org/drawingml/2006/table">
            <a:tbl>
              <a:tblPr firstRow="1" bandRow="1">
                <a:tableStyleId>{5C22544A-7EE6-4342-B048-85BDC9FD1C3A}</a:tableStyleId>
              </a:tblPr>
              <a:tblGrid>
                <a:gridCol w="7696200">
                  <a:extLst>
                    <a:ext uri="{9D8B030D-6E8A-4147-A177-3AD203B41FA5}">
                      <a16:colId xmlns:a16="http://schemas.microsoft.com/office/drawing/2014/main" val="20000"/>
                    </a:ext>
                  </a:extLst>
                </a:gridCol>
              </a:tblGrid>
              <a:tr h="370840">
                <a:tc>
                  <a:txBody>
                    <a:bodyPr/>
                    <a:lstStyle/>
                    <a:p>
                      <a:pPr algn="ctr" fontAlgn="t"/>
                      <a:r>
                        <a:rPr lang="en-US" sz="1200" dirty="0"/>
                        <a:t>Properties &amp; Description</a:t>
                      </a:r>
                    </a:p>
                  </a:txBody>
                  <a:tcPr marL="76200" marR="76200" marT="76200" marB="76200"/>
                </a:tc>
                <a:extLst>
                  <a:ext uri="{0D108BD9-81ED-4DB2-BD59-A6C34878D82A}">
                    <a16:rowId xmlns:a16="http://schemas.microsoft.com/office/drawing/2014/main" val="10000"/>
                  </a:ext>
                </a:extLst>
              </a:tr>
              <a:tr h="370840">
                <a:tc>
                  <a:txBody>
                    <a:bodyPr/>
                    <a:lstStyle/>
                    <a:p>
                      <a:pPr algn="just" fontAlgn="t"/>
                      <a:r>
                        <a:rPr lang="en-US" sz="1200" b="1" dirty="0" err="1">
                          <a:solidFill>
                            <a:srgbClr val="000000"/>
                          </a:solidFill>
                        </a:rPr>
                        <a:t>req.path</a:t>
                      </a:r>
                      <a:r>
                        <a:rPr lang="en-US" sz="1200" b="1" dirty="0">
                          <a:solidFill>
                            <a:srgbClr val="000000"/>
                          </a:solidFill>
                        </a:rPr>
                        <a:t> - </a:t>
                      </a:r>
                      <a:r>
                        <a:rPr lang="en-US" sz="1200" dirty="0">
                          <a:solidFill>
                            <a:srgbClr val="000000"/>
                          </a:solidFill>
                        </a:rPr>
                        <a:t>Contains the path part of the request URL.</a:t>
                      </a:r>
                    </a:p>
                  </a:txBody>
                  <a:tcPr marL="76200" marR="76200" marT="76200" marB="76200"/>
                </a:tc>
                <a:extLst>
                  <a:ext uri="{0D108BD9-81ED-4DB2-BD59-A6C34878D82A}">
                    <a16:rowId xmlns:a16="http://schemas.microsoft.com/office/drawing/2014/main" val="10001"/>
                  </a:ext>
                </a:extLst>
              </a:tr>
              <a:tr h="370840">
                <a:tc>
                  <a:txBody>
                    <a:bodyPr/>
                    <a:lstStyle/>
                    <a:p>
                      <a:pPr algn="just" fontAlgn="t"/>
                      <a:r>
                        <a:rPr lang="en-US" sz="1200" b="1" dirty="0" err="1">
                          <a:solidFill>
                            <a:srgbClr val="000000"/>
                          </a:solidFill>
                        </a:rPr>
                        <a:t>req.protocol</a:t>
                      </a:r>
                      <a:r>
                        <a:rPr lang="en-US" sz="1200" b="1" dirty="0">
                          <a:solidFill>
                            <a:srgbClr val="000000"/>
                          </a:solidFill>
                        </a:rPr>
                        <a:t> - </a:t>
                      </a:r>
                      <a:r>
                        <a:rPr lang="en-US" sz="1200" dirty="0">
                          <a:solidFill>
                            <a:srgbClr val="000000"/>
                          </a:solidFill>
                        </a:rPr>
                        <a:t>The request protocol string, "http" or "https" when requested with TLS.</a:t>
                      </a:r>
                    </a:p>
                  </a:txBody>
                  <a:tcPr marL="76200" marR="76200" marT="76200" marB="76200"/>
                </a:tc>
                <a:extLst>
                  <a:ext uri="{0D108BD9-81ED-4DB2-BD59-A6C34878D82A}">
                    <a16:rowId xmlns:a16="http://schemas.microsoft.com/office/drawing/2014/main" val="10002"/>
                  </a:ext>
                </a:extLst>
              </a:tr>
              <a:tr h="370840">
                <a:tc>
                  <a:txBody>
                    <a:bodyPr/>
                    <a:lstStyle/>
                    <a:p>
                      <a:pPr algn="just" fontAlgn="t"/>
                      <a:r>
                        <a:rPr lang="en-US" sz="1200" b="1" dirty="0" err="1">
                          <a:solidFill>
                            <a:srgbClr val="000000"/>
                          </a:solidFill>
                        </a:rPr>
                        <a:t>req.query</a:t>
                      </a:r>
                      <a:r>
                        <a:rPr lang="en-US" sz="1200" b="1" dirty="0">
                          <a:solidFill>
                            <a:srgbClr val="000000"/>
                          </a:solidFill>
                        </a:rPr>
                        <a:t> - </a:t>
                      </a:r>
                      <a:r>
                        <a:rPr lang="en-US" sz="1200" dirty="0">
                          <a:solidFill>
                            <a:srgbClr val="000000"/>
                          </a:solidFill>
                        </a:rPr>
                        <a:t>An object containing a property for each query string parameter in the route.</a:t>
                      </a:r>
                    </a:p>
                  </a:txBody>
                  <a:tcPr marL="76200" marR="76200" marT="76200" marB="76200"/>
                </a:tc>
                <a:extLst>
                  <a:ext uri="{0D108BD9-81ED-4DB2-BD59-A6C34878D82A}">
                    <a16:rowId xmlns:a16="http://schemas.microsoft.com/office/drawing/2014/main" val="10003"/>
                  </a:ext>
                </a:extLst>
              </a:tr>
              <a:tr h="370840">
                <a:tc>
                  <a:txBody>
                    <a:bodyPr/>
                    <a:lstStyle/>
                    <a:p>
                      <a:pPr algn="just" fontAlgn="t"/>
                      <a:r>
                        <a:rPr lang="en-US" sz="1200" b="1" dirty="0" err="1">
                          <a:solidFill>
                            <a:srgbClr val="000000"/>
                          </a:solidFill>
                        </a:rPr>
                        <a:t>req.route</a:t>
                      </a:r>
                      <a:r>
                        <a:rPr lang="en-US" sz="1200" b="1" dirty="0">
                          <a:solidFill>
                            <a:srgbClr val="000000"/>
                          </a:solidFill>
                        </a:rPr>
                        <a:t> - </a:t>
                      </a:r>
                      <a:r>
                        <a:rPr lang="en-US" sz="1200" dirty="0">
                          <a:solidFill>
                            <a:srgbClr val="000000"/>
                          </a:solidFill>
                        </a:rPr>
                        <a:t>The currently-matched route, a string.</a:t>
                      </a:r>
                    </a:p>
                  </a:txBody>
                  <a:tcPr marL="76200" marR="76200" marT="76200" marB="76200"/>
                </a:tc>
                <a:extLst>
                  <a:ext uri="{0D108BD9-81ED-4DB2-BD59-A6C34878D82A}">
                    <a16:rowId xmlns:a16="http://schemas.microsoft.com/office/drawing/2014/main" val="10004"/>
                  </a:ext>
                </a:extLst>
              </a:tr>
              <a:tr h="370840">
                <a:tc>
                  <a:txBody>
                    <a:bodyPr/>
                    <a:lstStyle/>
                    <a:p>
                      <a:pPr algn="just" fontAlgn="t"/>
                      <a:r>
                        <a:rPr lang="en-US" sz="1200" b="1" dirty="0" err="1">
                          <a:solidFill>
                            <a:srgbClr val="000000"/>
                          </a:solidFill>
                        </a:rPr>
                        <a:t>req.secure</a:t>
                      </a:r>
                      <a:r>
                        <a:rPr lang="en-US" sz="1200" b="1" dirty="0">
                          <a:solidFill>
                            <a:srgbClr val="000000"/>
                          </a:solidFill>
                        </a:rPr>
                        <a:t> - </a:t>
                      </a:r>
                      <a:r>
                        <a:rPr lang="en-US" sz="1200" dirty="0">
                          <a:solidFill>
                            <a:srgbClr val="000000"/>
                          </a:solidFill>
                        </a:rPr>
                        <a:t>A Boolean that is true if a TLS connection is established.</a:t>
                      </a:r>
                    </a:p>
                  </a:txBody>
                  <a:tcPr marL="76200" marR="76200" marT="76200" marB="76200"/>
                </a:tc>
                <a:extLst>
                  <a:ext uri="{0D108BD9-81ED-4DB2-BD59-A6C34878D82A}">
                    <a16:rowId xmlns:a16="http://schemas.microsoft.com/office/drawing/2014/main" val="10005"/>
                  </a:ext>
                </a:extLst>
              </a:tr>
              <a:tr h="370840">
                <a:tc>
                  <a:txBody>
                    <a:bodyPr/>
                    <a:lstStyle/>
                    <a:p>
                      <a:pPr algn="just" fontAlgn="t"/>
                      <a:r>
                        <a:rPr lang="en-US" sz="1200" b="1" dirty="0" err="1">
                          <a:solidFill>
                            <a:srgbClr val="000000"/>
                          </a:solidFill>
                        </a:rPr>
                        <a:t>req.signedCookies</a:t>
                      </a:r>
                      <a:r>
                        <a:rPr lang="en-US" sz="1200" b="1" dirty="0">
                          <a:solidFill>
                            <a:srgbClr val="000000"/>
                          </a:solidFill>
                        </a:rPr>
                        <a:t> - </a:t>
                      </a:r>
                      <a:r>
                        <a:rPr lang="en-US" sz="1200" dirty="0">
                          <a:solidFill>
                            <a:srgbClr val="000000"/>
                          </a:solidFill>
                        </a:rPr>
                        <a:t>When using cookie-parser middleware, this property contains signed cookies sent by the request, unsigned and ready for use.</a:t>
                      </a:r>
                    </a:p>
                  </a:txBody>
                  <a:tcPr marL="76200" marR="76200" marT="76200" marB="76200"/>
                </a:tc>
                <a:extLst>
                  <a:ext uri="{0D108BD9-81ED-4DB2-BD59-A6C34878D82A}">
                    <a16:rowId xmlns:a16="http://schemas.microsoft.com/office/drawing/2014/main" val="10006"/>
                  </a:ext>
                </a:extLst>
              </a:tr>
              <a:tr h="370840">
                <a:tc>
                  <a:txBody>
                    <a:bodyPr/>
                    <a:lstStyle/>
                    <a:p>
                      <a:pPr algn="just" fontAlgn="t"/>
                      <a:r>
                        <a:rPr lang="en-US" sz="1200" b="1" dirty="0" err="1">
                          <a:solidFill>
                            <a:srgbClr val="000000"/>
                          </a:solidFill>
                        </a:rPr>
                        <a:t>req.stale</a:t>
                      </a:r>
                      <a:r>
                        <a:rPr lang="en-US" sz="1200" b="1" dirty="0">
                          <a:solidFill>
                            <a:srgbClr val="000000"/>
                          </a:solidFill>
                        </a:rPr>
                        <a:t> - </a:t>
                      </a:r>
                      <a:r>
                        <a:rPr lang="en-US" sz="1200" dirty="0">
                          <a:solidFill>
                            <a:srgbClr val="000000"/>
                          </a:solidFill>
                        </a:rPr>
                        <a:t>Indicates whether the request is "stale," and is the opposite of </a:t>
                      </a:r>
                      <a:r>
                        <a:rPr lang="en-US" sz="1200" dirty="0" err="1">
                          <a:solidFill>
                            <a:srgbClr val="000000"/>
                          </a:solidFill>
                        </a:rPr>
                        <a:t>req.fresh</a:t>
                      </a:r>
                      <a:r>
                        <a:rPr lang="en-US" sz="1200" dirty="0">
                          <a:solidFill>
                            <a:srgbClr val="000000"/>
                          </a:solidFill>
                        </a:rPr>
                        <a:t>.</a:t>
                      </a:r>
                    </a:p>
                  </a:txBody>
                  <a:tcPr marL="76200" marR="76200" marT="76200" marB="76200"/>
                </a:tc>
                <a:extLst>
                  <a:ext uri="{0D108BD9-81ED-4DB2-BD59-A6C34878D82A}">
                    <a16:rowId xmlns:a16="http://schemas.microsoft.com/office/drawing/2014/main" val="10007"/>
                  </a:ext>
                </a:extLst>
              </a:tr>
              <a:tr h="370840">
                <a:tc>
                  <a:txBody>
                    <a:bodyPr/>
                    <a:lstStyle/>
                    <a:p>
                      <a:pPr algn="just" fontAlgn="t"/>
                      <a:r>
                        <a:rPr lang="en-US" sz="1200" b="1" dirty="0" err="1">
                          <a:solidFill>
                            <a:srgbClr val="000000"/>
                          </a:solidFill>
                        </a:rPr>
                        <a:t>req.subdomains</a:t>
                      </a:r>
                      <a:r>
                        <a:rPr lang="en-US" sz="1200" b="1" dirty="0">
                          <a:solidFill>
                            <a:srgbClr val="000000"/>
                          </a:solidFill>
                        </a:rPr>
                        <a:t> - </a:t>
                      </a:r>
                      <a:r>
                        <a:rPr lang="en-US" sz="1200" dirty="0">
                          <a:solidFill>
                            <a:srgbClr val="000000"/>
                          </a:solidFill>
                        </a:rPr>
                        <a:t>An array of </a:t>
                      </a:r>
                      <a:r>
                        <a:rPr lang="en-US" sz="1200" dirty="0" err="1">
                          <a:solidFill>
                            <a:srgbClr val="000000"/>
                          </a:solidFill>
                        </a:rPr>
                        <a:t>subdomains</a:t>
                      </a:r>
                      <a:r>
                        <a:rPr lang="en-US" sz="1200" dirty="0">
                          <a:solidFill>
                            <a:srgbClr val="000000"/>
                          </a:solidFill>
                        </a:rPr>
                        <a:t> in the domain name of the request.</a:t>
                      </a:r>
                    </a:p>
                  </a:txBody>
                  <a:tcPr marL="76200" marR="76200" marT="76200" marB="76200"/>
                </a:tc>
                <a:extLst>
                  <a:ext uri="{0D108BD9-81ED-4DB2-BD59-A6C34878D82A}">
                    <a16:rowId xmlns:a16="http://schemas.microsoft.com/office/drawing/2014/main" val="10008"/>
                  </a:ext>
                </a:extLst>
              </a:tr>
              <a:tr h="370840">
                <a:tc>
                  <a:txBody>
                    <a:bodyPr/>
                    <a:lstStyle/>
                    <a:p>
                      <a:pPr algn="just" fontAlgn="t"/>
                      <a:r>
                        <a:rPr lang="en-US" sz="1200" b="1" dirty="0">
                          <a:solidFill>
                            <a:srgbClr val="000000"/>
                          </a:solidFill>
                        </a:rPr>
                        <a:t>req.xhr - </a:t>
                      </a:r>
                      <a:r>
                        <a:rPr lang="en-US" sz="1200" dirty="0">
                          <a:solidFill>
                            <a:srgbClr val="000000"/>
                          </a:solidFill>
                        </a:rPr>
                        <a:t>A Boolean value that is true if the request’s "X-Requested-With" header field is “</a:t>
                      </a:r>
                      <a:r>
                        <a:rPr lang="en-US" sz="1200" dirty="0" err="1">
                          <a:solidFill>
                            <a:srgbClr val="000000"/>
                          </a:solidFill>
                        </a:rPr>
                        <a:t>XMLHttpRequest</a:t>
                      </a:r>
                      <a:r>
                        <a:rPr lang="en-US" sz="1200" dirty="0">
                          <a:solidFill>
                            <a:srgbClr val="000000"/>
                          </a:solidFill>
                        </a:rPr>
                        <a:t>”, indicating that the request was issued by a client library such as </a:t>
                      </a:r>
                      <a:r>
                        <a:rPr lang="en-US" sz="1200" dirty="0" err="1">
                          <a:solidFill>
                            <a:srgbClr val="000000"/>
                          </a:solidFill>
                        </a:rPr>
                        <a:t>jQuery</a:t>
                      </a:r>
                      <a:r>
                        <a:rPr lang="en-US" sz="1200" dirty="0">
                          <a:solidFill>
                            <a:srgbClr val="000000"/>
                          </a:solidFill>
                        </a:rPr>
                        <a:t>.</a:t>
                      </a:r>
                    </a:p>
                  </a:txBody>
                  <a:tcPr marL="76200" marR="76200" marT="76200" marB="76200"/>
                </a:tc>
                <a:extLst>
                  <a:ext uri="{0D108BD9-81ED-4DB2-BD59-A6C34878D82A}">
                    <a16:rowId xmlns:a16="http://schemas.microsoft.com/office/drawing/2014/main" val="10009"/>
                  </a:ext>
                </a:extLst>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Request object methods</a:t>
            </a:r>
          </a:p>
        </p:txBody>
      </p:sp>
      <p:sp>
        <p:nvSpPr>
          <p:cNvPr id="4" name="Content Placeholder 3"/>
          <p:cNvSpPr>
            <a:spLocks noGrp="1"/>
          </p:cNvSpPr>
          <p:nvPr>
            <p:ph idx="1"/>
          </p:nvPr>
        </p:nvSpPr>
        <p:spPr/>
        <p:txBody>
          <a:bodyPr>
            <a:normAutofit fontScale="85000" lnSpcReduction="20000"/>
          </a:bodyPr>
          <a:lstStyle/>
          <a:p>
            <a:r>
              <a:rPr lang="en-US" dirty="0" err="1"/>
              <a:t>req.accepts</a:t>
            </a:r>
            <a:r>
              <a:rPr lang="en-US" dirty="0"/>
              <a:t>(types) - This method checks if the specified content types are acceptable</a:t>
            </a:r>
            <a:br>
              <a:rPr lang="en-US" dirty="0"/>
            </a:br>
            <a:r>
              <a:rPr lang="en-US" dirty="0"/>
              <a:t> </a:t>
            </a:r>
            <a:r>
              <a:rPr lang="en-US" dirty="0" err="1"/>
              <a:t>req.accepts</a:t>
            </a:r>
            <a:r>
              <a:rPr lang="en-US" dirty="0"/>
              <a:t>('html');</a:t>
            </a:r>
          </a:p>
          <a:p>
            <a:r>
              <a:rPr lang="en-US" dirty="0" err="1"/>
              <a:t>req.get</a:t>
            </a:r>
            <a:r>
              <a:rPr lang="en-US" dirty="0"/>
              <a:t>(field) - This method returns the specified HTTP request header field</a:t>
            </a:r>
            <a:br>
              <a:rPr lang="en-US" dirty="0"/>
            </a:br>
            <a:r>
              <a:rPr lang="en-US" dirty="0"/>
              <a:t> </a:t>
            </a:r>
            <a:r>
              <a:rPr lang="en-US" dirty="0" err="1"/>
              <a:t>req.get</a:t>
            </a:r>
            <a:r>
              <a:rPr lang="en-US" dirty="0"/>
              <a:t>('Content-Type'); </a:t>
            </a:r>
          </a:p>
          <a:p>
            <a:r>
              <a:rPr lang="en-US" dirty="0" err="1"/>
              <a:t>req.is</a:t>
            </a:r>
            <a:r>
              <a:rPr lang="en-US" dirty="0"/>
              <a:t>(type) - This method returns true if the incoming request’s "Content-Type" HTTP header field matches the MIME type specified by the type parameter. </a:t>
            </a:r>
            <a:br>
              <a:rPr lang="en-US" dirty="0"/>
            </a:br>
            <a:r>
              <a:rPr lang="en-US" dirty="0"/>
              <a:t> </a:t>
            </a:r>
            <a:r>
              <a:rPr lang="en-US" dirty="0" err="1"/>
              <a:t>req.is</a:t>
            </a:r>
            <a:r>
              <a:rPr lang="en-US" dirty="0"/>
              <a:t>('text/html'); </a:t>
            </a:r>
          </a:p>
          <a:p>
            <a:r>
              <a:rPr lang="en-US" dirty="0" err="1"/>
              <a:t>req.param</a:t>
            </a:r>
            <a:r>
              <a:rPr lang="en-US" dirty="0"/>
              <a:t>(name [, </a:t>
            </a:r>
            <a:r>
              <a:rPr lang="en-US" dirty="0" err="1"/>
              <a:t>defaultValue</a:t>
            </a:r>
            <a:r>
              <a:rPr lang="en-US" dirty="0"/>
              <a:t>]) - This method returns the value of param name when present. </a:t>
            </a:r>
            <a:br>
              <a:rPr lang="en-US" dirty="0"/>
            </a:br>
            <a:r>
              <a:rPr lang="en-US" dirty="0"/>
              <a:t> // ?name=</a:t>
            </a:r>
            <a:r>
              <a:rPr lang="en-US" dirty="0" err="1"/>
              <a:t>abc</a:t>
            </a:r>
            <a:r>
              <a:rPr lang="en-US" dirty="0"/>
              <a:t> </a:t>
            </a:r>
            <a:br>
              <a:rPr lang="en-US" dirty="0"/>
            </a:br>
            <a:r>
              <a:rPr lang="en-US" dirty="0" err="1"/>
              <a:t>req.param</a:t>
            </a:r>
            <a:r>
              <a:rPr lang="en-US" dirty="0"/>
              <a:t>('name') // =&gt; “</a:t>
            </a:r>
            <a:r>
              <a:rPr lang="en-US" dirty="0" err="1"/>
              <a:t>abc</a:t>
            </a:r>
            <a:r>
              <a:rPr lang="en-US" dirty="0"/>
              <a:t>" </a:t>
            </a:r>
            <a:br>
              <a:rPr lang="en-US" dirty="0"/>
            </a:b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Response object properties</a:t>
            </a:r>
          </a:p>
        </p:txBody>
      </p:sp>
      <p:graphicFrame>
        <p:nvGraphicFramePr>
          <p:cNvPr id="6" name="Content Placeholder 5"/>
          <p:cNvGraphicFramePr>
            <a:graphicFrameLocks noGrp="1"/>
          </p:cNvGraphicFramePr>
          <p:nvPr>
            <p:ph idx="1"/>
          </p:nvPr>
        </p:nvGraphicFramePr>
        <p:xfrm>
          <a:off x="457200" y="1935163"/>
          <a:ext cx="8153400" cy="2255520"/>
        </p:xfrm>
        <a:graphic>
          <a:graphicData uri="http://schemas.openxmlformats.org/drawingml/2006/table">
            <a:tbl>
              <a:tblPr firstRow="1" bandRow="1">
                <a:tableStyleId>{5C22544A-7EE6-4342-B048-85BDC9FD1C3A}</a:tableStyleId>
              </a:tblPr>
              <a:tblGrid>
                <a:gridCol w="8153400">
                  <a:extLst>
                    <a:ext uri="{9D8B030D-6E8A-4147-A177-3AD203B41FA5}">
                      <a16:colId xmlns:a16="http://schemas.microsoft.com/office/drawing/2014/main" val="20000"/>
                    </a:ext>
                  </a:extLst>
                </a:gridCol>
              </a:tblGrid>
              <a:tr h="370840">
                <a:tc>
                  <a:txBody>
                    <a:bodyPr/>
                    <a:lstStyle/>
                    <a:p>
                      <a:pPr algn="ctr" fontAlgn="t"/>
                      <a:r>
                        <a:rPr lang="en-US" dirty="0"/>
                        <a:t>Properties &amp; Description</a:t>
                      </a:r>
                    </a:p>
                  </a:txBody>
                  <a:tcPr marL="76200" marR="76200" marT="76200" marB="76200"/>
                </a:tc>
                <a:extLst>
                  <a:ext uri="{0D108BD9-81ED-4DB2-BD59-A6C34878D82A}">
                    <a16:rowId xmlns:a16="http://schemas.microsoft.com/office/drawing/2014/main" val="10000"/>
                  </a:ext>
                </a:extLst>
              </a:tr>
              <a:tr h="370840">
                <a:tc>
                  <a:txBody>
                    <a:bodyPr/>
                    <a:lstStyle/>
                    <a:p>
                      <a:pPr algn="just" fontAlgn="t"/>
                      <a:r>
                        <a:rPr lang="en-US" b="1" dirty="0">
                          <a:solidFill>
                            <a:srgbClr val="000000"/>
                          </a:solidFill>
                        </a:rPr>
                        <a:t>res.app - </a:t>
                      </a:r>
                      <a:r>
                        <a:rPr lang="en-US" dirty="0">
                          <a:solidFill>
                            <a:srgbClr val="000000"/>
                          </a:solidFill>
                        </a:rPr>
                        <a:t>This property holds a reference to the instance of the express application that is using the middleware.</a:t>
                      </a:r>
                    </a:p>
                  </a:txBody>
                  <a:tcPr marL="76200" marR="76200" marT="76200" marB="76200"/>
                </a:tc>
                <a:extLst>
                  <a:ext uri="{0D108BD9-81ED-4DB2-BD59-A6C34878D82A}">
                    <a16:rowId xmlns:a16="http://schemas.microsoft.com/office/drawing/2014/main" val="10001"/>
                  </a:ext>
                </a:extLst>
              </a:tr>
              <a:tr h="370840">
                <a:tc>
                  <a:txBody>
                    <a:bodyPr/>
                    <a:lstStyle/>
                    <a:p>
                      <a:pPr algn="just" fontAlgn="t"/>
                      <a:r>
                        <a:rPr lang="en-US" b="1" dirty="0" err="1">
                          <a:solidFill>
                            <a:srgbClr val="000000"/>
                          </a:solidFill>
                        </a:rPr>
                        <a:t>res.headersSent</a:t>
                      </a:r>
                      <a:r>
                        <a:rPr lang="en-US" b="1" dirty="0">
                          <a:solidFill>
                            <a:srgbClr val="000000"/>
                          </a:solidFill>
                        </a:rPr>
                        <a:t> - </a:t>
                      </a:r>
                      <a:r>
                        <a:rPr lang="en-US" dirty="0">
                          <a:solidFill>
                            <a:srgbClr val="000000"/>
                          </a:solidFill>
                        </a:rPr>
                        <a:t>Boolean property that indicates if the app sent HTTP headers for the response.</a:t>
                      </a:r>
                    </a:p>
                  </a:txBody>
                  <a:tcPr marL="76200" marR="76200" marT="76200" marB="76200"/>
                </a:tc>
                <a:extLst>
                  <a:ext uri="{0D108BD9-81ED-4DB2-BD59-A6C34878D82A}">
                    <a16:rowId xmlns:a16="http://schemas.microsoft.com/office/drawing/2014/main" val="10002"/>
                  </a:ext>
                </a:extLst>
              </a:tr>
              <a:tr h="370840">
                <a:tc>
                  <a:txBody>
                    <a:bodyPr/>
                    <a:lstStyle/>
                    <a:p>
                      <a:pPr algn="just" fontAlgn="t"/>
                      <a:r>
                        <a:rPr lang="en-US" b="1" dirty="0" err="1">
                          <a:solidFill>
                            <a:srgbClr val="000000"/>
                          </a:solidFill>
                        </a:rPr>
                        <a:t>res.locals</a:t>
                      </a:r>
                      <a:r>
                        <a:rPr lang="en-US" b="1" dirty="0">
                          <a:solidFill>
                            <a:srgbClr val="000000"/>
                          </a:solidFill>
                        </a:rPr>
                        <a:t> - </a:t>
                      </a:r>
                      <a:r>
                        <a:rPr lang="en-US" dirty="0">
                          <a:solidFill>
                            <a:srgbClr val="000000"/>
                          </a:solidFill>
                        </a:rPr>
                        <a:t>An object that contains response local variables scoped to the request</a:t>
                      </a:r>
                    </a:p>
                  </a:txBody>
                  <a:tcPr marL="76200" marR="76200" marT="76200" marB="76200"/>
                </a:tc>
                <a:extLst>
                  <a:ext uri="{0D108BD9-81ED-4DB2-BD59-A6C34878D82A}">
                    <a16:rowId xmlns:a16="http://schemas.microsoft.com/office/drawing/2014/main" val="10003"/>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4195</TotalTime>
  <Words>13535</Words>
  <Application>Microsoft Office PowerPoint</Application>
  <PresentationFormat>On-screen Show (4:3)</PresentationFormat>
  <Paragraphs>1397</Paragraphs>
  <Slides>168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168</vt:i4>
      </vt:variant>
    </vt:vector>
  </HeadingPairs>
  <TitlesOfParts>
    <vt:vector size="174" baseType="lpstr">
      <vt:lpstr>Calibri</vt:lpstr>
      <vt:lpstr>Consolas</vt:lpstr>
      <vt:lpstr>Constantia</vt:lpstr>
      <vt:lpstr>Verdana</vt:lpstr>
      <vt:lpstr>Wingdings 2</vt:lpstr>
      <vt:lpstr>Flow</vt:lpstr>
      <vt:lpstr>Backend Development </vt:lpstr>
      <vt:lpstr>UNIT 1</vt:lpstr>
      <vt:lpstr>Frontend v/s Backend v/s Database</vt:lpstr>
      <vt:lpstr>What is Node.JS</vt:lpstr>
      <vt:lpstr>History of Node.js</vt:lpstr>
      <vt:lpstr>Why Node.js – part 1/2</vt:lpstr>
      <vt:lpstr>Why Node.js – part 2/2</vt:lpstr>
      <vt:lpstr>Node.js Architecture – part 1/3</vt:lpstr>
      <vt:lpstr>Node.js Architecture – part 2/3</vt:lpstr>
      <vt:lpstr>Node.js Architecture – part 3/3</vt:lpstr>
      <vt:lpstr>Working and Features</vt:lpstr>
      <vt:lpstr>Installation and Setup</vt:lpstr>
      <vt:lpstr>REPL Environment</vt:lpstr>
      <vt:lpstr>REPL Environment Samples</vt:lpstr>
      <vt:lpstr>REPL Commands</vt:lpstr>
      <vt:lpstr>Components of Node.js</vt:lpstr>
      <vt:lpstr>UNIT 2</vt:lpstr>
      <vt:lpstr>Modules</vt:lpstr>
      <vt:lpstr>First Program</vt:lpstr>
      <vt:lpstr>Module Exports</vt:lpstr>
      <vt:lpstr>Exports Literals</vt:lpstr>
      <vt:lpstr>Exports Objects</vt:lpstr>
      <vt:lpstr>Exports Functions</vt:lpstr>
      <vt:lpstr>Exports Functions as Class</vt:lpstr>
      <vt:lpstr>Exports Multiple Functions</vt:lpstr>
      <vt:lpstr>Loading Module from separate folder</vt:lpstr>
      <vt:lpstr>File System Module</vt:lpstr>
      <vt:lpstr>Synchronous v/s Asynchronous</vt:lpstr>
      <vt:lpstr>Read</vt:lpstr>
      <vt:lpstr>Create, Update, Append</vt:lpstr>
      <vt:lpstr>Other useful operations</vt:lpstr>
      <vt:lpstr>Assignment# 1</vt:lpstr>
      <vt:lpstr>Assignment Objective</vt:lpstr>
      <vt:lpstr>Assignment Solution</vt:lpstr>
      <vt:lpstr>Assignment Solution</vt:lpstr>
      <vt:lpstr>Events and Event Emitters</vt:lpstr>
      <vt:lpstr>Handling Events</vt:lpstr>
      <vt:lpstr>Handling Events</vt:lpstr>
      <vt:lpstr>In-built modules Operating System</vt:lpstr>
      <vt:lpstr>os module common methods</vt:lpstr>
      <vt:lpstr>Assignment# 2</vt:lpstr>
      <vt:lpstr>Assignment Objective</vt:lpstr>
      <vt:lpstr>Assignment Solution</vt:lpstr>
      <vt:lpstr>Assignment Solution</vt:lpstr>
      <vt:lpstr>UNIT 3</vt:lpstr>
      <vt:lpstr>Buffers</vt:lpstr>
      <vt:lpstr>Create Buffer</vt:lpstr>
      <vt:lpstr>Write Buffer</vt:lpstr>
      <vt:lpstr>Reading from Buffer</vt:lpstr>
      <vt:lpstr>Concatenate Buffers</vt:lpstr>
      <vt:lpstr>Compare Buffers</vt:lpstr>
      <vt:lpstr>Copy Buffer</vt:lpstr>
      <vt:lpstr>Slice Buffer</vt:lpstr>
      <vt:lpstr>Stream Module</vt:lpstr>
      <vt:lpstr>Stream types</vt:lpstr>
      <vt:lpstr>Stream Events</vt:lpstr>
      <vt:lpstr>Reading from a stream</vt:lpstr>
      <vt:lpstr>Reading from a stream</vt:lpstr>
      <vt:lpstr>Writing to a stream</vt:lpstr>
      <vt:lpstr>Piping the stream</vt:lpstr>
      <vt:lpstr>Chaining the Streams</vt:lpstr>
      <vt:lpstr>Assignment# 3</vt:lpstr>
      <vt:lpstr>Assignment Objective</vt:lpstr>
      <vt:lpstr>UNIT 4</vt:lpstr>
      <vt:lpstr>What is API</vt:lpstr>
      <vt:lpstr>What is REST API</vt:lpstr>
      <vt:lpstr>Principles of the REST architectural</vt:lpstr>
      <vt:lpstr>Benefits of RESTful APIs</vt:lpstr>
      <vt:lpstr>How do RESTful APIs work?</vt:lpstr>
      <vt:lpstr>HTTP methods/verbs</vt:lpstr>
      <vt:lpstr>Postman</vt:lpstr>
      <vt:lpstr>Explain postman</vt:lpstr>
      <vt:lpstr>Express module</vt:lpstr>
      <vt:lpstr>Express module</vt:lpstr>
      <vt:lpstr>HTTP v/s Express module</vt:lpstr>
      <vt:lpstr>HTTP v/s Express module</vt:lpstr>
      <vt:lpstr>JSON schema (user.json)</vt:lpstr>
      <vt:lpstr>Setup express</vt:lpstr>
      <vt:lpstr>Get Operation</vt:lpstr>
      <vt:lpstr>Post Operation</vt:lpstr>
      <vt:lpstr>Fix problem of POST</vt:lpstr>
      <vt:lpstr>How middleware work</vt:lpstr>
      <vt:lpstr>Middleware</vt:lpstr>
      <vt:lpstr>Creating own middleware </vt:lpstr>
      <vt:lpstr>Detail Operation</vt:lpstr>
      <vt:lpstr>Delete Operation</vt:lpstr>
      <vt:lpstr>Correct way of route</vt:lpstr>
      <vt:lpstr>Routing</vt:lpstr>
      <vt:lpstr>Routing</vt:lpstr>
      <vt:lpstr>Routing</vt:lpstr>
      <vt:lpstr>Routing</vt:lpstr>
      <vt:lpstr>PowerPoint Presentation</vt:lpstr>
      <vt:lpstr>Routing Without Framework</vt:lpstr>
      <vt:lpstr>Routing With Framework</vt:lpstr>
      <vt:lpstr>Request object</vt:lpstr>
      <vt:lpstr>Request object properties</vt:lpstr>
      <vt:lpstr>Request object properties</vt:lpstr>
      <vt:lpstr>Request object methods</vt:lpstr>
      <vt:lpstr>Response object properties</vt:lpstr>
      <vt:lpstr>Response object methods</vt:lpstr>
      <vt:lpstr>Response object methods</vt:lpstr>
      <vt:lpstr>AJAX</vt:lpstr>
      <vt:lpstr>Sample code to update dynamically</vt:lpstr>
      <vt:lpstr>Pure java-script example</vt:lpstr>
      <vt:lpstr>readyState values</vt:lpstr>
      <vt:lpstr>Jquery example</vt:lpstr>
      <vt:lpstr>Node.JS + Jquery example</vt:lpstr>
      <vt:lpstr>Step 1 - Create fake data store </vt:lpstr>
      <vt:lpstr>Step 2 - Create GET route </vt:lpstr>
      <vt:lpstr>Step 3 – Run the server</vt:lpstr>
      <vt:lpstr>Step 4 – Create client application</vt:lpstr>
      <vt:lpstr>Step 5 – Run client application</vt:lpstr>
      <vt:lpstr>Use MySQL in NodeJS</vt:lpstr>
      <vt:lpstr>Steps to use MySQL in NodeJS</vt:lpstr>
      <vt:lpstr>Modules</vt:lpstr>
      <vt:lpstr>Types of modules</vt:lpstr>
      <vt:lpstr>Core modules</vt:lpstr>
      <vt:lpstr>http module</vt:lpstr>
      <vt:lpstr>http module</vt:lpstr>
      <vt:lpstr>http module</vt:lpstr>
      <vt:lpstr>http module</vt:lpstr>
      <vt:lpstr>url module</vt:lpstr>
      <vt:lpstr>Path module</vt:lpstr>
      <vt:lpstr>Path module</vt:lpstr>
      <vt:lpstr>Path module</vt:lpstr>
      <vt:lpstr>Path module</vt:lpstr>
      <vt:lpstr>Querystring module</vt:lpstr>
      <vt:lpstr>Querystring module</vt:lpstr>
      <vt:lpstr>Querystring module</vt:lpstr>
      <vt:lpstr>Process module</vt:lpstr>
      <vt:lpstr>Process module</vt:lpstr>
      <vt:lpstr>Fs module</vt:lpstr>
      <vt:lpstr>Content of a file as JSON</vt:lpstr>
      <vt:lpstr>Os module</vt:lpstr>
      <vt:lpstr>Buffers and Streams</vt:lpstr>
      <vt:lpstr>Buffers and Streams</vt:lpstr>
      <vt:lpstr>Buffer methods</vt:lpstr>
      <vt:lpstr>Buffer methods</vt:lpstr>
      <vt:lpstr>Buffer methods</vt:lpstr>
      <vt:lpstr>Buffer methods</vt:lpstr>
      <vt:lpstr>Streams</vt:lpstr>
      <vt:lpstr>Create a normal file</vt:lpstr>
      <vt:lpstr>Read normal file</vt:lpstr>
      <vt:lpstr>Create and read big file</vt:lpstr>
      <vt:lpstr>Solution to big file</vt:lpstr>
      <vt:lpstr>Mini Project</vt:lpstr>
      <vt:lpstr>Create a CRUD RestAPIs</vt:lpstr>
      <vt:lpstr>Install dependencies</vt:lpstr>
      <vt:lpstr>Sample DB details</vt:lpstr>
      <vt:lpstr>Database</vt:lpstr>
      <vt:lpstr>Steps</vt:lpstr>
      <vt:lpstr>Next step:</vt:lpstr>
      <vt:lpstr>Create different modules</vt:lpstr>
      <vt:lpstr>Connectin.js</vt:lpstr>
      <vt:lpstr>Get.js</vt:lpstr>
      <vt:lpstr>Post.js</vt:lpstr>
      <vt:lpstr>Update.js</vt:lpstr>
      <vt:lpstr>Delete.js</vt:lpstr>
      <vt:lpstr>GetOne.js</vt:lpstr>
      <vt:lpstr>Crud.js</vt:lpstr>
      <vt:lpstr>Create postman collection</vt:lpstr>
      <vt:lpstr>Get users</vt:lpstr>
      <vt:lpstr>Get one user</vt:lpstr>
      <vt:lpstr>Add user</vt:lpstr>
      <vt:lpstr>Update user</vt:lpstr>
      <vt:lpstr>Delete user</vt:lpstr>
      <vt:lpstr>Next Step</vt:lpstr>
      <vt:lpstr>Final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Development </dc:title>
  <dc:creator>Satya Arya</dc:creator>
  <cp:lastModifiedBy>Satya Arya</cp:lastModifiedBy>
  <cp:revision>416</cp:revision>
  <dcterms:created xsi:type="dcterms:W3CDTF">2006-08-16T00:00:00Z</dcterms:created>
  <dcterms:modified xsi:type="dcterms:W3CDTF">2023-05-08T16:47:07Z</dcterms:modified>
</cp:coreProperties>
</file>