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67" r:id="rId5"/>
    <p:sldId id="269" r:id="rId6"/>
    <p:sldId id="268" r:id="rId7"/>
    <p:sldId id="270" r:id="rId8"/>
    <p:sldId id="271" r:id="rId9"/>
    <p:sldId id="259" r:id="rId10"/>
    <p:sldId id="272" r:id="rId11"/>
    <p:sldId id="260" r:id="rId12"/>
    <p:sldId id="261" r:id="rId13"/>
    <p:sldId id="262" r:id="rId14"/>
    <p:sldId id="263" r:id="rId15"/>
    <p:sldId id="264" r:id="rId16"/>
    <p:sldId id="273" r:id="rId17"/>
    <p:sldId id="265" r:id="rId18"/>
    <p:sldId id="266" r:id="rId19"/>
  </p:sldIdLst>
  <p:sldSz cx="9144000" cy="5143500" type="screen16x9"/>
  <p:notesSz cx="6858000" cy="9144000"/>
  <p:embeddedFontLst>
    <p:embeddedFont>
      <p:font typeface="EB Garamond"/>
      <p:regular r:id="rId21"/>
      <p:bold r:id="rId22"/>
      <p:italic r:id="rId23"/>
      <p:bold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C96098-F058-47E8-9EB0-323E38B73196}">
  <a:tblStyle styleId="{F0C96098-F058-47E8-9EB0-323E38B7319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297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rchive.ics.uci.edu/ml/machine-learning-databases/heart-disease/processed.cleveland.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214575"/>
            <a:ext cx="8520600" cy="1607137"/>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200" dirty="0">
                <a:latin typeface="Roboto"/>
                <a:ea typeface="Roboto"/>
                <a:cs typeface="Roboto"/>
                <a:sym typeface="Roboto"/>
              </a:rPr>
              <a:t>Early Prediction of Heart Attacks using Data Mining Techniques</a:t>
            </a:r>
            <a:endParaRPr sz="4200" dirty="0">
              <a:latin typeface="Roboto"/>
              <a:ea typeface="Roboto"/>
              <a:cs typeface="Roboto"/>
              <a:sym typeface="Roboto"/>
            </a:endParaRPr>
          </a:p>
        </p:txBody>
      </p:sp>
      <p:sp>
        <p:nvSpPr>
          <p:cNvPr id="55" name="Shape 55"/>
          <p:cNvSpPr txBox="1">
            <a:spLocks noGrp="1"/>
          </p:cNvSpPr>
          <p:nvPr>
            <p:ph type="subTitle" idx="1"/>
          </p:nvPr>
        </p:nvSpPr>
        <p:spPr>
          <a:xfrm>
            <a:off x="242200" y="2476508"/>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Roboto"/>
                <a:ea typeface="Roboto"/>
                <a:cs typeface="Roboto"/>
                <a:sym typeface="Roboto"/>
              </a:rPr>
              <a:t>Data Mining Project by</a:t>
            </a:r>
            <a:endParaRPr dirty="0">
              <a:latin typeface="Roboto"/>
              <a:ea typeface="Roboto"/>
              <a:cs typeface="Roboto"/>
              <a:sym typeface="Roboto"/>
            </a:endParaRPr>
          </a:p>
          <a:p>
            <a:pPr marL="0" lvl="0" indent="0" rtl="0">
              <a:spcBef>
                <a:spcPts val="0"/>
              </a:spcBef>
              <a:spcAft>
                <a:spcPts val="0"/>
              </a:spcAft>
              <a:buNone/>
            </a:pPr>
            <a:r>
              <a:rPr lang="en" sz="1800" dirty="0">
                <a:latin typeface="Roboto"/>
                <a:ea typeface="Roboto"/>
                <a:cs typeface="Roboto"/>
                <a:sym typeface="Roboto"/>
              </a:rPr>
              <a:t>Avichal Jain</a:t>
            </a:r>
            <a:endParaRPr sz="1800" dirty="0">
              <a:latin typeface="Roboto"/>
              <a:ea typeface="Roboto"/>
              <a:cs typeface="Roboto"/>
              <a:sym typeface="Roboto"/>
            </a:endParaRPr>
          </a:p>
          <a:p>
            <a:pPr marL="0" lvl="0" indent="0" rtl="0">
              <a:spcBef>
                <a:spcPts val="0"/>
              </a:spcBef>
              <a:spcAft>
                <a:spcPts val="0"/>
              </a:spcAft>
              <a:buNone/>
            </a:pPr>
            <a:r>
              <a:rPr lang="en" sz="1800" dirty="0">
                <a:latin typeface="Roboto"/>
                <a:ea typeface="Roboto"/>
                <a:cs typeface="Roboto"/>
                <a:sym typeface="Roboto"/>
              </a:rPr>
              <a:t>Varun Gupta</a:t>
            </a:r>
            <a:endParaRPr sz="1800" dirty="0">
              <a:latin typeface="Roboto"/>
              <a:ea typeface="Roboto"/>
              <a:cs typeface="Roboto"/>
              <a:sym typeface="Roboto"/>
            </a:endParaRPr>
          </a:p>
          <a:p>
            <a:pPr marL="0" lvl="0" indent="0" rtl="0">
              <a:spcBef>
                <a:spcPts val="0"/>
              </a:spcBef>
              <a:spcAft>
                <a:spcPts val="0"/>
              </a:spcAft>
              <a:buNone/>
            </a:pPr>
            <a:r>
              <a:rPr lang="en" sz="1800" dirty="0">
                <a:latin typeface="Roboto"/>
                <a:ea typeface="Roboto"/>
                <a:cs typeface="Roboto"/>
                <a:sym typeface="Roboto"/>
              </a:rPr>
              <a:t>Rigvita Sharma</a:t>
            </a:r>
            <a:endParaRPr sz="1800" dirty="0">
              <a:latin typeface="Roboto"/>
              <a:ea typeface="Roboto"/>
              <a:cs typeface="Roboto"/>
              <a:sym typeface="Roboto"/>
            </a:endParaRPr>
          </a:p>
          <a:p>
            <a:pPr marL="0" lvl="0" indent="0" rtl="0">
              <a:spcBef>
                <a:spcPts val="0"/>
              </a:spcBef>
              <a:spcAft>
                <a:spcPts val="0"/>
              </a:spcAft>
              <a:buNone/>
            </a:pPr>
            <a:r>
              <a:rPr lang="en" sz="1800" dirty="0">
                <a:latin typeface="Roboto"/>
                <a:ea typeface="Roboto"/>
                <a:cs typeface="Roboto"/>
                <a:sym typeface="Roboto"/>
              </a:rPr>
              <a:t>Aastha Kataria</a:t>
            </a:r>
            <a:endParaRPr sz="1800" dirty="0">
              <a:latin typeface="Roboto"/>
              <a:ea typeface="Roboto"/>
              <a:cs typeface="Roboto"/>
              <a:sym typeface="Roboto"/>
            </a:endParaRPr>
          </a:p>
          <a:p>
            <a:pPr marL="0" lvl="0" indent="0" rtl="0">
              <a:spcBef>
                <a:spcPts val="0"/>
              </a:spcBef>
              <a:spcAft>
                <a:spcPts val="0"/>
              </a:spcAft>
              <a:buNone/>
            </a:pPr>
            <a:r>
              <a:rPr lang="en" sz="1800" dirty="0">
                <a:latin typeface="Roboto"/>
                <a:ea typeface="Roboto"/>
                <a:cs typeface="Roboto"/>
                <a:sym typeface="Roboto"/>
              </a:rPr>
              <a:t>Aditi Agarwal</a:t>
            </a:r>
            <a:endParaRPr sz="1800" dirty="0">
              <a:latin typeface="Roboto"/>
              <a:ea typeface="Roboto"/>
              <a:cs typeface="Roboto"/>
              <a:sym typeface="Roboto"/>
            </a:endParaRPr>
          </a:p>
          <a:p>
            <a:pPr marL="0" lvl="0" indent="0">
              <a:spcBef>
                <a:spcPts val="0"/>
              </a:spcBef>
              <a:spcAft>
                <a:spcPts val="0"/>
              </a:spcAft>
              <a:buNone/>
            </a:pPr>
            <a:r>
              <a:rPr lang="en" sz="1800" dirty="0">
                <a:latin typeface="Roboto"/>
                <a:ea typeface="Roboto"/>
                <a:cs typeface="Roboto"/>
                <a:sym typeface="Roboto"/>
              </a:rPr>
              <a:t>Sahil Ranadive</a:t>
            </a:r>
            <a:endParaRPr sz="1800" dirty="0">
              <a:latin typeface="Roboto"/>
              <a:ea typeface="Roboto"/>
              <a:cs typeface="Roboto"/>
              <a:sym typeface="Roboto"/>
            </a:endParaRPr>
          </a:p>
          <a:p>
            <a:pPr marL="0" lvl="0" indent="0" algn="r">
              <a:spcBef>
                <a:spcPts val="0"/>
              </a:spcBef>
              <a:spcAft>
                <a:spcPts val="0"/>
              </a:spcAft>
              <a:buNone/>
            </a:pPr>
            <a:endParaRPr dirty="0"/>
          </a:p>
        </p:txBody>
      </p:sp>
      <p:sp>
        <p:nvSpPr>
          <p:cNvPr id="2" name="Slide Number Placeholder 1">
            <a:extLst>
              <a:ext uri="{FF2B5EF4-FFF2-40B4-BE49-F238E27FC236}">
                <a16:creationId xmlns:a16="http://schemas.microsoft.com/office/drawing/2014/main" id="{2AC8D9DA-99A8-4538-8708-976225B91D2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F33AB-F1E0-4057-A6EA-4E06C24D3E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3052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624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CART</a:t>
            </a:r>
            <a:endParaRPr/>
          </a:p>
        </p:txBody>
      </p:sp>
      <p:sp>
        <p:nvSpPr>
          <p:cNvPr id="79" name="Shape 79"/>
          <p:cNvSpPr txBox="1">
            <a:spLocks noGrp="1"/>
          </p:cNvSpPr>
          <p:nvPr>
            <p:ph type="body" idx="1"/>
          </p:nvPr>
        </p:nvSpPr>
        <p:spPr>
          <a:xfrm>
            <a:off x="131600" y="1107350"/>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CART algorithm uses decision trees to predict the target value of data.</a:t>
            </a:r>
            <a:endParaRPr/>
          </a:p>
          <a:p>
            <a:pPr marL="457200" lvl="0" indent="-342900" rtl="0">
              <a:spcBef>
                <a:spcPts val="0"/>
              </a:spcBef>
              <a:spcAft>
                <a:spcPts val="0"/>
              </a:spcAft>
              <a:buSzPts val="1800"/>
              <a:buChar char="●"/>
            </a:pPr>
            <a:r>
              <a:rPr lang="en"/>
              <a:t>CART uses binary trees to predict outcomes.</a:t>
            </a:r>
            <a:endParaRPr/>
          </a:p>
          <a:p>
            <a:pPr marL="457200" lvl="0" indent="-342900" rtl="0">
              <a:spcBef>
                <a:spcPts val="0"/>
              </a:spcBef>
              <a:spcAft>
                <a:spcPts val="0"/>
              </a:spcAft>
              <a:buSzPts val="1800"/>
              <a:buChar char="●"/>
            </a:pPr>
            <a:r>
              <a:rPr lang="en"/>
              <a:t>It used simple yes/no answers to queries on attributes to select a specific branch.</a:t>
            </a:r>
            <a:endParaRPr/>
          </a:p>
          <a:p>
            <a:pPr marL="0" lvl="0" indent="0" rtl="0">
              <a:spcBef>
                <a:spcPts val="1600"/>
              </a:spcBef>
              <a:spcAft>
                <a:spcPts val="1600"/>
              </a:spcAft>
              <a:buNone/>
            </a:pPr>
            <a:endParaRPr/>
          </a:p>
        </p:txBody>
      </p:sp>
      <p:pic>
        <p:nvPicPr>
          <p:cNvPr id="80" name="Shape 80"/>
          <p:cNvPicPr preferRelativeResize="0"/>
          <p:nvPr/>
        </p:nvPicPr>
        <p:blipFill rotWithShape="1">
          <a:blip r:embed="rId3">
            <a:alphaModFix/>
          </a:blip>
          <a:srcRect l="-91790" t="-74690" r="91790" b="74690"/>
          <a:stretch/>
        </p:blipFill>
        <p:spPr>
          <a:xfrm>
            <a:off x="2863150" y="2246275"/>
            <a:ext cx="3057525" cy="2838450"/>
          </a:xfrm>
          <a:prstGeom prst="rect">
            <a:avLst/>
          </a:prstGeom>
          <a:noFill/>
          <a:ln>
            <a:noFill/>
          </a:ln>
        </p:spPr>
      </p:pic>
      <p:pic>
        <p:nvPicPr>
          <p:cNvPr id="81" name="Shape 81"/>
          <p:cNvPicPr preferRelativeResize="0"/>
          <p:nvPr/>
        </p:nvPicPr>
        <p:blipFill>
          <a:blip r:embed="rId3">
            <a:alphaModFix/>
          </a:blip>
          <a:stretch>
            <a:fillRect/>
          </a:stretch>
        </p:blipFill>
        <p:spPr>
          <a:xfrm>
            <a:off x="5157575" y="2246275"/>
            <a:ext cx="3057525" cy="2838450"/>
          </a:xfrm>
          <a:prstGeom prst="rect">
            <a:avLst/>
          </a:prstGeom>
          <a:noFill/>
          <a:ln>
            <a:noFill/>
          </a:ln>
        </p:spPr>
      </p:pic>
      <p:sp>
        <p:nvSpPr>
          <p:cNvPr id="82" name="Shape 82"/>
          <p:cNvSpPr txBox="1"/>
          <p:nvPr/>
        </p:nvSpPr>
        <p:spPr>
          <a:xfrm>
            <a:off x="260650" y="3524575"/>
            <a:ext cx="5004600" cy="5838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800">
                <a:solidFill>
                  <a:schemeClr val="dk2"/>
                </a:solidFill>
              </a:rPr>
              <a:t>Given in the figure is the confusion matrix for </a:t>
            </a:r>
            <a:endParaRPr sz="1800">
              <a:solidFill>
                <a:schemeClr val="dk2"/>
              </a:solidFill>
            </a:endParaRPr>
          </a:p>
          <a:p>
            <a:pPr marL="0" lvl="0" indent="0" rtl="0">
              <a:lnSpc>
                <a:spcPct val="115000"/>
              </a:lnSpc>
              <a:spcBef>
                <a:spcPts val="1600"/>
              </a:spcBef>
              <a:spcAft>
                <a:spcPts val="0"/>
              </a:spcAft>
              <a:buClr>
                <a:schemeClr val="dk1"/>
              </a:buClr>
              <a:buSzPts val="1100"/>
              <a:buFont typeface="Arial"/>
              <a:buNone/>
            </a:pPr>
            <a:r>
              <a:rPr lang="en" sz="1800">
                <a:solidFill>
                  <a:schemeClr val="dk2"/>
                </a:solidFill>
              </a:rPr>
              <a:t>the CART algorithm along with its accuracy,</a:t>
            </a:r>
            <a:endParaRPr sz="1800">
              <a:solidFill>
                <a:schemeClr val="dk2"/>
              </a:solidFill>
            </a:endParaRPr>
          </a:p>
          <a:p>
            <a:pPr marL="0" lvl="0" indent="0" rtl="0">
              <a:lnSpc>
                <a:spcPct val="115000"/>
              </a:lnSpc>
              <a:spcBef>
                <a:spcPts val="1600"/>
              </a:spcBef>
              <a:spcAft>
                <a:spcPts val="1600"/>
              </a:spcAft>
              <a:buClr>
                <a:schemeClr val="dk1"/>
              </a:buClr>
              <a:buSzPts val="1100"/>
              <a:buFont typeface="Arial"/>
              <a:buNone/>
            </a:pPr>
            <a:r>
              <a:rPr lang="en" sz="1800">
                <a:solidFill>
                  <a:schemeClr val="dk2"/>
                </a:solidFill>
              </a:rPr>
              <a:t>Precision, recall, f1-score, and support.</a:t>
            </a:r>
            <a:endParaRPr sz="1800">
              <a:solidFill>
                <a:schemeClr val="dk2"/>
              </a:solidFill>
            </a:endParaRPr>
          </a:p>
        </p:txBody>
      </p:sp>
      <p:sp>
        <p:nvSpPr>
          <p:cNvPr id="2" name="Slide Number Placeholder 1">
            <a:extLst>
              <a:ext uri="{FF2B5EF4-FFF2-40B4-BE49-F238E27FC236}">
                <a16:creationId xmlns:a16="http://schemas.microsoft.com/office/drawing/2014/main" id="{5814DFCD-8EFC-43C1-89DA-CB6A64208D2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ID3</a:t>
            </a:r>
            <a:endParaRPr/>
          </a:p>
        </p:txBody>
      </p:sp>
      <p:sp>
        <p:nvSpPr>
          <p:cNvPr id="88" name="Shape 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solidFill>
                  <a:schemeClr val="dk1"/>
                </a:solidFill>
              </a:rPr>
              <a:t>ID3  also uses decision tree to predict the target value.</a:t>
            </a:r>
            <a:endParaRPr>
              <a:solidFill>
                <a:schemeClr val="dk1"/>
              </a:solidFill>
            </a:endParaRPr>
          </a:p>
          <a:p>
            <a:pPr marL="457200" lvl="0" indent="-342900" rtl="0">
              <a:spcBef>
                <a:spcPts val="0"/>
              </a:spcBef>
              <a:spcAft>
                <a:spcPts val="0"/>
              </a:spcAft>
              <a:buSzPts val="1800"/>
              <a:buChar char="●"/>
            </a:pPr>
            <a:r>
              <a:rPr lang="en">
                <a:solidFill>
                  <a:schemeClr val="dk1"/>
                </a:solidFill>
              </a:rPr>
              <a:t>It  is used for the classification of the objects with the iterative inductive approach.</a:t>
            </a:r>
            <a:endParaRPr>
              <a:solidFill>
                <a:schemeClr val="dk1"/>
              </a:solidFill>
            </a:endParaRPr>
          </a:p>
          <a:p>
            <a:pPr marL="457200" lvl="0" indent="-342900" rtl="0">
              <a:spcBef>
                <a:spcPts val="0"/>
              </a:spcBef>
              <a:spcAft>
                <a:spcPts val="0"/>
              </a:spcAft>
              <a:buSzPts val="1800"/>
              <a:buChar char="●"/>
            </a:pPr>
            <a:r>
              <a:rPr lang="en">
                <a:solidFill>
                  <a:schemeClr val="dk1"/>
                </a:solidFill>
              </a:rPr>
              <a:t>Top to down</a:t>
            </a:r>
            <a:r>
              <a:rPr lang="en">
                <a:solidFill>
                  <a:srgbClr val="545454"/>
                </a:solidFill>
                <a:highlight>
                  <a:srgbClr val="FFFFFF"/>
                </a:highlight>
              </a:rPr>
              <a:t>, </a:t>
            </a:r>
            <a:r>
              <a:rPr lang="en">
                <a:solidFill>
                  <a:schemeClr val="dk1"/>
                </a:solidFill>
                <a:highlight>
                  <a:srgbClr val="FFFFFF"/>
                </a:highlight>
              </a:rPr>
              <a:t>greedy search</a:t>
            </a:r>
            <a:r>
              <a:rPr lang="en">
                <a:solidFill>
                  <a:schemeClr val="dk1"/>
                </a:solidFill>
              </a:rPr>
              <a:t> approach is used. It’s traversing from root node to leaf nodes. </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It uses information gain to help it decide which attribute goes into a decision node.It  Does not handle numeric attributes and missing values.</a:t>
            </a:r>
            <a:endParaRPr/>
          </a:p>
        </p:txBody>
      </p:sp>
      <p:sp>
        <p:nvSpPr>
          <p:cNvPr id="2" name="Slide Number Placeholder 1">
            <a:extLst>
              <a:ext uri="{FF2B5EF4-FFF2-40B4-BE49-F238E27FC236}">
                <a16:creationId xmlns:a16="http://schemas.microsoft.com/office/drawing/2014/main" id="{0E177A34-742F-41DA-B075-4AF55B1A0BE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7687150" y="430950"/>
            <a:ext cx="40401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endParaRPr/>
          </a:p>
        </p:txBody>
      </p:sp>
      <p:sp>
        <p:nvSpPr>
          <p:cNvPr id="94" name="Shape 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endParaRPr/>
          </a:p>
          <a:p>
            <a:pPr marL="0" lvl="0" indent="0">
              <a:spcBef>
                <a:spcPts val="1600"/>
              </a:spcBef>
              <a:spcAft>
                <a:spcPts val="0"/>
              </a:spcAft>
              <a:buClr>
                <a:schemeClr val="dk1"/>
              </a:buClr>
              <a:buSzPts val="1100"/>
              <a:buFont typeface="Arial"/>
              <a:buNone/>
            </a:pPr>
            <a:r>
              <a:rPr lang="en"/>
              <a:t>Given in the figure is the confusion matrix for </a:t>
            </a:r>
            <a:endParaRPr/>
          </a:p>
          <a:p>
            <a:pPr marL="0" lvl="0" indent="0">
              <a:spcBef>
                <a:spcPts val="1600"/>
              </a:spcBef>
              <a:spcAft>
                <a:spcPts val="0"/>
              </a:spcAft>
              <a:buClr>
                <a:schemeClr val="dk1"/>
              </a:buClr>
              <a:buSzPts val="1100"/>
              <a:buFont typeface="Arial"/>
              <a:buNone/>
            </a:pPr>
            <a:r>
              <a:rPr lang="en"/>
              <a:t>the ID3 algorithm along with its accuracy,</a:t>
            </a:r>
            <a:endParaRPr/>
          </a:p>
          <a:p>
            <a:pPr marL="0" lvl="0" indent="0">
              <a:spcBef>
                <a:spcPts val="1600"/>
              </a:spcBef>
              <a:spcAft>
                <a:spcPts val="1600"/>
              </a:spcAft>
              <a:buClr>
                <a:schemeClr val="dk1"/>
              </a:buClr>
              <a:buSzPts val="1100"/>
              <a:buFont typeface="Arial"/>
              <a:buNone/>
            </a:pPr>
            <a:r>
              <a:rPr lang="en"/>
              <a:t>Precision, recall, f1-score, and support.</a:t>
            </a:r>
            <a:endParaRPr/>
          </a:p>
        </p:txBody>
      </p:sp>
      <p:pic>
        <p:nvPicPr>
          <p:cNvPr id="95" name="Shape 95"/>
          <p:cNvPicPr preferRelativeResize="0"/>
          <p:nvPr/>
        </p:nvPicPr>
        <p:blipFill rotWithShape="1">
          <a:blip r:embed="rId3">
            <a:alphaModFix/>
          </a:blip>
          <a:srcRect t="-3850" b="3849"/>
          <a:stretch/>
        </p:blipFill>
        <p:spPr>
          <a:xfrm>
            <a:off x="5683750" y="1220450"/>
            <a:ext cx="2895600" cy="2971800"/>
          </a:xfrm>
          <a:prstGeom prst="rect">
            <a:avLst/>
          </a:prstGeom>
          <a:noFill/>
          <a:ln>
            <a:noFill/>
          </a:ln>
        </p:spPr>
      </p:pic>
      <p:sp>
        <p:nvSpPr>
          <p:cNvPr id="2" name="Slide Number Placeholder 1">
            <a:extLst>
              <a:ext uri="{FF2B5EF4-FFF2-40B4-BE49-F238E27FC236}">
                <a16:creationId xmlns:a16="http://schemas.microsoft.com/office/drawing/2014/main" id="{62967062-7C6D-42D9-9FBD-C8AF68A9F2F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Random Forest Ensemble Classifier</a:t>
            </a:r>
            <a:endParaRPr/>
          </a:p>
        </p:txBody>
      </p:sp>
      <p:sp>
        <p:nvSpPr>
          <p:cNvPr id="101" name="Shape 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Random forests adds an additional layer of randomness to bagging.</a:t>
            </a:r>
            <a:endParaRPr dirty="0"/>
          </a:p>
          <a:p>
            <a:pPr marL="457200" marR="0" lvl="0" indent="-342900" algn="l" rtl="0">
              <a:lnSpc>
                <a:spcPct val="115000"/>
              </a:lnSpc>
              <a:spcBef>
                <a:spcPts val="0"/>
              </a:spcBef>
              <a:spcAft>
                <a:spcPts val="0"/>
              </a:spcAft>
              <a:buSzPts val="1800"/>
              <a:buChar char="●"/>
            </a:pPr>
            <a:r>
              <a:rPr lang="en" dirty="0"/>
              <a:t>It constructs a number of decision trees at training time and outputting the class that is the average of the classes output by individual trees. </a:t>
            </a:r>
            <a:endParaRPr dirty="0"/>
          </a:p>
          <a:p>
            <a:pPr marL="0" marR="0" lvl="0" indent="0" algn="l" rtl="0">
              <a:lnSpc>
                <a:spcPct val="115000"/>
              </a:lnSpc>
              <a:spcBef>
                <a:spcPts val="1600"/>
              </a:spcBef>
              <a:spcAft>
                <a:spcPts val="0"/>
              </a:spcAft>
              <a:buNone/>
            </a:pPr>
            <a:endParaRPr dirty="0"/>
          </a:p>
          <a:p>
            <a:pPr marL="0" marR="0" lvl="0" indent="0" algn="l" rtl="0">
              <a:lnSpc>
                <a:spcPct val="115000"/>
              </a:lnSpc>
              <a:spcBef>
                <a:spcPts val="1600"/>
              </a:spcBef>
              <a:spcAft>
                <a:spcPts val="0"/>
              </a:spcAft>
              <a:buNone/>
            </a:pPr>
            <a:r>
              <a:rPr lang="en" dirty="0"/>
              <a:t>Figure shows the accuracy and confusion matrix                                              along with the precision, recall, f1-score and support                                                  for the Random Forest ensemble classifier.</a:t>
            </a:r>
            <a:endParaRPr dirty="0"/>
          </a:p>
          <a:p>
            <a:pPr marL="0" lvl="0" indent="0">
              <a:spcBef>
                <a:spcPts val="1600"/>
              </a:spcBef>
              <a:spcAft>
                <a:spcPts val="1600"/>
              </a:spcAft>
              <a:buNone/>
            </a:pPr>
            <a:endParaRPr dirty="0"/>
          </a:p>
        </p:txBody>
      </p:sp>
      <p:pic>
        <p:nvPicPr>
          <p:cNvPr id="102" name="Shape 102"/>
          <p:cNvPicPr preferRelativeResize="0"/>
          <p:nvPr/>
        </p:nvPicPr>
        <p:blipFill>
          <a:blip r:embed="rId3">
            <a:alphaModFix/>
          </a:blip>
          <a:stretch>
            <a:fillRect/>
          </a:stretch>
        </p:blipFill>
        <p:spPr>
          <a:xfrm>
            <a:off x="5826375" y="2215125"/>
            <a:ext cx="3211500" cy="2928375"/>
          </a:xfrm>
          <a:prstGeom prst="rect">
            <a:avLst/>
          </a:prstGeom>
          <a:noFill/>
          <a:ln>
            <a:noFill/>
          </a:ln>
        </p:spPr>
      </p:pic>
      <p:sp>
        <p:nvSpPr>
          <p:cNvPr id="2" name="Slide Number Placeholder 1">
            <a:extLst>
              <a:ext uri="{FF2B5EF4-FFF2-40B4-BE49-F238E27FC236}">
                <a16:creationId xmlns:a16="http://schemas.microsoft.com/office/drawing/2014/main" id="{8E980D71-D22B-49B8-A474-97A8F737241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Algorithm Comparison</a:t>
            </a:r>
            <a:endParaRPr dirty="0"/>
          </a:p>
        </p:txBody>
      </p:sp>
      <p:graphicFrame>
        <p:nvGraphicFramePr>
          <p:cNvPr id="108" name="Shape 108"/>
          <p:cNvGraphicFramePr/>
          <p:nvPr/>
        </p:nvGraphicFramePr>
        <p:xfrm>
          <a:off x="777950" y="1173225"/>
          <a:ext cx="7210425" cy="1605280"/>
        </p:xfrm>
        <a:graphic>
          <a:graphicData uri="http://schemas.openxmlformats.org/drawingml/2006/table">
            <a:tbl>
              <a:tblPr>
                <a:noFill/>
                <a:tableStyleId>{F0C96098-F058-47E8-9EB0-323E38B73196}</a:tableStyleId>
              </a:tblPr>
              <a:tblGrid>
                <a:gridCol w="270510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685925">
                  <a:extLst>
                    <a:ext uri="{9D8B030D-6E8A-4147-A177-3AD203B41FA5}">
                      <a16:colId xmlns:a16="http://schemas.microsoft.com/office/drawing/2014/main" val="20003"/>
                    </a:ext>
                  </a:extLst>
                </a:gridCol>
              </a:tblGrid>
              <a:tr h="0">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Evaluation Criteria</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CART</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ID3</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Random Forests</a:t>
                      </a:r>
                      <a:endParaRPr sz="1800">
                        <a:solidFill>
                          <a:srgbClr val="123654"/>
                        </a:solidFill>
                        <a:latin typeface="EB Garamond"/>
                        <a:ea typeface="EB Garamond"/>
                        <a:cs typeface="EB Garamond"/>
                        <a:sym typeface="EB Garamond"/>
                      </a:endParaRPr>
                    </a:p>
                  </a:txBody>
                  <a:tcPr marL="63500" marR="63500" marT="63500" marB="63500"/>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Cohen Kappa Score</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0.657</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0.560</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0.769</a:t>
                      </a:r>
                      <a:endParaRPr sz="1800">
                        <a:solidFill>
                          <a:srgbClr val="123654"/>
                        </a:solidFill>
                        <a:latin typeface="EB Garamond"/>
                        <a:ea typeface="EB Garamond"/>
                        <a:cs typeface="EB Garamond"/>
                        <a:sym typeface="EB Garamond"/>
                      </a:endParaRPr>
                    </a:p>
                  </a:txBody>
                  <a:tcPr marL="63500" marR="63500" marT="63500" marB="63500"/>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Mean Absolute Error</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0.165</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0.218</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0.112</a:t>
                      </a:r>
                      <a:endParaRPr sz="1800">
                        <a:solidFill>
                          <a:srgbClr val="123654"/>
                        </a:solidFill>
                        <a:latin typeface="EB Garamond"/>
                        <a:ea typeface="EB Garamond"/>
                        <a:cs typeface="EB Garamond"/>
                        <a:sym typeface="EB Garamond"/>
                      </a:endParaRPr>
                    </a:p>
                  </a:txBody>
                  <a:tcPr marL="63500" marR="63500" marT="63500" marB="63500"/>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Root Mean Squared Error</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0.406</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0.466</a:t>
                      </a:r>
                      <a:endParaRPr sz="1800">
                        <a:solidFill>
                          <a:srgbClr val="123654"/>
                        </a:solidFill>
                        <a:latin typeface="EB Garamond"/>
                        <a:ea typeface="EB Garamond"/>
                        <a:cs typeface="EB Garamond"/>
                        <a:sym typeface="EB Garamond"/>
                      </a:endParaRPr>
                    </a:p>
                  </a:txBody>
                  <a:tcPr marL="63500" marR="63500" marT="63500" marB="63500"/>
                </a:tc>
                <a:tc>
                  <a:txBody>
                    <a:bodyPr/>
                    <a:lstStyle/>
                    <a:p>
                      <a:pPr marL="0" lvl="0" indent="0" rtl="0">
                        <a:spcBef>
                          <a:spcPts val="0"/>
                        </a:spcBef>
                        <a:spcAft>
                          <a:spcPts val="0"/>
                        </a:spcAft>
                        <a:buNone/>
                      </a:pPr>
                      <a:r>
                        <a:rPr lang="en" sz="1800">
                          <a:solidFill>
                            <a:srgbClr val="123654"/>
                          </a:solidFill>
                          <a:latin typeface="EB Garamond"/>
                          <a:ea typeface="EB Garamond"/>
                          <a:cs typeface="EB Garamond"/>
                          <a:sym typeface="EB Garamond"/>
                        </a:rPr>
                        <a:t>0.335</a:t>
                      </a:r>
                      <a:endParaRPr sz="1800">
                        <a:solidFill>
                          <a:srgbClr val="123654"/>
                        </a:solidFill>
                        <a:latin typeface="EB Garamond"/>
                        <a:ea typeface="EB Garamond"/>
                        <a:cs typeface="EB Garamond"/>
                        <a:sym typeface="EB Garamond"/>
                      </a:endParaRPr>
                    </a:p>
                  </a:txBody>
                  <a:tcPr marL="63500" marR="63500" marT="63500" marB="63500"/>
                </a:tc>
                <a:extLst>
                  <a:ext uri="{0D108BD9-81ED-4DB2-BD59-A6C34878D82A}">
                    <a16:rowId xmlns:a16="http://schemas.microsoft.com/office/drawing/2014/main" val="10003"/>
                  </a:ext>
                </a:extLst>
              </a:tr>
            </a:tbl>
          </a:graphicData>
        </a:graphic>
      </p:graphicFrame>
      <p:sp>
        <p:nvSpPr>
          <p:cNvPr id="109" name="Shape 109"/>
          <p:cNvSpPr txBox="1"/>
          <p:nvPr/>
        </p:nvSpPr>
        <p:spPr>
          <a:xfrm>
            <a:off x="834100" y="3275500"/>
            <a:ext cx="7828200" cy="152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t>An analysis of the Kappa Score, Mean Absolute Error and the Root Mean Squared Error show that Random Forest Ensemble Classifier gives the optimum result since the error in this technique is the least</a:t>
            </a:r>
            <a:r>
              <a:rPr lang="en"/>
              <a:t>.</a:t>
            </a:r>
            <a:endParaRPr/>
          </a:p>
        </p:txBody>
      </p:sp>
      <p:sp>
        <p:nvSpPr>
          <p:cNvPr id="2" name="Slide Number Placeholder 1">
            <a:extLst>
              <a:ext uri="{FF2B5EF4-FFF2-40B4-BE49-F238E27FC236}">
                <a16:creationId xmlns:a16="http://schemas.microsoft.com/office/drawing/2014/main" id="{5FF3B2E1-1A06-4E49-8D09-A0CEE9AA73D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4CE5-B9E8-4029-805D-3A6BE0E2D359}"/>
              </a:ext>
            </a:extLst>
          </p:cNvPr>
          <p:cNvSpPr>
            <a:spLocks noGrp="1"/>
          </p:cNvSpPr>
          <p:nvPr>
            <p:ph type="title"/>
          </p:nvPr>
        </p:nvSpPr>
        <p:spPr>
          <a:xfrm>
            <a:off x="311700" y="211109"/>
            <a:ext cx="8520600" cy="572700"/>
          </a:xfrm>
        </p:spPr>
        <p:txBody>
          <a:bodyPr/>
          <a:lstStyle/>
          <a:p>
            <a:r>
              <a:rPr lang="en" dirty="0"/>
              <a:t>Future Work</a:t>
            </a:r>
            <a:endParaRPr lang="en-IN" dirty="0"/>
          </a:p>
        </p:txBody>
      </p:sp>
      <p:sp>
        <p:nvSpPr>
          <p:cNvPr id="3" name="Slide Number Placeholder 2">
            <a:extLst>
              <a:ext uri="{FF2B5EF4-FFF2-40B4-BE49-F238E27FC236}">
                <a16:creationId xmlns:a16="http://schemas.microsoft.com/office/drawing/2014/main" id="{C96BCE59-A43F-416E-A2F3-AA4A1458F2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247A4988-A6D9-4D7A-B230-27164796A533}"/>
              </a:ext>
            </a:extLst>
          </p:cNvPr>
          <p:cNvSpPr txBox="1"/>
          <p:nvPr/>
        </p:nvSpPr>
        <p:spPr>
          <a:xfrm>
            <a:off x="311700" y="962073"/>
            <a:ext cx="8009860" cy="3970318"/>
          </a:xfrm>
          <a:prstGeom prst="rect">
            <a:avLst/>
          </a:prstGeom>
          <a:noFill/>
        </p:spPr>
        <p:txBody>
          <a:bodyPr wrap="square" rtlCol="0">
            <a:spAutoFit/>
          </a:bodyPr>
          <a:lstStyle/>
          <a:p>
            <a:r>
              <a:rPr lang="en-IN" dirty="0"/>
              <a:t>There are many possible improvements that could be explored to improve the scalability and accuracy of this prediction system. Due to time limitation, the following research work needs to be performed in the future.</a:t>
            </a:r>
          </a:p>
          <a:p>
            <a:pPr marL="342900" indent="-342900" fontAlgn="base">
              <a:buFont typeface="+mj-lt"/>
              <a:buAutoNum type="arabicPeriod"/>
            </a:pPr>
            <a:r>
              <a:rPr lang="en-IN" dirty="0"/>
              <a:t>To make use of testing different discretization techniques, multiple classifiers Voting technique and different Decision tree types like information </a:t>
            </a:r>
            <a:r>
              <a:rPr lang="en-IN" dirty="0" err="1"/>
              <a:t>gain,gain</a:t>
            </a:r>
            <a:r>
              <a:rPr lang="en-IN" dirty="0"/>
              <a:t> ratio and Gini index. </a:t>
            </a:r>
            <a:r>
              <a:rPr lang="en-IN" dirty="0" err="1"/>
              <a:t>Eg.</a:t>
            </a:r>
            <a:r>
              <a:rPr lang="en-IN" dirty="0"/>
              <a:t> Experiment need to perform on use of Equal Frequency Discretization Gain Ratio Decision Trees by applying nine Voting scheme in order to enhance the accuracy and performance of diagnosis of heart disease.</a:t>
            </a:r>
          </a:p>
          <a:p>
            <a:pPr marL="342900" indent="-342900" fontAlgn="base">
              <a:buFont typeface="+mj-lt"/>
              <a:buAutoNum type="arabicPeriod"/>
            </a:pPr>
            <a:r>
              <a:rPr lang="en-IN" dirty="0"/>
              <a:t>This report proposes a framework using combinations of CART , ID and Random Forest to arrive at an accurate prediction of heart disease. Further work involves development of system using the mentioned methodology to be use for checking the imbalance with other data mining models. </a:t>
            </a:r>
          </a:p>
          <a:p>
            <a:pPr marL="342900" indent="-342900" fontAlgn="base">
              <a:buFont typeface="+mj-lt"/>
              <a:buAutoNum type="arabicPeriod"/>
            </a:pPr>
            <a:r>
              <a:rPr lang="en-IN" dirty="0"/>
              <a:t>To explore different rules such as Association, Clustering, K-means etc for better efficiency and ease of simplicity.</a:t>
            </a:r>
          </a:p>
          <a:p>
            <a:pPr marL="342900" indent="-342900" fontAlgn="base">
              <a:buFont typeface="+mj-lt"/>
              <a:buAutoNum type="arabicPeriod"/>
            </a:pPr>
            <a:r>
              <a:rPr lang="en-IN" dirty="0"/>
              <a:t>Continuous data instead of categorical data can also be analysed in further study for better results. Also, text mining, image processing and other such techniques can also be used to include unstructured healthcare data in this study and hence enhance the dataset used.</a:t>
            </a:r>
          </a:p>
          <a:p>
            <a:endParaRPr lang="en-IN" dirty="0"/>
          </a:p>
        </p:txBody>
      </p:sp>
    </p:spTree>
    <p:extLst>
      <p:ext uri="{BB962C8B-B14F-4D97-AF65-F5344CB8AC3E}">
        <p14:creationId xmlns:p14="http://schemas.microsoft.com/office/powerpoint/2010/main" val="11755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Conclusion</a:t>
            </a:r>
            <a:endParaRPr dirty="0"/>
          </a:p>
        </p:txBody>
      </p:sp>
      <p:sp>
        <p:nvSpPr>
          <p:cNvPr id="115" name="Shape 1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25450" indent="-285750">
              <a:buClr>
                <a:schemeClr val="dk1"/>
              </a:buClr>
              <a:buSzPts val="1400"/>
            </a:pPr>
            <a:r>
              <a:rPr lang="en" dirty="0">
                <a:solidFill>
                  <a:schemeClr val="dk1"/>
                </a:solidFill>
                <a:latin typeface="EB Garamond"/>
                <a:ea typeface="EB Garamond"/>
                <a:cs typeface="EB Garamond"/>
                <a:sym typeface="EB Garamond"/>
              </a:rPr>
              <a:t>The best algorithm based on the patient’s data is Random Forest Classification with       accuracy of 88.72% and  lowest average error at 0.112 compared to others. </a:t>
            </a:r>
            <a:endParaRPr lang="en-IN" dirty="0">
              <a:solidFill>
                <a:schemeClr val="dk1"/>
              </a:solidFill>
              <a:latin typeface="EB Garamond"/>
              <a:ea typeface="EB Garamond"/>
              <a:cs typeface="EB Garamond"/>
              <a:sym typeface="EB Garamond"/>
            </a:endParaRPr>
          </a:p>
          <a:p>
            <a:pPr>
              <a:buClr>
                <a:schemeClr val="dk1"/>
              </a:buClr>
            </a:pPr>
            <a:r>
              <a:rPr lang="en-IN" dirty="0">
                <a:solidFill>
                  <a:schemeClr val="dk1"/>
                </a:solidFill>
                <a:latin typeface="EB Garamond"/>
                <a:ea typeface="EB Garamond"/>
                <a:cs typeface="EB Garamond"/>
                <a:sym typeface="EB Garamond"/>
              </a:rPr>
              <a:t>Average error for ID3 and CART is 0.218 and 0.165 respectively.</a:t>
            </a:r>
          </a:p>
          <a:p>
            <a:pPr>
              <a:buClr>
                <a:schemeClr val="dk1"/>
              </a:buClr>
            </a:pPr>
            <a:r>
              <a:rPr lang="en-IN" dirty="0">
                <a:solidFill>
                  <a:schemeClr val="dk1"/>
                </a:solidFill>
                <a:latin typeface="EB Garamond"/>
                <a:ea typeface="EB Garamond"/>
                <a:cs typeface="EB Garamond"/>
                <a:sym typeface="EB Garamond"/>
              </a:rPr>
              <a:t>Out of the two classifiers CART(83.45%) has more accuracy than ID3(78.14%).</a:t>
            </a:r>
            <a:br>
              <a:rPr lang="en-IN" dirty="0">
                <a:latin typeface="EB Garamond"/>
              </a:rPr>
            </a:br>
            <a:endParaRPr lang="en-IN" dirty="0">
              <a:solidFill>
                <a:schemeClr val="dk1"/>
              </a:solidFill>
              <a:highlight>
                <a:srgbClr val="FF0000"/>
              </a:highlight>
              <a:latin typeface="EB Garamond"/>
              <a:ea typeface="EB Garamond"/>
              <a:cs typeface="EB Garamond"/>
              <a:sym typeface="EB Garamond"/>
            </a:endParaRPr>
          </a:p>
          <a:p>
            <a:pPr marL="342900">
              <a:spcAft>
                <a:spcPts val="1600"/>
              </a:spcAft>
            </a:pPr>
            <a:endParaRPr dirty="0">
              <a:latin typeface="EB Garamond"/>
            </a:endParaRPr>
          </a:p>
        </p:txBody>
      </p:sp>
      <p:sp>
        <p:nvSpPr>
          <p:cNvPr id="2" name="Slide Number Placeholder 1">
            <a:extLst>
              <a:ext uri="{FF2B5EF4-FFF2-40B4-BE49-F238E27FC236}">
                <a16:creationId xmlns:a16="http://schemas.microsoft.com/office/drawing/2014/main" id="{5B0EB97D-DF89-485E-8877-065C66D4D4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sz="4200">
                <a:latin typeface="Roboto"/>
                <a:ea typeface="Roboto"/>
                <a:cs typeface="Roboto"/>
                <a:sym typeface="Roboto"/>
              </a:rPr>
              <a:t>Thank You.</a:t>
            </a:r>
            <a:endParaRPr sz="4200">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07292620-5746-4A83-A13A-97AEA79C1F1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Roboto"/>
                <a:ea typeface="Roboto"/>
                <a:cs typeface="Roboto"/>
                <a:sym typeface="Roboto"/>
              </a:rPr>
              <a:t>Introduction</a:t>
            </a:r>
            <a:endParaRPr>
              <a:latin typeface="Roboto"/>
              <a:ea typeface="Roboto"/>
              <a:cs typeface="Roboto"/>
              <a:sym typeface="Roboto"/>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Roboto"/>
              <a:buChar char="●"/>
            </a:pPr>
            <a:r>
              <a:rPr lang="en">
                <a:latin typeface="Roboto"/>
                <a:ea typeface="Roboto"/>
                <a:cs typeface="Roboto"/>
                <a:sym typeface="Roboto"/>
              </a:rPr>
              <a:t>Classification is one of the most important techniques used in data mining.</a:t>
            </a:r>
            <a:endParaRPr>
              <a:latin typeface="Roboto"/>
              <a:ea typeface="Roboto"/>
              <a:cs typeface="Roboto"/>
              <a:sym typeface="Roboto"/>
            </a:endParaRPr>
          </a:p>
          <a:p>
            <a:pPr marL="457200" lvl="0" indent="-342900" rtl="0">
              <a:spcBef>
                <a:spcPts val="0"/>
              </a:spcBef>
              <a:spcAft>
                <a:spcPts val="0"/>
              </a:spcAft>
              <a:buSzPts val="1800"/>
              <a:buFont typeface="Roboto"/>
              <a:buChar char="●"/>
            </a:pPr>
            <a:r>
              <a:rPr lang="en">
                <a:latin typeface="Roboto"/>
                <a:ea typeface="Roboto"/>
                <a:cs typeface="Roboto"/>
                <a:sym typeface="Roboto"/>
              </a:rPr>
              <a:t>Implementation of the paper “Early Prediction of Heart Disease using Data Mining techniques” is done using a set of classification techniques namely,</a:t>
            </a:r>
            <a:endParaRPr>
              <a:latin typeface="Roboto"/>
              <a:ea typeface="Roboto"/>
              <a:cs typeface="Roboto"/>
              <a:sym typeface="Roboto"/>
            </a:endParaRPr>
          </a:p>
          <a:p>
            <a:pPr marL="457200" lvl="0" indent="-342900" rtl="0">
              <a:spcBef>
                <a:spcPts val="0"/>
              </a:spcBef>
              <a:spcAft>
                <a:spcPts val="0"/>
              </a:spcAft>
              <a:buSzPts val="1800"/>
              <a:buFont typeface="Roboto"/>
              <a:buAutoNum type="arabicPeriod"/>
            </a:pPr>
            <a:r>
              <a:rPr lang="en">
                <a:latin typeface="Roboto"/>
                <a:ea typeface="Roboto"/>
                <a:cs typeface="Roboto"/>
                <a:sym typeface="Roboto"/>
              </a:rPr>
              <a:t>Classification and Regression Tree (CART)</a:t>
            </a:r>
            <a:endParaRPr>
              <a:latin typeface="Roboto"/>
              <a:ea typeface="Roboto"/>
              <a:cs typeface="Roboto"/>
              <a:sym typeface="Roboto"/>
            </a:endParaRPr>
          </a:p>
          <a:p>
            <a:pPr marL="457200" lvl="0" indent="-342900" rtl="0">
              <a:spcBef>
                <a:spcPts val="0"/>
              </a:spcBef>
              <a:spcAft>
                <a:spcPts val="0"/>
              </a:spcAft>
              <a:buSzPts val="1800"/>
              <a:buFont typeface="Roboto"/>
              <a:buAutoNum type="arabicPeriod"/>
            </a:pPr>
            <a:r>
              <a:rPr lang="en">
                <a:latin typeface="Roboto"/>
                <a:ea typeface="Roboto"/>
                <a:cs typeface="Roboto"/>
                <a:sym typeface="Roboto"/>
              </a:rPr>
              <a:t>Iterative Dichotomized 3 (ID 3)</a:t>
            </a:r>
            <a:endParaRPr>
              <a:latin typeface="Roboto"/>
              <a:ea typeface="Roboto"/>
              <a:cs typeface="Roboto"/>
              <a:sym typeface="Roboto"/>
            </a:endParaRPr>
          </a:p>
          <a:p>
            <a:pPr marL="457200" lvl="0" indent="-342900">
              <a:spcBef>
                <a:spcPts val="0"/>
              </a:spcBef>
              <a:spcAft>
                <a:spcPts val="0"/>
              </a:spcAft>
              <a:buSzPts val="1800"/>
              <a:buFont typeface="Roboto"/>
              <a:buAutoNum type="arabicPeriod"/>
            </a:pPr>
            <a:r>
              <a:rPr lang="en">
                <a:latin typeface="Roboto"/>
                <a:ea typeface="Roboto"/>
                <a:cs typeface="Roboto"/>
                <a:sym typeface="Roboto"/>
              </a:rPr>
              <a:t>Random Forests Ensemble Classifier</a:t>
            </a:r>
            <a:endParaRPr>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D79556A8-CFBF-42B8-94D9-4E758DE4B30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 AND ATTRIBUTES:</a:t>
            </a:r>
            <a:endParaRPr/>
          </a:p>
          <a:p>
            <a:pPr marL="0" lvl="0" indent="0">
              <a:spcBef>
                <a:spcPts val="0"/>
              </a:spcBef>
              <a:spcAft>
                <a:spcPts val="0"/>
              </a:spcAft>
              <a:buNone/>
            </a:pPr>
            <a:endParaRPr/>
          </a:p>
        </p:txBody>
      </p:sp>
      <p:sp>
        <p:nvSpPr>
          <p:cNvPr id="67" name="Shape 67"/>
          <p:cNvSpPr txBox="1">
            <a:spLocks noGrp="1"/>
          </p:cNvSpPr>
          <p:nvPr>
            <p:ph type="body" idx="1"/>
          </p:nvPr>
        </p:nvSpPr>
        <p:spPr>
          <a:xfrm>
            <a:off x="0" y="1017725"/>
            <a:ext cx="9144000" cy="403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Dataset taken from: </a:t>
            </a:r>
            <a:r>
              <a:rPr lang="en" u="sng" dirty="0">
                <a:solidFill>
                  <a:srgbClr val="1155CC"/>
                </a:solidFill>
                <a:latin typeface="EB Garamond"/>
                <a:ea typeface="EB Garamond"/>
                <a:cs typeface="EB Garamond"/>
                <a:sym typeface="EB Garamond"/>
                <a:hlinkClick r:id="rId3"/>
              </a:rPr>
              <a:t>http://archive.ics.uci.edu/ml/machine-learning-databases/heart-disease/processed.cleveland.dat</a:t>
            </a:r>
            <a:r>
              <a:rPr lang="en" u="sng" dirty="0">
                <a:solidFill>
                  <a:srgbClr val="1155CC"/>
                </a:solidFill>
                <a:latin typeface="EB Garamond"/>
                <a:ea typeface="EB Garamond"/>
                <a:cs typeface="EB Garamond"/>
                <a:sym typeface="EB Garamond"/>
                <a:hlinkClick r:id="rId3"/>
              </a:rPr>
              <a:t>a</a:t>
            </a:r>
            <a:endParaRPr dirty="0"/>
          </a:p>
          <a:p>
            <a:pPr marL="0" lvl="0" indent="0" rtl="0">
              <a:spcBef>
                <a:spcPts val="0"/>
              </a:spcBef>
              <a:spcAft>
                <a:spcPts val="0"/>
              </a:spcAft>
              <a:buNone/>
            </a:pPr>
            <a:endParaRPr dirty="0"/>
          </a:p>
          <a:p>
            <a:pPr marL="0" lvl="0" indent="0" rtl="0">
              <a:spcBef>
                <a:spcPts val="0"/>
              </a:spcBef>
              <a:spcAft>
                <a:spcPts val="0"/>
              </a:spcAft>
              <a:buNone/>
            </a:pPr>
            <a:r>
              <a:rPr lang="en" b="1" dirty="0"/>
              <a:t>ATTRIBUTES:</a:t>
            </a:r>
            <a:endParaRPr b="1" dirty="0"/>
          </a:p>
          <a:p>
            <a:pPr marL="0" lvl="0" indent="0" rtl="0">
              <a:spcBef>
                <a:spcPts val="0"/>
              </a:spcBef>
              <a:spcAft>
                <a:spcPts val="0"/>
              </a:spcAft>
              <a:buNone/>
            </a:pPr>
            <a:r>
              <a:rPr lang="en" dirty="0">
                <a:solidFill>
                  <a:schemeClr val="dk1"/>
                </a:solidFill>
                <a:latin typeface="EB Garamond"/>
                <a:ea typeface="EB Garamond"/>
                <a:cs typeface="EB Garamond"/>
                <a:sym typeface="EB Garamond"/>
              </a:rPr>
              <a:t>The 14 attributes used in the dataset are: </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dirty="0">
                <a:solidFill>
                  <a:schemeClr val="dk1"/>
                </a:solidFill>
                <a:latin typeface="EB Garamond"/>
                <a:ea typeface="EB Garamond"/>
                <a:cs typeface="EB Garamond"/>
                <a:sym typeface="EB Garamond"/>
              </a:rPr>
              <a:t> 1. Age                          				2. sex </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dirty="0">
                <a:solidFill>
                  <a:schemeClr val="dk1"/>
                </a:solidFill>
                <a:latin typeface="EB Garamond"/>
                <a:ea typeface="EB Garamond"/>
                <a:cs typeface="EB Garamond"/>
                <a:sym typeface="EB Garamond"/>
              </a:rPr>
              <a:t> 3. C</a:t>
            </a:r>
            <a:r>
              <a:rPr lang="en-IN" dirty="0">
                <a:solidFill>
                  <a:schemeClr val="dk1"/>
                </a:solidFill>
                <a:latin typeface="EB Garamond"/>
                <a:ea typeface="EB Garamond"/>
                <a:cs typeface="EB Garamond"/>
                <a:sym typeface="EB Garamond"/>
              </a:rPr>
              <a:t>p</a:t>
            </a:r>
            <a:r>
              <a:rPr lang="en" dirty="0">
                <a:solidFill>
                  <a:schemeClr val="dk1"/>
                </a:solidFill>
                <a:latin typeface="EB Garamond"/>
                <a:ea typeface="EB Garamond"/>
                <a:cs typeface="EB Garamond"/>
                <a:sym typeface="EB Garamond"/>
              </a:rPr>
              <a:t>                        					4. trestbps </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dirty="0">
                <a:solidFill>
                  <a:schemeClr val="dk1"/>
                </a:solidFill>
                <a:latin typeface="EB Garamond"/>
                <a:ea typeface="EB Garamond"/>
                <a:cs typeface="EB Garamond"/>
                <a:sym typeface="EB Garamond"/>
              </a:rPr>
              <a:t> 5. Chol: serum cholesterol in mg/dl 			6. Fbs</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dirty="0">
                <a:solidFill>
                  <a:schemeClr val="dk1"/>
                </a:solidFill>
                <a:latin typeface="EB Garamond"/>
                <a:ea typeface="EB Garamond"/>
                <a:cs typeface="EB Garamond"/>
                <a:sym typeface="EB Garamond"/>
              </a:rPr>
              <a:t> 7. Restecg					8. thalach</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dirty="0">
                <a:solidFill>
                  <a:schemeClr val="dk1"/>
                </a:solidFill>
                <a:latin typeface="EB Garamond"/>
                <a:ea typeface="EB Garamond"/>
                <a:cs typeface="EB Garamond"/>
                <a:sym typeface="EB Garamond"/>
              </a:rPr>
              <a:t> 9. Exang						10. Oldpeak</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dirty="0">
                <a:solidFill>
                  <a:schemeClr val="dk1"/>
                </a:solidFill>
                <a:latin typeface="EB Garamond"/>
                <a:ea typeface="EB Garamond"/>
                <a:cs typeface="EB Garamond"/>
                <a:sym typeface="EB Garamond"/>
              </a:rPr>
              <a:t>11. Slope						12. ca</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dirty="0">
                <a:solidFill>
                  <a:schemeClr val="dk1"/>
                </a:solidFill>
                <a:latin typeface="EB Garamond"/>
                <a:ea typeface="EB Garamond"/>
                <a:cs typeface="EB Garamond"/>
                <a:sym typeface="EB Garamond"/>
              </a:rPr>
              <a:t>13. Thal						14. num (the predicted attribute)</a:t>
            </a:r>
            <a:endParaRPr dirty="0">
              <a:solidFill>
                <a:schemeClr val="dk1"/>
              </a:solidFill>
              <a:latin typeface="EB Garamond"/>
              <a:ea typeface="EB Garamond"/>
              <a:cs typeface="EB Garamond"/>
              <a:sym typeface="EB Garamond"/>
            </a:endParaRPr>
          </a:p>
          <a:p>
            <a:pPr marL="0" lvl="0" indent="0" rtl="0">
              <a:spcBef>
                <a:spcPts val="0"/>
              </a:spcBef>
              <a:spcAft>
                <a:spcPts val="0"/>
              </a:spcAft>
              <a:buNone/>
            </a:pPr>
            <a:r>
              <a:rPr lang="en" sz="1400" dirty="0">
                <a:solidFill>
                  <a:schemeClr val="dk1"/>
                </a:solidFill>
                <a:latin typeface="EB Garamond"/>
                <a:ea typeface="EB Garamond"/>
                <a:cs typeface="EB Garamond"/>
                <a:sym typeface="EB Garamond"/>
              </a:rPr>
              <a:t>									</a:t>
            </a:r>
            <a:endParaRPr sz="1400" dirty="0">
              <a:solidFill>
                <a:schemeClr val="dk1"/>
              </a:solidFill>
              <a:latin typeface="EB Garamond"/>
              <a:ea typeface="EB Garamond"/>
              <a:cs typeface="EB Garamond"/>
              <a:sym typeface="EB Garamond"/>
            </a:endParaRPr>
          </a:p>
          <a:p>
            <a:pPr marL="0" lvl="0" indent="0" rtl="0">
              <a:spcBef>
                <a:spcPts val="0"/>
              </a:spcBef>
              <a:spcAft>
                <a:spcPts val="0"/>
              </a:spcAft>
              <a:buNone/>
            </a:pPr>
            <a:endParaRPr dirty="0"/>
          </a:p>
          <a:p>
            <a:pPr marL="0" lvl="0" indent="0" rtl="0">
              <a:spcBef>
                <a:spcPts val="0"/>
              </a:spcBef>
              <a:spcAft>
                <a:spcPts val="0"/>
              </a:spcAft>
              <a:buClr>
                <a:schemeClr val="dk1"/>
              </a:buClr>
              <a:buSzPts val="1100"/>
              <a:buFont typeface="Arial"/>
              <a:buNone/>
            </a:pPr>
            <a:endParaRPr dirty="0"/>
          </a:p>
        </p:txBody>
      </p:sp>
      <p:sp>
        <p:nvSpPr>
          <p:cNvPr id="2" name="Slide Number Placeholder 1">
            <a:extLst>
              <a:ext uri="{FF2B5EF4-FFF2-40B4-BE49-F238E27FC236}">
                <a16:creationId xmlns:a16="http://schemas.microsoft.com/office/drawing/2014/main" id="{A7184DAA-DAAE-4F3F-BFD8-0C4E52926D7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F33AB-F1E0-4057-A6EA-4E06C24D3E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
        <p:nvSpPr>
          <p:cNvPr id="9" name="TextBox 8">
            <a:extLst>
              <a:ext uri="{FF2B5EF4-FFF2-40B4-BE49-F238E27FC236}">
                <a16:creationId xmlns:a16="http://schemas.microsoft.com/office/drawing/2014/main" id="{4C8D385D-C919-4F84-9697-7BC7E783CC4B}"/>
              </a:ext>
            </a:extLst>
          </p:cNvPr>
          <p:cNvSpPr txBox="1"/>
          <p:nvPr/>
        </p:nvSpPr>
        <p:spPr>
          <a:xfrm>
            <a:off x="0" y="86683"/>
            <a:ext cx="9143999" cy="5170646"/>
          </a:xfrm>
          <a:prstGeom prst="rect">
            <a:avLst/>
          </a:prstGeom>
          <a:noFill/>
        </p:spPr>
        <p:txBody>
          <a:bodyPr wrap="square" rtlCol="0">
            <a:spAutoFit/>
          </a:bodyPr>
          <a:lstStyle/>
          <a:p>
            <a:r>
              <a:rPr lang="en-IN" sz="1100" b="1" dirty="0"/>
              <a:t>Attribute Information:</a:t>
            </a:r>
            <a:endParaRPr lang="en-IN" sz="1100" dirty="0"/>
          </a:p>
          <a:p>
            <a:r>
              <a:rPr lang="en-IN" sz="1100" dirty="0"/>
              <a:t>The 14 attributes used in the dataset are: </a:t>
            </a:r>
          </a:p>
          <a:p>
            <a:r>
              <a:rPr lang="en-IN" sz="1100" dirty="0"/>
              <a:t>1. age : age in years</a:t>
            </a:r>
          </a:p>
          <a:p>
            <a:r>
              <a:rPr lang="en-IN" sz="1100" dirty="0"/>
              <a:t>2. sex : 4 sex: sex (1 = male; 0 = female) </a:t>
            </a:r>
          </a:p>
          <a:p>
            <a:r>
              <a:rPr lang="en-IN" sz="1100" dirty="0"/>
              <a:t>3. </a:t>
            </a:r>
            <a:r>
              <a:rPr lang="en-IN" sz="1100" dirty="0" err="1"/>
              <a:t>Cp</a:t>
            </a:r>
            <a:r>
              <a:rPr lang="en-IN" sz="1100" dirty="0"/>
              <a:t>: chest pain type </a:t>
            </a:r>
          </a:p>
          <a:p>
            <a:r>
              <a:rPr lang="en-IN" sz="1100" dirty="0"/>
              <a:t>	-- Value 1: typical angina </a:t>
            </a:r>
          </a:p>
          <a:p>
            <a:r>
              <a:rPr lang="en-IN" sz="1100" dirty="0"/>
              <a:t>	-- Value 2: atypical angina </a:t>
            </a:r>
          </a:p>
          <a:p>
            <a:r>
              <a:rPr lang="en-IN" sz="1100" dirty="0"/>
              <a:t>	-- Value 3: non-anginal pain </a:t>
            </a:r>
          </a:p>
          <a:p>
            <a:r>
              <a:rPr lang="en-IN" sz="1100" dirty="0"/>
              <a:t>	-- Value 4: asymptomatic </a:t>
            </a:r>
          </a:p>
          <a:p>
            <a:r>
              <a:rPr lang="en-IN" sz="1100" dirty="0"/>
              <a:t>4. </a:t>
            </a:r>
            <a:r>
              <a:rPr lang="en-IN" sz="1100" dirty="0" err="1"/>
              <a:t>trestbps</a:t>
            </a:r>
            <a:r>
              <a:rPr lang="en-IN" sz="1100" dirty="0"/>
              <a:t> : resting blood pressure (in mm Hg on admission to the hospital) </a:t>
            </a:r>
          </a:p>
          <a:p>
            <a:r>
              <a:rPr lang="en-IN" sz="1100" dirty="0"/>
              <a:t>5. Chol: serum cholesterol in mg/dl </a:t>
            </a:r>
          </a:p>
          <a:p>
            <a:r>
              <a:rPr lang="en-IN" sz="1100" dirty="0"/>
              <a:t>6. </a:t>
            </a:r>
            <a:r>
              <a:rPr lang="en-IN" sz="1100" dirty="0" err="1"/>
              <a:t>Fbs</a:t>
            </a:r>
            <a:r>
              <a:rPr lang="en-IN" sz="1100" dirty="0"/>
              <a:t>: (fasting blood sugar &gt; 120 mg/dl) (1 = true; 0 = false) </a:t>
            </a:r>
          </a:p>
          <a:p>
            <a:r>
              <a:rPr lang="en-IN" sz="1100" dirty="0"/>
              <a:t>7. </a:t>
            </a:r>
            <a:r>
              <a:rPr lang="en-IN" sz="1100" dirty="0" err="1"/>
              <a:t>Restecg</a:t>
            </a:r>
            <a:r>
              <a:rPr lang="en-IN" sz="1100" dirty="0"/>
              <a:t>: resting electrocardiographic results </a:t>
            </a:r>
          </a:p>
          <a:p>
            <a:r>
              <a:rPr lang="en-IN" sz="1100" dirty="0"/>
              <a:t>	-- Value 0: normal </a:t>
            </a:r>
          </a:p>
          <a:p>
            <a:r>
              <a:rPr lang="en-IN" sz="1100" dirty="0"/>
              <a:t>	-- Value 1: having ST-T wave abnormality (T wave inversions and/or ST elevation or depression of &gt; 0.05 mV) </a:t>
            </a:r>
          </a:p>
          <a:p>
            <a:r>
              <a:rPr lang="en-IN" sz="1100" dirty="0"/>
              <a:t>	-- Value 2: showing probable or definite left ventricular hypertrophy by Estes' criteria </a:t>
            </a:r>
          </a:p>
          <a:p>
            <a:r>
              <a:rPr lang="en-IN" sz="1100" dirty="0"/>
              <a:t>8. </a:t>
            </a:r>
            <a:r>
              <a:rPr lang="en-IN" sz="1100" dirty="0" err="1"/>
              <a:t>thalach</a:t>
            </a:r>
            <a:r>
              <a:rPr lang="en-IN" sz="1100" dirty="0"/>
              <a:t>: maximum heart rate achieved </a:t>
            </a:r>
          </a:p>
          <a:p>
            <a:r>
              <a:rPr lang="en-IN" sz="1100" dirty="0"/>
              <a:t>9. </a:t>
            </a:r>
            <a:r>
              <a:rPr lang="en-IN" sz="1100" dirty="0" err="1"/>
              <a:t>exang</a:t>
            </a:r>
            <a:r>
              <a:rPr lang="en-IN" sz="1100" dirty="0"/>
              <a:t>: exercise induced angina (1 = yes; 0 = no) </a:t>
            </a:r>
          </a:p>
          <a:p>
            <a:r>
              <a:rPr lang="en-IN" sz="1100" dirty="0"/>
              <a:t>10. </a:t>
            </a:r>
            <a:r>
              <a:rPr lang="en-IN" sz="1100" dirty="0" err="1"/>
              <a:t>Oldpeak</a:t>
            </a:r>
            <a:r>
              <a:rPr lang="en-IN" sz="1100" dirty="0"/>
              <a:t>: ST depression induced by exercise relative to rest </a:t>
            </a:r>
          </a:p>
          <a:p>
            <a:r>
              <a:rPr lang="en-IN" sz="1100" dirty="0"/>
              <a:t>11. slope: the slope of the peak exercise ST segment </a:t>
            </a:r>
          </a:p>
          <a:p>
            <a:r>
              <a:rPr lang="en-IN" sz="1100" dirty="0"/>
              <a:t>	-- Value 1: upsloping </a:t>
            </a:r>
          </a:p>
          <a:p>
            <a:r>
              <a:rPr lang="en-IN" sz="1100" dirty="0"/>
              <a:t>	-- Value 2: flat </a:t>
            </a:r>
          </a:p>
          <a:p>
            <a:r>
              <a:rPr lang="en-IN" sz="1100" dirty="0"/>
              <a:t>	-- Value 3: </a:t>
            </a:r>
            <a:r>
              <a:rPr lang="en-IN" sz="1100" dirty="0" err="1"/>
              <a:t>downsloping</a:t>
            </a:r>
            <a:r>
              <a:rPr lang="en-IN" sz="1100" dirty="0"/>
              <a:t> </a:t>
            </a:r>
          </a:p>
          <a:p>
            <a:r>
              <a:rPr lang="en-IN" sz="1100" dirty="0"/>
              <a:t>12. ca: number of major vessels (0-3) </a:t>
            </a:r>
            <a:r>
              <a:rPr lang="en-IN" sz="1100" dirty="0" err="1"/>
              <a:t>colored</a:t>
            </a:r>
            <a:r>
              <a:rPr lang="en-IN" sz="1100" dirty="0"/>
              <a:t> by fluoroscopy </a:t>
            </a:r>
          </a:p>
          <a:p>
            <a:r>
              <a:rPr lang="en-IN" sz="1100" dirty="0"/>
              <a:t>13. </a:t>
            </a:r>
            <a:r>
              <a:rPr lang="en-IN" sz="1100" dirty="0" err="1"/>
              <a:t>thal</a:t>
            </a:r>
            <a:r>
              <a:rPr lang="en-IN" sz="1100" dirty="0"/>
              <a:t>: : 3 = normal; 6 = fixed defect; 7 = reversible defect </a:t>
            </a:r>
          </a:p>
          <a:p>
            <a:r>
              <a:rPr lang="en-IN" sz="1100" dirty="0"/>
              <a:t>14. </a:t>
            </a:r>
            <a:r>
              <a:rPr lang="en-IN" sz="1100" dirty="0" err="1"/>
              <a:t>num</a:t>
            </a:r>
            <a:r>
              <a:rPr lang="en-IN" sz="1100" dirty="0"/>
              <a:t> (the predicted attribute): diagnosis of heart disease (angiographic disease status) </a:t>
            </a:r>
          </a:p>
          <a:p>
            <a:r>
              <a:rPr lang="en-IN" sz="1100" dirty="0"/>
              <a:t>	-- Value 0: &lt; 50% diameter narrowing </a:t>
            </a:r>
          </a:p>
          <a:p>
            <a:r>
              <a:rPr lang="en-IN" sz="1100" dirty="0"/>
              <a:t>	-- Value 1: &gt; 50% diameter narrowing </a:t>
            </a:r>
          </a:p>
          <a:p>
            <a:br>
              <a:rPr lang="en-IN" sz="1100" dirty="0"/>
            </a:br>
            <a:endParaRPr lang="en-IN" sz="1100" dirty="0"/>
          </a:p>
        </p:txBody>
      </p:sp>
    </p:spTree>
    <p:extLst>
      <p:ext uri="{BB962C8B-B14F-4D97-AF65-F5344CB8AC3E}">
        <p14:creationId xmlns:p14="http://schemas.microsoft.com/office/powerpoint/2010/main" val="52243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EDB08B-C44C-4103-9962-A7871BC77BE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1028" name="Picture 4" descr="https://lh3.googleusercontent.com/gdDh9cHA8CDBveN3IGHztmI8ZhoaR6Q80wM66oXagxkVWtwUbOS67jxmK-7PCu-tm7TGYvlp4qPTViCUiTpOzmC2kXjYpE8IydgU5SEyQ7CKhyiSkjSw_viHFo3ApqCmkMZvefc9">
            <a:extLst>
              <a:ext uri="{FF2B5EF4-FFF2-40B4-BE49-F238E27FC236}">
                <a16:creationId xmlns:a16="http://schemas.microsoft.com/office/drawing/2014/main" id="{1C6893EE-F98C-4A53-9DC2-AF1C14BD8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51" y="282017"/>
            <a:ext cx="7825562" cy="421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48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F33AB-F1E0-4057-A6EA-4E06C24D3E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pic>
        <p:nvPicPr>
          <p:cNvPr id="2050" name="Picture 2" descr="https://lh4.googleusercontent.com/wQHXhciKzqOIxw_gnuXZbKE7EYNnuLLHlBjh_g63XosQtecdAyIHqNMYppIz6qzdUI1i8PyuV8VPCACuEvLFGRCzwjNl2sXOkUeRyROG5bNcfVJfW9bkx1hnliyg-X6SIIXtsjoy">
            <a:extLst>
              <a:ext uri="{FF2B5EF4-FFF2-40B4-BE49-F238E27FC236}">
                <a16:creationId xmlns:a16="http://schemas.microsoft.com/office/drawing/2014/main" id="{DAC7B410-E09D-4CDA-AB73-4197D7B74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04" y="645042"/>
            <a:ext cx="6954233" cy="359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82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F33AB-F1E0-4057-A6EA-4E06C24D3E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pic>
        <p:nvPicPr>
          <p:cNvPr id="3074" name="Picture 2" descr="https://lh4.googleusercontent.com/2670ZpZq5j1haj_vZgz9lXWH27lwlbv1OLpQoafxThsczlgqCbBSMLw2OwuHKJDHJfsOh42B7iUc4H8GALTELWwaEhNK4CX7ctG8lmJnnHr3j0tSOCuT7BeJCc4IluNJqocgqj5t">
            <a:extLst>
              <a:ext uri="{FF2B5EF4-FFF2-40B4-BE49-F238E27FC236}">
                <a16:creationId xmlns:a16="http://schemas.microsoft.com/office/drawing/2014/main" id="{9012B1BD-EA0D-4B30-B8EF-EC33C6D03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56" y="625084"/>
            <a:ext cx="6771167" cy="372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41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F33AB-F1E0-4057-A6EA-4E06C24D3E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pic>
        <p:nvPicPr>
          <p:cNvPr id="4098" name="Picture 2" descr="https://lh5.googleusercontent.com/ZnjN5HKTJcIPpPEx7k__kOf1GfcRcRowt8l7HMPFaZxpTbIdUduci7VWV_r5j-x95PL6zhkWms6QBFiVM_qxHJdcbhlS_eRJqz-dn-6Kox0otzW76osyGw-asSgsE8BrWWf_5IzR">
            <a:extLst>
              <a:ext uri="{FF2B5EF4-FFF2-40B4-BE49-F238E27FC236}">
                <a16:creationId xmlns:a16="http://schemas.microsoft.com/office/drawing/2014/main" id="{9897193C-BD6E-400D-B468-FD9DDEB54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96" y="504435"/>
            <a:ext cx="7146851" cy="395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4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Preprocessing</a:t>
            </a:r>
            <a:endParaRPr/>
          </a:p>
        </p:txBody>
      </p:sp>
      <p:sp>
        <p:nvSpPr>
          <p:cNvPr id="73" name="Shape 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Data Cleaning - Data is cleaned by filling the missing values using mode of the feature.</a:t>
            </a:r>
            <a:endParaRPr/>
          </a:p>
          <a:p>
            <a:pPr marL="457200" lvl="0" indent="-342900" rtl="0">
              <a:spcBef>
                <a:spcPts val="0"/>
              </a:spcBef>
              <a:spcAft>
                <a:spcPts val="0"/>
              </a:spcAft>
              <a:buSzPts val="1800"/>
              <a:buAutoNum type="arabicPeriod"/>
            </a:pPr>
            <a:r>
              <a:rPr lang="en"/>
              <a:t>Data Transformation - Data is normalized using zero-mean normalization.</a:t>
            </a:r>
            <a:endParaRPr/>
          </a:p>
          <a:p>
            <a:pPr marL="457200" lvl="0" indent="-342900" rtl="0">
              <a:spcBef>
                <a:spcPts val="0"/>
              </a:spcBef>
              <a:spcAft>
                <a:spcPts val="0"/>
              </a:spcAft>
              <a:buSzPts val="1800"/>
              <a:buAutoNum type="arabicPeriod"/>
            </a:pPr>
            <a:r>
              <a:rPr lang="en"/>
              <a:t>PCA(Principal Component Analysis): PCA has been used for feature selection and reducing the variance.</a:t>
            </a:r>
            <a:endParaRPr/>
          </a:p>
          <a:p>
            <a:pPr marL="457200" lvl="0" indent="-342900">
              <a:spcBef>
                <a:spcPts val="0"/>
              </a:spcBef>
              <a:spcAft>
                <a:spcPts val="0"/>
              </a:spcAft>
              <a:buSzPts val="1800"/>
              <a:buAutoNum type="arabicPeriod"/>
            </a:pPr>
            <a:r>
              <a:rPr lang="en"/>
              <a:t>Constructing separate input and target lists.</a:t>
            </a:r>
            <a:endParaRPr/>
          </a:p>
        </p:txBody>
      </p:sp>
      <p:sp>
        <p:nvSpPr>
          <p:cNvPr id="2" name="Slide Number Placeholder 1">
            <a:extLst>
              <a:ext uri="{FF2B5EF4-FFF2-40B4-BE49-F238E27FC236}">
                <a16:creationId xmlns:a16="http://schemas.microsoft.com/office/drawing/2014/main" id="{121851E0-D3FB-41DB-AD6D-D25E8021D71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3471370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806</Words>
  <Application>Microsoft Office PowerPoint</Application>
  <PresentationFormat>On-screen Show (16:9)</PresentationFormat>
  <Paragraphs>131</Paragraphs>
  <Slides>18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EB Garamond</vt:lpstr>
      <vt:lpstr>Roboto</vt:lpstr>
      <vt:lpstr>Arial</vt:lpstr>
      <vt:lpstr>Simple Light</vt:lpstr>
      <vt:lpstr>Early Prediction of Heart Attacks using Data Mining Techniques</vt:lpstr>
      <vt:lpstr>Introduction</vt:lpstr>
      <vt:lpstr>DATASET AND ATTRIBUTES: </vt:lpstr>
      <vt:lpstr>PowerPoint Presentation</vt:lpstr>
      <vt:lpstr>PowerPoint Presentation</vt:lpstr>
      <vt:lpstr>PowerPoint Presentation</vt:lpstr>
      <vt:lpstr>PowerPoint Presentation</vt:lpstr>
      <vt:lpstr>PowerPoint Presentation</vt:lpstr>
      <vt:lpstr>Preprocessing</vt:lpstr>
      <vt:lpstr>PowerPoint Presentation</vt:lpstr>
      <vt:lpstr>CART</vt:lpstr>
      <vt:lpstr>ID3</vt:lpstr>
      <vt:lpstr>     </vt:lpstr>
      <vt:lpstr>Random Forest Ensemble Classifier</vt:lpstr>
      <vt:lpstr>Algorithm Comparison</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Prediction of Heart Attacks using Data Mining Techniques</dc:title>
  <cp:lastModifiedBy>Avichal Jain</cp:lastModifiedBy>
  <cp:revision>5</cp:revision>
  <dcterms:modified xsi:type="dcterms:W3CDTF">2018-04-22T11:07:38Z</dcterms:modified>
</cp:coreProperties>
</file>