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1"/>
  </p:notesMasterIdLst>
  <p:sldIdLst>
    <p:sldId id="256" r:id="rId2"/>
    <p:sldId id="257" r:id="rId3"/>
    <p:sldId id="258" r:id="rId4"/>
    <p:sldId id="259" r:id="rId5"/>
    <p:sldId id="279" r:id="rId6"/>
    <p:sldId id="261" r:id="rId7"/>
    <p:sldId id="262" r:id="rId8"/>
    <p:sldId id="263" r:id="rId9"/>
    <p:sldId id="266" r:id="rId10"/>
    <p:sldId id="280" r:id="rId11"/>
    <p:sldId id="281" r:id="rId12"/>
    <p:sldId id="283" r:id="rId13"/>
    <p:sldId id="289" r:id="rId14"/>
    <p:sldId id="292" r:id="rId15"/>
    <p:sldId id="293" r:id="rId16"/>
    <p:sldId id="282" r:id="rId17"/>
    <p:sldId id="284" r:id="rId18"/>
    <p:sldId id="294" r:id="rId19"/>
    <p:sldId id="295" r:id="rId20"/>
    <p:sldId id="296" r:id="rId21"/>
    <p:sldId id="297" r:id="rId22"/>
    <p:sldId id="298" r:id="rId23"/>
    <p:sldId id="299" r:id="rId24"/>
    <p:sldId id="300" r:id="rId25"/>
    <p:sldId id="285" r:id="rId26"/>
    <p:sldId id="287" r:id="rId27"/>
    <p:sldId id="301" r:id="rId28"/>
    <p:sldId id="288" r:id="rId29"/>
    <p:sldId id="278" r:id="rId30"/>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2" d="100"/>
          <a:sy n="62" d="100"/>
        </p:scale>
        <p:origin x="1400" y="4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566070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346441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04249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405134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67058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055585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665635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12114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856791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434248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8284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321484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01788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222239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1" name="Google Shape;241;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f9050a866b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gf9050a866b_0_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4133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7"/>
        <p:cNvGrpSpPr/>
        <p:nvPr/>
      </p:nvGrpSpPr>
      <p:grpSpPr>
        <a:xfrm>
          <a:off x="0" y="0"/>
          <a:ext cx="0" cy="0"/>
          <a:chOff x="0" y="0"/>
          <a:chExt cx="0" cy="0"/>
        </a:xfrm>
      </p:grpSpPr>
      <p:sp>
        <p:nvSpPr>
          <p:cNvPr id="68" name="Google Shape;68;p1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11"/>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70" name="Google Shape;70;p11"/>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77"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 name="Google Shape;18;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4"/>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4" name="Google Shape;24;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 name="Google Shape;30;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
          <p:cNvSpPr txBox="1">
            <a:spLocks noGrp="1"/>
          </p:cNvSpPr>
          <p:nvPr>
            <p:ph type="body" idx="1"/>
          </p:nvPr>
        </p:nvSpPr>
        <p:spPr>
          <a:xfrm rot="5400000">
            <a:off x="2309019" y="-251619"/>
            <a:ext cx="4525962"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6" name="Google Shape;36;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9"/>
        <p:cNvGrpSpPr/>
        <p:nvPr/>
      </p:nvGrpSpPr>
      <p:grpSpPr>
        <a:xfrm>
          <a:off x="0" y="0"/>
          <a:ext cx="0" cy="0"/>
          <a:chOff x="0" y="0"/>
          <a:chExt cx="0" cy="0"/>
        </a:xfrm>
      </p:grpSpPr>
      <p:sp>
        <p:nvSpPr>
          <p:cNvPr id="40" name="Google Shape;40;p7"/>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7"/>
          <p:cNvSpPr>
            <a:spLocks noGrp="1"/>
          </p:cNvSpPr>
          <p:nvPr>
            <p:ph type="pic" idx="2"/>
          </p:nvPr>
        </p:nvSpPr>
        <p:spPr>
          <a:xfrm>
            <a:off x="1792288" y="612775"/>
            <a:ext cx="5486400" cy="4114800"/>
          </a:xfrm>
          <a:prstGeom prst="rect">
            <a:avLst/>
          </a:prstGeom>
          <a:noFill/>
          <a:ln>
            <a:noFill/>
          </a:ln>
        </p:spPr>
      </p:sp>
      <p:sp>
        <p:nvSpPr>
          <p:cNvPr id="42" name="Google Shape;42;p7"/>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43" name="Google Shape;43;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6"/>
        <p:cNvGrpSpPr/>
        <p:nvPr/>
      </p:nvGrpSpPr>
      <p:grpSpPr>
        <a:xfrm>
          <a:off x="0" y="0"/>
          <a:ext cx="0" cy="0"/>
          <a:chOff x="0" y="0"/>
          <a:chExt cx="0" cy="0"/>
        </a:xfrm>
      </p:grpSpPr>
      <p:sp>
        <p:nvSpPr>
          <p:cNvPr id="47" name="Google Shape;47;p8"/>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8"/>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49" name="Google Shape;49;p8"/>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0" name="Google Shape;50;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9"/>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8"/>
        <p:cNvGrpSpPr/>
        <p:nvPr/>
      </p:nvGrpSpPr>
      <p:grpSpPr>
        <a:xfrm>
          <a:off x="0" y="0"/>
          <a:ext cx="0" cy="0"/>
          <a:chOff x="0" y="0"/>
          <a:chExt cx="0" cy="0"/>
        </a:xfrm>
      </p:grpSpPr>
      <p:sp>
        <p:nvSpPr>
          <p:cNvPr id="59" name="Google Shape;59;p1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0"/>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61" name="Google Shape;61;p10"/>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62" name="Google Shape;62;p10"/>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63" name="Google Shape;63;p10"/>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64" name="Google Shape;64;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p:nvPr/>
        </p:nvSpPr>
        <p:spPr>
          <a:xfrm>
            <a:off x="1262062" y="457200"/>
            <a:ext cx="6804000" cy="28629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600"/>
              <a:buFont typeface="Times New Roman"/>
              <a:buNone/>
            </a:pPr>
            <a:r>
              <a:rPr lang="en-US" sz="3600" b="1" i="0" u="none">
                <a:solidFill>
                  <a:schemeClr val="dk1"/>
                </a:solidFill>
                <a:latin typeface="Times New Roman"/>
                <a:ea typeface="Times New Roman"/>
                <a:cs typeface="Times New Roman"/>
                <a:sym typeface="Times New Roman"/>
              </a:rPr>
              <a:t>Bachelor Of Technology</a:t>
            </a:r>
            <a:endParaRPr/>
          </a:p>
          <a:p>
            <a:pPr marL="0" marR="0" lvl="0" indent="0" algn="l" rtl="0">
              <a:lnSpc>
                <a:spcPct val="100000"/>
              </a:lnSpc>
              <a:spcBef>
                <a:spcPts val="0"/>
              </a:spcBef>
              <a:spcAft>
                <a:spcPts val="0"/>
              </a:spcAft>
              <a:buClr>
                <a:srgbClr val="C00000"/>
              </a:buClr>
              <a:buSzPts val="1800"/>
              <a:buFont typeface="Times New Roman"/>
              <a:buNone/>
            </a:pPr>
            <a:endParaRPr/>
          </a:p>
          <a:p>
            <a:pPr marL="0" marR="0" lvl="0" indent="0" algn="ctr" rtl="0">
              <a:lnSpc>
                <a:spcPct val="100000"/>
              </a:lnSpc>
              <a:spcBef>
                <a:spcPts val="0"/>
              </a:spcBef>
              <a:spcAft>
                <a:spcPts val="0"/>
              </a:spcAft>
              <a:buClr>
                <a:schemeClr val="dk1"/>
              </a:buClr>
              <a:buSzPts val="2400"/>
              <a:buFont typeface="Times New Roman"/>
              <a:buNone/>
            </a:pPr>
            <a:r>
              <a:rPr lang="en-US" sz="2400" b="1" i="0" u="none">
                <a:solidFill>
                  <a:schemeClr val="dk1"/>
                </a:solidFill>
                <a:latin typeface="Times New Roman"/>
                <a:ea typeface="Times New Roman"/>
                <a:cs typeface="Times New Roman"/>
                <a:sym typeface="Times New Roman"/>
              </a:rPr>
              <a:t>Computer Science and Engineering (Data Science)</a:t>
            </a:r>
            <a:endParaRPr/>
          </a:p>
          <a:p>
            <a:pPr marL="0" marR="0" lvl="0" indent="0" algn="ctr" rtl="0">
              <a:lnSpc>
                <a:spcPct val="100000"/>
              </a:lnSpc>
              <a:spcBef>
                <a:spcPts val="0"/>
              </a:spcBef>
              <a:spcAft>
                <a:spcPts val="0"/>
              </a:spcAft>
              <a:buClr>
                <a:schemeClr val="dk1"/>
              </a:buClr>
              <a:buSzPts val="2000"/>
              <a:buFont typeface="Times New Roman"/>
              <a:buNone/>
            </a:pPr>
            <a:r>
              <a:rPr lang="en-US" sz="2000" b="0" i="0" u="none">
                <a:solidFill>
                  <a:schemeClr val="dk1"/>
                </a:solidFill>
                <a:latin typeface="Times New Roman"/>
                <a:ea typeface="Times New Roman"/>
                <a:cs typeface="Times New Roman"/>
                <a:sym typeface="Times New Roman"/>
              </a:rPr>
              <a:t>311 Program in collaboration with Virginia Tech. USA</a:t>
            </a:r>
            <a:endParaRPr/>
          </a:p>
          <a:p>
            <a:pPr marL="0" marR="0" lvl="0" indent="0" algn="ctr" rtl="0">
              <a:lnSpc>
                <a:spcPct val="100000"/>
              </a:lnSpc>
              <a:spcBef>
                <a:spcPts val="0"/>
              </a:spcBef>
              <a:spcAft>
                <a:spcPts val="0"/>
              </a:spcAft>
              <a:buClr>
                <a:schemeClr val="dk1"/>
              </a:buClr>
              <a:buSzPts val="2000"/>
              <a:buFont typeface="Calibri"/>
              <a:buNone/>
            </a:pPr>
            <a:endParaRPr sz="2000" b="1" i="0" u="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2400"/>
              <a:buFont typeface="Times New Roman"/>
              <a:buNone/>
            </a:pPr>
            <a:r>
              <a:rPr lang="en-US" sz="2400" b="1" i="0" u="none">
                <a:solidFill>
                  <a:schemeClr val="dk1"/>
                </a:solidFill>
                <a:latin typeface="Times New Roman"/>
                <a:ea typeface="Times New Roman"/>
                <a:cs typeface="Times New Roman"/>
                <a:sym typeface="Times New Roman"/>
              </a:rPr>
              <a:t>Mini-Project Presentation</a:t>
            </a:r>
            <a:endParaRPr sz="2400" b="1" i="0" u="none">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2400"/>
              <a:buFont typeface="Calibri"/>
              <a:buNone/>
            </a:pPr>
            <a:r>
              <a:rPr lang="en-US" sz="2400" b="1" i="0" u="none">
                <a:solidFill>
                  <a:schemeClr val="dk1"/>
                </a:solidFill>
                <a:latin typeface="Calibri"/>
                <a:ea typeface="Calibri"/>
                <a:cs typeface="Calibri"/>
                <a:sym typeface="Calibri"/>
              </a:rPr>
              <a:t> </a:t>
            </a:r>
            <a:endParaRPr/>
          </a:p>
          <a:p>
            <a:pPr marL="0" marR="0" lvl="0" indent="0" algn="ctr" rtl="0">
              <a:lnSpc>
                <a:spcPct val="100000"/>
              </a:lnSpc>
              <a:spcBef>
                <a:spcPts val="0"/>
              </a:spcBef>
              <a:spcAft>
                <a:spcPts val="0"/>
              </a:spcAft>
              <a:buClr>
                <a:schemeClr val="dk1"/>
              </a:buClr>
              <a:buSzPts val="1800"/>
              <a:buFont typeface="Calibri"/>
              <a:buNone/>
            </a:pPr>
            <a:r>
              <a:rPr lang="en-US" sz="1800" b="1" i="0" u="none">
                <a:solidFill>
                  <a:schemeClr val="dk1"/>
                </a:solidFill>
                <a:latin typeface="Calibri"/>
                <a:ea typeface="Calibri"/>
                <a:cs typeface="Calibri"/>
                <a:sym typeface="Calibri"/>
              </a:rPr>
              <a:t> </a:t>
            </a:r>
            <a:endParaRPr/>
          </a:p>
        </p:txBody>
      </p:sp>
      <p:pic>
        <p:nvPicPr>
          <p:cNvPr id="85" name="Google Shape;85;p13" descr="C:\Documents and Settings\sachin.arondekar\Desktop\NMIMSLogo.PNG"/>
          <p:cNvPicPr preferRelativeResize="0"/>
          <p:nvPr/>
        </p:nvPicPr>
        <p:blipFill rotWithShape="1">
          <a:blip r:embed="rId3">
            <a:alphaModFix/>
          </a:blip>
          <a:srcRect/>
          <a:stretch/>
        </p:blipFill>
        <p:spPr>
          <a:xfrm>
            <a:off x="3851275" y="3344862"/>
            <a:ext cx="1371600" cy="1365250"/>
          </a:xfrm>
          <a:prstGeom prst="rect">
            <a:avLst/>
          </a:prstGeom>
          <a:noFill/>
          <a:ln>
            <a:noFill/>
          </a:ln>
        </p:spPr>
      </p:pic>
      <p:sp>
        <p:nvSpPr>
          <p:cNvPr id="86" name="Google Shape;86;p13"/>
          <p:cNvSpPr txBox="1"/>
          <p:nvPr/>
        </p:nvSpPr>
        <p:spPr>
          <a:xfrm>
            <a:off x="2168525" y="5334000"/>
            <a:ext cx="4991100" cy="1143000"/>
          </a:xfrm>
          <a:prstGeom prst="rect">
            <a:avLst/>
          </a:prstGeom>
          <a:noFill/>
          <a:ln>
            <a:noFill/>
          </a:ln>
        </p:spPr>
        <p:txBody>
          <a:bodyPr spcFirstLastPara="1" wrap="square" lIns="137150" tIns="91425" rIns="137150" bIns="91425" anchor="ctr" anchorCtr="0">
            <a:noAutofit/>
          </a:bodyPr>
          <a:lstStyle/>
          <a:p>
            <a:pPr marL="0" marR="0" lvl="0" indent="0" algn="ctr" rtl="0">
              <a:lnSpc>
                <a:spcPct val="100000"/>
              </a:lnSpc>
              <a:spcBef>
                <a:spcPts val="0"/>
              </a:spcBef>
              <a:spcAft>
                <a:spcPts val="0"/>
              </a:spcAft>
              <a:buClr>
                <a:schemeClr val="dk1"/>
              </a:buClr>
              <a:buSzPts val="1600"/>
              <a:buFont typeface="Calibri"/>
              <a:buNone/>
            </a:pPr>
            <a:r>
              <a:rPr lang="en-US" sz="1600" b="1" i="0" u="none">
                <a:solidFill>
                  <a:schemeClr val="dk1"/>
                </a:solidFill>
                <a:latin typeface="Calibri"/>
                <a:ea typeface="Calibri"/>
                <a:cs typeface="Calibri"/>
                <a:sym typeface="Calibri"/>
              </a:rPr>
              <a:t>SVKM’s NMIMS</a:t>
            </a:r>
            <a:endParaRPr/>
          </a:p>
          <a:p>
            <a:pPr marL="0" marR="0" lvl="0" indent="0" algn="ctr" rtl="0">
              <a:lnSpc>
                <a:spcPct val="100000"/>
              </a:lnSpc>
              <a:spcBef>
                <a:spcPts val="800"/>
              </a:spcBef>
              <a:spcAft>
                <a:spcPts val="0"/>
              </a:spcAft>
              <a:buClr>
                <a:schemeClr val="dk1"/>
              </a:buClr>
              <a:buSzPts val="1600"/>
              <a:buFont typeface="Calibri"/>
              <a:buNone/>
            </a:pPr>
            <a:r>
              <a:rPr lang="en-US" sz="1600" b="1" i="0" u="none">
                <a:solidFill>
                  <a:schemeClr val="dk1"/>
                </a:solidFill>
                <a:latin typeface="Calibri"/>
                <a:ea typeface="Calibri"/>
                <a:cs typeface="Calibri"/>
                <a:sym typeface="Calibri"/>
              </a:rPr>
              <a:t>Mukesh Patel School of Technology Management and Engineering, JVPD, Vile Parle, West </a:t>
            </a:r>
            <a:endParaRPr/>
          </a:p>
          <a:p>
            <a:pPr marL="0" marR="0" lvl="0" indent="0" algn="ctr" rtl="0">
              <a:lnSpc>
                <a:spcPct val="100000"/>
              </a:lnSpc>
              <a:spcBef>
                <a:spcPts val="800"/>
              </a:spcBef>
              <a:spcAft>
                <a:spcPts val="0"/>
              </a:spcAft>
              <a:buClr>
                <a:schemeClr val="dk1"/>
              </a:buClr>
              <a:buSzPts val="1600"/>
              <a:buFont typeface="Calibri"/>
              <a:buNone/>
            </a:pPr>
            <a:r>
              <a:rPr lang="en-US" sz="1600" b="1" i="0" u="none">
                <a:solidFill>
                  <a:schemeClr val="dk1"/>
                </a:solidFill>
                <a:latin typeface="Calibri"/>
                <a:ea typeface="Calibri"/>
                <a:cs typeface="Calibri"/>
                <a:sym typeface="Calibri"/>
              </a:rPr>
              <a:t>Mumbai- 400056</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3"/>
          <p:cNvSpPr txBox="1">
            <a:spLocks noGrp="1"/>
          </p:cNvSpPr>
          <p:nvPr>
            <p:ph type="title"/>
          </p:nvPr>
        </p:nvSpPr>
        <p:spPr>
          <a:xfrm>
            <a:off x="457200" y="244925"/>
            <a:ext cx="8229600" cy="23163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600"/>
              <a:buFont typeface="Times New Roman"/>
              <a:buNone/>
            </a:pPr>
            <a:r>
              <a:rPr lang="en-US" sz="3600" b="1" i="0" u="none">
                <a:solidFill>
                  <a:schemeClr val="dk1"/>
                </a:solidFill>
                <a:latin typeface="Times New Roman"/>
                <a:ea typeface="Times New Roman"/>
                <a:cs typeface="Times New Roman"/>
                <a:sym typeface="Times New Roman"/>
              </a:rPr>
              <a:t>Implementation</a:t>
            </a:r>
            <a:br>
              <a:rPr lang="en-US" sz="3600" b="1" i="0" u="none">
                <a:solidFill>
                  <a:schemeClr val="dk1"/>
                </a:solidFill>
                <a:latin typeface="Times New Roman"/>
                <a:ea typeface="Times New Roman"/>
                <a:cs typeface="Times New Roman"/>
                <a:sym typeface="Times New Roman"/>
              </a:rPr>
            </a:br>
            <a:endParaRPr/>
          </a:p>
        </p:txBody>
      </p:sp>
      <p:pic>
        <p:nvPicPr>
          <p:cNvPr id="155" name="Google Shape;155;p23"/>
          <p:cNvPicPr preferRelativeResize="0"/>
          <p:nvPr/>
        </p:nvPicPr>
        <p:blipFill rotWithShape="1">
          <a:blip r:embed="rId3">
            <a:alphaModFix/>
          </a:blip>
          <a:srcRect/>
          <a:stretch/>
        </p:blipFill>
        <p:spPr>
          <a:xfrm>
            <a:off x="7778750" y="5486400"/>
            <a:ext cx="1371600" cy="1365250"/>
          </a:xfrm>
          <a:prstGeom prst="rect">
            <a:avLst/>
          </a:prstGeom>
          <a:noFill/>
          <a:ln>
            <a:noFill/>
          </a:ln>
        </p:spPr>
      </p:pic>
      <p:sp>
        <p:nvSpPr>
          <p:cNvPr id="156" name="Google Shape;156;p23"/>
          <p:cNvSpPr txBox="1"/>
          <p:nvPr/>
        </p:nvSpPr>
        <p:spPr>
          <a:xfrm>
            <a:off x="457200" y="1777073"/>
            <a:ext cx="7911300" cy="3570178"/>
          </a:xfrm>
          <a:prstGeom prst="rect">
            <a:avLst/>
          </a:prstGeom>
          <a:noFill/>
          <a:ln>
            <a:noFill/>
          </a:ln>
        </p:spPr>
        <p:txBody>
          <a:bodyPr spcFirstLastPara="1" wrap="square" lIns="91425" tIns="91425" rIns="91425" bIns="91425" anchor="t" anchorCtr="0">
            <a:spAutoFit/>
          </a:bodyPr>
          <a:lstStyle/>
          <a:p>
            <a:pPr lvl="0"/>
            <a:r>
              <a:rPr lang="en-US" sz="2000" b="1" dirty="0">
                <a:latin typeface="Times New Roman"/>
                <a:ea typeface="Times New Roman"/>
                <a:cs typeface="Times New Roman"/>
                <a:sym typeface="Times New Roman"/>
              </a:rPr>
              <a:t>Phase 1: Data Cleaning and Exploration</a:t>
            </a:r>
          </a:p>
          <a:p>
            <a:pPr marL="342900" lvl="0" indent="-342900">
              <a:buFont typeface="Wingdings" panose="05000000000000000000" pitchFamily="2" charset="2"/>
              <a:buChar char="Ø"/>
            </a:pPr>
            <a:endParaRPr lang="en-US" sz="2000" dirty="0">
              <a:latin typeface="Times New Roman"/>
              <a:ea typeface="Times New Roman"/>
              <a:cs typeface="Times New Roman"/>
              <a:sym typeface="Times New Roman"/>
            </a:endParaRPr>
          </a:p>
          <a:p>
            <a:pPr marL="342900" indent="-342900">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rPr>
              <a:t>We sliced our dataset with the columns we want to use</a:t>
            </a:r>
            <a:endParaRPr lang="en-US" sz="2000" dirty="0">
              <a:latin typeface="Times New Roman"/>
              <a:ea typeface="Times New Roman"/>
              <a:cs typeface="Times New Roman"/>
              <a:sym typeface="Times New Roman"/>
            </a:endParaRPr>
          </a:p>
          <a:p>
            <a:pPr marL="342900" lvl="0" indent="-342900">
              <a:buFont typeface="Wingdings" panose="05000000000000000000" pitchFamily="2" charset="2"/>
              <a:buChar char="Ø"/>
            </a:pPr>
            <a:r>
              <a:rPr lang="en-US" sz="2000" dirty="0">
                <a:latin typeface="Times New Roman"/>
                <a:ea typeface="Times New Roman"/>
                <a:cs typeface="Times New Roman"/>
                <a:sym typeface="Times New Roman"/>
              </a:rPr>
              <a:t>We first opened the excel file and removed any blank values the dataset might have. </a:t>
            </a:r>
          </a:p>
          <a:p>
            <a:pPr marL="342900" lvl="0" indent="-342900">
              <a:buFont typeface="Wingdings" panose="05000000000000000000" pitchFamily="2" charset="2"/>
              <a:buChar char="Ø"/>
            </a:pPr>
            <a:r>
              <a:rPr lang="en-US" sz="2000" dirty="0">
                <a:latin typeface="Times New Roman"/>
                <a:ea typeface="Times New Roman"/>
                <a:cs typeface="Times New Roman"/>
                <a:sym typeface="Times New Roman"/>
              </a:rPr>
              <a:t>The demand for some origin plants was negligible compared to the others and we hence removed them.</a:t>
            </a:r>
          </a:p>
          <a:p>
            <a:pPr marL="342900" lvl="0" indent="-342900">
              <a:buFont typeface="Wingdings" panose="05000000000000000000" pitchFamily="2" charset="2"/>
              <a:buChar char="Ø"/>
            </a:pPr>
            <a:r>
              <a:rPr lang="en-US" sz="2000" dirty="0">
                <a:latin typeface="Times New Roman"/>
                <a:ea typeface="Times New Roman"/>
                <a:cs typeface="Times New Roman"/>
                <a:sym typeface="Times New Roman"/>
              </a:rPr>
              <a:t>To solve simplex on python using pulp, we first extracted the data from the csv file, cleaned it using functions of pandas </a:t>
            </a:r>
            <a:r>
              <a:rPr lang="en-US" sz="2000" dirty="0" err="1">
                <a:latin typeface="Times New Roman"/>
                <a:ea typeface="Times New Roman"/>
                <a:cs typeface="Times New Roman"/>
                <a:sym typeface="Times New Roman"/>
              </a:rPr>
              <a:t>dataframe</a:t>
            </a:r>
            <a:r>
              <a:rPr lang="en-US" sz="2000" dirty="0">
                <a:latin typeface="Times New Roman"/>
                <a:ea typeface="Times New Roman"/>
                <a:cs typeface="Times New Roman"/>
                <a:sym typeface="Times New Roman"/>
              </a:rPr>
              <a:t> on python and formulated our final simplex problem.</a:t>
            </a:r>
          </a:p>
          <a:p>
            <a:pPr marL="342900" lvl="0" indent="-342900">
              <a:buFont typeface="Wingdings" panose="05000000000000000000" pitchFamily="2" charset="2"/>
              <a:buChar char="Ø"/>
            </a:pPr>
            <a:r>
              <a:rPr lang="en-US" sz="2000" dirty="0">
                <a:latin typeface="Times New Roman"/>
                <a:ea typeface="Times New Roman"/>
                <a:cs typeface="Times New Roman"/>
                <a:sym typeface="Times New Roman"/>
              </a:rPr>
              <a:t>Explored data, created useful lists and dictionaries to ease coding.</a:t>
            </a:r>
          </a:p>
        </p:txBody>
      </p:sp>
    </p:spTree>
    <p:extLst>
      <p:ext uri="{BB962C8B-B14F-4D97-AF65-F5344CB8AC3E}">
        <p14:creationId xmlns:p14="http://schemas.microsoft.com/office/powerpoint/2010/main" val="3239370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3"/>
          <p:cNvSpPr txBox="1">
            <a:spLocks noGrp="1"/>
          </p:cNvSpPr>
          <p:nvPr>
            <p:ph type="title"/>
          </p:nvPr>
        </p:nvSpPr>
        <p:spPr>
          <a:xfrm>
            <a:off x="457200" y="244925"/>
            <a:ext cx="8229600" cy="23163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600"/>
              <a:buFont typeface="Times New Roman"/>
              <a:buNone/>
            </a:pPr>
            <a:r>
              <a:rPr lang="en-US" sz="3600" b="1" i="0" u="none" dirty="0">
                <a:solidFill>
                  <a:schemeClr val="dk1"/>
                </a:solidFill>
                <a:latin typeface="Times New Roman"/>
                <a:ea typeface="Times New Roman"/>
                <a:cs typeface="Times New Roman"/>
                <a:sym typeface="Times New Roman"/>
              </a:rPr>
              <a:t>Implementation</a:t>
            </a:r>
            <a:br>
              <a:rPr lang="en-US" sz="3600" b="1" i="0" u="none" dirty="0">
                <a:solidFill>
                  <a:schemeClr val="dk1"/>
                </a:solidFill>
                <a:latin typeface="Times New Roman"/>
                <a:ea typeface="Times New Roman"/>
                <a:cs typeface="Times New Roman"/>
                <a:sym typeface="Times New Roman"/>
              </a:rPr>
            </a:br>
            <a:endParaRPr dirty="0"/>
          </a:p>
        </p:txBody>
      </p:sp>
      <p:pic>
        <p:nvPicPr>
          <p:cNvPr id="155" name="Google Shape;155;p23"/>
          <p:cNvPicPr preferRelativeResize="0"/>
          <p:nvPr/>
        </p:nvPicPr>
        <p:blipFill rotWithShape="1">
          <a:blip r:embed="rId3">
            <a:alphaModFix/>
          </a:blip>
          <a:srcRect/>
          <a:stretch/>
        </p:blipFill>
        <p:spPr>
          <a:xfrm>
            <a:off x="7778750" y="5486400"/>
            <a:ext cx="1371600" cy="1365250"/>
          </a:xfrm>
          <a:prstGeom prst="rect">
            <a:avLst/>
          </a:prstGeom>
          <a:noFill/>
          <a:ln>
            <a:noFill/>
          </a:ln>
        </p:spPr>
      </p:pic>
      <p:sp>
        <p:nvSpPr>
          <p:cNvPr id="156" name="Google Shape;156;p23"/>
          <p:cNvSpPr txBox="1"/>
          <p:nvPr/>
        </p:nvSpPr>
        <p:spPr>
          <a:xfrm>
            <a:off x="457200" y="1777073"/>
            <a:ext cx="7911300" cy="3877954"/>
          </a:xfrm>
          <a:prstGeom prst="rect">
            <a:avLst/>
          </a:prstGeom>
          <a:noFill/>
          <a:ln>
            <a:noFill/>
          </a:ln>
        </p:spPr>
        <p:txBody>
          <a:bodyPr spcFirstLastPara="1" wrap="square" lIns="91425" tIns="91425" rIns="91425" bIns="91425" anchor="t" anchorCtr="0">
            <a:spAutoFit/>
          </a:bodyPr>
          <a:lstStyle/>
          <a:p>
            <a:pPr lvl="0"/>
            <a:endParaRPr lang="en-US" sz="2000" dirty="0">
              <a:latin typeface="Times New Roman"/>
              <a:ea typeface="Times New Roman"/>
              <a:cs typeface="Times New Roman"/>
              <a:sym typeface="Times New Roman"/>
            </a:endParaRPr>
          </a:p>
          <a:p>
            <a:pPr lvl="0"/>
            <a:r>
              <a:rPr lang="en-US" sz="2000" b="1" dirty="0">
                <a:latin typeface="Times New Roman"/>
                <a:ea typeface="Times New Roman"/>
                <a:cs typeface="Times New Roman"/>
                <a:sym typeface="Times New Roman"/>
              </a:rPr>
              <a:t>Phase 2: Data Visualization</a:t>
            </a:r>
          </a:p>
          <a:p>
            <a:pPr lvl="0"/>
            <a:endParaRPr lang="en-US" sz="2000" b="1" dirty="0">
              <a:latin typeface="Times New Roman"/>
              <a:ea typeface="Times New Roman"/>
              <a:cs typeface="Times New Roman"/>
              <a:sym typeface="Times New Roman"/>
            </a:endParaRPr>
          </a:p>
          <a:p>
            <a:pPr marL="342900" lvl="0" indent="-342900">
              <a:buFont typeface="Wingdings" panose="05000000000000000000" pitchFamily="2" charset="2"/>
              <a:buChar char="Ø"/>
            </a:pPr>
            <a:r>
              <a:rPr lang="en-US" sz="2000" dirty="0">
                <a:latin typeface="Times New Roman"/>
                <a:ea typeface="Times New Roman"/>
                <a:cs typeface="Times New Roman"/>
                <a:sym typeface="Times New Roman"/>
              </a:rPr>
              <a:t>This phase of Data Visualization is implemented using SAS Visual Analytics Software. We load the dataset into the SAS </a:t>
            </a:r>
            <a:r>
              <a:rPr lang="en-US" sz="2000" dirty="0" err="1">
                <a:latin typeface="Times New Roman"/>
                <a:ea typeface="Times New Roman"/>
                <a:cs typeface="Times New Roman"/>
                <a:sym typeface="Times New Roman"/>
              </a:rPr>
              <a:t>Lasr</a:t>
            </a:r>
            <a:r>
              <a:rPr lang="en-US" sz="2000" dirty="0">
                <a:latin typeface="Times New Roman"/>
                <a:ea typeface="Times New Roman"/>
                <a:cs typeface="Times New Roman"/>
                <a:sym typeface="Times New Roman"/>
              </a:rPr>
              <a:t> Server and then create a dashboard. </a:t>
            </a:r>
          </a:p>
          <a:p>
            <a:pPr marL="342900" lvl="0" indent="-342900">
              <a:buFont typeface="Wingdings" panose="05000000000000000000" pitchFamily="2" charset="2"/>
              <a:buChar char="Ø"/>
            </a:pPr>
            <a:r>
              <a:rPr lang="en-US" sz="2000" dirty="0">
                <a:latin typeface="Times New Roman"/>
                <a:ea typeface="Times New Roman"/>
                <a:cs typeface="Times New Roman"/>
                <a:sym typeface="Times New Roman"/>
              </a:rPr>
              <a:t>We can make meaningful graphs and charts to give us valuable insight into the transportation scenario of the company. We also need to keep in mind to implement the right color scheme to make the dashboard visually appealing.</a:t>
            </a:r>
          </a:p>
          <a:p>
            <a:pPr marL="342900" lvl="0" indent="-342900">
              <a:buFont typeface="Wingdings" panose="05000000000000000000" pitchFamily="2" charset="2"/>
              <a:buChar char="Ø"/>
            </a:pPr>
            <a:r>
              <a:rPr lang="en-US" sz="2000" dirty="0">
                <a:latin typeface="Times New Roman"/>
                <a:ea typeface="Times New Roman"/>
                <a:cs typeface="Times New Roman"/>
                <a:sym typeface="Times New Roman"/>
              </a:rPr>
              <a:t>Also, created prompts and new data categories for more insight into the dataset.</a:t>
            </a:r>
          </a:p>
        </p:txBody>
      </p:sp>
    </p:spTree>
    <p:extLst>
      <p:ext uri="{BB962C8B-B14F-4D97-AF65-F5344CB8AC3E}">
        <p14:creationId xmlns:p14="http://schemas.microsoft.com/office/powerpoint/2010/main" val="1020285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3"/>
          <p:cNvSpPr txBox="1">
            <a:spLocks noGrp="1"/>
          </p:cNvSpPr>
          <p:nvPr>
            <p:ph type="title"/>
          </p:nvPr>
        </p:nvSpPr>
        <p:spPr>
          <a:xfrm>
            <a:off x="457200" y="244925"/>
            <a:ext cx="8229600" cy="23163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600"/>
              <a:buFont typeface="Times New Roman"/>
              <a:buNone/>
            </a:pPr>
            <a:r>
              <a:rPr lang="en-US" sz="3600" b="1" i="0" u="none" dirty="0">
                <a:solidFill>
                  <a:schemeClr val="dk1"/>
                </a:solidFill>
                <a:latin typeface="Times New Roman"/>
                <a:ea typeface="Times New Roman"/>
                <a:cs typeface="Times New Roman"/>
                <a:sym typeface="Times New Roman"/>
              </a:rPr>
              <a:t>Implementation</a:t>
            </a:r>
            <a:br>
              <a:rPr lang="en-US" sz="3600" b="1" i="0" u="none" dirty="0">
                <a:solidFill>
                  <a:schemeClr val="dk1"/>
                </a:solidFill>
                <a:latin typeface="Times New Roman"/>
                <a:ea typeface="Times New Roman"/>
                <a:cs typeface="Times New Roman"/>
                <a:sym typeface="Times New Roman"/>
              </a:rPr>
            </a:br>
            <a:endParaRPr dirty="0"/>
          </a:p>
        </p:txBody>
      </p:sp>
      <p:pic>
        <p:nvPicPr>
          <p:cNvPr id="155" name="Google Shape;155;p23"/>
          <p:cNvPicPr preferRelativeResize="0"/>
          <p:nvPr/>
        </p:nvPicPr>
        <p:blipFill rotWithShape="1">
          <a:blip r:embed="rId3">
            <a:alphaModFix/>
          </a:blip>
          <a:srcRect/>
          <a:stretch/>
        </p:blipFill>
        <p:spPr>
          <a:xfrm>
            <a:off x="7778750" y="5486400"/>
            <a:ext cx="1371600" cy="1365250"/>
          </a:xfrm>
          <a:prstGeom prst="rect">
            <a:avLst/>
          </a:prstGeom>
          <a:noFill/>
          <a:ln>
            <a:noFill/>
          </a:ln>
        </p:spPr>
      </p:pic>
      <p:sp>
        <p:nvSpPr>
          <p:cNvPr id="156" name="Google Shape;156;p23"/>
          <p:cNvSpPr txBox="1"/>
          <p:nvPr/>
        </p:nvSpPr>
        <p:spPr>
          <a:xfrm>
            <a:off x="457200" y="1777073"/>
            <a:ext cx="7911300" cy="800189"/>
          </a:xfrm>
          <a:prstGeom prst="rect">
            <a:avLst/>
          </a:prstGeom>
          <a:noFill/>
          <a:ln>
            <a:noFill/>
          </a:ln>
        </p:spPr>
        <p:txBody>
          <a:bodyPr spcFirstLastPara="1" wrap="square" lIns="91425" tIns="91425" rIns="91425" bIns="91425" anchor="t" anchorCtr="0">
            <a:spAutoFit/>
          </a:bodyPr>
          <a:lstStyle/>
          <a:p>
            <a:pPr lvl="0"/>
            <a:r>
              <a:rPr lang="en-US" sz="2000" dirty="0">
                <a:latin typeface="Times New Roman"/>
                <a:ea typeface="Times New Roman"/>
                <a:cs typeface="Times New Roman"/>
                <a:sym typeface="Times New Roman"/>
              </a:rPr>
              <a:t>Screenshots of Final Dashboard:</a:t>
            </a:r>
          </a:p>
          <a:p>
            <a:pPr lvl="0"/>
            <a:endParaRPr lang="en-US" sz="2000" dirty="0">
              <a:latin typeface="Times New Roman"/>
              <a:ea typeface="Times New Roman"/>
              <a:cs typeface="Times New Roman"/>
              <a:sym typeface="Times New Roman"/>
            </a:endParaRPr>
          </a:p>
        </p:txBody>
      </p:sp>
      <p:pic>
        <p:nvPicPr>
          <p:cNvPr id="4" name="Picture 3">
            <a:extLst>
              <a:ext uri="{FF2B5EF4-FFF2-40B4-BE49-F238E27FC236}">
                <a16:creationId xmlns:a16="http://schemas.microsoft.com/office/drawing/2014/main" id="{3777282E-38FB-457F-6FE5-D676C460E5A2}"/>
              </a:ext>
            </a:extLst>
          </p:cNvPr>
          <p:cNvPicPr>
            <a:picLocks noChangeAspect="1"/>
          </p:cNvPicPr>
          <p:nvPr/>
        </p:nvPicPr>
        <p:blipFill>
          <a:blip r:embed="rId4"/>
          <a:stretch>
            <a:fillRect/>
          </a:stretch>
        </p:blipFill>
        <p:spPr>
          <a:xfrm>
            <a:off x="557273" y="2426794"/>
            <a:ext cx="8029453" cy="3519159"/>
          </a:xfrm>
          <a:prstGeom prst="rect">
            <a:avLst/>
          </a:prstGeom>
        </p:spPr>
      </p:pic>
    </p:spTree>
    <p:extLst>
      <p:ext uri="{BB962C8B-B14F-4D97-AF65-F5344CB8AC3E}">
        <p14:creationId xmlns:p14="http://schemas.microsoft.com/office/powerpoint/2010/main" val="2755877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3"/>
          <p:cNvSpPr txBox="1">
            <a:spLocks noGrp="1"/>
          </p:cNvSpPr>
          <p:nvPr>
            <p:ph type="title"/>
          </p:nvPr>
        </p:nvSpPr>
        <p:spPr>
          <a:xfrm>
            <a:off x="457200" y="244925"/>
            <a:ext cx="8229600" cy="23163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600"/>
              <a:buFont typeface="Times New Roman"/>
              <a:buNone/>
            </a:pPr>
            <a:r>
              <a:rPr lang="en-US" sz="3600" b="1" i="0" u="none" dirty="0">
                <a:solidFill>
                  <a:schemeClr val="dk1"/>
                </a:solidFill>
                <a:latin typeface="Times New Roman"/>
                <a:ea typeface="Times New Roman"/>
                <a:cs typeface="Times New Roman"/>
                <a:sym typeface="Times New Roman"/>
              </a:rPr>
              <a:t>Implementation</a:t>
            </a:r>
            <a:br>
              <a:rPr lang="en-US" sz="3600" b="1" i="0" u="none" dirty="0">
                <a:solidFill>
                  <a:schemeClr val="dk1"/>
                </a:solidFill>
                <a:latin typeface="Times New Roman"/>
                <a:ea typeface="Times New Roman"/>
                <a:cs typeface="Times New Roman"/>
                <a:sym typeface="Times New Roman"/>
              </a:rPr>
            </a:br>
            <a:endParaRPr dirty="0"/>
          </a:p>
        </p:txBody>
      </p:sp>
      <p:pic>
        <p:nvPicPr>
          <p:cNvPr id="155" name="Google Shape;155;p23"/>
          <p:cNvPicPr preferRelativeResize="0"/>
          <p:nvPr/>
        </p:nvPicPr>
        <p:blipFill rotWithShape="1">
          <a:blip r:embed="rId3">
            <a:alphaModFix/>
          </a:blip>
          <a:srcRect/>
          <a:stretch/>
        </p:blipFill>
        <p:spPr>
          <a:xfrm>
            <a:off x="7778750" y="5486400"/>
            <a:ext cx="1371600" cy="1365250"/>
          </a:xfrm>
          <a:prstGeom prst="rect">
            <a:avLst/>
          </a:prstGeom>
          <a:noFill/>
          <a:ln>
            <a:noFill/>
          </a:ln>
        </p:spPr>
      </p:pic>
      <p:sp>
        <p:nvSpPr>
          <p:cNvPr id="156" name="Google Shape;156;p23"/>
          <p:cNvSpPr txBox="1"/>
          <p:nvPr/>
        </p:nvSpPr>
        <p:spPr>
          <a:xfrm>
            <a:off x="457200" y="1777073"/>
            <a:ext cx="7911300" cy="800189"/>
          </a:xfrm>
          <a:prstGeom prst="rect">
            <a:avLst/>
          </a:prstGeom>
          <a:noFill/>
          <a:ln>
            <a:noFill/>
          </a:ln>
        </p:spPr>
        <p:txBody>
          <a:bodyPr spcFirstLastPara="1" wrap="square" lIns="91425" tIns="91425" rIns="91425" bIns="91425" anchor="t" anchorCtr="0">
            <a:spAutoFit/>
          </a:bodyPr>
          <a:lstStyle/>
          <a:p>
            <a:pPr lvl="0"/>
            <a:r>
              <a:rPr lang="en-US" sz="2000" dirty="0">
                <a:latin typeface="Times New Roman"/>
                <a:ea typeface="Times New Roman"/>
                <a:cs typeface="Times New Roman"/>
                <a:sym typeface="Times New Roman"/>
              </a:rPr>
              <a:t>Screenshots of Linked Dashboard V444_0:</a:t>
            </a:r>
          </a:p>
          <a:p>
            <a:pPr lvl="0"/>
            <a:endParaRPr lang="en-US" sz="2000" dirty="0">
              <a:latin typeface="Times New Roman"/>
              <a:ea typeface="Times New Roman"/>
              <a:cs typeface="Times New Roman"/>
              <a:sym typeface="Times New Roman"/>
            </a:endParaRPr>
          </a:p>
        </p:txBody>
      </p:sp>
      <p:pic>
        <p:nvPicPr>
          <p:cNvPr id="4098" name="Picture 2">
            <a:extLst>
              <a:ext uri="{FF2B5EF4-FFF2-40B4-BE49-F238E27FC236}">
                <a16:creationId xmlns:a16="http://schemas.microsoft.com/office/drawing/2014/main" id="{93C9B0F6-1B56-69C6-2651-71C54391FE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3842" y="2463391"/>
            <a:ext cx="7398016" cy="34853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8124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3"/>
          <p:cNvSpPr txBox="1">
            <a:spLocks noGrp="1"/>
          </p:cNvSpPr>
          <p:nvPr>
            <p:ph type="title"/>
          </p:nvPr>
        </p:nvSpPr>
        <p:spPr>
          <a:xfrm>
            <a:off x="457200" y="244925"/>
            <a:ext cx="8229600" cy="23163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600"/>
              <a:buFont typeface="Times New Roman"/>
              <a:buNone/>
            </a:pPr>
            <a:r>
              <a:rPr lang="en-US" sz="3600" b="1" i="0" u="none" dirty="0">
                <a:solidFill>
                  <a:schemeClr val="dk1"/>
                </a:solidFill>
                <a:latin typeface="Times New Roman"/>
                <a:ea typeface="Times New Roman"/>
                <a:cs typeface="Times New Roman"/>
                <a:sym typeface="Times New Roman"/>
              </a:rPr>
              <a:t>Implementation</a:t>
            </a:r>
            <a:br>
              <a:rPr lang="en-US" sz="3600" b="1" i="0" u="none" dirty="0">
                <a:solidFill>
                  <a:schemeClr val="dk1"/>
                </a:solidFill>
                <a:latin typeface="Times New Roman"/>
                <a:ea typeface="Times New Roman"/>
                <a:cs typeface="Times New Roman"/>
                <a:sym typeface="Times New Roman"/>
              </a:rPr>
            </a:br>
            <a:endParaRPr dirty="0"/>
          </a:p>
        </p:txBody>
      </p:sp>
      <p:pic>
        <p:nvPicPr>
          <p:cNvPr id="155" name="Google Shape;155;p23"/>
          <p:cNvPicPr preferRelativeResize="0"/>
          <p:nvPr/>
        </p:nvPicPr>
        <p:blipFill rotWithShape="1">
          <a:blip r:embed="rId3">
            <a:alphaModFix/>
          </a:blip>
          <a:srcRect/>
          <a:stretch/>
        </p:blipFill>
        <p:spPr>
          <a:xfrm>
            <a:off x="7778750" y="5486400"/>
            <a:ext cx="1371600" cy="1365250"/>
          </a:xfrm>
          <a:prstGeom prst="rect">
            <a:avLst/>
          </a:prstGeom>
          <a:noFill/>
          <a:ln>
            <a:noFill/>
          </a:ln>
        </p:spPr>
      </p:pic>
      <p:sp>
        <p:nvSpPr>
          <p:cNvPr id="156" name="Google Shape;156;p23"/>
          <p:cNvSpPr txBox="1"/>
          <p:nvPr/>
        </p:nvSpPr>
        <p:spPr>
          <a:xfrm>
            <a:off x="457200" y="1777073"/>
            <a:ext cx="7911300" cy="800189"/>
          </a:xfrm>
          <a:prstGeom prst="rect">
            <a:avLst/>
          </a:prstGeom>
          <a:noFill/>
          <a:ln>
            <a:noFill/>
          </a:ln>
        </p:spPr>
        <p:txBody>
          <a:bodyPr spcFirstLastPara="1" wrap="square" lIns="91425" tIns="91425" rIns="91425" bIns="91425" anchor="t" anchorCtr="0">
            <a:spAutoFit/>
          </a:bodyPr>
          <a:lstStyle/>
          <a:p>
            <a:pPr lvl="0"/>
            <a:r>
              <a:rPr lang="en-US" sz="2000" dirty="0">
                <a:latin typeface="Times New Roman"/>
                <a:ea typeface="Times New Roman"/>
                <a:cs typeface="Times New Roman"/>
                <a:sym typeface="Times New Roman"/>
              </a:rPr>
              <a:t>Screenshots of Linked Dashboard V444_1:</a:t>
            </a:r>
          </a:p>
          <a:p>
            <a:pPr lvl="0"/>
            <a:endParaRPr lang="en-US" sz="2000" dirty="0">
              <a:latin typeface="Times New Roman"/>
              <a:ea typeface="Times New Roman"/>
              <a:cs typeface="Times New Roman"/>
              <a:sym typeface="Times New Roman"/>
            </a:endParaRPr>
          </a:p>
        </p:txBody>
      </p:sp>
      <p:pic>
        <p:nvPicPr>
          <p:cNvPr id="6146" name="Picture 2">
            <a:extLst>
              <a:ext uri="{FF2B5EF4-FFF2-40B4-BE49-F238E27FC236}">
                <a16:creationId xmlns:a16="http://schemas.microsoft.com/office/drawing/2014/main" id="{AF1A7A7B-1348-78C7-2FC3-E4B130AEF2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4017" y="2383683"/>
            <a:ext cx="6875966" cy="3264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35143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3"/>
          <p:cNvSpPr txBox="1">
            <a:spLocks noGrp="1"/>
          </p:cNvSpPr>
          <p:nvPr>
            <p:ph type="title"/>
          </p:nvPr>
        </p:nvSpPr>
        <p:spPr>
          <a:xfrm>
            <a:off x="457200" y="244925"/>
            <a:ext cx="8229600" cy="23163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600"/>
              <a:buFont typeface="Times New Roman"/>
              <a:buNone/>
            </a:pPr>
            <a:r>
              <a:rPr lang="en-US" sz="3600" b="1" i="0" u="none" dirty="0">
                <a:solidFill>
                  <a:schemeClr val="dk1"/>
                </a:solidFill>
                <a:latin typeface="Times New Roman"/>
                <a:ea typeface="Times New Roman"/>
                <a:cs typeface="Times New Roman"/>
                <a:sym typeface="Times New Roman"/>
              </a:rPr>
              <a:t>Implementation</a:t>
            </a:r>
            <a:br>
              <a:rPr lang="en-US" sz="3600" b="1" i="0" u="none" dirty="0">
                <a:solidFill>
                  <a:schemeClr val="dk1"/>
                </a:solidFill>
                <a:latin typeface="Times New Roman"/>
                <a:ea typeface="Times New Roman"/>
                <a:cs typeface="Times New Roman"/>
                <a:sym typeface="Times New Roman"/>
              </a:rPr>
            </a:br>
            <a:endParaRPr dirty="0"/>
          </a:p>
        </p:txBody>
      </p:sp>
      <p:pic>
        <p:nvPicPr>
          <p:cNvPr id="155" name="Google Shape;155;p23"/>
          <p:cNvPicPr preferRelativeResize="0"/>
          <p:nvPr/>
        </p:nvPicPr>
        <p:blipFill rotWithShape="1">
          <a:blip r:embed="rId3">
            <a:alphaModFix/>
          </a:blip>
          <a:srcRect/>
          <a:stretch/>
        </p:blipFill>
        <p:spPr>
          <a:xfrm>
            <a:off x="7778750" y="5486400"/>
            <a:ext cx="1371600" cy="1365250"/>
          </a:xfrm>
          <a:prstGeom prst="rect">
            <a:avLst/>
          </a:prstGeom>
          <a:noFill/>
          <a:ln>
            <a:noFill/>
          </a:ln>
        </p:spPr>
      </p:pic>
      <p:sp>
        <p:nvSpPr>
          <p:cNvPr id="156" name="Google Shape;156;p23"/>
          <p:cNvSpPr txBox="1"/>
          <p:nvPr/>
        </p:nvSpPr>
        <p:spPr>
          <a:xfrm>
            <a:off x="457200" y="1777073"/>
            <a:ext cx="7911300" cy="800189"/>
          </a:xfrm>
          <a:prstGeom prst="rect">
            <a:avLst/>
          </a:prstGeom>
          <a:noFill/>
          <a:ln>
            <a:noFill/>
          </a:ln>
        </p:spPr>
        <p:txBody>
          <a:bodyPr spcFirstLastPara="1" wrap="square" lIns="91425" tIns="91425" rIns="91425" bIns="91425" anchor="t" anchorCtr="0">
            <a:spAutoFit/>
          </a:bodyPr>
          <a:lstStyle/>
          <a:p>
            <a:pPr lvl="0"/>
            <a:r>
              <a:rPr lang="en-US" sz="2000" dirty="0">
                <a:latin typeface="Times New Roman"/>
                <a:ea typeface="Times New Roman"/>
                <a:cs typeface="Times New Roman"/>
                <a:sym typeface="Times New Roman"/>
              </a:rPr>
              <a:t>Screenshots of Linked Dashboard V44_3:</a:t>
            </a:r>
          </a:p>
          <a:p>
            <a:pPr lvl="0"/>
            <a:endParaRPr lang="en-US" sz="2000" dirty="0">
              <a:latin typeface="Times New Roman"/>
              <a:ea typeface="Times New Roman"/>
              <a:cs typeface="Times New Roman"/>
              <a:sym typeface="Times New Roman"/>
            </a:endParaRPr>
          </a:p>
        </p:txBody>
      </p:sp>
      <p:pic>
        <p:nvPicPr>
          <p:cNvPr id="5122" name="Picture 2">
            <a:extLst>
              <a:ext uri="{FF2B5EF4-FFF2-40B4-BE49-F238E27FC236}">
                <a16:creationId xmlns:a16="http://schemas.microsoft.com/office/drawing/2014/main" id="{59BC7CBA-B006-A674-A4FC-5F2A4CE22B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3524" y="2357666"/>
            <a:ext cx="7493946" cy="3503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73771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3"/>
          <p:cNvSpPr txBox="1">
            <a:spLocks noGrp="1"/>
          </p:cNvSpPr>
          <p:nvPr>
            <p:ph type="title"/>
          </p:nvPr>
        </p:nvSpPr>
        <p:spPr>
          <a:xfrm>
            <a:off x="457200" y="244925"/>
            <a:ext cx="8229600" cy="23163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600"/>
              <a:buFont typeface="Times New Roman"/>
              <a:buNone/>
            </a:pPr>
            <a:r>
              <a:rPr lang="en-US" sz="3600" b="1" i="0" u="none" dirty="0">
                <a:solidFill>
                  <a:schemeClr val="dk1"/>
                </a:solidFill>
                <a:latin typeface="Times New Roman"/>
                <a:ea typeface="Times New Roman"/>
                <a:cs typeface="Times New Roman"/>
                <a:sym typeface="Times New Roman"/>
              </a:rPr>
              <a:t>Implementation</a:t>
            </a:r>
            <a:br>
              <a:rPr lang="en-US" sz="3600" b="1" i="0" u="none" dirty="0">
                <a:solidFill>
                  <a:schemeClr val="dk1"/>
                </a:solidFill>
                <a:latin typeface="Times New Roman"/>
                <a:ea typeface="Times New Roman"/>
                <a:cs typeface="Times New Roman"/>
                <a:sym typeface="Times New Roman"/>
              </a:rPr>
            </a:br>
            <a:endParaRPr dirty="0"/>
          </a:p>
        </p:txBody>
      </p:sp>
      <p:pic>
        <p:nvPicPr>
          <p:cNvPr id="155" name="Google Shape;155;p23"/>
          <p:cNvPicPr preferRelativeResize="0"/>
          <p:nvPr/>
        </p:nvPicPr>
        <p:blipFill rotWithShape="1">
          <a:blip r:embed="rId3">
            <a:alphaModFix/>
          </a:blip>
          <a:srcRect/>
          <a:stretch/>
        </p:blipFill>
        <p:spPr>
          <a:xfrm>
            <a:off x="7778750" y="5486400"/>
            <a:ext cx="1371600" cy="1365250"/>
          </a:xfrm>
          <a:prstGeom prst="rect">
            <a:avLst/>
          </a:prstGeom>
          <a:noFill/>
          <a:ln>
            <a:noFill/>
          </a:ln>
        </p:spPr>
      </p:pic>
      <p:sp>
        <p:nvSpPr>
          <p:cNvPr id="156" name="Google Shape;156;p23"/>
          <p:cNvSpPr txBox="1"/>
          <p:nvPr/>
        </p:nvSpPr>
        <p:spPr>
          <a:xfrm>
            <a:off x="457200" y="1777073"/>
            <a:ext cx="7911300" cy="3570178"/>
          </a:xfrm>
          <a:prstGeom prst="rect">
            <a:avLst/>
          </a:prstGeom>
          <a:noFill/>
          <a:ln>
            <a:noFill/>
          </a:ln>
        </p:spPr>
        <p:txBody>
          <a:bodyPr spcFirstLastPara="1" wrap="square" lIns="91425" tIns="91425" rIns="91425" bIns="91425" anchor="t" anchorCtr="0">
            <a:spAutoFit/>
          </a:bodyPr>
          <a:lstStyle/>
          <a:p>
            <a:pPr lvl="0"/>
            <a:r>
              <a:rPr lang="en-US" sz="2000" b="1" dirty="0">
                <a:latin typeface="Times New Roman"/>
                <a:ea typeface="Times New Roman"/>
                <a:cs typeface="Times New Roman"/>
                <a:sym typeface="Times New Roman"/>
              </a:rPr>
              <a:t>Phase 3: Data Modelling and drawing Conclusions</a:t>
            </a:r>
          </a:p>
          <a:p>
            <a:pPr lvl="0"/>
            <a:endParaRPr lang="en-US" sz="2000" b="1" dirty="0">
              <a:latin typeface="Times New Roman"/>
              <a:ea typeface="Times New Roman"/>
              <a:cs typeface="Times New Roman"/>
              <a:sym typeface="Times New Roman"/>
            </a:endParaRPr>
          </a:p>
          <a:p>
            <a:pPr marL="342900" lvl="0" indent="-342900">
              <a:buFont typeface="Wingdings" panose="05000000000000000000" pitchFamily="2" charset="2"/>
              <a:buChar char="Ø"/>
            </a:pPr>
            <a:r>
              <a:rPr lang="en-US" sz="2000" dirty="0">
                <a:latin typeface="Times New Roman"/>
                <a:ea typeface="Times New Roman"/>
                <a:cs typeface="Times New Roman"/>
                <a:sym typeface="Times New Roman"/>
              </a:rPr>
              <a:t>Finally, the data is analyzed and worked on before it gives us an optimal solution to our transportation problem using python programming and business analytics and modelling techniques.</a:t>
            </a:r>
          </a:p>
          <a:p>
            <a:pPr marL="342900" lvl="0" indent="-342900">
              <a:buFont typeface="Wingdings" panose="05000000000000000000" pitchFamily="2" charset="2"/>
              <a:buChar char="Ø"/>
            </a:pPr>
            <a:r>
              <a:rPr lang="en-US" sz="2000" dirty="0">
                <a:latin typeface="Times New Roman"/>
                <a:ea typeface="Times New Roman"/>
                <a:cs typeface="Times New Roman"/>
                <a:sym typeface="Times New Roman"/>
              </a:rPr>
              <a:t>Transportation problems are solved using linear programming concepts. We can conclude with the optimal solution for the given transportation problem.</a:t>
            </a:r>
          </a:p>
          <a:p>
            <a:pPr marL="342900" lvl="0" indent="-342900">
              <a:buFont typeface="Wingdings" panose="05000000000000000000" pitchFamily="2" charset="2"/>
              <a:buChar char="Ø"/>
            </a:pPr>
            <a:r>
              <a:rPr lang="en-US" sz="2000" dirty="0">
                <a:latin typeface="Times New Roman"/>
                <a:ea typeface="Times New Roman"/>
                <a:cs typeface="Times New Roman"/>
                <a:sym typeface="Times New Roman"/>
              </a:rPr>
              <a:t>Python libraries NUMPY and pandas were used for data manipulation and the library </a:t>
            </a:r>
            <a:r>
              <a:rPr lang="en-US" sz="2000" dirty="0" err="1">
                <a:latin typeface="Times New Roman"/>
                <a:ea typeface="Times New Roman"/>
                <a:cs typeface="Times New Roman"/>
                <a:sym typeface="Times New Roman"/>
              </a:rPr>
              <a:t>PuLP</a:t>
            </a:r>
            <a:r>
              <a:rPr lang="en-US" sz="2000" dirty="0">
                <a:latin typeface="Times New Roman"/>
                <a:ea typeface="Times New Roman"/>
                <a:cs typeface="Times New Roman"/>
                <a:sym typeface="Times New Roman"/>
              </a:rPr>
              <a:t> was used for solving the linear programming problem of transportation.</a:t>
            </a:r>
          </a:p>
        </p:txBody>
      </p:sp>
    </p:spTree>
    <p:extLst>
      <p:ext uri="{BB962C8B-B14F-4D97-AF65-F5344CB8AC3E}">
        <p14:creationId xmlns:p14="http://schemas.microsoft.com/office/powerpoint/2010/main" val="40572569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3"/>
          <p:cNvSpPr txBox="1">
            <a:spLocks noGrp="1"/>
          </p:cNvSpPr>
          <p:nvPr>
            <p:ph type="title"/>
          </p:nvPr>
        </p:nvSpPr>
        <p:spPr>
          <a:xfrm>
            <a:off x="457200" y="244925"/>
            <a:ext cx="8229600" cy="23163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600"/>
              <a:buFont typeface="Times New Roman"/>
              <a:buNone/>
            </a:pPr>
            <a:r>
              <a:rPr lang="en-US" sz="3600" b="1" i="0" u="none" dirty="0">
                <a:solidFill>
                  <a:schemeClr val="dk1"/>
                </a:solidFill>
                <a:latin typeface="Times New Roman"/>
                <a:ea typeface="Times New Roman"/>
                <a:cs typeface="Times New Roman"/>
                <a:sym typeface="Times New Roman"/>
              </a:rPr>
              <a:t>Implementation</a:t>
            </a:r>
            <a:br>
              <a:rPr lang="en-US" sz="3600" b="1" i="0" u="none" dirty="0">
                <a:solidFill>
                  <a:schemeClr val="dk1"/>
                </a:solidFill>
                <a:latin typeface="Times New Roman"/>
                <a:ea typeface="Times New Roman"/>
                <a:cs typeface="Times New Roman"/>
                <a:sym typeface="Times New Roman"/>
              </a:rPr>
            </a:br>
            <a:endParaRPr dirty="0"/>
          </a:p>
        </p:txBody>
      </p:sp>
      <p:pic>
        <p:nvPicPr>
          <p:cNvPr id="155" name="Google Shape;155;p23"/>
          <p:cNvPicPr preferRelativeResize="0"/>
          <p:nvPr/>
        </p:nvPicPr>
        <p:blipFill rotWithShape="1">
          <a:blip r:embed="rId3">
            <a:alphaModFix/>
          </a:blip>
          <a:srcRect/>
          <a:stretch/>
        </p:blipFill>
        <p:spPr>
          <a:xfrm>
            <a:off x="7778750" y="5486400"/>
            <a:ext cx="1371600" cy="1365250"/>
          </a:xfrm>
          <a:prstGeom prst="rect">
            <a:avLst/>
          </a:prstGeom>
          <a:noFill/>
          <a:ln>
            <a:noFill/>
          </a:ln>
        </p:spPr>
      </p:pic>
      <p:sp>
        <p:nvSpPr>
          <p:cNvPr id="156" name="Google Shape;156;p23"/>
          <p:cNvSpPr txBox="1"/>
          <p:nvPr/>
        </p:nvSpPr>
        <p:spPr>
          <a:xfrm>
            <a:off x="457200" y="1777073"/>
            <a:ext cx="7911300" cy="492412"/>
          </a:xfrm>
          <a:prstGeom prst="rect">
            <a:avLst/>
          </a:prstGeom>
          <a:noFill/>
          <a:ln>
            <a:noFill/>
          </a:ln>
        </p:spPr>
        <p:txBody>
          <a:bodyPr spcFirstLastPara="1" wrap="square" lIns="91425" tIns="91425" rIns="91425" bIns="91425" anchor="t" anchorCtr="0">
            <a:spAutoFit/>
          </a:bodyPr>
          <a:lstStyle/>
          <a:p>
            <a:pPr lvl="0"/>
            <a:r>
              <a:rPr lang="en-US" sz="2000" b="1" dirty="0">
                <a:latin typeface="Times New Roman"/>
                <a:ea typeface="Times New Roman"/>
                <a:cs typeface="Times New Roman"/>
                <a:sym typeface="Times New Roman"/>
              </a:rPr>
              <a:t>Screenshots of python with output</a:t>
            </a:r>
            <a:endParaRPr lang="en-US" sz="2000" dirty="0">
              <a:latin typeface="Times New Roman"/>
              <a:ea typeface="Times New Roman"/>
              <a:cs typeface="Times New Roman"/>
              <a:sym typeface="Times New Roman"/>
            </a:endParaRPr>
          </a:p>
        </p:txBody>
      </p:sp>
      <p:pic>
        <p:nvPicPr>
          <p:cNvPr id="7170" name="Picture 2">
            <a:extLst>
              <a:ext uri="{FF2B5EF4-FFF2-40B4-BE49-F238E27FC236}">
                <a16:creationId xmlns:a16="http://schemas.microsoft.com/office/drawing/2014/main" id="{AD2128B3-BE9F-3788-0D08-F7EFE88A5F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4425" y="2869410"/>
            <a:ext cx="5276850" cy="2447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74552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3"/>
          <p:cNvSpPr txBox="1">
            <a:spLocks noGrp="1"/>
          </p:cNvSpPr>
          <p:nvPr>
            <p:ph type="title"/>
          </p:nvPr>
        </p:nvSpPr>
        <p:spPr>
          <a:xfrm>
            <a:off x="457200" y="244925"/>
            <a:ext cx="8229600" cy="23163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600"/>
              <a:buFont typeface="Times New Roman"/>
              <a:buNone/>
            </a:pPr>
            <a:r>
              <a:rPr lang="en-US" sz="3600" b="1" i="0" u="none" dirty="0">
                <a:solidFill>
                  <a:schemeClr val="dk1"/>
                </a:solidFill>
                <a:latin typeface="Times New Roman"/>
                <a:ea typeface="Times New Roman"/>
                <a:cs typeface="Times New Roman"/>
                <a:sym typeface="Times New Roman"/>
              </a:rPr>
              <a:t>Implementation</a:t>
            </a:r>
            <a:br>
              <a:rPr lang="en-US" sz="3600" b="1" i="0" u="none" dirty="0">
                <a:solidFill>
                  <a:schemeClr val="dk1"/>
                </a:solidFill>
                <a:latin typeface="Times New Roman"/>
                <a:ea typeface="Times New Roman"/>
                <a:cs typeface="Times New Roman"/>
                <a:sym typeface="Times New Roman"/>
              </a:rPr>
            </a:br>
            <a:endParaRPr dirty="0"/>
          </a:p>
        </p:txBody>
      </p:sp>
      <p:pic>
        <p:nvPicPr>
          <p:cNvPr id="155" name="Google Shape;155;p23"/>
          <p:cNvPicPr preferRelativeResize="0"/>
          <p:nvPr/>
        </p:nvPicPr>
        <p:blipFill rotWithShape="1">
          <a:blip r:embed="rId3">
            <a:alphaModFix/>
          </a:blip>
          <a:srcRect/>
          <a:stretch/>
        </p:blipFill>
        <p:spPr>
          <a:xfrm>
            <a:off x="7778750" y="5486400"/>
            <a:ext cx="1371600" cy="1365250"/>
          </a:xfrm>
          <a:prstGeom prst="rect">
            <a:avLst/>
          </a:prstGeom>
          <a:noFill/>
          <a:ln>
            <a:noFill/>
          </a:ln>
        </p:spPr>
      </p:pic>
      <p:sp>
        <p:nvSpPr>
          <p:cNvPr id="156" name="Google Shape;156;p23"/>
          <p:cNvSpPr txBox="1"/>
          <p:nvPr/>
        </p:nvSpPr>
        <p:spPr>
          <a:xfrm>
            <a:off x="457200" y="1777073"/>
            <a:ext cx="7911300" cy="492412"/>
          </a:xfrm>
          <a:prstGeom prst="rect">
            <a:avLst/>
          </a:prstGeom>
          <a:noFill/>
          <a:ln>
            <a:noFill/>
          </a:ln>
        </p:spPr>
        <p:txBody>
          <a:bodyPr spcFirstLastPara="1" wrap="square" lIns="91425" tIns="91425" rIns="91425" bIns="91425" anchor="t" anchorCtr="0">
            <a:spAutoFit/>
          </a:bodyPr>
          <a:lstStyle/>
          <a:p>
            <a:pPr lvl="0"/>
            <a:r>
              <a:rPr lang="en-US" sz="2000" b="1" dirty="0">
                <a:latin typeface="Times New Roman"/>
                <a:ea typeface="Times New Roman"/>
                <a:cs typeface="Times New Roman"/>
                <a:sym typeface="Times New Roman"/>
              </a:rPr>
              <a:t>Screenshots of python with output</a:t>
            </a:r>
            <a:endParaRPr lang="en-US" sz="2000" dirty="0">
              <a:latin typeface="Times New Roman"/>
              <a:ea typeface="Times New Roman"/>
              <a:cs typeface="Times New Roman"/>
              <a:sym typeface="Times New Roman"/>
            </a:endParaRPr>
          </a:p>
        </p:txBody>
      </p:sp>
      <p:pic>
        <p:nvPicPr>
          <p:cNvPr id="9218" name="Picture 2">
            <a:extLst>
              <a:ext uri="{FF2B5EF4-FFF2-40B4-BE49-F238E27FC236}">
                <a16:creationId xmlns:a16="http://schemas.microsoft.com/office/drawing/2014/main" id="{78373244-EACE-EC1B-182A-34C0C9698C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7093" y="2546209"/>
            <a:ext cx="3871513" cy="35011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91214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3"/>
          <p:cNvSpPr txBox="1">
            <a:spLocks noGrp="1"/>
          </p:cNvSpPr>
          <p:nvPr>
            <p:ph type="title"/>
          </p:nvPr>
        </p:nvSpPr>
        <p:spPr>
          <a:xfrm>
            <a:off x="457200" y="244925"/>
            <a:ext cx="8229600" cy="23163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600"/>
              <a:buFont typeface="Times New Roman"/>
              <a:buNone/>
            </a:pPr>
            <a:r>
              <a:rPr lang="en-US" sz="3600" b="1" i="0" u="none" dirty="0">
                <a:solidFill>
                  <a:schemeClr val="dk1"/>
                </a:solidFill>
                <a:latin typeface="Times New Roman"/>
                <a:ea typeface="Times New Roman"/>
                <a:cs typeface="Times New Roman"/>
                <a:sym typeface="Times New Roman"/>
              </a:rPr>
              <a:t>Implementation</a:t>
            </a:r>
            <a:br>
              <a:rPr lang="en-US" sz="3600" b="1" i="0" u="none" dirty="0">
                <a:solidFill>
                  <a:schemeClr val="dk1"/>
                </a:solidFill>
                <a:latin typeface="Times New Roman"/>
                <a:ea typeface="Times New Roman"/>
                <a:cs typeface="Times New Roman"/>
                <a:sym typeface="Times New Roman"/>
              </a:rPr>
            </a:br>
            <a:endParaRPr dirty="0"/>
          </a:p>
        </p:txBody>
      </p:sp>
      <p:pic>
        <p:nvPicPr>
          <p:cNvPr id="155" name="Google Shape;155;p23"/>
          <p:cNvPicPr preferRelativeResize="0"/>
          <p:nvPr/>
        </p:nvPicPr>
        <p:blipFill rotWithShape="1">
          <a:blip r:embed="rId3">
            <a:alphaModFix/>
          </a:blip>
          <a:srcRect/>
          <a:stretch/>
        </p:blipFill>
        <p:spPr>
          <a:xfrm>
            <a:off x="7778750" y="5486400"/>
            <a:ext cx="1371600" cy="1365250"/>
          </a:xfrm>
          <a:prstGeom prst="rect">
            <a:avLst/>
          </a:prstGeom>
          <a:noFill/>
          <a:ln>
            <a:noFill/>
          </a:ln>
        </p:spPr>
      </p:pic>
      <p:sp>
        <p:nvSpPr>
          <p:cNvPr id="156" name="Google Shape;156;p23"/>
          <p:cNvSpPr txBox="1"/>
          <p:nvPr/>
        </p:nvSpPr>
        <p:spPr>
          <a:xfrm>
            <a:off x="457200" y="1777073"/>
            <a:ext cx="7911300" cy="492412"/>
          </a:xfrm>
          <a:prstGeom prst="rect">
            <a:avLst/>
          </a:prstGeom>
          <a:noFill/>
          <a:ln>
            <a:noFill/>
          </a:ln>
        </p:spPr>
        <p:txBody>
          <a:bodyPr spcFirstLastPara="1" wrap="square" lIns="91425" tIns="91425" rIns="91425" bIns="91425" anchor="t" anchorCtr="0">
            <a:spAutoFit/>
          </a:bodyPr>
          <a:lstStyle/>
          <a:p>
            <a:pPr lvl="0"/>
            <a:r>
              <a:rPr lang="en-US" sz="2000" b="1" dirty="0">
                <a:latin typeface="Times New Roman"/>
                <a:ea typeface="Times New Roman"/>
                <a:cs typeface="Times New Roman"/>
                <a:sym typeface="Times New Roman"/>
              </a:rPr>
              <a:t>Screenshots of python with output</a:t>
            </a:r>
            <a:endParaRPr lang="en-US" sz="2000" dirty="0">
              <a:latin typeface="Times New Roman"/>
              <a:ea typeface="Times New Roman"/>
              <a:cs typeface="Times New Roman"/>
              <a:sym typeface="Times New Roman"/>
            </a:endParaRPr>
          </a:p>
        </p:txBody>
      </p:sp>
      <p:pic>
        <p:nvPicPr>
          <p:cNvPr id="8194" name="Picture 2">
            <a:extLst>
              <a:ext uri="{FF2B5EF4-FFF2-40B4-BE49-F238E27FC236}">
                <a16:creationId xmlns:a16="http://schemas.microsoft.com/office/drawing/2014/main" id="{F999BD6A-A9F6-0B7C-4533-7C97C96E63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1239" y="2424701"/>
            <a:ext cx="3941521" cy="3920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4372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p:nvPr/>
        </p:nvSpPr>
        <p:spPr>
          <a:xfrm>
            <a:off x="609600" y="685800"/>
            <a:ext cx="8001000" cy="606315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000"/>
              <a:buFont typeface="Times New Roman"/>
              <a:buNone/>
            </a:pPr>
            <a:r>
              <a:rPr lang="en-US" sz="2000" b="1" i="0" u="none" dirty="0">
                <a:solidFill>
                  <a:schemeClr val="dk1"/>
                </a:solidFill>
                <a:latin typeface="Times New Roman"/>
                <a:ea typeface="Times New Roman"/>
                <a:cs typeface="Times New Roman"/>
                <a:sym typeface="Times New Roman"/>
              </a:rPr>
              <a:t>A  PRESENTATION  ON </a:t>
            </a:r>
            <a:endParaRPr sz="2000" b="1" i="0" u="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2000"/>
              <a:buFont typeface="Times New Roman"/>
              <a:buNone/>
            </a:pPr>
            <a:endParaRPr sz="2000" b="1"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3200"/>
              <a:buFont typeface="Times New Roman"/>
              <a:buNone/>
            </a:pPr>
            <a:r>
              <a:rPr lang="en-US" sz="3200" b="1" i="0" u="none" dirty="0">
                <a:solidFill>
                  <a:schemeClr val="dk1"/>
                </a:solidFill>
                <a:latin typeface="Times New Roman"/>
                <a:ea typeface="Times New Roman"/>
                <a:cs typeface="Times New Roman"/>
                <a:sym typeface="Times New Roman"/>
              </a:rPr>
              <a:t>“Linear Programming: </a:t>
            </a:r>
            <a:r>
              <a:rPr lang="en-US" sz="3200" b="1" dirty="0">
                <a:solidFill>
                  <a:schemeClr val="dk1"/>
                </a:solidFill>
                <a:latin typeface="Times New Roman"/>
                <a:ea typeface="Times New Roman"/>
                <a:cs typeface="Times New Roman"/>
                <a:sym typeface="Times New Roman"/>
              </a:rPr>
              <a:t>Supply Chain Logistics Problem</a:t>
            </a:r>
            <a:r>
              <a:rPr lang="en-US" sz="3200" b="1" i="0" u="none" dirty="0">
                <a:solidFill>
                  <a:schemeClr val="dk1"/>
                </a:solidFill>
                <a:latin typeface="Times New Roman"/>
                <a:ea typeface="Times New Roman"/>
                <a:cs typeface="Times New Roman"/>
                <a:sym typeface="Times New Roman"/>
              </a:rPr>
              <a:t>”</a:t>
            </a:r>
            <a:endParaRPr sz="1800" b="1" i="0" u="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C00000"/>
              </a:buClr>
              <a:buSzPts val="1800"/>
              <a:buFont typeface="Times New Roman"/>
              <a:buNone/>
            </a:pPr>
            <a:endParaRPr dirty="0"/>
          </a:p>
          <a:p>
            <a:pPr marL="0" marR="0" lvl="0" indent="0" rtl="0">
              <a:lnSpc>
                <a:spcPct val="100000"/>
              </a:lnSpc>
              <a:spcBef>
                <a:spcPts val="0"/>
              </a:spcBef>
              <a:spcAft>
                <a:spcPts val="0"/>
              </a:spcAft>
              <a:buClr>
                <a:schemeClr val="dk1"/>
              </a:buClr>
              <a:buSzPts val="1800"/>
              <a:buFont typeface="Calibri"/>
              <a:buNone/>
            </a:pPr>
            <a:endParaRPr lang="en-US" sz="1800" b="0" i="0" u="none" dirty="0">
              <a:solidFill>
                <a:schemeClr val="dk1"/>
              </a:solidFill>
              <a:latin typeface="Times New Roman"/>
              <a:ea typeface="Times New Roman"/>
              <a:cs typeface="Times New Roman"/>
              <a:sym typeface="Times New Roman"/>
            </a:endParaRPr>
          </a:p>
          <a:p>
            <a:pPr marL="0" marR="0" lvl="0" indent="0" rtl="0">
              <a:lnSpc>
                <a:spcPct val="100000"/>
              </a:lnSpc>
              <a:spcBef>
                <a:spcPts val="0"/>
              </a:spcBef>
              <a:spcAft>
                <a:spcPts val="0"/>
              </a:spcAft>
              <a:buClr>
                <a:schemeClr val="dk1"/>
              </a:buClr>
              <a:buSzPts val="1800"/>
              <a:buFont typeface="Calibri"/>
              <a:buNone/>
            </a:pPr>
            <a:endParaRPr lang="en-IN" sz="1800" b="0" i="0" u="none" dirty="0">
              <a:solidFill>
                <a:schemeClr val="dk1"/>
              </a:solidFill>
              <a:latin typeface="Times New Roman"/>
              <a:ea typeface="Times New Roman"/>
              <a:cs typeface="Times New Roman"/>
              <a:sym typeface="Times New Roman"/>
            </a:endParaRPr>
          </a:p>
          <a:p>
            <a:pPr marL="0" marR="0" lvl="0" indent="0" rtl="0">
              <a:lnSpc>
                <a:spcPct val="100000"/>
              </a:lnSpc>
              <a:spcBef>
                <a:spcPts val="0"/>
              </a:spcBef>
              <a:spcAft>
                <a:spcPts val="0"/>
              </a:spcAft>
              <a:buClr>
                <a:schemeClr val="dk1"/>
              </a:buClr>
              <a:buSzPts val="1800"/>
              <a:buFont typeface="Calibri"/>
              <a:buNone/>
            </a:pPr>
            <a:endParaRPr lang="en-IN" sz="1800" dirty="0">
              <a:solidFill>
                <a:schemeClr val="dk1"/>
              </a:solidFill>
              <a:latin typeface="Times New Roman"/>
              <a:ea typeface="Times New Roman"/>
              <a:cs typeface="Times New Roman"/>
              <a:sym typeface="Times New Roman"/>
            </a:endParaRPr>
          </a:p>
          <a:p>
            <a:pPr marL="0" marR="0" lvl="0" indent="0" rtl="0">
              <a:lnSpc>
                <a:spcPct val="100000"/>
              </a:lnSpc>
              <a:spcBef>
                <a:spcPts val="0"/>
              </a:spcBef>
              <a:spcAft>
                <a:spcPts val="0"/>
              </a:spcAft>
              <a:buClr>
                <a:schemeClr val="dk1"/>
              </a:buClr>
              <a:buSzPts val="1800"/>
              <a:buFont typeface="Calibri"/>
              <a:buNone/>
            </a:pPr>
            <a:endParaRPr lang="en-IN" sz="1800" b="0" i="0" u="none" dirty="0">
              <a:solidFill>
                <a:schemeClr val="dk1"/>
              </a:solidFill>
              <a:latin typeface="Times New Roman"/>
              <a:ea typeface="Times New Roman"/>
              <a:cs typeface="Times New Roman"/>
              <a:sym typeface="Times New Roman"/>
            </a:endParaRPr>
          </a:p>
          <a:p>
            <a:pPr marL="0" marR="0" lvl="0" indent="0" rtl="0">
              <a:lnSpc>
                <a:spcPct val="100000"/>
              </a:lnSpc>
              <a:spcBef>
                <a:spcPts val="0"/>
              </a:spcBef>
              <a:spcAft>
                <a:spcPts val="0"/>
              </a:spcAft>
              <a:buClr>
                <a:schemeClr val="dk1"/>
              </a:buClr>
              <a:buSzPts val="1800"/>
              <a:buFont typeface="Calibri"/>
              <a:buNone/>
            </a:pPr>
            <a:endParaRPr sz="1800" b="0" i="0" u="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1800"/>
              <a:buFont typeface="Times New Roman"/>
              <a:buNone/>
            </a:pPr>
            <a:r>
              <a:rPr lang="en-US" sz="1800" b="0" i="0" u="none" dirty="0">
                <a:solidFill>
                  <a:schemeClr val="dk1"/>
                </a:solidFill>
                <a:latin typeface="Times New Roman"/>
                <a:ea typeface="Times New Roman"/>
                <a:cs typeface="Times New Roman"/>
                <a:sym typeface="Times New Roman"/>
              </a:rPr>
              <a:t>By</a:t>
            </a:r>
            <a:r>
              <a:rPr lang="en-US" sz="1800" b="1" dirty="0">
                <a:solidFill>
                  <a:schemeClr val="dk1"/>
                </a:solidFill>
                <a:latin typeface="Times New Roman"/>
                <a:ea typeface="Times New Roman"/>
                <a:cs typeface="Times New Roman"/>
                <a:sym typeface="Times New Roman"/>
              </a:rPr>
              <a:t> </a:t>
            </a:r>
            <a:r>
              <a:rPr lang="en-US" sz="1800" b="1" dirty="0" err="1">
                <a:solidFill>
                  <a:schemeClr val="dk1"/>
                </a:solidFill>
                <a:latin typeface="Times New Roman"/>
                <a:ea typeface="Times New Roman"/>
                <a:cs typeface="Times New Roman"/>
                <a:sym typeface="Times New Roman"/>
              </a:rPr>
              <a:t>Krish</a:t>
            </a:r>
            <a:r>
              <a:rPr lang="en-US" sz="1800" b="1" dirty="0">
                <a:solidFill>
                  <a:schemeClr val="dk1"/>
                </a:solidFill>
                <a:latin typeface="Times New Roman"/>
                <a:ea typeface="Times New Roman"/>
                <a:cs typeface="Times New Roman"/>
                <a:sym typeface="Times New Roman"/>
              </a:rPr>
              <a:t> Shah (L054), Avichal Sharma (L056), Krishna Sharma (L057)</a:t>
            </a:r>
            <a:endParaRPr dirty="0"/>
          </a:p>
          <a:p>
            <a:pPr marL="0" marR="0" lvl="0" indent="0" algn="ctr" rtl="0">
              <a:lnSpc>
                <a:spcPct val="100000"/>
              </a:lnSpc>
              <a:spcBef>
                <a:spcPts val="0"/>
              </a:spcBef>
              <a:spcAft>
                <a:spcPts val="0"/>
              </a:spcAft>
              <a:buClr>
                <a:schemeClr val="dk1"/>
              </a:buClr>
              <a:buSzPts val="1800"/>
              <a:buFont typeface="Times New Roman"/>
              <a:buNone/>
            </a:pPr>
            <a:endParaRPr lang="en-US" sz="1800" b="0" i="0" u="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1800"/>
              <a:buFont typeface="Times New Roman"/>
              <a:buNone/>
            </a:pPr>
            <a:endParaRPr dirty="0"/>
          </a:p>
          <a:p>
            <a:pPr marL="0" marR="0" lvl="0" indent="0" algn="ctr" rtl="0">
              <a:lnSpc>
                <a:spcPct val="100000"/>
              </a:lnSpc>
              <a:spcBef>
                <a:spcPts val="0"/>
              </a:spcBef>
              <a:spcAft>
                <a:spcPts val="0"/>
              </a:spcAft>
              <a:buClr>
                <a:schemeClr val="dk1"/>
              </a:buClr>
              <a:buSzPts val="1800"/>
              <a:buFont typeface="Calibri"/>
              <a:buNone/>
            </a:pPr>
            <a:endParaRPr lang="en-US" sz="1800" b="0" i="0" u="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1800"/>
              <a:buFont typeface="Calibri"/>
              <a:buNone/>
            </a:pPr>
            <a:endParaRPr sz="1800" b="0" i="0" u="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2000"/>
              <a:buFont typeface="Times New Roman"/>
              <a:buNone/>
            </a:pPr>
            <a:r>
              <a:rPr lang="en-US" sz="2000" b="1" i="0" u="none" dirty="0">
                <a:solidFill>
                  <a:schemeClr val="dk1"/>
                </a:solidFill>
                <a:latin typeface="Times New Roman"/>
                <a:ea typeface="Times New Roman"/>
                <a:cs typeface="Times New Roman"/>
                <a:sym typeface="Times New Roman"/>
              </a:rPr>
              <a:t>Faculty Mentors:</a:t>
            </a:r>
            <a:endParaRPr dirty="0"/>
          </a:p>
          <a:p>
            <a:pPr marL="0" marR="0" lvl="0" indent="0" algn="ctr" rtl="0">
              <a:lnSpc>
                <a:spcPct val="100000"/>
              </a:lnSpc>
              <a:spcBef>
                <a:spcPts val="0"/>
              </a:spcBef>
              <a:spcAft>
                <a:spcPts val="0"/>
              </a:spcAft>
              <a:buClr>
                <a:schemeClr val="dk1"/>
              </a:buClr>
              <a:buSzPts val="2000"/>
              <a:buFont typeface="Times New Roman"/>
              <a:buNone/>
            </a:pPr>
            <a:r>
              <a:rPr lang="en-US" sz="2000" b="1" i="0" u="none" dirty="0">
                <a:solidFill>
                  <a:schemeClr val="dk1"/>
                </a:solidFill>
                <a:latin typeface="Times New Roman"/>
                <a:ea typeface="Times New Roman"/>
                <a:cs typeface="Times New Roman"/>
                <a:sym typeface="Times New Roman"/>
              </a:rPr>
              <a:t> </a:t>
            </a:r>
            <a:r>
              <a:rPr lang="en-US" sz="2000" b="0" i="0" u="none" dirty="0">
                <a:solidFill>
                  <a:schemeClr val="dk1"/>
                </a:solidFill>
                <a:latin typeface="Times New Roman"/>
                <a:ea typeface="Times New Roman"/>
                <a:cs typeface="Times New Roman"/>
                <a:sym typeface="Times New Roman"/>
              </a:rPr>
              <a:t>Prof. Ami Munshi, Prof. Mahesh Mali and Prof. </a:t>
            </a:r>
            <a:r>
              <a:rPr lang="en-US" sz="2000" b="0" i="0" u="none" dirty="0" err="1">
                <a:solidFill>
                  <a:schemeClr val="dk1"/>
                </a:solidFill>
                <a:latin typeface="Times New Roman"/>
                <a:ea typeface="Times New Roman"/>
                <a:cs typeface="Times New Roman"/>
                <a:sym typeface="Times New Roman"/>
              </a:rPr>
              <a:t>Khinal</a:t>
            </a:r>
            <a:r>
              <a:rPr lang="en-US" sz="2000" b="0" i="0" u="none" dirty="0">
                <a:solidFill>
                  <a:schemeClr val="dk1"/>
                </a:solidFill>
                <a:latin typeface="Times New Roman"/>
                <a:ea typeface="Times New Roman"/>
                <a:cs typeface="Times New Roman"/>
                <a:sym typeface="Times New Roman"/>
              </a:rPr>
              <a:t> Parmar</a:t>
            </a:r>
            <a:endParaRPr sz="1800" b="1" i="0" u="none" dirty="0">
              <a:solidFill>
                <a:srgbClr val="C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1800"/>
              <a:buFont typeface="Calibri"/>
              <a:buNone/>
            </a:pPr>
            <a:endParaRPr sz="1800" b="1" i="0" u="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1800"/>
              <a:buFont typeface="Calibri"/>
              <a:buNone/>
            </a:pPr>
            <a:endParaRPr sz="1800" b="1" i="0" u="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1800"/>
              <a:buFont typeface="Calibri"/>
              <a:buNone/>
            </a:pPr>
            <a:r>
              <a:rPr lang="en-US" sz="1800" b="0" i="0" u="none" dirty="0">
                <a:solidFill>
                  <a:schemeClr val="dk1"/>
                </a:solidFill>
                <a:latin typeface="Calibri"/>
                <a:ea typeface="Calibri"/>
                <a:cs typeface="Calibri"/>
                <a:sym typeface="Calibri"/>
              </a:rPr>
              <a:t>	</a:t>
            </a:r>
            <a:endParaRPr dirty="0"/>
          </a:p>
        </p:txBody>
      </p:sp>
      <p:pic>
        <p:nvPicPr>
          <p:cNvPr id="92" name="Google Shape;92;p14"/>
          <p:cNvPicPr preferRelativeResize="0"/>
          <p:nvPr/>
        </p:nvPicPr>
        <p:blipFill rotWithShape="1">
          <a:blip r:embed="rId3">
            <a:alphaModFix/>
          </a:blip>
          <a:srcRect/>
          <a:stretch/>
        </p:blipFill>
        <p:spPr>
          <a:xfrm>
            <a:off x="7778750" y="5486400"/>
            <a:ext cx="1371600" cy="13652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3"/>
          <p:cNvSpPr txBox="1">
            <a:spLocks noGrp="1"/>
          </p:cNvSpPr>
          <p:nvPr>
            <p:ph type="title"/>
          </p:nvPr>
        </p:nvSpPr>
        <p:spPr>
          <a:xfrm>
            <a:off x="457200" y="244925"/>
            <a:ext cx="8229600" cy="23163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600"/>
              <a:buFont typeface="Times New Roman"/>
              <a:buNone/>
            </a:pPr>
            <a:r>
              <a:rPr lang="en-US" sz="3600" b="1" i="0" u="none" dirty="0">
                <a:solidFill>
                  <a:schemeClr val="dk1"/>
                </a:solidFill>
                <a:latin typeface="Times New Roman"/>
                <a:ea typeface="Times New Roman"/>
                <a:cs typeface="Times New Roman"/>
                <a:sym typeface="Times New Roman"/>
              </a:rPr>
              <a:t>Implementation</a:t>
            </a:r>
            <a:br>
              <a:rPr lang="en-US" sz="3600" b="1" i="0" u="none" dirty="0">
                <a:solidFill>
                  <a:schemeClr val="dk1"/>
                </a:solidFill>
                <a:latin typeface="Times New Roman"/>
                <a:ea typeface="Times New Roman"/>
                <a:cs typeface="Times New Roman"/>
                <a:sym typeface="Times New Roman"/>
              </a:rPr>
            </a:br>
            <a:endParaRPr dirty="0"/>
          </a:p>
        </p:txBody>
      </p:sp>
      <p:pic>
        <p:nvPicPr>
          <p:cNvPr id="155" name="Google Shape;155;p23"/>
          <p:cNvPicPr preferRelativeResize="0"/>
          <p:nvPr/>
        </p:nvPicPr>
        <p:blipFill rotWithShape="1">
          <a:blip r:embed="rId3">
            <a:alphaModFix/>
          </a:blip>
          <a:srcRect/>
          <a:stretch/>
        </p:blipFill>
        <p:spPr>
          <a:xfrm>
            <a:off x="7778750" y="5486400"/>
            <a:ext cx="1371600" cy="1365250"/>
          </a:xfrm>
          <a:prstGeom prst="rect">
            <a:avLst/>
          </a:prstGeom>
          <a:noFill/>
          <a:ln>
            <a:noFill/>
          </a:ln>
        </p:spPr>
      </p:pic>
      <p:sp>
        <p:nvSpPr>
          <p:cNvPr id="156" name="Google Shape;156;p23"/>
          <p:cNvSpPr txBox="1"/>
          <p:nvPr/>
        </p:nvSpPr>
        <p:spPr>
          <a:xfrm>
            <a:off x="457200" y="1777073"/>
            <a:ext cx="7911300" cy="492412"/>
          </a:xfrm>
          <a:prstGeom prst="rect">
            <a:avLst/>
          </a:prstGeom>
          <a:noFill/>
          <a:ln>
            <a:noFill/>
          </a:ln>
        </p:spPr>
        <p:txBody>
          <a:bodyPr spcFirstLastPara="1" wrap="square" lIns="91425" tIns="91425" rIns="91425" bIns="91425" anchor="t" anchorCtr="0">
            <a:spAutoFit/>
          </a:bodyPr>
          <a:lstStyle/>
          <a:p>
            <a:pPr lvl="0"/>
            <a:r>
              <a:rPr lang="en-US" sz="2000" b="1" dirty="0">
                <a:latin typeface="Times New Roman"/>
                <a:ea typeface="Times New Roman"/>
                <a:cs typeface="Times New Roman"/>
                <a:sym typeface="Times New Roman"/>
              </a:rPr>
              <a:t>Screenshots of python with output</a:t>
            </a:r>
            <a:endParaRPr lang="en-US" sz="2000" dirty="0">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89EF5005-4525-AA01-18D2-4BC7B93EACA6}"/>
              </a:ext>
            </a:extLst>
          </p:cNvPr>
          <p:cNvPicPr>
            <a:picLocks noChangeAspect="1"/>
          </p:cNvPicPr>
          <p:nvPr/>
        </p:nvPicPr>
        <p:blipFill>
          <a:blip r:embed="rId4"/>
          <a:stretch>
            <a:fillRect/>
          </a:stretch>
        </p:blipFill>
        <p:spPr>
          <a:xfrm>
            <a:off x="228600" y="2369424"/>
            <a:ext cx="8368500" cy="1837354"/>
          </a:xfrm>
          <a:prstGeom prst="rect">
            <a:avLst/>
          </a:prstGeom>
        </p:spPr>
      </p:pic>
    </p:spTree>
    <p:extLst>
      <p:ext uri="{BB962C8B-B14F-4D97-AF65-F5344CB8AC3E}">
        <p14:creationId xmlns:p14="http://schemas.microsoft.com/office/powerpoint/2010/main" val="5287520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3"/>
          <p:cNvSpPr txBox="1">
            <a:spLocks noGrp="1"/>
          </p:cNvSpPr>
          <p:nvPr>
            <p:ph type="title"/>
          </p:nvPr>
        </p:nvSpPr>
        <p:spPr>
          <a:xfrm>
            <a:off x="457200" y="244925"/>
            <a:ext cx="8229600" cy="23163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600"/>
              <a:buFont typeface="Times New Roman"/>
              <a:buNone/>
            </a:pPr>
            <a:r>
              <a:rPr lang="en-US" sz="3600" b="1" i="0" u="none" dirty="0">
                <a:solidFill>
                  <a:schemeClr val="dk1"/>
                </a:solidFill>
                <a:latin typeface="Times New Roman"/>
                <a:ea typeface="Times New Roman"/>
                <a:cs typeface="Times New Roman"/>
                <a:sym typeface="Times New Roman"/>
              </a:rPr>
              <a:t>Implementation</a:t>
            </a:r>
            <a:br>
              <a:rPr lang="en-US" sz="3600" b="1" i="0" u="none" dirty="0">
                <a:solidFill>
                  <a:schemeClr val="dk1"/>
                </a:solidFill>
                <a:latin typeface="Times New Roman"/>
                <a:ea typeface="Times New Roman"/>
                <a:cs typeface="Times New Roman"/>
                <a:sym typeface="Times New Roman"/>
              </a:rPr>
            </a:br>
            <a:endParaRPr dirty="0"/>
          </a:p>
        </p:txBody>
      </p:sp>
      <p:pic>
        <p:nvPicPr>
          <p:cNvPr id="155" name="Google Shape;155;p23"/>
          <p:cNvPicPr preferRelativeResize="0"/>
          <p:nvPr/>
        </p:nvPicPr>
        <p:blipFill rotWithShape="1">
          <a:blip r:embed="rId3">
            <a:alphaModFix/>
          </a:blip>
          <a:srcRect/>
          <a:stretch/>
        </p:blipFill>
        <p:spPr>
          <a:xfrm>
            <a:off x="7778750" y="5486400"/>
            <a:ext cx="1371600" cy="1365250"/>
          </a:xfrm>
          <a:prstGeom prst="rect">
            <a:avLst/>
          </a:prstGeom>
          <a:noFill/>
          <a:ln>
            <a:noFill/>
          </a:ln>
        </p:spPr>
      </p:pic>
      <p:sp>
        <p:nvSpPr>
          <p:cNvPr id="156" name="Google Shape;156;p23"/>
          <p:cNvSpPr txBox="1"/>
          <p:nvPr/>
        </p:nvSpPr>
        <p:spPr>
          <a:xfrm>
            <a:off x="457200" y="1777073"/>
            <a:ext cx="7911300" cy="492412"/>
          </a:xfrm>
          <a:prstGeom prst="rect">
            <a:avLst/>
          </a:prstGeom>
          <a:noFill/>
          <a:ln>
            <a:noFill/>
          </a:ln>
        </p:spPr>
        <p:txBody>
          <a:bodyPr spcFirstLastPara="1" wrap="square" lIns="91425" tIns="91425" rIns="91425" bIns="91425" anchor="t" anchorCtr="0">
            <a:spAutoFit/>
          </a:bodyPr>
          <a:lstStyle/>
          <a:p>
            <a:pPr lvl="0"/>
            <a:r>
              <a:rPr lang="en-US" sz="2000" b="1" dirty="0">
                <a:latin typeface="Times New Roman"/>
                <a:ea typeface="Times New Roman"/>
                <a:cs typeface="Times New Roman"/>
                <a:sym typeface="Times New Roman"/>
              </a:rPr>
              <a:t>Screenshots of python with output</a:t>
            </a:r>
            <a:endParaRPr lang="en-US" sz="2000" dirty="0">
              <a:latin typeface="Times New Roman"/>
              <a:ea typeface="Times New Roman"/>
              <a:cs typeface="Times New Roman"/>
              <a:sym typeface="Times New Roman"/>
            </a:endParaRPr>
          </a:p>
        </p:txBody>
      </p:sp>
      <p:pic>
        <p:nvPicPr>
          <p:cNvPr id="12290" name="Picture 2">
            <a:extLst>
              <a:ext uri="{FF2B5EF4-FFF2-40B4-BE49-F238E27FC236}">
                <a16:creationId xmlns:a16="http://schemas.microsoft.com/office/drawing/2014/main" id="{833FAF86-1082-0291-3803-AB9639F2A8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5479" y="2788424"/>
            <a:ext cx="6803849" cy="20264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03866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3"/>
          <p:cNvSpPr txBox="1">
            <a:spLocks noGrp="1"/>
          </p:cNvSpPr>
          <p:nvPr>
            <p:ph type="title"/>
          </p:nvPr>
        </p:nvSpPr>
        <p:spPr>
          <a:xfrm>
            <a:off x="457200" y="244925"/>
            <a:ext cx="8229600" cy="23163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600"/>
              <a:buFont typeface="Times New Roman"/>
              <a:buNone/>
            </a:pPr>
            <a:r>
              <a:rPr lang="en-US" sz="3600" b="1" i="0" u="none" dirty="0">
                <a:solidFill>
                  <a:schemeClr val="dk1"/>
                </a:solidFill>
                <a:latin typeface="Times New Roman"/>
                <a:ea typeface="Times New Roman"/>
                <a:cs typeface="Times New Roman"/>
                <a:sym typeface="Times New Roman"/>
              </a:rPr>
              <a:t>Implementation</a:t>
            </a:r>
            <a:br>
              <a:rPr lang="en-US" sz="3600" b="1" i="0" u="none" dirty="0">
                <a:solidFill>
                  <a:schemeClr val="dk1"/>
                </a:solidFill>
                <a:latin typeface="Times New Roman"/>
                <a:ea typeface="Times New Roman"/>
                <a:cs typeface="Times New Roman"/>
                <a:sym typeface="Times New Roman"/>
              </a:rPr>
            </a:br>
            <a:endParaRPr dirty="0"/>
          </a:p>
        </p:txBody>
      </p:sp>
      <p:pic>
        <p:nvPicPr>
          <p:cNvPr id="155" name="Google Shape;155;p23"/>
          <p:cNvPicPr preferRelativeResize="0"/>
          <p:nvPr/>
        </p:nvPicPr>
        <p:blipFill rotWithShape="1">
          <a:blip r:embed="rId3">
            <a:alphaModFix/>
          </a:blip>
          <a:srcRect/>
          <a:stretch/>
        </p:blipFill>
        <p:spPr>
          <a:xfrm>
            <a:off x="7778750" y="5486400"/>
            <a:ext cx="1371600" cy="1365250"/>
          </a:xfrm>
          <a:prstGeom prst="rect">
            <a:avLst/>
          </a:prstGeom>
          <a:noFill/>
          <a:ln>
            <a:noFill/>
          </a:ln>
        </p:spPr>
      </p:pic>
      <p:sp>
        <p:nvSpPr>
          <p:cNvPr id="156" name="Google Shape;156;p23"/>
          <p:cNvSpPr txBox="1"/>
          <p:nvPr/>
        </p:nvSpPr>
        <p:spPr>
          <a:xfrm>
            <a:off x="457200" y="1777073"/>
            <a:ext cx="7911300" cy="492412"/>
          </a:xfrm>
          <a:prstGeom prst="rect">
            <a:avLst/>
          </a:prstGeom>
          <a:noFill/>
          <a:ln>
            <a:noFill/>
          </a:ln>
        </p:spPr>
        <p:txBody>
          <a:bodyPr spcFirstLastPara="1" wrap="square" lIns="91425" tIns="91425" rIns="91425" bIns="91425" anchor="t" anchorCtr="0">
            <a:spAutoFit/>
          </a:bodyPr>
          <a:lstStyle/>
          <a:p>
            <a:pPr lvl="0"/>
            <a:r>
              <a:rPr lang="en-US" sz="2000" b="1" dirty="0">
                <a:latin typeface="Times New Roman"/>
                <a:ea typeface="Times New Roman"/>
                <a:cs typeface="Times New Roman"/>
                <a:sym typeface="Times New Roman"/>
              </a:rPr>
              <a:t>Screenshots of python with output</a:t>
            </a:r>
            <a:endParaRPr lang="en-US" sz="2000" dirty="0">
              <a:latin typeface="Times New Roman"/>
              <a:ea typeface="Times New Roman"/>
              <a:cs typeface="Times New Roman"/>
              <a:sym typeface="Times New Roman"/>
            </a:endParaRPr>
          </a:p>
        </p:txBody>
      </p:sp>
      <p:pic>
        <p:nvPicPr>
          <p:cNvPr id="11266" name="Picture 2">
            <a:extLst>
              <a:ext uri="{FF2B5EF4-FFF2-40B4-BE49-F238E27FC236}">
                <a16:creationId xmlns:a16="http://schemas.microsoft.com/office/drawing/2014/main" id="{3585CA2F-0CB9-441B-B14E-A50F437977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3125" y="2561225"/>
            <a:ext cx="5817750" cy="1837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86006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3"/>
          <p:cNvSpPr txBox="1">
            <a:spLocks noGrp="1"/>
          </p:cNvSpPr>
          <p:nvPr>
            <p:ph type="title"/>
          </p:nvPr>
        </p:nvSpPr>
        <p:spPr>
          <a:xfrm>
            <a:off x="457200" y="244925"/>
            <a:ext cx="8229600" cy="23163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600"/>
              <a:buFont typeface="Times New Roman"/>
              <a:buNone/>
            </a:pPr>
            <a:r>
              <a:rPr lang="en-US" sz="3600" b="1" i="0" u="none" dirty="0">
                <a:solidFill>
                  <a:schemeClr val="dk1"/>
                </a:solidFill>
                <a:latin typeface="Times New Roman"/>
                <a:ea typeface="Times New Roman"/>
                <a:cs typeface="Times New Roman"/>
                <a:sym typeface="Times New Roman"/>
              </a:rPr>
              <a:t>Implementation</a:t>
            </a:r>
            <a:br>
              <a:rPr lang="en-US" sz="3600" b="1" i="0" u="none" dirty="0">
                <a:solidFill>
                  <a:schemeClr val="dk1"/>
                </a:solidFill>
                <a:latin typeface="Times New Roman"/>
                <a:ea typeface="Times New Roman"/>
                <a:cs typeface="Times New Roman"/>
                <a:sym typeface="Times New Roman"/>
              </a:rPr>
            </a:br>
            <a:endParaRPr dirty="0"/>
          </a:p>
        </p:txBody>
      </p:sp>
      <p:pic>
        <p:nvPicPr>
          <p:cNvPr id="155" name="Google Shape;155;p23"/>
          <p:cNvPicPr preferRelativeResize="0"/>
          <p:nvPr/>
        </p:nvPicPr>
        <p:blipFill rotWithShape="1">
          <a:blip r:embed="rId3">
            <a:alphaModFix/>
          </a:blip>
          <a:srcRect/>
          <a:stretch/>
        </p:blipFill>
        <p:spPr>
          <a:xfrm>
            <a:off x="7778750" y="5486400"/>
            <a:ext cx="1371600" cy="1365250"/>
          </a:xfrm>
          <a:prstGeom prst="rect">
            <a:avLst/>
          </a:prstGeom>
          <a:noFill/>
          <a:ln>
            <a:noFill/>
          </a:ln>
        </p:spPr>
      </p:pic>
      <p:sp>
        <p:nvSpPr>
          <p:cNvPr id="156" name="Google Shape;156;p23"/>
          <p:cNvSpPr txBox="1"/>
          <p:nvPr/>
        </p:nvSpPr>
        <p:spPr>
          <a:xfrm>
            <a:off x="457200" y="1777073"/>
            <a:ext cx="7911300" cy="492412"/>
          </a:xfrm>
          <a:prstGeom prst="rect">
            <a:avLst/>
          </a:prstGeom>
          <a:noFill/>
          <a:ln>
            <a:noFill/>
          </a:ln>
        </p:spPr>
        <p:txBody>
          <a:bodyPr spcFirstLastPara="1" wrap="square" lIns="91425" tIns="91425" rIns="91425" bIns="91425" anchor="t" anchorCtr="0">
            <a:spAutoFit/>
          </a:bodyPr>
          <a:lstStyle/>
          <a:p>
            <a:pPr lvl="0"/>
            <a:r>
              <a:rPr lang="en-US" sz="2000" b="1" dirty="0">
                <a:latin typeface="Times New Roman"/>
                <a:ea typeface="Times New Roman"/>
                <a:cs typeface="Times New Roman"/>
                <a:sym typeface="Times New Roman"/>
              </a:rPr>
              <a:t>Screenshots of python with output</a:t>
            </a:r>
            <a:endParaRPr lang="en-US" sz="2000" dirty="0">
              <a:latin typeface="Times New Roman"/>
              <a:ea typeface="Times New Roman"/>
              <a:cs typeface="Times New Roman"/>
              <a:sym typeface="Times New Roman"/>
            </a:endParaRPr>
          </a:p>
        </p:txBody>
      </p:sp>
      <p:pic>
        <p:nvPicPr>
          <p:cNvPr id="2" name="Picture 4">
            <a:extLst>
              <a:ext uri="{FF2B5EF4-FFF2-40B4-BE49-F238E27FC236}">
                <a16:creationId xmlns:a16="http://schemas.microsoft.com/office/drawing/2014/main" id="{AE2E0D41-E1BC-4C71-A71A-9F0616A8B0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5625" y="2269485"/>
            <a:ext cx="2952750" cy="3695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68056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3"/>
          <p:cNvSpPr txBox="1">
            <a:spLocks noGrp="1"/>
          </p:cNvSpPr>
          <p:nvPr>
            <p:ph type="title"/>
          </p:nvPr>
        </p:nvSpPr>
        <p:spPr>
          <a:xfrm>
            <a:off x="457200" y="244925"/>
            <a:ext cx="8229600" cy="23163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600"/>
              <a:buFont typeface="Times New Roman"/>
              <a:buNone/>
            </a:pPr>
            <a:r>
              <a:rPr lang="en-US" sz="3600" b="1" i="0" u="none" dirty="0">
                <a:solidFill>
                  <a:schemeClr val="dk1"/>
                </a:solidFill>
                <a:latin typeface="Times New Roman"/>
                <a:ea typeface="Times New Roman"/>
                <a:cs typeface="Times New Roman"/>
                <a:sym typeface="Times New Roman"/>
              </a:rPr>
              <a:t>Implementation</a:t>
            </a:r>
            <a:br>
              <a:rPr lang="en-US" sz="3600" b="1" i="0" u="none" dirty="0">
                <a:solidFill>
                  <a:schemeClr val="dk1"/>
                </a:solidFill>
                <a:latin typeface="Times New Roman"/>
                <a:ea typeface="Times New Roman"/>
                <a:cs typeface="Times New Roman"/>
                <a:sym typeface="Times New Roman"/>
              </a:rPr>
            </a:br>
            <a:endParaRPr dirty="0"/>
          </a:p>
        </p:txBody>
      </p:sp>
      <p:pic>
        <p:nvPicPr>
          <p:cNvPr id="155" name="Google Shape;155;p23"/>
          <p:cNvPicPr preferRelativeResize="0"/>
          <p:nvPr/>
        </p:nvPicPr>
        <p:blipFill rotWithShape="1">
          <a:blip r:embed="rId3">
            <a:alphaModFix/>
          </a:blip>
          <a:srcRect/>
          <a:stretch/>
        </p:blipFill>
        <p:spPr>
          <a:xfrm>
            <a:off x="7778750" y="5486400"/>
            <a:ext cx="1371600" cy="1365250"/>
          </a:xfrm>
          <a:prstGeom prst="rect">
            <a:avLst/>
          </a:prstGeom>
          <a:noFill/>
          <a:ln>
            <a:noFill/>
          </a:ln>
        </p:spPr>
      </p:pic>
      <p:sp>
        <p:nvSpPr>
          <p:cNvPr id="156" name="Google Shape;156;p23"/>
          <p:cNvSpPr txBox="1"/>
          <p:nvPr/>
        </p:nvSpPr>
        <p:spPr>
          <a:xfrm>
            <a:off x="457200" y="1777073"/>
            <a:ext cx="7911300" cy="492412"/>
          </a:xfrm>
          <a:prstGeom prst="rect">
            <a:avLst/>
          </a:prstGeom>
          <a:noFill/>
          <a:ln>
            <a:noFill/>
          </a:ln>
        </p:spPr>
        <p:txBody>
          <a:bodyPr spcFirstLastPara="1" wrap="square" lIns="91425" tIns="91425" rIns="91425" bIns="91425" anchor="t" anchorCtr="0">
            <a:spAutoFit/>
          </a:bodyPr>
          <a:lstStyle/>
          <a:p>
            <a:pPr lvl="0"/>
            <a:r>
              <a:rPr lang="en-US" sz="2000" b="1" dirty="0">
                <a:latin typeface="Times New Roman"/>
                <a:ea typeface="Times New Roman"/>
                <a:cs typeface="Times New Roman"/>
                <a:sym typeface="Times New Roman"/>
              </a:rPr>
              <a:t>Screenshots of python with output</a:t>
            </a:r>
            <a:endParaRPr lang="en-US" sz="2000" dirty="0">
              <a:latin typeface="Times New Roman"/>
              <a:ea typeface="Times New Roman"/>
              <a:cs typeface="Times New Roman"/>
              <a:sym typeface="Times New Roman"/>
            </a:endParaRPr>
          </a:p>
        </p:txBody>
      </p:sp>
      <p:pic>
        <p:nvPicPr>
          <p:cNvPr id="14338" name="Picture 2">
            <a:extLst>
              <a:ext uri="{FF2B5EF4-FFF2-40B4-BE49-F238E27FC236}">
                <a16:creationId xmlns:a16="http://schemas.microsoft.com/office/drawing/2014/main" id="{0E7414CC-79D1-3BFE-9CDF-1327711041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1648" y="2561225"/>
            <a:ext cx="4400703" cy="3987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86641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IN" altLang="en-US" dirty="0"/>
              <a:t>Conclusion </a:t>
            </a:r>
          </a:p>
        </p:txBody>
      </p:sp>
      <p:sp>
        <p:nvSpPr>
          <p:cNvPr id="27651" name="Content Placeholder 2"/>
          <p:cNvSpPr>
            <a:spLocks noGrp="1"/>
          </p:cNvSpPr>
          <p:nvPr>
            <p:ph idx="1"/>
          </p:nvPr>
        </p:nvSpPr>
        <p:spPr>
          <a:xfrm>
            <a:off x="152400" y="1600200"/>
            <a:ext cx="8229600" cy="4983163"/>
          </a:xfrm>
        </p:spPr>
        <p:txBody>
          <a:bodyPr/>
          <a:lstStyle/>
          <a:p>
            <a:pPr marL="114300" indent="0">
              <a:buNone/>
            </a:pPr>
            <a:r>
              <a:rPr lang="en-IN" altLang="en-US" sz="2800" dirty="0">
                <a:latin typeface="Times New Roman" panose="02020603050405020304" pitchFamily="18" charset="0"/>
                <a:cs typeface="Times New Roman" panose="02020603050405020304" pitchFamily="18" charset="0"/>
              </a:rPr>
              <a:t>The problem formulated was as follows:</a:t>
            </a:r>
          </a:p>
          <a:p>
            <a:r>
              <a:rPr lang="en-IN" altLang="en-US" sz="2800" dirty="0">
                <a:latin typeface="Times New Roman" panose="02020603050405020304" pitchFamily="18" charset="0"/>
                <a:cs typeface="Times New Roman" panose="02020603050405020304" pitchFamily="18" charset="0"/>
              </a:rPr>
              <a:t>Objective function:</a:t>
            </a:r>
          </a:p>
          <a:p>
            <a:pPr marL="114300" indent="0">
              <a:buNone/>
            </a:pPr>
            <a:r>
              <a:rPr lang="fr-FR" sz="1600" b="0" i="0" dirty="0">
                <a:solidFill>
                  <a:schemeClr val="tx1"/>
                </a:solidFill>
                <a:effectLst/>
                <a:latin typeface="Courier New" panose="02070309020205020404" pitchFamily="49" charset="0"/>
              </a:rPr>
              <a:t>MINIMIZE 0.5*X_PLANT03_PORT04 + 0.625*X_PLANT03_PORT05 + 0.32*X_PLANT03_PORT09 + 0.73*X_PLANT04_PORT04 + 0.87*X_PLANT04_PORT05 + 0.975*X_PLANT04_PORT09 + 0.84*X_PLANT12_PORT04 + 4.32*X_PLANT12_PORT05 + 2.21*X_PLANT12_PORT09 + 9.56*X_PLANT13_PORT04 + 3.22*X_PLANT13_PORT05 + 8.94*X_PLANT13_PORT09 + 6.36*X_PLANT16_PORT04 + 3.2*X_PLANT16_PORT05 + 1.45*X_PLANT16_PORT09 + 0.0</a:t>
            </a:r>
            <a:endParaRPr lang="en-IN" altLang="en-US"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49249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IN" altLang="en-US" dirty="0"/>
              <a:t>Conclusion </a:t>
            </a:r>
          </a:p>
        </p:txBody>
      </p:sp>
      <p:sp>
        <p:nvSpPr>
          <p:cNvPr id="27651" name="Content Placeholder 2"/>
          <p:cNvSpPr>
            <a:spLocks noGrp="1"/>
          </p:cNvSpPr>
          <p:nvPr>
            <p:ph idx="1"/>
          </p:nvPr>
        </p:nvSpPr>
        <p:spPr>
          <a:xfrm>
            <a:off x="152400" y="1291978"/>
            <a:ext cx="8534400" cy="4983163"/>
          </a:xfrm>
        </p:spPr>
        <p:txBody>
          <a:bodyPr/>
          <a:lstStyle/>
          <a:p>
            <a:r>
              <a:rPr lang="en-IN" altLang="en-US" sz="2800" dirty="0">
                <a:latin typeface="Times New Roman" panose="02020603050405020304" pitchFamily="18" charset="0"/>
                <a:cs typeface="Times New Roman" panose="02020603050405020304" pitchFamily="18" charset="0"/>
              </a:rPr>
              <a:t>Subject to constraints:</a:t>
            </a:r>
            <a:endParaRPr lang="en-IN" altLang="en-US" sz="2800" b="1" dirty="0">
              <a:latin typeface="Times New Roman" panose="02020603050405020304" pitchFamily="18" charset="0"/>
              <a:cs typeface="Times New Roman" panose="02020603050405020304" pitchFamily="18" charset="0"/>
            </a:endParaRPr>
          </a:p>
          <a:p>
            <a:pPr marL="114300" indent="0">
              <a:buNone/>
            </a:pPr>
            <a:r>
              <a:rPr lang="en-IN" sz="1600" b="1" i="0" dirty="0">
                <a:solidFill>
                  <a:schemeClr val="tx1"/>
                </a:solidFill>
                <a:effectLst/>
                <a:latin typeface="Courier New" panose="02070309020205020404" pitchFamily="49" charset="0"/>
              </a:rPr>
              <a:t>SUBJECT TO </a:t>
            </a:r>
          </a:p>
          <a:p>
            <a:pPr marL="114300" indent="0">
              <a:buNone/>
            </a:pPr>
            <a:r>
              <a:rPr lang="en-IN" sz="1600" b="1" i="0" dirty="0">
                <a:solidFill>
                  <a:schemeClr val="tx1"/>
                </a:solidFill>
                <a:effectLst/>
                <a:latin typeface="Courier New" panose="02070309020205020404" pitchFamily="49" charset="0"/>
              </a:rPr>
              <a:t>_C1: X_Dummy_plant_PORT04 + X_PLANT03_PORT04 + X_PLANT04_PORT04 + X_PLANT12_PORT04 + X_PLANT13_PORT04 + X_PLANT16_PORT04 &gt;= 9040 </a:t>
            </a:r>
          </a:p>
          <a:p>
            <a:pPr marL="114300" indent="0">
              <a:buNone/>
            </a:pPr>
            <a:r>
              <a:rPr lang="en-IN" sz="1600" b="1" i="0" dirty="0">
                <a:solidFill>
                  <a:schemeClr val="tx1"/>
                </a:solidFill>
                <a:effectLst/>
                <a:latin typeface="Courier New" panose="02070309020205020404" pitchFamily="49" charset="0"/>
              </a:rPr>
              <a:t>_C2: X_Dummy_plant_PORT05 + X_PLANT03_PORT05 + X_PLANT04_PORT05 + X_PLANT12_PORT05 + X_PLANT13_PORT05 + X_PLANT16_PORT05 &gt;= 1 </a:t>
            </a:r>
          </a:p>
          <a:p>
            <a:pPr marL="114300" indent="0">
              <a:buNone/>
            </a:pPr>
            <a:r>
              <a:rPr lang="en-IN" sz="1600" b="1" i="0" dirty="0">
                <a:solidFill>
                  <a:schemeClr val="tx1"/>
                </a:solidFill>
                <a:effectLst/>
                <a:latin typeface="Courier New" panose="02070309020205020404" pitchFamily="49" charset="0"/>
              </a:rPr>
              <a:t>_C3: X_Dummy_plant_PORT09 + X_PLANT03_PORT09 + X_PLANT04_PORT09 + X_PLANT12_PORT09 + X_PLANT13_PORT09 + X_PLANT16_PORT09 &gt;= 173 </a:t>
            </a:r>
          </a:p>
          <a:p>
            <a:pPr marL="114300" indent="0">
              <a:buNone/>
            </a:pPr>
            <a:r>
              <a:rPr lang="en-IN" sz="1600" b="1" i="0" dirty="0">
                <a:solidFill>
                  <a:schemeClr val="tx1"/>
                </a:solidFill>
                <a:effectLst/>
                <a:latin typeface="Courier New" panose="02070309020205020404" pitchFamily="49" charset="0"/>
              </a:rPr>
              <a:t>_C4: X_PLANT03_PORT04 + X_PLANT03_PORT05 + X_PLANT03_PORT09 &lt;= 1013 </a:t>
            </a:r>
          </a:p>
          <a:p>
            <a:pPr marL="114300" indent="0">
              <a:buNone/>
            </a:pPr>
            <a:r>
              <a:rPr lang="en-IN" sz="1600" b="1" i="0" dirty="0">
                <a:solidFill>
                  <a:schemeClr val="tx1"/>
                </a:solidFill>
                <a:effectLst/>
                <a:latin typeface="Courier New" panose="02070309020205020404" pitchFamily="49" charset="0"/>
              </a:rPr>
              <a:t>_C5: X_PLANT04_PORT04 + X_PLANT04_PORT05 + X_PLANT04_PORT09 &lt;= 554 </a:t>
            </a:r>
          </a:p>
          <a:p>
            <a:pPr marL="114300" indent="0">
              <a:buNone/>
            </a:pPr>
            <a:r>
              <a:rPr lang="en-IN" sz="1600" b="1" i="0" dirty="0">
                <a:solidFill>
                  <a:schemeClr val="tx1"/>
                </a:solidFill>
                <a:effectLst/>
                <a:latin typeface="Courier New" panose="02070309020205020404" pitchFamily="49" charset="0"/>
              </a:rPr>
              <a:t>_C6: X_PLANT12_PORT04 + X_PLANT12_PORT05 + X_PLANT12_PORT09 &lt;= 209 </a:t>
            </a:r>
          </a:p>
          <a:p>
            <a:pPr marL="114300" indent="0">
              <a:buNone/>
            </a:pPr>
            <a:r>
              <a:rPr lang="en-IN" sz="1600" b="1" i="0" dirty="0">
                <a:solidFill>
                  <a:schemeClr val="tx1"/>
                </a:solidFill>
                <a:effectLst/>
                <a:latin typeface="Courier New" panose="02070309020205020404" pitchFamily="49" charset="0"/>
              </a:rPr>
              <a:t>_C7: X_PLANT13_PORT04 + X_PLANT13_PORT05 + X_PLANT13_PORT09 &lt;= 490 _C8: X_PLANT16_PORT04 + X_PLANT16_PORT05 + X_PLANT16_PORT09 &lt;= 457 _C9: X_Dummy_plant_PORT04 + X_Dummy_plant_PORT05 + X_Dummy_plant_PORT09 &lt;= 6491</a:t>
            </a:r>
            <a:endParaRPr lang="en-IN" altLang="en-US" sz="28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98725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IN" altLang="en-US" dirty="0"/>
              <a:t>Conclusion </a:t>
            </a:r>
          </a:p>
        </p:txBody>
      </p:sp>
      <p:sp>
        <p:nvSpPr>
          <p:cNvPr id="27651" name="Content Placeholder 2"/>
          <p:cNvSpPr>
            <a:spLocks noGrp="1"/>
          </p:cNvSpPr>
          <p:nvPr>
            <p:ph idx="1"/>
          </p:nvPr>
        </p:nvSpPr>
        <p:spPr>
          <a:xfrm>
            <a:off x="152400" y="1291978"/>
            <a:ext cx="8534400" cy="4983163"/>
          </a:xfrm>
        </p:spPr>
        <p:txBody>
          <a:bodyPr/>
          <a:lstStyle/>
          <a:p>
            <a:r>
              <a:rPr lang="en-IN" altLang="en-US" sz="2800" dirty="0">
                <a:latin typeface="Times New Roman" panose="02020603050405020304" pitchFamily="18" charset="0"/>
                <a:cs typeface="Times New Roman" panose="02020603050405020304" pitchFamily="18" charset="0"/>
              </a:rPr>
              <a:t>Variables:</a:t>
            </a:r>
          </a:p>
          <a:p>
            <a:pPr marL="114300" indent="0">
              <a:buNone/>
            </a:pPr>
            <a:r>
              <a:rPr lang="en-IN" sz="1600" b="1" i="0" dirty="0">
                <a:solidFill>
                  <a:schemeClr val="tx1"/>
                </a:solidFill>
                <a:effectLst/>
                <a:latin typeface="Courier New" panose="02070309020205020404" pitchFamily="49" charset="0"/>
              </a:rPr>
              <a:t>VARIABLES </a:t>
            </a:r>
          </a:p>
          <a:p>
            <a:pPr marL="114300" indent="0">
              <a:buNone/>
            </a:pPr>
            <a:r>
              <a:rPr lang="en-IN" sz="1600" b="1" i="0" dirty="0">
                <a:solidFill>
                  <a:schemeClr val="tx1"/>
                </a:solidFill>
                <a:effectLst/>
                <a:latin typeface="Courier New" panose="02070309020205020404" pitchFamily="49" charset="0"/>
              </a:rPr>
              <a:t>X_Dummy_plant_PORT04 Continuous </a:t>
            </a:r>
          </a:p>
          <a:p>
            <a:pPr marL="114300" indent="0">
              <a:buNone/>
            </a:pPr>
            <a:r>
              <a:rPr lang="en-IN" sz="1600" b="1" i="0" dirty="0">
                <a:solidFill>
                  <a:schemeClr val="tx1"/>
                </a:solidFill>
                <a:effectLst/>
                <a:latin typeface="Courier New" panose="02070309020205020404" pitchFamily="49" charset="0"/>
              </a:rPr>
              <a:t>X_Dummy_plant_PORT05 Continuous </a:t>
            </a:r>
          </a:p>
          <a:p>
            <a:pPr marL="114300" indent="0">
              <a:buNone/>
            </a:pPr>
            <a:r>
              <a:rPr lang="en-IN" sz="1600" b="1" i="0" dirty="0">
                <a:solidFill>
                  <a:schemeClr val="tx1"/>
                </a:solidFill>
                <a:effectLst/>
                <a:latin typeface="Courier New" panose="02070309020205020404" pitchFamily="49" charset="0"/>
              </a:rPr>
              <a:t>X_Dummy_plant_PORT09 Continuous </a:t>
            </a:r>
          </a:p>
          <a:p>
            <a:pPr marL="114300" indent="0">
              <a:buNone/>
            </a:pPr>
            <a:r>
              <a:rPr lang="en-IN" sz="1600" b="1" i="0" dirty="0">
                <a:solidFill>
                  <a:schemeClr val="tx1"/>
                </a:solidFill>
                <a:effectLst/>
                <a:latin typeface="Courier New" panose="02070309020205020404" pitchFamily="49" charset="0"/>
              </a:rPr>
              <a:t>X_PLANT03_PORT04 Continuous X_PLANT03_PORT05 Continuous X_PLANT03_PORT09 Continuous X_PLANT04_PORT04 Continuous X_PLANT04_PORT05 Continuous X_PLANT04_PORT09 Continuous X_PLANT12_PORT04 Continuous X_PLANT12_PORT05 Continuous X_PLANT12_PORT09 Continuous X_PLANT13_PORT04 Continuous X_PLANT13_PORT05 Continuous X_PLANT13_PORT09 Continuous X_PLANT16_PORT04 Continuous X_PLANT16_PORT05 Continuous X_PLANT16_PORT09 Continuous</a:t>
            </a:r>
            <a:endParaRPr lang="en-IN" altLang="en-US" sz="28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33679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IN" altLang="en-US" dirty="0"/>
              <a:t>Conclusion </a:t>
            </a:r>
          </a:p>
        </p:txBody>
      </p:sp>
      <p:sp>
        <p:nvSpPr>
          <p:cNvPr id="27651" name="Content Placeholder 2"/>
          <p:cNvSpPr>
            <a:spLocks noGrp="1"/>
          </p:cNvSpPr>
          <p:nvPr>
            <p:ph idx="1"/>
          </p:nvPr>
        </p:nvSpPr>
        <p:spPr>
          <a:xfrm>
            <a:off x="152400" y="1600200"/>
            <a:ext cx="8229600" cy="4983163"/>
          </a:xfrm>
        </p:spPr>
        <p:txBody>
          <a:bodyPr/>
          <a:lstStyle/>
          <a:p>
            <a:pPr marL="114300" indent="0">
              <a:buNone/>
            </a:pPr>
            <a:r>
              <a:rPr lang="en-IN" altLang="en-US" sz="2800" dirty="0">
                <a:latin typeface="Times New Roman" panose="02020603050405020304" pitchFamily="18" charset="0"/>
                <a:cs typeface="Times New Roman" panose="02020603050405020304" pitchFamily="18" charset="0"/>
              </a:rPr>
              <a:t>The result we found was as follows:</a:t>
            </a:r>
          </a:p>
          <a:p>
            <a:r>
              <a:rPr lang="en-IN" altLang="en-US" sz="2800" dirty="0">
                <a:latin typeface="Times New Roman" panose="02020603050405020304" pitchFamily="18" charset="0"/>
                <a:cs typeface="Times New Roman" panose="02020603050405020304" pitchFamily="18" charset="0"/>
              </a:rPr>
              <a:t>Optimal minimization solution:</a:t>
            </a:r>
          </a:p>
          <a:p>
            <a:pPr marL="114300" indent="0">
              <a:buNone/>
            </a:pPr>
            <a:r>
              <a:rPr lang="en-IN" sz="2000" b="1" i="0" dirty="0">
                <a:solidFill>
                  <a:schemeClr val="tx1"/>
                </a:solidFill>
                <a:effectLst/>
                <a:latin typeface="Courier New" panose="02070309020205020404" pitchFamily="49" charset="0"/>
              </a:rPr>
              <a:t>Minimization solution = 7821.63</a:t>
            </a:r>
            <a:endParaRPr lang="en-IN" altLang="en-US" sz="3600" b="1" dirty="0">
              <a:solidFill>
                <a:schemeClr val="tx1"/>
              </a:solidFill>
              <a:latin typeface="Times New Roman" panose="02020603050405020304" pitchFamily="18" charset="0"/>
              <a:cs typeface="Times New Roman" panose="02020603050405020304" pitchFamily="18" charset="0"/>
            </a:endParaRPr>
          </a:p>
          <a:p>
            <a:r>
              <a:rPr lang="en-IN" altLang="en-US" sz="2800" dirty="0">
                <a:latin typeface="Times New Roman" panose="02020603050405020304" pitchFamily="18" charset="0"/>
                <a:cs typeface="Times New Roman" panose="02020603050405020304" pitchFamily="18" charset="0"/>
              </a:rPr>
              <a:t>Decision variable solutions: </a:t>
            </a:r>
          </a:p>
          <a:p>
            <a:pPr marL="114300" indent="0">
              <a:buNone/>
            </a:pPr>
            <a:r>
              <a:rPr lang="fr-FR" sz="2000" b="1" i="0" dirty="0">
                <a:solidFill>
                  <a:schemeClr val="tx1"/>
                </a:solidFill>
                <a:effectLst/>
                <a:latin typeface="Courier New" panose="02070309020205020404" pitchFamily="49" charset="0"/>
              </a:rPr>
              <a:t>X_Dummy_plant_PORT04 = 6491.0 </a:t>
            </a:r>
          </a:p>
          <a:p>
            <a:pPr marL="114300" indent="0">
              <a:buNone/>
            </a:pPr>
            <a:r>
              <a:rPr lang="fr-FR" sz="2000" b="1" i="0" dirty="0">
                <a:solidFill>
                  <a:schemeClr val="tx1"/>
                </a:solidFill>
                <a:effectLst/>
                <a:latin typeface="Courier New" panose="02070309020205020404" pitchFamily="49" charset="0"/>
              </a:rPr>
              <a:t>X_PLANT03_PORT04 = 1013.0 </a:t>
            </a:r>
          </a:p>
          <a:p>
            <a:pPr marL="114300" indent="0">
              <a:buNone/>
            </a:pPr>
            <a:r>
              <a:rPr lang="fr-FR" sz="2000" b="1" i="0" dirty="0">
                <a:solidFill>
                  <a:schemeClr val="tx1"/>
                </a:solidFill>
                <a:effectLst/>
                <a:latin typeface="Courier New" panose="02070309020205020404" pitchFamily="49" charset="0"/>
              </a:rPr>
              <a:t>X_PLANT04_PORT04 = 554.0 </a:t>
            </a:r>
          </a:p>
          <a:p>
            <a:pPr marL="114300" indent="0">
              <a:buNone/>
            </a:pPr>
            <a:r>
              <a:rPr lang="fr-FR" sz="2000" b="1" i="0" dirty="0">
                <a:solidFill>
                  <a:schemeClr val="tx1"/>
                </a:solidFill>
                <a:effectLst/>
                <a:latin typeface="Courier New" panose="02070309020205020404" pitchFamily="49" charset="0"/>
              </a:rPr>
              <a:t>X_PLANT12_PORT04 = 209.0 </a:t>
            </a:r>
          </a:p>
          <a:p>
            <a:pPr marL="114300" indent="0">
              <a:buNone/>
            </a:pPr>
            <a:r>
              <a:rPr lang="fr-FR" sz="2000" b="1" i="0" dirty="0">
                <a:solidFill>
                  <a:schemeClr val="tx1"/>
                </a:solidFill>
                <a:effectLst/>
                <a:latin typeface="Courier New" panose="02070309020205020404" pitchFamily="49" charset="0"/>
              </a:rPr>
              <a:t>X_PLANT13_PORT04 = 489.0 </a:t>
            </a:r>
          </a:p>
          <a:p>
            <a:pPr marL="114300" indent="0">
              <a:buNone/>
            </a:pPr>
            <a:r>
              <a:rPr lang="fr-FR" sz="2000" b="1" i="0" dirty="0">
                <a:solidFill>
                  <a:schemeClr val="tx1"/>
                </a:solidFill>
                <a:effectLst/>
                <a:latin typeface="Courier New" panose="02070309020205020404" pitchFamily="49" charset="0"/>
              </a:rPr>
              <a:t>X_PLANT13_PORT05 = 1.0 </a:t>
            </a:r>
          </a:p>
          <a:p>
            <a:pPr marL="114300" indent="0">
              <a:buNone/>
            </a:pPr>
            <a:r>
              <a:rPr lang="fr-FR" sz="2000" b="1" i="0" dirty="0">
                <a:solidFill>
                  <a:schemeClr val="tx1"/>
                </a:solidFill>
                <a:effectLst/>
                <a:latin typeface="Courier New" panose="02070309020205020404" pitchFamily="49" charset="0"/>
              </a:rPr>
              <a:t>X_PLANT16_PORT04 = 284.0 </a:t>
            </a:r>
          </a:p>
          <a:p>
            <a:pPr marL="114300" indent="0">
              <a:buNone/>
            </a:pPr>
            <a:r>
              <a:rPr lang="fr-FR" sz="2000" b="1" i="0" dirty="0">
                <a:solidFill>
                  <a:schemeClr val="tx1"/>
                </a:solidFill>
                <a:effectLst/>
                <a:latin typeface="Courier New" panose="02070309020205020404" pitchFamily="49" charset="0"/>
              </a:rPr>
              <a:t>X_PLANT16_PORT09 = 173.0</a:t>
            </a:r>
            <a:endParaRPr lang="en-IN" altLang="en-US" sz="3600" b="1" dirty="0">
              <a:solidFill>
                <a:schemeClr val="tx1"/>
              </a:solidFill>
              <a:latin typeface="Times New Roman" panose="02020603050405020304" pitchFamily="18" charset="0"/>
              <a:cs typeface="Times New Roman" panose="02020603050405020304" pitchFamily="18" charset="0"/>
            </a:endParaRPr>
          </a:p>
          <a:p>
            <a:pPr marL="114300" indent="0">
              <a:buNone/>
            </a:pPr>
            <a:endParaRPr lang="en-IN" altLang="en-US" sz="2800" dirty="0">
              <a:latin typeface="Times New Roman" panose="02020603050405020304" pitchFamily="18" charset="0"/>
              <a:cs typeface="Times New Roman" panose="02020603050405020304" pitchFamily="18" charset="0"/>
            </a:endParaRPr>
          </a:p>
          <a:p>
            <a:pPr marL="114300" indent="0">
              <a:buNone/>
            </a:pPr>
            <a:endParaRPr lang="en-IN" altLang="en-US" dirty="0"/>
          </a:p>
          <a:p>
            <a:endParaRPr lang="en-IN" altLang="en-US" dirty="0"/>
          </a:p>
          <a:p>
            <a:endParaRPr lang="en-IN" altLang="en-US" dirty="0"/>
          </a:p>
        </p:txBody>
      </p:sp>
    </p:spTree>
    <p:extLst>
      <p:ext uri="{BB962C8B-B14F-4D97-AF65-F5344CB8AC3E}">
        <p14:creationId xmlns:p14="http://schemas.microsoft.com/office/powerpoint/2010/main" val="32742667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5"/>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Times New Roman"/>
              <a:buNone/>
            </a:pPr>
            <a:r>
              <a:rPr lang="en-US" sz="4400" b="1" i="0" u="none">
                <a:solidFill>
                  <a:schemeClr val="dk1"/>
                </a:solidFill>
                <a:latin typeface="Times New Roman"/>
                <a:ea typeface="Times New Roman"/>
                <a:cs typeface="Times New Roman"/>
                <a:sym typeface="Times New Roman"/>
              </a:rPr>
              <a:t>THANK YOU</a:t>
            </a:r>
            <a:endParaRPr/>
          </a:p>
        </p:txBody>
      </p:sp>
      <p:pic>
        <p:nvPicPr>
          <p:cNvPr id="244" name="Google Shape;244;p35"/>
          <p:cNvPicPr preferRelativeResize="0"/>
          <p:nvPr/>
        </p:nvPicPr>
        <p:blipFill rotWithShape="1">
          <a:blip r:embed="rId3">
            <a:alphaModFix/>
          </a:blip>
          <a:srcRect/>
          <a:stretch/>
        </p:blipFill>
        <p:spPr>
          <a:xfrm>
            <a:off x="7778750" y="5486400"/>
            <a:ext cx="1371600" cy="13652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Times New Roman"/>
              <a:buNone/>
            </a:pPr>
            <a:r>
              <a:rPr lang="en-US" sz="3200" b="1" i="0" u="none">
                <a:solidFill>
                  <a:schemeClr val="dk1"/>
                </a:solidFill>
                <a:latin typeface="Times New Roman"/>
                <a:ea typeface="Times New Roman"/>
                <a:cs typeface="Times New Roman"/>
                <a:sym typeface="Times New Roman"/>
              </a:rPr>
              <a:t>Contents</a:t>
            </a:r>
            <a:br>
              <a:rPr lang="en-US" sz="1600" b="0" i="0" u="none">
                <a:solidFill>
                  <a:srgbClr val="C00000"/>
                </a:solidFill>
                <a:latin typeface="Times New Roman"/>
                <a:ea typeface="Times New Roman"/>
                <a:cs typeface="Times New Roman"/>
                <a:sym typeface="Times New Roman"/>
              </a:rPr>
            </a:br>
            <a:endParaRPr/>
          </a:p>
        </p:txBody>
      </p:sp>
      <p:sp>
        <p:nvSpPr>
          <p:cNvPr id="98" name="Google Shape;98;p15"/>
          <p:cNvSpPr txBox="1">
            <a:spLocks noGrp="1"/>
          </p:cNvSpPr>
          <p:nvPr>
            <p:ph type="body" idx="1"/>
          </p:nvPr>
        </p:nvSpPr>
        <p:spPr>
          <a:xfrm>
            <a:off x="111125" y="1143000"/>
            <a:ext cx="8921750" cy="5486400"/>
          </a:xfrm>
          <a:prstGeom prst="rect">
            <a:avLst/>
          </a:prstGeom>
          <a:noFill/>
          <a:ln>
            <a:noFill/>
          </a:ln>
        </p:spPr>
        <p:txBody>
          <a:bodyPr spcFirstLastPara="1" wrap="square" lIns="91425" tIns="45700" rIns="91425" bIns="45700" anchor="t" anchorCtr="0">
            <a:normAutofit/>
          </a:bodyPr>
          <a:lstStyle/>
          <a:p>
            <a:pPr marL="0" marR="0" lvl="0" indent="-152400" algn="l" rtl="0">
              <a:lnSpc>
                <a:spcPct val="100000"/>
              </a:lnSpc>
              <a:spcBef>
                <a:spcPts val="480"/>
              </a:spcBef>
              <a:spcAft>
                <a:spcPts val="0"/>
              </a:spcAft>
              <a:buClr>
                <a:schemeClr val="dk1"/>
              </a:buClr>
              <a:buSzPts val="2400"/>
              <a:buFont typeface="Noto Sans Symbols"/>
              <a:buChar char="⮚"/>
            </a:pPr>
            <a:r>
              <a:rPr lang="en-US" sz="2400" b="0" i="0" u="none" strike="noStrike" cap="none" dirty="0">
                <a:solidFill>
                  <a:schemeClr val="dk1"/>
                </a:solidFill>
                <a:latin typeface="Times New Roman"/>
                <a:ea typeface="Times New Roman"/>
                <a:cs typeface="Times New Roman"/>
                <a:sym typeface="Times New Roman"/>
              </a:rPr>
              <a:t>Introduction </a:t>
            </a:r>
            <a:endParaRPr dirty="0"/>
          </a:p>
          <a:p>
            <a:pPr marL="0" marR="0" lvl="0" indent="-152400" algn="l" rtl="0">
              <a:lnSpc>
                <a:spcPct val="100000"/>
              </a:lnSpc>
              <a:spcBef>
                <a:spcPts val="480"/>
              </a:spcBef>
              <a:spcAft>
                <a:spcPts val="0"/>
              </a:spcAft>
              <a:buClr>
                <a:schemeClr val="dk1"/>
              </a:buClr>
              <a:buSzPts val="2400"/>
              <a:buFont typeface="Noto Sans Symbols"/>
              <a:buChar char="⮚"/>
            </a:pPr>
            <a:r>
              <a:rPr lang="en-US" sz="2400" b="0" i="0" u="none" strike="noStrike" cap="none" dirty="0">
                <a:solidFill>
                  <a:schemeClr val="dk1"/>
                </a:solidFill>
                <a:latin typeface="Times New Roman"/>
                <a:ea typeface="Times New Roman"/>
                <a:cs typeface="Times New Roman"/>
                <a:sym typeface="Times New Roman"/>
              </a:rPr>
              <a:t>Problem Statement</a:t>
            </a:r>
            <a:endParaRPr dirty="0"/>
          </a:p>
          <a:p>
            <a:pPr marL="0" marR="0" lvl="0" indent="-152400" algn="l" rtl="0">
              <a:lnSpc>
                <a:spcPct val="100000"/>
              </a:lnSpc>
              <a:spcBef>
                <a:spcPts val="480"/>
              </a:spcBef>
              <a:spcAft>
                <a:spcPts val="0"/>
              </a:spcAft>
              <a:buClr>
                <a:schemeClr val="dk1"/>
              </a:buClr>
              <a:buSzPts val="2400"/>
              <a:buFont typeface="Noto Sans Symbols"/>
              <a:buChar char="⮚"/>
            </a:pPr>
            <a:r>
              <a:rPr lang="en-US" sz="2400" b="0" i="0" u="none" strike="noStrike" cap="none" dirty="0">
                <a:solidFill>
                  <a:schemeClr val="dk1"/>
                </a:solidFill>
                <a:latin typeface="Times New Roman"/>
                <a:ea typeface="Times New Roman"/>
                <a:cs typeface="Times New Roman"/>
                <a:sym typeface="Times New Roman"/>
              </a:rPr>
              <a:t>System Description</a:t>
            </a:r>
            <a:endParaRPr dirty="0"/>
          </a:p>
          <a:p>
            <a:pPr marL="0" marR="0" lvl="0" indent="-152400" algn="l" rtl="0">
              <a:lnSpc>
                <a:spcPct val="100000"/>
              </a:lnSpc>
              <a:spcBef>
                <a:spcPts val="480"/>
              </a:spcBef>
              <a:spcAft>
                <a:spcPts val="0"/>
              </a:spcAft>
              <a:buClr>
                <a:schemeClr val="dk1"/>
              </a:buClr>
              <a:buSzPts val="2400"/>
              <a:buFont typeface="Noto Sans Symbols"/>
              <a:buChar char="⮚"/>
            </a:pPr>
            <a:r>
              <a:rPr lang="en-US" sz="2400" b="0" i="0" u="none" strike="noStrike" cap="none" dirty="0">
                <a:solidFill>
                  <a:schemeClr val="dk1"/>
                </a:solidFill>
                <a:latin typeface="Times New Roman"/>
                <a:ea typeface="Times New Roman"/>
                <a:cs typeface="Times New Roman"/>
                <a:sym typeface="Times New Roman"/>
              </a:rPr>
              <a:t>Implementation</a:t>
            </a:r>
          </a:p>
          <a:p>
            <a:pPr marL="647700" lvl="1">
              <a:spcBef>
                <a:spcPts val="480"/>
              </a:spcBef>
              <a:buSzPts val="2400"/>
            </a:pPr>
            <a:r>
              <a:rPr lang="en-US" sz="2400" dirty="0">
                <a:latin typeface="Times New Roman"/>
                <a:cs typeface="Times New Roman"/>
                <a:sym typeface="Times New Roman"/>
              </a:rPr>
              <a:t>Data cleaning and exploration</a:t>
            </a:r>
          </a:p>
          <a:p>
            <a:pPr marL="647700" lvl="1">
              <a:spcBef>
                <a:spcPts val="480"/>
              </a:spcBef>
              <a:buSzPts val="2400"/>
            </a:pPr>
            <a:r>
              <a:rPr lang="en-US" sz="2400" dirty="0">
                <a:latin typeface="Times New Roman"/>
                <a:cs typeface="Times New Roman"/>
                <a:sym typeface="Times New Roman"/>
              </a:rPr>
              <a:t>Data visualization</a:t>
            </a:r>
          </a:p>
          <a:p>
            <a:pPr marL="647700" lvl="1">
              <a:spcBef>
                <a:spcPts val="480"/>
              </a:spcBef>
              <a:buSzPts val="2400"/>
            </a:pPr>
            <a:r>
              <a:rPr lang="en-US" sz="2400" dirty="0">
                <a:latin typeface="Times New Roman"/>
                <a:cs typeface="Times New Roman"/>
                <a:sym typeface="Times New Roman"/>
              </a:rPr>
              <a:t>Data modelling and conclusions</a:t>
            </a:r>
            <a:endParaRPr sz="2000" dirty="0"/>
          </a:p>
          <a:p>
            <a:pPr marL="0" marR="0" lvl="0" indent="-152400" algn="l" rtl="0">
              <a:lnSpc>
                <a:spcPct val="100000"/>
              </a:lnSpc>
              <a:spcBef>
                <a:spcPts val="480"/>
              </a:spcBef>
              <a:spcAft>
                <a:spcPts val="0"/>
              </a:spcAft>
              <a:buClr>
                <a:schemeClr val="dk1"/>
              </a:buClr>
              <a:buSzPts val="2400"/>
              <a:buFont typeface="Noto Sans Symbols"/>
              <a:buChar char="⮚"/>
            </a:pPr>
            <a:r>
              <a:rPr lang="en-US" sz="2400" b="0" i="0" u="none" strike="noStrike" cap="none" dirty="0">
                <a:solidFill>
                  <a:schemeClr val="dk1"/>
                </a:solidFill>
                <a:latin typeface="Times New Roman"/>
                <a:ea typeface="Times New Roman"/>
                <a:cs typeface="Times New Roman"/>
                <a:sym typeface="Times New Roman"/>
              </a:rPr>
              <a:t>Conclusion </a:t>
            </a:r>
            <a:endParaRPr dirty="0"/>
          </a:p>
          <a:p>
            <a:pPr marL="342900" marR="0" lvl="0" indent="-190500" algn="l" rtl="0">
              <a:spcBef>
                <a:spcPts val="480"/>
              </a:spcBef>
              <a:spcAft>
                <a:spcPts val="0"/>
              </a:spcAft>
              <a:buClr>
                <a:schemeClr val="dk1"/>
              </a:buClr>
              <a:buSzPts val="2400"/>
              <a:buFont typeface="Arial"/>
              <a:buNone/>
            </a:pPr>
            <a:endParaRPr sz="2400" b="0" i="0" u="none" dirty="0">
              <a:solidFill>
                <a:schemeClr val="dk1"/>
              </a:solidFill>
              <a:latin typeface="Times New Roman"/>
              <a:ea typeface="Times New Roman"/>
              <a:cs typeface="Times New Roman"/>
              <a:sym typeface="Times New Roman"/>
            </a:endParaRPr>
          </a:p>
        </p:txBody>
      </p:sp>
      <p:pic>
        <p:nvPicPr>
          <p:cNvPr id="99" name="Google Shape;99;p15"/>
          <p:cNvPicPr preferRelativeResize="0"/>
          <p:nvPr/>
        </p:nvPicPr>
        <p:blipFill rotWithShape="1">
          <a:blip r:embed="rId3">
            <a:alphaModFix/>
          </a:blip>
          <a:srcRect/>
          <a:stretch/>
        </p:blipFill>
        <p:spPr>
          <a:xfrm>
            <a:off x="7778750" y="5486400"/>
            <a:ext cx="1371600" cy="1365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304800" y="15240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600"/>
              <a:buFont typeface="Times New Roman"/>
              <a:buNone/>
            </a:pPr>
            <a:r>
              <a:rPr lang="en-US" sz="3600" b="1" i="0" u="none">
                <a:solidFill>
                  <a:schemeClr val="dk1"/>
                </a:solidFill>
                <a:latin typeface="Times New Roman"/>
                <a:ea typeface="Times New Roman"/>
                <a:cs typeface="Times New Roman"/>
                <a:sym typeface="Times New Roman"/>
              </a:rPr>
              <a:t>Introduction</a:t>
            </a:r>
            <a:endParaRPr/>
          </a:p>
        </p:txBody>
      </p:sp>
      <p:sp>
        <p:nvSpPr>
          <p:cNvPr id="105" name="Google Shape;105;p16"/>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0" indent="0" algn="ctr">
              <a:spcBef>
                <a:spcPts val="480"/>
              </a:spcBef>
              <a:buNone/>
            </a:pPr>
            <a:r>
              <a:rPr lang="en-US" sz="2400" b="0" i="0" u="none" strike="noStrike" dirty="0">
                <a:solidFill>
                  <a:srgbClr val="000000"/>
                </a:solidFill>
                <a:effectLst/>
                <a:latin typeface="Calibri" panose="020F0502020204030204" pitchFamily="34" charset="0"/>
              </a:rPr>
              <a:t>The selected dataset depicts a supply chain logistics problem with multiple variables that control the costing and price of a product. The decision variables include manufacturing plants and destination ports. Other data like </a:t>
            </a:r>
            <a:r>
              <a:rPr lang="en-US" sz="2400" dirty="0">
                <a:solidFill>
                  <a:srgbClr val="000000"/>
                </a:solidFill>
                <a:latin typeface="Calibri" panose="020F0502020204030204" pitchFamily="34" charset="0"/>
              </a:rPr>
              <a:t>shipping charges, minimum cost, freight rates etc. is also available </a:t>
            </a:r>
            <a:r>
              <a:rPr lang="en-US" sz="2400" b="0" i="0" u="none" strike="noStrike" dirty="0">
                <a:solidFill>
                  <a:srgbClr val="000000"/>
                </a:solidFill>
                <a:effectLst/>
                <a:latin typeface="Calibri" panose="020F0502020204030204" pitchFamily="34" charset="0"/>
              </a:rPr>
              <a:t>for further analysis using python and SAS Visual Analytics.</a:t>
            </a:r>
          </a:p>
          <a:p>
            <a:pPr marL="0" indent="0" algn="ctr">
              <a:spcBef>
                <a:spcPts val="480"/>
              </a:spcBef>
              <a:buNone/>
            </a:pPr>
            <a:endParaRPr lang="en-US" sz="2400" b="0" i="0" u="none" strike="noStrike" dirty="0">
              <a:solidFill>
                <a:srgbClr val="000000"/>
              </a:solidFill>
              <a:effectLst/>
              <a:latin typeface="Times New Roman"/>
              <a:cs typeface="Times New Roman"/>
              <a:sym typeface="Times New Roman"/>
            </a:endParaRPr>
          </a:p>
          <a:p>
            <a:pPr marL="0" indent="0" algn="ctr">
              <a:spcBef>
                <a:spcPts val="480"/>
              </a:spcBef>
              <a:buNone/>
            </a:pPr>
            <a:r>
              <a:rPr lang="en-US" sz="2400" dirty="0">
                <a:solidFill>
                  <a:srgbClr val="000000"/>
                </a:solidFill>
                <a:latin typeface="Calibri" panose="020F0502020204030204" pitchFamily="34" charset="0"/>
                <a:sym typeface="Times New Roman"/>
              </a:rPr>
              <a:t>Using programming, analytics and visualization tools we hope to find the optimal solution for minimum transportation costing and formulate a program for the same along with visually depicting the problem using SAS.</a:t>
            </a:r>
            <a:endParaRPr lang="en-US" sz="2400" dirty="0">
              <a:solidFill>
                <a:srgbClr val="000000"/>
              </a:solidFill>
              <a:latin typeface="Calibri" panose="020F0502020204030204" pitchFamily="34" charset="0"/>
            </a:endParaRPr>
          </a:p>
        </p:txBody>
      </p:sp>
      <p:pic>
        <p:nvPicPr>
          <p:cNvPr id="106" name="Google Shape;106;p16"/>
          <p:cNvPicPr preferRelativeResize="0"/>
          <p:nvPr/>
        </p:nvPicPr>
        <p:blipFill rotWithShape="1">
          <a:blip r:embed="rId3">
            <a:alphaModFix/>
          </a:blip>
          <a:srcRect/>
          <a:stretch/>
        </p:blipFill>
        <p:spPr>
          <a:xfrm>
            <a:off x="7778750" y="5486400"/>
            <a:ext cx="1371600" cy="1365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altLang="en-US" sz="3600" b="1">
                <a:latin typeface="Times New Roman" panose="02020603050405020304" pitchFamily="18" charset="0"/>
                <a:cs typeface="Times New Roman" panose="02020603050405020304" pitchFamily="18" charset="0"/>
              </a:rPr>
              <a:t>Literature Survey</a:t>
            </a:r>
          </a:p>
        </p:txBody>
      </p:sp>
      <p:sp>
        <p:nvSpPr>
          <p:cNvPr id="7171" name="Content Placeholder 2"/>
          <p:cNvSpPr>
            <a:spLocks noGrp="1"/>
          </p:cNvSpPr>
          <p:nvPr>
            <p:ph idx="1"/>
          </p:nvPr>
        </p:nvSpPr>
        <p:spPr>
          <a:xfrm>
            <a:off x="152400" y="1828800"/>
            <a:ext cx="8686800" cy="4525963"/>
          </a:xfrm>
        </p:spPr>
        <p:txBody>
          <a:bodyPr/>
          <a:lstStyle/>
          <a:p>
            <a:pPr eaLnBrk="1" hangingPunct="1"/>
            <a:r>
              <a:rPr lang="en-US" altLang="en-US" sz="2000" dirty="0">
                <a:latin typeface="Times New Roman" panose="02020603050405020304" pitchFamily="18" charset="0"/>
                <a:cs typeface="Times New Roman" panose="02020603050405020304" pitchFamily="18" charset="0"/>
              </a:rPr>
              <a:t>The transportation problem is a special type of linear programming problem where the objective is to minimize the cost of distributing a product from a number of sources or origins to a number of destinations. </a:t>
            </a:r>
          </a:p>
          <a:p>
            <a:pPr eaLnBrk="1" hangingPunct="1"/>
            <a:r>
              <a:rPr lang="en-US" altLang="en-US" sz="2000" dirty="0">
                <a:latin typeface="Times New Roman" panose="02020603050405020304" pitchFamily="18" charset="0"/>
                <a:cs typeface="Times New Roman" panose="02020603050405020304" pitchFamily="18" charset="0"/>
              </a:rPr>
              <a:t>Because of its special structure the usual simplex method is not suitable for solving transportation problems. These problems require a special method of solution. The origin of a transportation problem is the location from which shipments are dispatched.</a:t>
            </a:r>
          </a:p>
          <a:p>
            <a:pPr eaLnBrk="1" hangingPunct="1"/>
            <a:r>
              <a:rPr lang="en-US" altLang="en-US" sz="2000" dirty="0">
                <a:latin typeface="Times New Roman" panose="02020603050405020304" pitchFamily="18" charset="0"/>
                <a:cs typeface="Times New Roman" panose="02020603050405020304" pitchFamily="18" charset="0"/>
              </a:rPr>
              <a:t> The destination of a transportation problem is the location to which shipments are transported. The unit transportation cost is the cost of transporting one unit of the consignment from an origin to a destination.</a:t>
            </a:r>
          </a:p>
        </p:txBody>
      </p:sp>
      <p:pic>
        <p:nvPicPr>
          <p:cNvPr id="717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8750" y="5486400"/>
            <a:ext cx="1371600" cy="1365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0798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600"/>
              <a:buFont typeface="Times New Roman"/>
              <a:buNone/>
            </a:pPr>
            <a:r>
              <a:rPr lang="en-US" sz="3600" b="1" i="0" u="none">
                <a:solidFill>
                  <a:schemeClr val="dk1"/>
                </a:solidFill>
                <a:latin typeface="Times New Roman"/>
                <a:ea typeface="Times New Roman"/>
                <a:cs typeface="Times New Roman"/>
                <a:sym typeface="Times New Roman"/>
              </a:rPr>
              <a:t>Problem Statement</a:t>
            </a:r>
            <a:endParaRPr/>
          </a:p>
        </p:txBody>
      </p:sp>
      <p:pic>
        <p:nvPicPr>
          <p:cNvPr id="119" name="Google Shape;119;p18"/>
          <p:cNvPicPr preferRelativeResize="0"/>
          <p:nvPr/>
        </p:nvPicPr>
        <p:blipFill rotWithShape="1">
          <a:blip r:embed="rId3">
            <a:alphaModFix/>
          </a:blip>
          <a:srcRect/>
          <a:stretch/>
        </p:blipFill>
        <p:spPr>
          <a:xfrm>
            <a:off x="7778750" y="5486400"/>
            <a:ext cx="1371600" cy="1365250"/>
          </a:xfrm>
          <a:prstGeom prst="rect">
            <a:avLst/>
          </a:prstGeom>
          <a:noFill/>
          <a:ln>
            <a:noFill/>
          </a:ln>
        </p:spPr>
      </p:pic>
      <p:sp>
        <p:nvSpPr>
          <p:cNvPr id="120" name="Google Shape;120;p18"/>
          <p:cNvSpPr/>
          <p:nvPr/>
        </p:nvSpPr>
        <p:spPr>
          <a:xfrm>
            <a:off x="571500" y="2827050"/>
            <a:ext cx="8001000" cy="1203900"/>
          </a:xfrm>
          <a:prstGeom prst="rect">
            <a:avLst/>
          </a:prstGeom>
          <a:gradFill>
            <a:gsLst>
              <a:gs pos="0">
                <a:srgbClr val="B4C0D6">
                  <a:alpha val="4705"/>
                </a:srgbClr>
              </a:gs>
              <a:gs pos="1000">
                <a:srgbClr val="B4C0D6">
                  <a:alpha val="4705"/>
                </a:srgbClr>
              </a:gs>
              <a:gs pos="25000">
                <a:srgbClr val="DFECF9">
                  <a:alpha val="4705"/>
                </a:srgbClr>
              </a:gs>
              <a:gs pos="48000">
                <a:srgbClr val="B4C0D6">
                  <a:alpha val="4705"/>
                </a:srgbClr>
              </a:gs>
              <a:gs pos="69000">
                <a:srgbClr val="DFECF9">
                  <a:alpha val="4705"/>
                </a:srgbClr>
              </a:gs>
              <a:gs pos="86000">
                <a:srgbClr val="B4C0D6">
                  <a:alpha val="4705"/>
                </a:srgbClr>
              </a:gs>
              <a:gs pos="100000">
                <a:srgbClr val="DFECF9">
                  <a:alpha val="4705"/>
                </a:srgbClr>
              </a:gs>
            </a:gsLst>
            <a:lin ang="0" scaled="0"/>
          </a:gradFill>
          <a:ln w="126000" cap="flat" cmpd="sng">
            <a:solidFill>
              <a:schemeClr val="dk2"/>
            </a:solidFill>
            <a:prstDash val="solid"/>
            <a:round/>
            <a:headEnd type="none" w="sm" len="sm"/>
            <a:tailEnd type="none" w="sm" len="sm"/>
          </a:ln>
        </p:spPr>
        <p:txBody>
          <a:bodyPr spcFirstLastPara="1" wrap="square" lIns="91425" tIns="45700" rIns="91425" bIns="45700" anchor="ctr" anchorCtr="1">
            <a:noAutofit/>
          </a:bodyPr>
          <a:lstStyle/>
          <a:p>
            <a:pPr marL="0" lvl="0" indent="0" algn="ctr" rtl="0">
              <a:spcBef>
                <a:spcPts val="0"/>
              </a:spcBef>
              <a:spcAft>
                <a:spcPts val="0"/>
              </a:spcAft>
              <a:buClr>
                <a:schemeClr val="dk1"/>
              </a:buClr>
              <a:buSzPts val="3200"/>
              <a:buFont typeface="Times New Roman"/>
              <a:buNone/>
            </a:pPr>
            <a:r>
              <a:rPr lang="en-US" sz="3200" b="1" dirty="0">
                <a:solidFill>
                  <a:schemeClr val="dk1"/>
                </a:solidFill>
                <a:latin typeface="Times New Roman"/>
                <a:ea typeface="Times New Roman"/>
                <a:cs typeface="Times New Roman"/>
                <a:sym typeface="Times New Roman"/>
              </a:rPr>
              <a:t>Supply Chain Logistics Problem</a:t>
            </a:r>
            <a:endParaRPr sz="3600" b="1" i="0" u="none" strike="noStrike" cap="none" dirty="0">
              <a:solidFill>
                <a:srgbClr val="B4C0D6"/>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9"/>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600"/>
              <a:buFont typeface="Times New Roman"/>
              <a:buNone/>
            </a:pPr>
            <a:r>
              <a:rPr lang="en-US" sz="3600" b="1" i="0" u="none">
                <a:solidFill>
                  <a:schemeClr val="dk1"/>
                </a:solidFill>
                <a:latin typeface="Times New Roman"/>
                <a:ea typeface="Times New Roman"/>
                <a:cs typeface="Times New Roman"/>
                <a:sym typeface="Times New Roman"/>
              </a:rPr>
              <a:t>Problem Statement</a:t>
            </a:r>
            <a:endParaRPr/>
          </a:p>
        </p:txBody>
      </p:sp>
      <p:pic>
        <p:nvPicPr>
          <p:cNvPr id="126" name="Google Shape;126;p19"/>
          <p:cNvPicPr preferRelativeResize="0"/>
          <p:nvPr/>
        </p:nvPicPr>
        <p:blipFill rotWithShape="1">
          <a:blip r:embed="rId3">
            <a:alphaModFix/>
          </a:blip>
          <a:srcRect/>
          <a:stretch/>
        </p:blipFill>
        <p:spPr>
          <a:xfrm>
            <a:off x="7778750" y="5486400"/>
            <a:ext cx="1371600" cy="1365250"/>
          </a:xfrm>
          <a:prstGeom prst="rect">
            <a:avLst/>
          </a:prstGeom>
          <a:noFill/>
          <a:ln>
            <a:noFill/>
          </a:ln>
        </p:spPr>
      </p:pic>
      <p:sp>
        <p:nvSpPr>
          <p:cNvPr id="127" name="Google Shape;127;p19"/>
          <p:cNvSpPr/>
          <p:nvPr/>
        </p:nvSpPr>
        <p:spPr>
          <a:xfrm>
            <a:off x="571500" y="1962125"/>
            <a:ext cx="8001000" cy="3160200"/>
          </a:xfrm>
          <a:prstGeom prst="rect">
            <a:avLst/>
          </a:prstGeom>
          <a:gradFill>
            <a:gsLst>
              <a:gs pos="0">
                <a:srgbClr val="B4C0D6">
                  <a:alpha val="4705"/>
                </a:srgbClr>
              </a:gs>
              <a:gs pos="1000">
                <a:srgbClr val="B4C0D6">
                  <a:alpha val="4705"/>
                </a:srgbClr>
              </a:gs>
              <a:gs pos="25000">
                <a:srgbClr val="DFECF9">
                  <a:alpha val="4705"/>
                </a:srgbClr>
              </a:gs>
              <a:gs pos="48000">
                <a:srgbClr val="B4C0D6">
                  <a:alpha val="4705"/>
                </a:srgbClr>
              </a:gs>
              <a:gs pos="69000">
                <a:srgbClr val="DFECF9">
                  <a:alpha val="4705"/>
                </a:srgbClr>
              </a:gs>
              <a:gs pos="86000">
                <a:srgbClr val="B4C0D6">
                  <a:alpha val="4705"/>
                </a:srgbClr>
              </a:gs>
              <a:gs pos="100000">
                <a:srgbClr val="DFECF9">
                  <a:alpha val="4705"/>
                </a:srgbClr>
              </a:gs>
            </a:gsLst>
            <a:lin ang="0" scaled="0"/>
          </a:gradFill>
          <a:ln w="126000" cap="flat" cmpd="sng">
            <a:solidFill>
              <a:schemeClr val="dk2"/>
            </a:solidFill>
            <a:prstDash val="solid"/>
            <a:round/>
            <a:headEnd type="none" w="sm" len="sm"/>
            <a:tailEnd type="none" w="sm" len="sm"/>
          </a:ln>
        </p:spPr>
        <p:txBody>
          <a:bodyPr spcFirstLastPara="1" wrap="square" lIns="91425" tIns="45700" rIns="91425" bIns="45700" anchor="ctr" anchorCtr="1">
            <a:noAutofit/>
          </a:bodyPr>
          <a:lstStyle/>
          <a:p>
            <a:pPr marL="0" lvl="0" indent="0" algn="ctr" rtl="0">
              <a:spcBef>
                <a:spcPts val="0"/>
              </a:spcBef>
              <a:spcAft>
                <a:spcPts val="0"/>
              </a:spcAft>
              <a:buClr>
                <a:schemeClr val="dk1"/>
              </a:buClr>
              <a:buSzPts val="3200"/>
              <a:buFont typeface="Times New Roman"/>
              <a:buNone/>
            </a:pPr>
            <a:r>
              <a:rPr lang="en-US" sz="3200" b="1" dirty="0">
                <a:solidFill>
                  <a:schemeClr val="dk1"/>
                </a:solidFill>
                <a:latin typeface="Times New Roman"/>
                <a:ea typeface="Times New Roman"/>
                <a:cs typeface="Times New Roman"/>
                <a:sym typeface="Times New Roman"/>
              </a:rPr>
              <a:t>This project aims at providing</a:t>
            </a:r>
            <a:r>
              <a:rPr lang="en-US" sz="3200" dirty="0">
                <a:solidFill>
                  <a:srgbClr val="000000"/>
                </a:solidFill>
                <a:latin typeface="Calibri" panose="020F0502020204030204" pitchFamily="34" charset="0"/>
                <a:sym typeface="Times New Roman"/>
              </a:rPr>
              <a:t> </a:t>
            </a:r>
            <a:r>
              <a:rPr lang="en-US" sz="3200" b="1" dirty="0">
                <a:solidFill>
                  <a:schemeClr val="dk1"/>
                </a:solidFill>
                <a:latin typeface="Times New Roman"/>
                <a:cs typeface="Times New Roman"/>
                <a:sym typeface="Times New Roman"/>
              </a:rPr>
              <a:t>the optimal solution for minimum transportation costing based on two decision variables along with a pictorial overview of the problem.</a:t>
            </a:r>
            <a:endParaRPr sz="3200" b="1" dirty="0">
              <a:solidFill>
                <a:schemeClr val="dk1"/>
              </a:solidFill>
              <a:latin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600"/>
              <a:buFont typeface="Times New Roman"/>
              <a:buNone/>
            </a:pPr>
            <a:r>
              <a:rPr lang="en-US" sz="3600" b="1" i="0" u="none">
                <a:solidFill>
                  <a:schemeClr val="dk1"/>
                </a:solidFill>
                <a:latin typeface="Times New Roman"/>
                <a:ea typeface="Times New Roman"/>
                <a:cs typeface="Times New Roman"/>
                <a:sym typeface="Times New Roman"/>
              </a:rPr>
              <a:t>System Description</a:t>
            </a:r>
            <a:endParaRPr/>
          </a:p>
        </p:txBody>
      </p:sp>
      <p:sp>
        <p:nvSpPr>
          <p:cNvPr id="133" name="Google Shape;133;p20"/>
          <p:cNvSpPr txBox="1">
            <a:spLocks noGrp="1"/>
          </p:cNvSpPr>
          <p:nvPr>
            <p:ph type="body" idx="1"/>
          </p:nvPr>
        </p:nvSpPr>
        <p:spPr>
          <a:xfrm>
            <a:off x="457212" y="1648050"/>
            <a:ext cx="8229600" cy="4526100"/>
          </a:xfrm>
          <a:prstGeom prst="rect">
            <a:avLst/>
          </a:prstGeom>
          <a:noFill/>
          <a:ln>
            <a:noFill/>
          </a:ln>
        </p:spPr>
        <p:txBody>
          <a:bodyPr spcFirstLastPara="1" wrap="square" lIns="91425" tIns="45700" rIns="91425" bIns="45700" anchor="t" anchorCtr="0">
            <a:noAutofit/>
          </a:bodyPr>
          <a:lstStyle/>
          <a:p>
            <a:pPr marL="0" lvl="0" indent="0" algn="l" rtl="0">
              <a:spcBef>
                <a:spcPts val="360"/>
              </a:spcBef>
              <a:spcAft>
                <a:spcPts val="0"/>
              </a:spcAft>
              <a:buNone/>
            </a:pPr>
            <a:r>
              <a:rPr lang="en-US" sz="2000" b="1" dirty="0">
                <a:latin typeface="Times New Roman"/>
                <a:ea typeface="Times New Roman"/>
                <a:cs typeface="Times New Roman"/>
                <a:sym typeface="Times New Roman"/>
              </a:rPr>
              <a:t>Software Requirements</a:t>
            </a:r>
            <a:endParaRPr sz="2000" dirty="0">
              <a:solidFill>
                <a:srgbClr val="C00000"/>
              </a:solidFill>
              <a:latin typeface="Times New Roman"/>
              <a:ea typeface="Times New Roman"/>
              <a:cs typeface="Times New Roman"/>
              <a:sym typeface="Times New Roman"/>
            </a:endParaRPr>
          </a:p>
          <a:p>
            <a:pPr marL="457200" marR="0" lvl="0" indent="-342900" algn="l" rtl="0">
              <a:lnSpc>
                <a:spcPct val="100000"/>
              </a:lnSpc>
              <a:spcBef>
                <a:spcPts val="0"/>
              </a:spcBef>
              <a:spcAft>
                <a:spcPts val="0"/>
              </a:spcAft>
              <a:buSzPts val="1800"/>
              <a:buFont typeface="Times New Roman"/>
              <a:buChar char="•"/>
            </a:pPr>
            <a:r>
              <a:rPr lang="en-US" sz="2000" dirty="0">
                <a:latin typeface="Times New Roman"/>
                <a:ea typeface="Times New Roman"/>
                <a:cs typeface="Times New Roman"/>
                <a:sym typeface="Times New Roman"/>
              </a:rPr>
              <a:t>We downloaded the base dataset on excel 2019, where the data can be cleaned easily.</a:t>
            </a:r>
          </a:p>
          <a:p>
            <a:pPr>
              <a:spcBef>
                <a:spcPts val="0"/>
              </a:spcBef>
              <a:buFont typeface="Times New Roman"/>
              <a:buChar char="•"/>
            </a:pPr>
            <a:r>
              <a:rPr lang="en-US" sz="2000" b="0" i="0" u="none" dirty="0">
                <a:latin typeface="Times New Roman"/>
                <a:ea typeface="Times New Roman"/>
                <a:cs typeface="Times New Roman"/>
                <a:sym typeface="Times New Roman"/>
              </a:rPr>
              <a:t>This implementation of the analysis is done on Google </a:t>
            </a:r>
            <a:r>
              <a:rPr lang="en-US" sz="2000" b="0" i="0" u="none" dirty="0" err="1">
                <a:latin typeface="Times New Roman"/>
                <a:ea typeface="Times New Roman"/>
                <a:cs typeface="Times New Roman"/>
                <a:sym typeface="Times New Roman"/>
              </a:rPr>
              <a:t>Colab</a:t>
            </a:r>
            <a:r>
              <a:rPr lang="en-US" sz="2000" b="0" i="0" u="none" dirty="0">
                <a:latin typeface="Times New Roman"/>
                <a:ea typeface="Times New Roman"/>
                <a:cs typeface="Times New Roman"/>
                <a:sym typeface="Times New Roman"/>
              </a:rPr>
              <a:t> notebooks since it is easier to share and modify on the cloud.</a:t>
            </a:r>
            <a:endParaRPr sz="2000" b="0" i="0" u="none" dirty="0">
              <a:latin typeface="Times New Roman"/>
              <a:ea typeface="Times New Roman"/>
              <a:cs typeface="Times New Roman"/>
              <a:sym typeface="Times New Roman"/>
            </a:endParaRPr>
          </a:p>
          <a:p>
            <a:pPr marL="457200" marR="0" lvl="0" indent="-342900" algn="l" rtl="0">
              <a:lnSpc>
                <a:spcPct val="100000"/>
              </a:lnSpc>
              <a:spcBef>
                <a:spcPts val="0"/>
              </a:spcBef>
              <a:spcAft>
                <a:spcPts val="0"/>
              </a:spcAft>
              <a:buSzPts val="1800"/>
              <a:buFont typeface="Times New Roman"/>
              <a:buChar char="•"/>
            </a:pPr>
            <a:r>
              <a:rPr lang="en-US" sz="2000" b="0" i="0" u="none" dirty="0">
                <a:latin typeface="Times New Roman"/>
                <a:ea typeface="Times New Roman"/>
                <a:cs typeface="Times New Roman"/>
                <a:sym typeface="Times New Roman"/>
              </a:rPr>
              <a:t>The OS used is Windows 11/10 </a:t>
            </a:r>
          </a:p>
          <a:p>
            <a:pPr marL="457200" marR="0" lvl="0" indent="-342900" algn="l" rtl="0">
              <a:lnSpc>
                <a:spcPct val="100000"/>
              </a:lnSpc>
              <a:spcBef>
                <a:spcPts val="0"/>
              </a:spcBef>
              <a:spcAft>
                <a:spcPts val="0"/>
              </a:spcAft>
              <a:buSzPts val="1800"/>
              <a:buFont typeface="Times New Roman"/>
              <a:buChar char="•"/>
            </a:pPr>
            <a:r>
              <a:rPr lang="en-US" sz="2000" b="0" i="0" u="none" dirty="0">
                <a:latin typeface="Times New Roman"/>
                <a:ea typeface="Times New Roman"/>
                <a:cs typeface="Times New Roman"/>
                <a:sym typeface="Times New Roman"/>
              </a:rPr>
              <a:t>The python kernel version on Googl</a:t>
            </a:r>
            <a:r>
              <a:rPr lang="en-US" sz="2000" dirty="0">
                <a:latin typeface="Times New Roman"/>
                <a:ea typeface="Times New Roman"/>
                <a:cs typeface="Times New Roman"/>
                <a:sym typeface="Times New Roman"/>
              </a:rPr>
              <a:t>e </a:t>
            </a:r>
            <a:r>
              <a:rPr lang="en-US" sz="2000" dirty="0" err="1">
                <a:latin typeface="Times New Roman"/>
                <a:ea typeface="Times New Roman"/>
                <a:cs typeface="Times New Roman"/>
                <a:sym typeface="Times New Roman"/>
              </a:rPr>
              <a:t>Colab</a:t>
            </a:r>
            <a:r>
              <a:rPr lang="en-US" sz="2000" dirty="0">
                <a:latin typeface="Times New Roman"/>
                <a:ea typeface="Times New Roman"/>
                <a:cs typeface="Times New Roman"/>
                <a:sym typeface="Times New Roman"/>
              </a:rPr>
              <a:t> is </a:t>
            </a:r>
            <a:r>
              <a:rPr lang="en-US" sz="2000" b="0" i="0" u="none" dirty="0">
                <a:latin typeface="Times New Roman"/>
                <a:ea typeface="Times New Roman"/>
                <a:cs typeface="Times New Roman"/>
                <a:sym typeface="Times New Roman"/>
              </a:rPr>
              <a:t>3.7.13</a:t>
            </a:r>
            <a:endParaRPr sz="2000" b="0" i="0" u="none" dirty="0">
              <a:latin typeface="Times New Roman"/>
              <a:ea typeface="Times New Roman"/>
              <a:cs typeface="Times New Roman"/>
              <a:sym typeface="Times New Roman"/>
            </a:endParaRPr>
          </a:p>
          <a:p>
            <a:pPr marL="457200" marR="0" lvl="0" indent="-342900" algn="l" rtl="0">
              <a:lnSpc>
                <a:spcPct val="100000"/>
              </a:lnSpc>
              <a:spcBef>
                <a:spcPts val="0"/>
              </a:spcBef>
              <a:spcAft>
                <a:spcPts val="0"/>
              </a:spcAft>
              <a:buSzPts val="1800"/>
              <a:buFont typeface="Times New Roman"/>
              <a:buChar char="•"/>
            </a:pPr>
            <a:r>
              <a:rPr lang="en-US" sz="2000" b="0" i="0" u="none" dirty="0">
                <a:latin typeface="Times New Roman"/>
                <a:ea typeface="Times New Roman"/>
                <a:cs typeface="Times New Roman"/>
                <a:sym typeface="Times New Roman"/>
              </a:rPr>
              <a:t>The bit frame used is for windows-64 bit​.</a:t>
            </a:r>
            <a:endParaRPr sz="2000" b="0" i="0" u="none" dirty="0">
              <a:latin typeface="Times New Roman"/>
              <a:ea typeface="Times New Roman"/>
              <a:cs typeface="Times New Roman"/>
              <a:sym typeface="Times New Roman"/>
            </a:endParaRPr>
          </a:p>
          <a:p>
            <a:pPr marL="457200" marR="0" lvl="0" indent="-342900" algn="l" rtl="0">
              <a:lnSpc>
                <a:spcPct val="100000"/>
              </a:lnSpc>
              <a:spcBef>
                <a:spcPts val="0"/>
              </a:spcBef>
              <a:spcAft>
                <a:spcPts val="0"/>
              </a:spcAft>
              <a:buSzPts val="1800"/>
              <a:buFont typeface="Times New Roman"/>
              <a:buChar char="•"/>
            </a:pPr>
            <a:r>
              <a:rPr lang="en-US" sz="2000" b="0" i="0" u="none" dirty="0">
                <a:latin typeface="Times New Roman"/>
                <a:ea typeface="Times New Roman"/>
                <a:cs typeface="Times New Roman"/>
                <a:sym typeface="Times New Roman"/>
              </a:rPr>
              <a:t>Python libraries like pandas, </a:t>
            </a:r>
            <a:r>
              <a:rPr lang="en-US" sz="2000" dirty="0" err="1">
                <a:latin typeface="Times New Roman"/>
                <a:ea typeface="Times New Roman"/>
                <a:cs typeface="Times New Roman"/>
                <a:sym typeface="Times New Roman"/>
              </a:rPr>
              <a:t>numpy</a:t>
            </a:r>
            <a:r>
              <a:rPr lang="en-US" sz="2000" dirty="0">
                <a:latin typeface="Times New Roman"/>
                <a:ea typeface="Times New Roman"/>
                <a:cs typeface="Times New Roman"/>
                <a:sym typeface="Times New Roman"/>
              </a:rPr>
              <a:t> </a:t>
            </a:r>
            <a:r>
              <a:rPr lang="en-US" sz="2000" b="0" i="0" u="none" dirty="0">
                <a:latin typeface="Times New Roman"/>
                <a:ea typeface="Times New Roman"/>
                <a:cs typeface="Times New Roman"/>
                <a:sym typeface="Times New Roman"/>
              </a:rPr>
              <a:t>and pulp are installed for implementation of the code.</a:t>
            </a:r>
            <a:r>
              <a:rPr lang="en-US" sz="2000" b="0" i="0" u="none" dirty="0">
                <a:solidFill>
                  <a:srgbClr val="C00000"/>
                </a:solidFill>
                <a:latin typeface="Times New Roman"/>
                <a:ea typeface="Times New Roman"/>
                <a:cs typeface="Times New Roman"/>
                <a:sym typeface="Times New Roman"/>
              </a:rPr>
              <a:t>​</a:t>
            </a:r>
            <a:endParaRPr sz="3600" dirty="0"/>
          </a:p>
        </p:txBody>
      </p:sp>
      <p:pic>
        <p:nvPicPr>
          <p:cNvPr id="134" name="Google Shape;134;p20"/>
          <p:cNvPicPr preferRelativeResize="0"/>
          <p:nvPr/>
        </p:nvPicPr>
        <p:blipFill rotWithShape="1">
          <a:blip r:embed="rId3">
            <a:alphaModFix/>
          </a:blip>
          <a:srcRect/>
          <a:stretch/>
        </p:blipFill>
        <p:spPr>
          <a:xfrm>
            <a:off x="7778750" y="5486400"/>
            <a:ext cx="1371600" cy="1365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3"/>
          <p:cNvSpPr txBox="1">
            <a:spLocks noGrp="1"/>
          </p:cNvSpPr>
          <p:nvPr>
            <p:ph type="title"/>
          </p:nvPr>
        </p:nvSpPr>
        <p:spPr>
          <a:xfrm>
            <a:off x="457200" y="244925"/>
            <a:ext cx="8229600" cy="23163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600"/>
              <a:buFont typeface="Times New Roman"/>
              <a:buNone/>
            </a:pPr>
            <a:r>
              <a:rPr lang="en-US" sz="3600" b="1" i="0" u="none">
                <a:solidFill>
                  <a:schemeClr val="dk1"/>
                </a:solidFill>
                <a:latin typeface="Times New Roman"/>
                <a:ea typeface="Times New Roman"/>
                <a:cs typeface="Times New Roman"/>
                <a:sym typeface="Times New Roman"/>
              </a:rPr>
              <a:t>Implementation</a:t>
            </a:r>
            <a:br>
              <a:rPr lang="en-US" sz="3600" b="1" i="0" u="none">
                <a:solidFill>
                  <a:schemeClr val="dk1"/>
                </a:solidFill>
                <a:latin typeface="Times New Roman"/>
                <a:ea typeface="Times New Roman"/>
                <a:cs typeface="Times New Roman"/>
                <a:sym typeface="Times New Roman"/>
              </a:rPr>
            </a:br>
            <a:endParaRPr/>
          </a:p>
        </p:txBody>
      </p:sp>
      <p:pic>
        <p:nvPicPr>
          <p:cNvPr id="155" name="Google Shape;155;p23"/>
          <p:cNvPicPr preferRelativeResize="0"/>
          <p:nvPr/>
        </p:nvPicPr>
        <p:blipFill rotWithShape="1">
          <a:blip r:embed="rId3">
            <a:alphaModFix/>
          </a:blip>
          <a:srcRect/>
          <a:stretch/>
        </p:blipFill>
        <p:spPr>
          <a:xfrm>
            <a:off x="7778750" y="5486400"/>
            <a:ext cx="1371600" cy="1365250"/>
          </a:xfrm>
          <a:prstGeom prst="rect">
            <a:avLst/>
          </a:prstGeom>
          <a:noFill/>
          <a:ln>
            <a:noFill/>
          </a:ln>
        </p:spPr>
      </p:pic>
      <p:sp>
        <p:nvSpPr>
          <p:cNvPr id="156" name="Google Shape;156;p23"/>
          <p:cNvSpPr txBox="1"/>
          <p:nvPr/>
        </p:nvSpPr>
        <p:spPr>
          <a:xfrm>
            <a:off x="457200" y="1777073"/>
            <a:ext cx="7911300" cy="224673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b="1" dirty="0">
                <a:latin typeface="Times New Roman"/>
                <a:ea typeface="Times New Roman"/>
                <a:cs typeface="Times New Roman"/>
                <a:sym typeface="Times New Roman"/>
              </a:rPr>
              <a:t>The Implementation to this problem consists of three parts:</a:t>
            </a:r>
            <a:endParaRPr sz="2400" b="1" dirty="0">
              <a:latin typeface="Times New Roman"/>
              <a:ea typeface="Times New Roman"/>
              <a:cs typeface="Times New Roman"/>
              <a:sym typeface="Times New Roman"/>
            </a:endParaRPr>
          </a:p>
          <a:p>
            <a:pPr marL="596900" lvl="0" indent="-457200" algn="l" rtl="0">
              <a:spcBef>
                <a:spcPts val="0"/>
              </a:spcBef>
              <a:spcAft>
                <a:spcPts val="0"/>
              </a:spcAft>
              <a:buSzPct val="70000"/>
              <a:buFont typeface="+mj-lt"/>
              <a:buAutoNum type="arabicPeriod"/>
            </a:pPr>
            <a:r>
              <a:rPr lang="en-US" sz="2400" b="1" dirty="0">
                <a:latin typeface="Times New Roman"/>
                <a:ea typeface="Times New Roman"/>
                <a:cs typeface="Times New Roman"/>
                <a:sym typeface="Times New Roman"/>
              </a:rPr>
              <a:t>Data Cleaning and Exploration</a:t>
            </a:r>
            <a:endParaRPr sz="2400" b="1" dirty="0">
              <a:latin typeface="Times New Roman"/>
              <a:ea typeface="Times New Roman"/>
              <a:cs typeface="Times New Roman"/>
              <a:sym typeface="Times New Roman"/>
            </a:endParaRPr>
          </a:p>
          <a:p>
            <a:pPr marL="596900" lvl="0" indent="-457200" algn="l" rtl="0">
              <a:spcBef>
                <a:spcPts val="0"/>
              </a:spcBef>
              <a:spcAft>
                <a:spcPts val="0"/>
              </a:spcAft>
              <a:buSzPct val="70000"/>
              <a:buFont typeface="+mj-lt"/>
              <a:buAutoNum type="arabicPeriod"/>
            </a:pPr>
            <a:r>
              <a:rPr lang="en-US" sz="2400" b="1" dirty="0">
                <a:latin typeface="Times New Roman"/>
                <a:ea typeface="Times New Roman"/>
                <a:cs typeface="Times New Roman"/>
                <a:sym typeface="Times New Roman"/>
              </a:rPr>
              <a:t>Data Visualization</a:t>
            </a:r>
            <a:endParaRPr sz="2400" b="1" dirty="0">
              <a:latin typeface="Times New Roman"/>
              <a:ea typeface="Times New Roman"/>
              <a:cs typeface="Times New Roman"/>
              <a:sym typeface="Times New Roman"/>
            </a:endParaRPr>
          </a:p>
          <a:p>
            <a:pPr marL="596900" lvl="0" indent="-457200" algn="l" rtl="0">
              <a:spcBef>
                <a:spcPts val="0"/>
              </a:spcBef>
              <a:spcAft>
                <a:spcPts val="0"/>
              </a:spcAft>
              <a:buSzPct val="70000"/>
              <a:buFont typeface="+mj-lt"/>
              <a:buAutoNum type="arabicPeriod"/>
            </a:pPr>
            <a:r>
              <a:rPr lang="en-US" sz="2400" b="1" dirty="0">
                <a:latin typeface="Times New Roman"/>
                <a:ea typeface="Times New Roman"/>
                <a:cs typeface="Times New Roman"/>
                <a:sym typeface="Times New Roman"/>
              </a:rPr>
              <a:t>Data Modelling and Conclusions</a:t>
            </a:r>
            <a:endParaRPr sz="2400" b="1" dirty="0">
              <a:latin typeface="Times New Roman"/>
              <a:ea typeface="Times New Roman"/>
              <a:cs typeface="Times New Roman"/>
              <a:sym typeface="Times New Roman"/>
            </a:endParaRPr>
          </a:p>
          <a:p>
            <a:pPr marL="457200" lvl="0" indent="0" algn="l" rtl="0">
              <a:spcBef>
                <a:spcPts val="0"/>
              </a:spcBef>
              <a:spcAft>
                <a:spcPts val="0"/>
              </a:spcAft>
              <a:buNone/>
            </a:pPr>
            <a:endParaRPr b="1" dirty="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TotalTime>
  <Words>1427</Words>
  <Application>Microsoft Office PowerPoint</Application>
  <PresentationFormat>On-screen Show (4:3)</PresentationFormat>
  <Paragraphs>146</Paragraphs>
  <Slides>29</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Courier New</vt:lpstr>
      <vt:lpstr>Noto Sans Symbols</vt:lpstr>
      <vt:lpstr>Times New Roman</vt:lpstr>
      <vt:lpstr>Wingdings</vt:lpstr>
      <vt:lpstr>Office Theme</vt:lpstr>
      <vt:lpstr>PowerPoint Presentation</vt:lpstr>
      <vt:lpstr>PowerPoint Presentation</vt:lpstr>
      <vt:lpstr>Contents </vt:lpstr>
      <vt:lpstr>Introduction</vt:lpstr>
      <vt:lpstr>Literature Survey</vt:lpstr>
      <vt:lpstr>Problem Statement</vt:lpstr>
      <vt:lpstr>Problem Statement</vt:lpstr>
      <vt:lpstr>System Description</vt:lpstr>
      <vt:lpstr>Implementation </vt:lpstr>
      <vt:lpstr>Implementation </vt:lpstr>
      <vt:lpstr>Implementation </vt:lpstr>
      <vt:lpstr>Implementation </vt:lpstr>
      <vt:lpstr>Implementation </vt:lpstr>
      <vt:lpstr>Implementation </vt:lpstr>
      <vt:lpstr>Implementation </vt:lpstr>
      <vt:lpstr>Implementation </vt:lpstr>
      <vt:lpstr>Implementation </vt:lpstr>
      <vt:lpstr>Implementation </vt:lpstr>
      <vt:lpstr>Implementation </vt:lpstr>
      <vt:lpstr>Implementation </vt:lpstr>
      <vt:lpstr>Implementation </vt:lpstr>
      <vt:lpstr>Implementation </vt:lpstr>
      <vt:lpstr>Implementation </vt:lpstr>
      <vt:lpstr>Implementation </vt:lpstr>
      <vt:lpstr>Conclusion </vt:lpstr>
      <vt:lpstr>Conclusion </vt:lpstr>
      <vt:lpstr>Conclusion </vt:lpstr>
      <vt:lpstr>Conclusion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Avichal Sharma</cp:lastModifiedBy>
  <cp:revision>28</cp:revision>
  <dcterms:modified xsi:type="dcterms:W3CDTF">2022-10-20T09:19:28Z</dcterms:modified>
</cp:coreProperties>
</file>