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0" r:id="rId2"/>
    <p:sldId id="257" r:id="rId3"/>
    <p:sldId id="256" r:id="rId4"/>
    <p:sldId id="258" r:id="rId5"/>
    <p:sldId id="259" r:id="rId6"/>
    <p:sldId id="261" r:id="rId7"/>
    <p:sldId id="262" r:id="rId8"/>
    <p:sldId id="263" r:id="rId9"/>
    <p:sldId id="268" r:id="rId10"/>
    <p:sldId id="260" r:id="rId11"/>
    <p:sldId id="269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 autoAdjust="0"/>
    <p:restoredTop sz="90741" autoAdjust="0"/>
  </p:normalViewPr>
  <p:slideViewPr>
    <p:cSldViewPr snapToGrid="0">
      <p:cViewPr varScale="1">
        <p:scale>
          <a:sx n="115" d="100"/>
          <a:sy n="115" d="100"/>
        </p:scale>
        <p:origin x="33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3CCE326-B7D0-4B72-BD0D-6D3DEC0238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ADVANCES IN REINFORCEMENT LEARNING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DB54C-1573-4CF7-820E-2DDDE025F6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ED89D-8673-4A97-A3A1-9F281C021B01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FC148-B8B9-4F4E-930A-A2DC2AA298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4797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127AC-3806-4403-90E9-EDF469240F52}" type="datetime1">
              <a:rPr lang="de-DE" smtClean="0"/>
              <a:t>09.07.22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AVINASH KUMAR | 6896835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8032-6EFF-401A-90A0-463771ABA7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26551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D531-1D93-48D9-B742-EE668403C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B040D-1944-449C-ADEF-780BBA8DA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CA456-966C-420E-967E-23B1823F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0F50-A69C-4116-B007-02679691BD8F}" type="datetime1">
              <a:rPr lang="de-DE" smtClean="0"/>
              <a:t>09.07.22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49C23-E1CE-4269-B384-47EA0A64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AVINASH KUMAR | 6896835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3C4A6-9364-494B-9402-C36DBBC9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858B-2A7C-4E55-984B-D3BC18C9811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43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8B86-A7E9-4A5A-83B7-1F9EABA3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88AAF-3CD5-4A02-97A3-226563390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9EEF7-45BA-4DC7-8021-11B826E6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1CE0-6FB8-411A-8C40-A12C0E24FCB2}" type="datetime1">
              <a:rPr lang="de-DE" smtClean="0"/>
              <a:t>09.07.22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334D1-41F8-43F1-985E-7E4A92CE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AVINASH KUMAR | 6896835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839E0-C3C5-444D-A7D0-964D2FA4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858B-2A7C-4E55-984B-D3BC18C9811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4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753CC-1A3B-423A-8012-454BBCA4E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527AB-414B-4226-9F37-9BD750846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1F386-3FEC-4416-9819-9E03D020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8E31-ACCF-4AF2-AF9F-342A856086D2}" type="datetime1">
              <a:rPr lang="de-DE" smtClean="0"/>
              <a:t>09.07.22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961C6-E2E3-407B-83B5-D27F952D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AVINASH KUMAR | 6896835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2C58-4398-45F1-B160-FD1A2970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858B-2A7C-4E55-984B-D3BC18C9811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35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01C5-2F25-4B96-96C4-67376ED8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310E-D0DD-4E8E-8CBE-85849B66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972DA-7B95-4B8D-9642-70759CFB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8BAA-8EC3-44D1-89D0-BF803F0237E8}" type="datetime1">
              <a:rPr lang="de-DE" smtClean="0"/>
              <a:t>09.07.22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6590D-3285-4CBF-8FE2-E9D415A6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AVINASH KUMAR | 6896835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13FAC-11ED-4F77-A4B7-84BB1A7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858B-2A7C-4E55-984B-D3BC18C9811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72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F8CF-1E75-40B6-8E14-0848A903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26DC4-AD27-4052-AFCA-C3418C06C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BB611-D025-44CB-BC16-EA0BCB22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3FAB-A711-426E-8DBA-6E0C50331DEA}" type="datetime1">
              <a:rPr lang="de-DE" smtClean="0"/>
              <a:t>09.07.22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14C8-B996-42C5-BF01-981A53DB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AVINASH KUMAR | 6896835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8EB65-094E-4235-9014-55431C12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858B-2A7C-4E55-984B-D3BC18C9811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92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1C36-D543-4902-979F-6A43799A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B129E-F515-43D1-879A-697CEC8CD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FA16C-B8E8-4112-8856-55C2DF110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5D0F1-DA9E-4ECA-A338-3D061B98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2249-347C-4E0A-97EE-CEA5FFFCA025}" type="datetime1">
              <a:rPr lang="de-DE" smtClean="0"/>
              <a:t>09.07.22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5F5CC-520C-4240-B70F-CD97DE61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AVINASH KUMAR | 6896835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AF382-2CD8-451D-9E00-14DC530C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858B-2A7C-4E55-984B-D3BC18C9811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05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0D31-6541-4D43-9E67-0DA2C19B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02D54-A52A-419B-94C6-BC5D9BFB9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46BD2-DF97-4CC4-9FC5-79105DCD6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0AE68-C938-4D11-BE1D-6FD220FB2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22B5C-E726-466B-914B-9FFB0AD10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563E2-81B0-4029-BFF9-6D67DE60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0223-80B9-482F-A156-56020F42BE3D}" type="datetime1">
              <a:rPr lang="de-DE" smtClean="0"/>
              <a:t>09.07.22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B5133-E5A8-4170-945D-481A255D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AVINASH KUMAR | 6896835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31321-7205-414F-836E-F62C4D4E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858B-2A7C-4E55-984B-D3BC18C9811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56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5FD9-6565-4E92-A4EE-E8A9D70D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203B8-6D81-42AB-AD26-9D91FFD6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67A3-39B1-4749-9440-9735DE9BDCAB}" type="datetime1">
              <a:rPr lang="de-DE" smtClean="0"/>
              <a:t>09.07.22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3CE42-2190-4A8B-A818-39692072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AVINASH KUMAR | 6896835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ABD15-C052-475C-B62F-AE4D0671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858B-2A7C-4E55-984B-D3BC18C9811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0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3A34F0-1D36-467B-835D-BE5A577D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C3B4-FB36-455A-9129-82E573596E2C}" type="datetime1">
              <a:rPr lang="de-DE" smtClean="0"/>
              <a:t>09.07.22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83EA5-9527-4F35-9511-DB6B6635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AVINASH KUMAR | 6896835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1A824-513D-4569-A7D4-F46C5F4A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858B-2A7C-4E55-984B-D3BC18C9811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32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1288-470B-4791-8D30-23F33FAF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4DCC-3C1E-4DF2-BE14-D3794C80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E55E8-3DB8-43B4-9BCC-51DBC5BE2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179BB-00CB-43C9-8A94-F6F658FA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48D3-D726-4CC7-9315-E7BA9784A749}" type="datetime1">
              <a:rPr lang="de-DE" smtClean="0"/>
              <a:t>09.07.22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E232C-6A06-4216-B88C-1AD5CD53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AVINASH KUMAR | 6896835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E73F2-A461-4BE5-AF6B-81D7AC1C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858B-2A7C-4E55-984B-D3BC18C9811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59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9E61C-C8B8-4567-95F2-FDC76DBC1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F3186-8786-48CE-9C08-AFE49BEAD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AD3B7-1D3F-4ED4-BBED-825B85F2F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784A2-E1DC-4DBA-B893-A41F5C2B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9062-183E-46D6-B6D2-2843B5B9B101}" type="datetime1">
              <a:rPr lang="de-DE" smtClean="0"/>
              <a:t>09.07.22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70BEB-030F-46CC-A167-38DDEEF7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AVINASH KUMAR | 6896835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B0151-D53C-49F3-9C5F-FC44ABF5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858B-2A7C-4E55-984B-D3BC18C9811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31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D5282-2958-4417-BB16-B20F2E918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41EA3-BCBE-4010-8C4D-65E7893A9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96229-7E49-4928-A0B9-250B288D3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1BAB7-4FD4-4841-BA4E-4556622D1663}" type="datetime1">
              <a:rPr lang="de-DE" smtClean="0"/>
              <a:t>09.07.22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8F4F3-8D13-4E34-B97D-89393DF59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AVINASH KUMAR | 6896835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5ACFC-8B27-44F9-9F6E-8DDEC7983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E858B-2A7C-4E55-984B-D3BC18C9811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66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6192" y="0"/>
            <a:ext cx="9131808" cy="6857999"/>
            <a:chOff x="12191" y="0"/>
            <a:chExt cx="9131808" cy="6857999"/>
          </a:xfrm>
        </p:grpSpPr>
        <p:sp>
          <p:nvSpPr>
            <p:cNvPr id="3" name="object 3"/>
            <p:cNvSpPr/>
            <p:nvPr/>
          </p:nvSpPr>
          <p:spPr>
            <a:xfrm>
              <a:off x="12191" y="0"/>
              <a:ext cx="9131808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25339" y="28"/>
              <a:ext cx="4518649" cy="40689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953726" y="4392168"/>
            <a:ext cx="8308975" cy="1289685"/>
          </a:xfrm>
          <a:custGeom>
            <a:avLst/>
            <a:gdLst/>
            <a:ahLst/>
            <a:cxnLst/>
            <a:rect l="l" t="t" r="r" b="b"/>
            <a:pathLst>
              <a:path w="8308975" h="1289685">
                <a:moveTo>
                  <a:pt x="8308848" y="0"/>
                </a:moveTo>
                <a:lnTo>
                  <a:pt x="0" y="0"/>
                </a:lnTo>
                <a:lnTo>
                  <a:pt x="0" y="1289303"/>
                </a:lnTo>
                <a:lnTo>
                  <a:pt x="8308848" y="1289303"/>
                </a:lnTo>
                <a:lnTo>
                  <a:pt x="8308848" y="0"/>
                </a:lnTo>
                <a:close/>
              </a:path>
            </a:pathLst>
          </a:custGeom>
          <a:solidFill>
            <a:srgbClr val="17AF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51942" y="4407700"/>
            <a:ext cx="7716756" cy="12561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4980"/>
              </a:lnSpc>
              <a:spcBef>
                <a:spcPts val="135"/>
              </a:spcBef>
            </a:pPr>
            <a:r>
              <a:rPr lang="en-US" sz="40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Advances in Reinforcement Learning</a:t>
            </a:r>
            <a:endParaRPr lang="en-US" sz="4000" dirty="0">
              <a:latin typeface="Liberation Sans Narrow"/>
              <a:cs typeface="Liberation Sans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3561" y="2465834"/>
            <a:ext cx="565694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sz="2000" b="1" spc="-5" dirty="0">
                <a:solidFill>
                  <a:srgbClr val="001F5B"/>
                </a:solidFill>
                <a:latin typeface="Liberation Sans Narrow"/>
                <a:cs typeface="Liberation Sans Narrow"/>
              </a:rPr>
              <a:t>TOPIC</a:t>
            </a:r>
            <a:r>
              <a:rPr sz="2000" b="1" spc="-5" dirty="0">
                <a:solidFill>
                  <a:srgbClr val="001F5B"/>
                </a:solidFill>
                <a:latin typeface="Liberation Sans Narrow"/>
              </a:rPr>
              <a:t>: </a:t>
            </a:r>
            <a:r>
              <a:rPr lang="en-US" sz="2000" b="1" spc="-5" dirty="0">
                <a:solidFill>
                  <a:srgbClr val="001F5B"/>
                </a:solidFill>
                <a:latin typeface="Liberation Sans Narrow"/>
              </a:rPr>
              <a:t>Reinforcement Learning in Continuous Action Spaces through Sequential Monte Carlo Methods</a:t>
            </a:r>
            <a:endParaRPr sz="2000" b="1" spc="-5" dirty="0">
              <a:solidFill>
                <a:srgbClr val="001F5B"/>
              </a:solidFill>
              <a:latin typeface="Liberation Sans Narrow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AA29DF1-6548-4FF0-8E32-3221BC04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858B-2A7C-4E55-984B-D3BC18C98116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F285DE-6019-45FE-B9C7-2940833A6B87}"/>
              </a:ext>
            </a:extLst>
          </p:cNvPr>
          <p:cNvSpPr txBox="1"/>
          <p:nvPr/>
        </p:nvSpPr>
        <p:spPr>
          <a:xfrm>
            <a:off x="796413" y="6046839"/>
            <a:ext cx="6843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5" dirty="0">
                <a:solidFill>
                  <a:srgbClr val="001F5B"/>
                </a:solidFill>
                <a:latin typeface="Liberation Sans Narrow"/>
              </a:rPr>
              <a:t>Submitted by: Avinash Kumar Chaurasia</a:t>
            </a:r>
          </a:p>
          <a:p>
            <a:r>
              <a:rPr lang="en-US" sz="2000" b="1" spc="-5" dirty="0">
                <a:solidFill>
                  <a:srgbClr val="001F5B"/>
                </a:solidFill>
                <a:latin typeface="Liberation Sans Narrow"/>
              </a:rPr>
              <a:t>Matriculation Number:- 6896835</a:t>
            </a:r>
            <a:endParaRPr lang="de-DE" sz="2000" b="1" spc="-5" dirty="0">
              <a:solidFill>
                <a:srgbClr val="001F5B"/>
              </a:solidFill>
              <a:latin typeface="Liberation Sans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5328-75D8-4F7D-9888-DB627941466D}"/>
              </a:ext>
            </a:extLst>
          </p:cNvPr>
          <p:cNvSpPr txBox="1">
            <a:spLocks/>
          </p:cNvSpPr>
          <p:nvPr/>
        </p:nvSpPr>
        <p:spPr>
          <a:xfrm>
            <a:off x="550416" y="195309"/>
            <a:ext cx="6471819" cy="8345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The Boat Problem</a:t>
            </a:r>
            <a:endParaRPr lang="de-DE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44D4A-BA02-4C79-8A85-ADC56B67F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339" y="1696652"/>
            <a:ext cx="4445215" cy="2768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6EA859-E455-4537-9A77-5238F8018761}"/>
              </a:ext>
            </a:extLst>
          </p:cNvPr>
          <p:cNvSpPr txBox="1"/>
          <p:nvPr/>
        </p:nvSpPr>
        <p:spPr>
          <a:xfrm>
            <a:off x="763480" y="1696652"/>
            <a:ext cx="52467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latin typeface="NimbusRomNo9L-Regu"/>
              </a:rPr>
              <a:t>The challenge is to learn how to maneuver a boat from a river’s left bank to its right bank wharf while dealing with a strong non-linear stream.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NimbusRomNo9L-Regu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de-DE" sz="1800" b="0" i="0" u="none" strike="noStrike" baseline="0" dirty="0">
                <a:latin typeface="NimbusRomNo9L-Regu"/>
              </a:rPr>
              <a:t>The </a:t>
            </a:r>
            <a:r>
              <a:rPr lang="de-DE" sz="1800" b="0" i="0" u="none" strike="noStrike" baseline="0" dirty="0" err="1">
                <a:latin typeface="NimbusRomNo9L-Regu"/>
              </a:rPr>
              <a:t>coordinates</a:t>
            </a:r>
            <a:r>
              <a:rPr lang="de-DE" dirty="0">
                <a:latin typeface="NimbusRomNo9L-Regu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of the boat, x, and y, are specified in the range [0,200] while the desired direction U is set in the range [- </a:t>
            </a:r>
            <a:r>
              <a:rPr lang="de-DE" sz="1800" b="0" i="0" u="none" strike="noStrike" baseline="0" dirty="0">
                <a:latin typeface="NimbusRomNo9L-Regu"/>
              </a:rPr>
              <a:t>90</a:t>
            </a:r>
            <a:r>
              <a:rPr lang="de-DE" sz="1800" b="0" i="0" u="none" strike="noStrike" baseline="0" dirty="0">
                <a:latin typeface="CMSY8"/>
              </a:rPr>
              <a:t>◦</a:t>
            </a:r>
            <a:r>
              <a:rPr lang="de-DE" sz="1800" b="0" i="0" u="none" strike="noStrike" baseline="0" dirty="0">
                <a:latin typeface="NimbusRomNo9L-Regu"/>
              </a:rPr>
              <a:t>,90</a:t>
            </a:r>
            <a:r>
              <a:rPr lang="de-DE" sz="1800" b="0" i="0" u="none" strike="noStrike" baseline="0" dirty="0">
                <a:latin typeface="CMSY8"/>
              </a:rPr>
              <a:t>◦</a:t>
            </a:r>
            <a:r>
              <a:rPr lang="de-DE" sz="1800" b="0" i="0" u="none" strike="noStrike" baseline="0" dirty="0">
                <a:latin typeface="NimbusRomNo9L-Regu"/>
              </a:rPr>
              <a:t>].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87BAA-CD04-4491-B96A-810D03C5E5F4}"/>
              </a:ext>
            </a:extLst>
          </p:cNvPr>
          <p:cNvSpPr txBox="1"/>
          <p:nvPr/>
        </p:nvSpPr>
        <p:spPr>
          <a:xfrm>
            <a:off x="6773660" y="4625262"/>
            <a:ext cx="4962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5: The Boat Problem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2F29B2-20E4-4A8C-B9E0-71271F76865C}"/>
              </a:ext>
            </a:extLst>
          </p:cNvPr>
          <p:cNvSpPr txBox="1"/>
          <p:nvPr/>
        </p:nvSpPr>
        <p:spPr>
          <a:xfrm>
            <a:off x="6782538" y="4932293"/>
            <a:ext cx="5365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u="sng" dirty="0"/>
              <a:t>https://proceedings.neurips.cc/paper/2007/hash/0f840be9b8db4d3fbd5ba2ce59211f55-Abstract.html</a:t>
            </a:r>
            <a:endParaRPr lang="de-DE" sz="1400" u="sng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14CB044-A54F-4F7E-A6C1-D19CA6B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858B-2A7C-4E55-984B-D3BC18C98116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C2A6B2-1D77-4374-9290-622AD3085EE1}"/>
              </a:ext>
            </a:extLst>
          </p:cNvPr>
          <p:cNvSpPr txBox="1"/>
          <p:nvPr/>
        </p:nvSpPr>
        <p:spPr>
          <a:xfrm>
            <a:off x="353961" y="6465005"/>
            <a:ext cx="11080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u="sng" dirty="0"/>
              <a:t>https://proceedings.neurips.cc/paper/2007/hash/0f840be9b8db4d3fbd5ba2ce59211f55-Abstract.html</a:t>
            </a:r>
            <a:endParaRPr lang="de-DE" sz="1400" u="sng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2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1C89-6BFD-415C-93A6-E349B534B151}"/>
              </a:ext>
            </a:extLst>
          </p:cNvPr>
          <p:cNvSpPr txBox="1">
            <a:spLocks/>
          </p:cNvSpPr>
          <p:nvPr/>
        </p:nvSpPr>
        <p:spPr>
          <a:xfrm>
            <a:off x="772357" y="221941"/>
            <a:ext cx="6249878" cy="80787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Empirical Results</a:t>
            </a:r>
            <a:endParaRPr lang="de-DE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6D74B5-1D85-445A-8D61-4DAFB2FEF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36" y="1182068"/>
            <a:ext cx="9254232" cy="31058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4BF3E5-298F-4623-9CE6-A1804D1C6768}"/>
              </a:ext>
            </a:extLst>
          </p:cNvPr>
          <p:cNvSpPr txBox="1"/>
          <p:nvPr/>
        </p:nvSpPr>
        <p:spPr>
          <a:xfrm>
            <a:off x="1038687" y="4429637"/>
            <a:ext cx="104223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u="none" strike="noStrike" baseline="0" dirty="0">
                <a:latin typeface="NimbusRomNo9L-ReguItal"/>
              </a:rPr>
              <a:t>Figure 6: SMC-learning vs. SARSA (left), SMC-learning vs. tile coding (right), and Continuous Q-learning vs. </a:t>
            </a:r>
            <a:r>
              <a:rPr lang="de-DE" sz="1400" b="0" i="0" u="none" strike="noStrike" baseline="0" dirty="0">
                <a:latin typeface="NimbusRomNo9L-ReguItal"/>
              </a:rPr>
              <a:t>SMC-</a:t>
            </a:r>
            <a:r>
              <a:rPr lang="de-DE" sz="1400" b="0" i="0" u="none" strike="noStrike" baseline="0" dirty="0" err="1">
                <a:latin typeface="NimbusRomNo9L-ReguItal"/>
              </a:rPr>
              <a:t>learning</a:t>
            </a:r>
            <a:r>
              <a:rPr lang="de-DE" sz="1400" b="0" i="0" u="none" strike="noStrike" baseline="0" dirty="0">
                <a:latin typeface="NimbusRomNo9L-ReguItal"/>
              </a:rPr>
              <a:t> (</a:t>
            </a:r>
            <a:r>
              <a:rPr lang="de-DE" sz="1400" b="0" i="0" u="none" strike="noStrike" baseline="0" dirty="0" err="1">
                <a:latin typeface="NimbusRomNo9L-ReguItal"/>
              </a:rPr>
              <a:t>right</a:t>
            </a:r>
            <a:r>
              <a:rPr lang="de-DE" sz="1800" b="0" i="0" u="none" strike="noStrike" baseline="0" dirty="0">
                <a:latin typeface="NimbusRomNo9L-ReguItal"/>
              </a:rPr>
              <a:t>)</a:t>
            </a:r>
          </a:p>
          <a:p>
            <a:r>
              <a:rPr lang="en-US" sz="1400" dirty="0">
                <a:latin typeface="NimbusRomNo9L-ReguItal"/>
              </a:rPr>
              <a:t>Source: https://proceedings.neurips.cc/paper/2007/hash/0f840be9b8db4d3fbd5ba2ce59211f55-Abstract.html</a:t>
            </a:r>
            <a:endParaRPr lang="de-DE" sz="1400" dirty="0">
              <a:latin typeface="NimbusRomNo9L-ReguItal"/>
            </a:endParaRPr>
          </a:p>
          <a:p>
            <a:pPr algn="l"/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96D18-3F2C-4846-B56F-C863A93788FF}"/>
              </a:ext>
            </a:extLst>
          </p:cNvPr>
          <p:cNvSpPr txBox="1"/>
          <p:nvPr/>
        </p:nvSpPr>
        <p:spPr>
          <a:xfrm>
            <a:off x="861137" y="5119842"/>
            <a:ext cx="9786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latin typeface="NimbusRomNo9L-Regu"/>
              </a:rPr>
              <a:t>SMC-learning vs SARSA(left), that the performance and convergence time of SMC-learning even with only 5 samples surpasses SARSA with 5 and </a:t>
            </a:r>
            <a:r>
              <a:rPr lang="de-DE" sz="1800" b="0" i="0" u="none" strike="noStrike" baseline="0" dirty="0">
                <a:latin typeface="NimbusRomNo9L-Regu"/>
              </a:rPr>
              <a:t>10 </a:t>
            </a:r>
            <a:r>
              <a:rPr lang="de-DE" sz="1800" b="0" i="0" u="none" strike="noStrike" baseline="0" dirty="0" err="1">
                <a:latin typeface="NimbusRomNo9L-Regu"/>
              </a:rPr>
              <a:t>actions</a:t>
            </a:r>
            <a:r>
              <a:rPr lang="de-DE" sz="1800" b="0" i="0" u="none" strike="noStrike" baseline="0" dirty="0">
                <a:latin typeface="NimbusRomNo9L-Regu"/>
              </a:rPr>
              <a:t>.</a:t>
            </a:r>
          </a:p>
          <a:p>
            <a:pPr algn="l"/>
            <a:endParaRPr lang="de-DE" dirty="0">
              <a:latin typeface="NimbusRomNo9L-Regu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On right, </a:t>
            </a:r>
            <a:r>
              <a:rPr lang="en-US" sz="1800" b="0" i="0" u="none" strike="noStrike" baseline="0" dirty="0">
                <a:latin typeface="NimbusRomNo9L-ReguItal"/>
              </a:rPr>
              <a:t>SMC-learning </a:t>
            </a:r>
            <a:r>
              <a:rPr lang="en-US" sz="1800" b="0" i="0" u="none" strike="noStrike" baseline="0" dirty="0">
                <a:latin typeface="NimbusRomNo9L-Regu"/>
              </a:rPr>
              <a:t>outperforms the other two algorithms such as Tile coding and continuous Q-learning.</a:t>
            </a:r>
            <a:endParaRPr lang="de-D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9D7299A-B7EC-4138-8DA9-200499A0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858B-2A7C-4E55-984B-D3BC18C98116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26D5D2-1091-43B2-982F-3A3EB750A6EE}"/>
              </a:ext>
            </a:extLst>
          </p:cNvPr>
          <p:cNvSpPr txBox="1"/>
          <p:nvPr/>
        </p:nvSpPr>
        <p:spPr>
          <a:xfrm>
            <a:off x="943897" y="6553497"/>
            <a:ext cx="11080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u="sng" dirty="0"/>
              <a:t>https://proceedings.neurips.cc/paper/2007/hash/0f840be9b8db4d3fbd5ba2ce59211f55-Abstract.html</a:t>
            </a:r>
            <a:endParaRPr lang="de-DE" sz="1400" u="sng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62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B4CB-DDEC-4A1A-8B8A-60D7C77B9D3D}"/>
              </a:ext>
            </a:extLst>
          </p:cNvPr>
          <p:cNvSpPr txBox="1">
            <a:spLocks/>
          </p:cNvSpPr>
          <p:nvPr/>
        </p:nvSpPr>
        <p:spPr>
          <a:xfrm>
            <a:off x="683588" y="168678"/>
            <a:ext cx="6507330" cy="9055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Conclusion</a:t>
            </a:r>
            <a:endParaRPr lang="de-DE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9D782-35DF-4210-9E86-D93F89AF6B2D}"/>
              </a:ext>
            </a:extLst>
          </p:cNvPr>
          <p:cNvSpPr txBox="1"/>
          <p:nvPr/>
        </p:nvSpPr>
        <p:spPr>
          <a:xfrm>
            <a:off x="683581" y="1553592"/>
            <a:ext cx="93748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de-DE" sz="1800" b="0" i="0" u="none" strike="noStrike" baseline="0" dirty="0" err="1">
                <a:latin typeface="NimbusRomNo9L-Regu"/>
              </a:rPr>
              <a:t>It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is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often</a:t>
            </a:r>
            <a:r>
              <a:rPr lang="de-DE" sz="1800" b="0" i="0" u="none" strike="noStrike" baseline="0" dirty="0">
                <a:latin typeface="NimbusRomNo9L-Regu"/>
              </a:rPr>
              <a:t> impossible </a:t>
            </a:r>
            <a:r>
              <a:rPr lang="en-US" sz="1800" b="0" i="0" u="none" strike="noStrike" baseline="0" dirty="0">
                <a:latin typeface="NimbusRomNo9L-Regu"/>
              </a:rPr>
              <a:t>to do a full search in a continuous action space to identify </a:t>
            </a:r>
            <a:r>
              <a:rPr lang="de-DE" sz="1800" b="0" i="0" u="none" strike="noStrike" baseline="0" dirty="0" err="1">
                <a:latin typeface="NimbusRomNo9L-Regu"/>
              </a:rPr>
              <a:t>the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best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action</a:t>
            </a:r>
            <a:r>
              <a:rPr lang="de-DE" sz="1800" b="0" i="0" u="none" strike="noStrike" baseline="0" dirty="0">
                <a:latin typeface="NimbusRomNo9L-Regu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de-DE" dirty="0">
              <a:latin typeface="NimbusRomNo9L-Regu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de-DE" dirty="0">
                <a:latin typeface="NimbusRomNo9L-Regu"/>
              </a:rPr>
              <a:t>A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novel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actor-critic</a:t>
            </a:r>
            <a:r>
              <a:rPr lang="de-DE" dirty="0">
                <a:latin typeface="NimbusRomNo9L-Regu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algorithm is proposed to solve the continuous action space problem</a:t>
            </a:r>
            <a:r>
              <a:rPr lang="de-DE" sz="1800" b="0" i="0" u="none" strike="noStrike" baseline="0" dirty="0">
                <a:latin typeface="NimbusRomNo9L-Regu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de-DE" dirty="0">
              <a:latin typeface="NimbusRomNo9L-Regu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latin typeface="NimbusRomNo9L-Regu"/>
              </a:rPr>
              <a:t>The algorithm is built on a Sequential Monte Carlo approach, which allows the actor to express the current policy using a finite set of potential actions coupled with weights that are updated using the critic’s utility values.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NimbusRomNo9L-Regu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latin typeface="NimbusRomNo9L-Regu"/>
              </a:rPr>
              <a:t>Through a process of importance sampling and resampling, experimental data on Boat problem reveal that SMC-learning is capable of identifying the highest valued behaviors.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10DD6-0F70-4DFD-94C1-C84278D0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858B-2A7C-4E55-984B-D3BC18C98116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51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99D9-D9BE-470E-AF1E-CA9A56C42BEF}"/>
              </a:ext>
            </a:extLst>
          </p:cNvPr>
          <p:cNvSpPr txBox="1">
            <a:spLocks/>
          </p:cNvSpPr>
          <p:nvPr/>
        </p:nvSpPr>
        <p:spPr>
          <a:xfrm>
            <a:off x="672218" y="134120"/>
            <a:ext cx="6507330" cy="9055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My Opinion</a:t>
            </a:r>
            <a:endParaRPr lang="de-DE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ADDBA-96EF-4323-BB75-41F12531E203}"/>
              </a:ext>
            </a:extLst>
          </p:cNvPr>
          <p:cNvSpPr txBox="1"/>
          <p:nvPr/>
        </p:nvSpPr>
        <p:spPr>
          <a:xfrm>
            <a:off x="727968" y="1367161"/>
            <a:ext cx="106176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de-DE" sz="1800" b="0" i="0" u="none" strike="noStrike" baseline="0" dirty="0">
                <a:latin typeface="NimbusRomNo9L-Regu"/>
              </a:rPr>
              <a:t>SMC </a:t>
            </a:r>
            <a:r>
              <a:rPr lang="de-DE" sz="1800" b="0" i="0" u="none" strike="noStrike" baseline="0" dirty="0" err="1">
                <a:latin typeface="NimbusRomNo9L-Regu"/>
              </a:rPr>
              <a:t>algorithm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is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very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effective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when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it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comes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to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solving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continous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action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space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problems</a:t>
            </a:r>
            <a:r>
              <a:rPr lang="de-DE" sz="1800" b="0" i="0" u="none" strike="noStrike" baseline="0" dirty="0">
                <a:latin typeface="NimbusRomNo9L-Regu"/>
              </a:rPr>
              <a:t>.</a:t>
            </a:r>
          </a:p>
          <a:p>
            <a:pPr algn="l"/>
            <a:endParaRPr lang="de-DE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de-DE" sz="1800" b="0" i="0" u="none" strike="noStrike" baseline="0" dirty="0" err="1">
                <a:latin typeface="NimbusRomNo9L-Regu"/>
              </a:rPr>
              <a:t>Several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algorithms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try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mitigating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the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problem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of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continous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action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space</a:t>
            </a:r>
            <a:r>
              <a:rPr lang="de-DE" sz="1800" b="0" i="0" u="none" strike="noStrike" baseline="0" dirty="0">
                <a:latin typeface="NimbusRomNo9L-Regu"/>
              </a:rPr>
              <a:t> in RL </a:t>
            </a:r>
            <a:r>
              <a:rPr lang="de-DE" sz="1800" b="0" i="0" u="none" strike="noStrike" baseline="0" dirty="0" err="1">
                <a:latin typeface="NimbusRomNo9L-Regu"/>
              </a:rPr>
              <a:t>problems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by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limiting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their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search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to</a:t>
            </a:r>
            <a:r>
              <a:rPr lang="de-DE" sz="1800" b="0" i="0" u="none" strike="noStrike" baseline="0" dirty="0">
                <a:latin typeface="NimbusRomNo9L-Regu"/>
              </a:rPr>
              <a:t> a finite </a:t>
            </a:r>
            <a:r>
              <a:rPr lang="de-DE" sz="1800" b="0" i="0" u="none" strike="noStrike" baseline="0" dirty="0" err="1">
                <a:latin typeface="NimbusRomNo9L-Regu"/>
              </a:rPr>
              <a:t>number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of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points</a:t>
            </a:r>
            <a:r>
              <a:rPr lang="de-DE" sz="1800" b="0" i="0" u="none" strike="noStrike" baseline="0" dirty="0">
                <a:latin typeface="NimbusRomNo9L-Regu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de-DE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de-DE" sz="1800" b="0" i="0" u="none" strike="noStrike" baseline="0" dirty="0" err="1">
                <a:latin typeface="NimbusRomNo9L-Regu"/>
              </a:rPr>
              <a:t>Algorithms</a:t>
            </a:r>
            <a:r>
              <a:rPr lang="de-DE" dirty="0">
                <a:latin typeface="NimbusRomNo9L-Regu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such as tile coding and interpolation-based must make (sometimes implicit) assumptions about the shape of the value function to keep this number low.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NimbusRomNo9L-Regu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latin typeface="NimbusRomNo9L-Regu"/>
              </a:rPr>
              <a:t>SMC-learning, the algorithm does not require any assumptions about the shape of the value function, it is model-free, and it can learn to obey stochastic policies as well (needed in multi-agent problems).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98B27-8981-4ECF-8C68-6B5B500C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858B-2A7C-4E55-984B-D3BC18C98116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05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74CCE7C3-82FE-47EF-A089-96CDD1198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65" y="1201175"/>
            <a:ext cx="8786192" cy="4928397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037A2-3736-4797-8E65-5479C672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858B-2A7C-4E55-984B-D3BC18C98116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3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8A4252-B11F-486C-AC66-E680A042D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902" y="281603"/>
            <a:ext cx="3595550" cy="792600"/>
          </a:xfrm>
        </p:spPr>
        <p:txBody>
          <a:bodyPr>
            <a:normAutofit/>
          </a:bodyPr>
          <a:lstStyle/>
          <a:p>
            <a:r>
              <a:rPr lang="en-US" sz="4800" dirty="0"/>
              <a:t>Introduction</a:t>
            </a:r>
            <a:endParaRPr lang="de-DE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9150C-EEB7-4296-A10C-402EF3A076A6}"/>
              </a:ext>
            </a:extLst>
          </p:cNvPr>
          <p:cNvSpPr txBox="1"/>
          <p:nvPr/>
        </p:nvSpPr>
        <p:spPr>
          <a:xfrm>
            <a:off x="514905" y="1411551"/>
            <a:ext cx="51224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Reinforcement Learning (RL) is a machine learning technique that allows an agent to learn by trial and error in an interactive environment using feedback from its own actions and experiences.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Some key terms that describe the basic elements of an RL problem are: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Environment —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Physical environment in which the agent works.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State —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Current situation of the agent.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Reward —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Feedback from the environment.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Policy —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A method for mapping an agent's state to its actions.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Value —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Future reward that an agent would receive by taking an action in a particular state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9F81C-B57C-4D79-9E15-815D811AFE32}"/>
              </a:ext>
            </a:extLst>
          </p:cNvPr>
          <p:cNvSpPr txBox="1"/>
          <p:nvPr/>
        </p:nvSpPr>
        <p:spPr>
          <a:xfrm>
            <a:off x="5877015" y="5246699"/>
            <a:ext cx="6036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1: Super Mario</a:t>
            </a:r>
          </a:p>
          <a:p>
            <a:r>
              <a:rPr lang="en-US" sz="1400" dirty="0"/>
              <a:t>Source: </a:t>
            </a:r>
            <a:r>
              <a:rPr lang="en-US" sz="1400" u="sng" dirty="0"/>
              <a:t>https://gifer.com/en/6RJw</a:t>
            </a:r>
            <a:endParaRPr lang="de-DE" sz="1400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FBE69-9582-401C-951B-DF66AD397366}"/>
              </a:ext>
            </a:extLst>
          </p:cNvPr>
          <p:cNvSpPr txBox="1"/>
          <p:nvPr/>
        </p:nvSpPr>
        <p:spPr>
          <a:xfrm>
            <a:off x="115410" y="6471818"/>
            <a:ext cx="11828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u="sng" dirty="0"/>
              <a:t>https://towardsdatascience.com/reinforcement-learning-101-e24b50e1d292</a:t>
            </a:r>
            <a:endParaRPr lang="de-DE" sz="1400" u="sng" dirty="0"/>
          </a:p>
        </p:txBody>
      </p:sp>
      <p:pic>
        <p:nvPicPr>
          <p:cNvPr id="3076" name="Picture 4" descr="Super mario bros GIF on GIFER - by Murr">
            <a:extLst>
              <a:ext uri="{FF2B5EF4-FFF2-40B4-BE49-F238E27FC236}">
                <a16:creationId xmlns:a16="http://schemas.microsoft.com/office/drawing/2014/main" id="{9943720E-841A-4D21-B645-AB45AF24DA9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384" y="1523084"/>
            <a:ext cx="6036813" cy="348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939643E-5F4B-4B48-86FE-A3BFC2BA1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858B-2A7C-4E55-984B-D3BC18C98116}" type="slidenum">
              <a:rPr lang="de-DE" smtClean="0">
                <a:solidFill>
                  <a:schemeClr val="bg2">
                    <a:lumMod val="10000"/>
                  </a:schemeClr>
                </a:solidFill>
              </a:rPr>
              <a:t>2</a:t>
            </a:fld>
            <a:endParaRPr lang="de-DE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73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F338-E54D-49CC-A144-A40350C42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632" y="308237"/>
            <a:ext cx="4640817" cy="792600"/>
          </a:xfrm>
        </p:spPr>
        <p:txBody>
          <a:bodyPr>
            <a:normAutofit/>
          </a:bodyPr>
          <a:lstStyle/>
          <a:p>
            <a:r>
              <a:rPr lang="en-US" sz="4800" dirty="0"/>
              <a:t>Problem Analysis</a:t>
            </a:r>
            <a:endParaRPr lang="de-DE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57F0B-2E8A-4E93-B9AE-0D31249A87C9}"/>
              </a:ext>
            </a:extLst>
          </p:cNvPr>
          <p:cNvSpPr txBox="1"/>
          <p:nvPr/>
        </p:nvSpPr>
        <p:spPr>
          <a:xfrm>
            <a:off x="934064" y="1807414"/>
            <a:ext cx="1002985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dirty="0"/>
              <a:t>RL problems incorporating continuous actions have received little  attention.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Small deviations from the ideal course of action result in extremely low  utility ratings.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Too expensive for the learning process to use discretization.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Small errors in the estimated value of an action may lead to discontinuous  changes in the policy, thus leading to convergence problems.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E43FF-70E1-4C28-9AB3-F5DFAAB2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858B-2A7C-4E55-984B-D3BC18C98116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8ED16-3BCF-4426-9D88-D24C56AC3BB4}"/>
              </a:ext>
            </a:extLst>
          </p:cNvPr>
          <p:cNvSpPr txBox="1"/>
          <p:nvPr/>
        </p:nvSpPr>
        <p:spPr>
          <a:xfrm>
            <a:off x="1032390" y="6435509"/>
            <a:ext cx="11080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u="sng" dirty="0"/>
              <a:t>https://proceedings.neurips.cc/paper/2007/hash/0f840be9b8db4d3fbd5ba2ce59211f55-Abstract.html</a:t>
            </a:r>
            <a:endParaRPr lang="de-DE" sz="1400" u="sng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624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175209-4E5A-4FF8-BADB-5E8690F5B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951" y="210579"/>
            <a:ext cx="6241096" cy="792600"/>
          </a:xfrm>
        </p:spPr>
        <p:txBody>
          <a:bodyPr>
            <a:normAutofit/>
          </a:bodyPr>
          <a:lstStyle/>
          <a:p>
            <a:r>
              <a:rPr lang="en-US" sz="4800" dirty="0"/>
              <a:t>Actor-Critic Architecture</a:t>
            </a:r>
            <a:endParaRPr lang="de-DE" sz="4800" dirty="0"/>
          </a:p>
        </p:txBody>
      </p:sp>
      <p:pic>
        <p:nvPicPr>
          <p:cNvPr id="1026" name="Picture 2" descr="The Actor-Critic Architecture | Download Scientific Diagram">
            <a:extLst>
              <a:ext uri="{FF2B5EF4-FFF2-40B4-BE49-F238E27FC236}">
                <a16:creationId xmlns:a16="http://schemas.microsoft.com/office/drawing/2014/main" id="{A277A233-4967-4626-A01E-16E3FAEBC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501" y="1321427"/>
            <a:ext cx="6595855" cy="433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ED2959-55A7-4E6D-8D26-6F9F0E4E5554}"/>
              </a:ext>
            </a:extLst>
          </p:cNvPr>
          <p:cNvSpPr txBox="1"/>
          <p:nvPr/>
        </p:nvSpPr>
        <p:spPr>
          <a:xfrm>
            <a:off x="5335482" y="5973136"/>
            <a:ext cx="688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2: Actor-Critic Architecture</a:t>
            </a:r>
          </a:p>
          <a:p>
            <a:r>
              <a:rPr lang="en-US" sz="1400" dirty="0"/>
              <a:t>Source: </a:t>
            </a:r>
            <a:r>
              <a:rPr lang="en-US" sz="1400" u="sng" dirty="0"/>
              <a:t>https://www.researchgate.net/figure/The-Actor-Critic-Architecture_fig2_220696313</a:t>
            </a:r>
            <a:endParaRPr lang="de-DE" sz="14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EDC85-C339-4366-A194-EB8A71AA218C}"/>
              </a:ext>
            </a:extLst>
          </p:cNvPr>
          <p:cNvSpPr txBox="1"/>
          <p:nvPr/>
        </p:nvSpPr>
        <p:spPr>
          <a:xfrm>
            <a:off x="541538" y="1553593"/>
            <a:ext cx="46075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Explicitly represent the policy (stored by the actor) with a memory structure independent of the one used for the value function (stored by the critic).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actor follows a policy which is probably distribution over the action space.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critic criticize the actor’s actions based on the estimated value function, and the actor then modifies its policy via a stochastic gradient on its parameter space.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actor gradually alters its policy so that acts that generate higher utility values are chosen more frequently.</a:t>
            </a:r>
            <a:endParaRPr lang="de-D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E2E4E9B-3E1F-4C3D-A339-EE93D43A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858B-2A7C-4E55-984B-D3BC18C98116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85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D9E3-1354-478C-BF90-660DB4BD85F8}"/>
              </a:ext>
            </a:extLst>
          </p:cNvPr>
          <p:cNvSpPr txBox="1">
            <a:spLocks/>
          </p:cNvSpPr>
          <p:nvPr/>
        </p:nvSpPr>
        <p:spPr>
          <a:xfrm>
            <a:off x="550415" y="195309"/>
            <a:ext cx="6764785" cy="91440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Sequential Monte Carlo Methods</a:t>
            </a:r>
            <a:endParaRPr lang="de-DE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569C92-42F8-40DE-A916-1F6D4F20C846}"/>
              </a:ext>
            </a:extLst>
          </p:cNvPr>
          <p:cNvSpPr txBox="1"/>
          <p:nvPr/>
        </p:nvSpPr>
        <p:spPr>
          <a:xfrm>
            <a:off x="506024" y="1386538"/>
            <a:ext cx="58770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Estimating unknown quantities.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Prior Knowledge of underlying system is available.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Bayesian </a:t>
            </a:r>
            <a:r>
              <a:rPr lang="de-DE" b="1" dirty="0" err="1"/>
              <a:t>filtering</a:t>
            </a:r>
            <a:r>
              <a:rPr lang="de-DE" b="1" dirty="0"/>
              <a:t> </a:t>
            </a:r>
            <a:r>
              <a:rPr lang="de-DE" b="1" dirty="0" err="1"/>
              <a:t>problem</a:t>
            </a:r>
            <a:r>
              <a:rPr lang="en-US" dirty="0"/>
              <a:t>: Prior distribution for the unknown quantities and a likelihood function relating these quantities to the observations.  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Sequential Monte Carlo (SMC) methods are a subset of computational algorithms that make numerical estimates of unknown parameters via a process of repeated random sampling.  The sampling is propagated over time using a combination of sequential importance sampling, selection/resampling steps.</a:t>
            </a:r>
            <a:endParaRPr lang="de-DE" dirty="0"/>
          </a:p>
        </p:txBody>
      </p:sp>
      <p:pic>
        <p:nvPicPr>
          <p:cNvPr id="2050" name="Picture 2" descr="Bayesian updating of the prior distribution to posterior distribution.... |  Download Scientific Diagram">
            <a:extLst>
              <a:ext uri="{FF2B5EF4-FFF2-40B4-BE49-F238E27FC236}">
                <a16:creationId xmlns:a16="http://schemas.microsoft.com/office/drawing/2014/main" id="{B319B6C2-8D84-461C-8A7A-5BCE46818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518" y="1384920"/>
            <a:ext cx="5131291" cy="372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6BB67B-C7C6-4DE0-9B17-74EFCDCA996F}"/>
              </a:ext>
            </a:extLst>
          </p:cNvPr>
          <p:cNvSpPr txBox="1"/>
          <p:nvPr/>
        </p:nvSpPr>
        <p:spPr>
          <a:xfrm>
            <a:off x="6596109" y="5468645"/>
            <a:ext cx="55307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3: Bayesian updating of the prior distribution to posterior distribution.</a:t>
            </a:r>
          </a:p>
          <a:p>
            <a:r>
              <a:rPr lang="en-US" sz="1400" dirty="0"/>
              <a:t>Source: </a:t>
            </a:r>
            <a:r>
              <a:rPr lang="en-US" sz="1400" u="sng" dirty="0"/>
              <a:t>https://www.researchgate.net/figure/Bayesian-updating-of-the-prior-distribution-to-posterior-distribution-The-Posterior_fig1_320507985</a:t>
            </a:r>
          </a:p>
          <a:p>
            <a:endParaRPr lang="de-D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B35A43-D29C-4D8F-AC02-E377877A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858B-2A7C-4E55-984B-D3BC18C98116}" type="slidenum">
              <a:rPr lang="de-DE" smtClean="0">
                <a:solidFill>
                  <a:schemeClr val="bg2">
                    <a:lumMod val="10000"/>
                  </a:schemeClr>
                </a:solidFill>
              </a:rPr>
              <a:t>5</a:t>
            </a:fld>
            <a:endParaRPr lang="de-DE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0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62AB-1CEC-4E0C-A20C-F1489FD6BADE}"/>
              </a:ext>
            </a:extLst>
          </p:cNvPr>
          <p:cNvSpPr txBox="1">
            <a:spLocks/>
          </p:cNvSpPr>
          <p:nvPr/>
        </p:nvSpPr>
        <p:spPr>
          <a:xfrm>
            <a:off x="754604" y="213068"/>
            <a:ext cx="6507330" cy="9055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Proposed Algorithm</a:t>
            </a:r>
            <a:endParaRPr lang="de-DE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90C6D3-D8DB-4989-A0E7-DCE055C233F4}"/>
              </a:ext>
            </a:extLst>
          </p:cNvPr>
          <p:cNvSpPr txBox="1"/>
          <p:nvPr/>
        </p:nvSpPr>
        <p:spPr>
          <a:xfrm>
            <a:off x="763483" y="1784418"/>
            <a:ext cx="102448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Sequential Monte Carlo (SMC) approach to approximate the sequence of </a:t>
            </a:r>
            <a:r>
              <a:rPr lang="en-US" dirty="0" err="1"/>
              <a:t>of</a:t>
            </a:r>
            <a:r>
              <a:rPr lang="en-US" dirty="0"/>
              <a:t> probability distributions implemented by the actor.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i="0" u="none" strike="noStrike" baseline="0" dirty="0">
              <a:latin typeface="NimbusRomNo9L-Regu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800" b="0" i="0" u="none" strike="noStrike" baseline="0" dirty="0">
                <a:latin typeface="NimbusRomNo9L-Regu"/>
              </a:rPr>
              <a:t>The Actor</a:t>
            </a:r>
            <a:r>
              <a:rPr lang="de-DE" dirty="0">
                <a:latin typeface="NimbusRomNo9L-Regu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depicts its stochastic policy with a finite set of random </a:t>
            </a:r>
            <a:r>
              <a:rPr lang="de-DE" sz="1800" b="0" i="0" u="none" strike="noStrike" baseline="0" dirty="0" err="1">
                <a:latin typeface="NimbusRomNo9L-Regu"/>
              </a:rPr>
              <a:t>samples</a:t>
            </a:r>
            <a:r>
              <a:rPr lang="de-DE" sz="1800" b="0" i="0" u="none" strike="noStrike" baseline="0" dirty="0">
                <a:latin typeface="NimbusRomNo9L-Regu"/>
              </a:rPr>
              <a:t> (i.e., </a:t>
            </a:r>
            <a:r>
              <a:rPr lang="de-DE" sz="1800" b="0" i="0" u="none" strike="noStrike" baseline="0" dirty="0" err="1">
                <a:latin typeface="NimbusRomNo9L-Regu"/>
              </a:rPr>
              <a:t>actions</a:t>
            </a:r>
            <a:r>
              <a:rPr lang="de-DE" sz="1800" b="0" i="0" u="none" strike="noStrike" baseline="0" dirty="0">
                <a:latin typeface="NimbusRomNo9L-Regu"/>
              </a:rPr>
              <a:t>)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i="0" u="none" strike="noStrike" baseline="0" dirty="0">
              <a:latin typeface="NimbusRomNo9L-Regu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latin typeface="NimbusRomNo9L-Regu"/>
              </a:rPr>
              <a:t>Actions are first selected from a prior distribution, and then they are resampled per an importance sampling estimate based on the critic’s learned utility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NimbusRomNo9L-Regu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latin typeface="NimbusRomNo9L-Regu"/>
              </a:rPr>
              <a:t>The set of possible actions becomes increasingly more crowded around actions having larger utilities as a result of the resampling and moving steps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FEF67-0EE6-4A65-A58B-195FE475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858B-2A7C-4E55-984B-D3BC18C98116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33FF9-B907-4AD1-9695-FE5A91944221}"/>
              </a:ext>
            </a:extLst>
          </p:cNvPr>
          <p:cNvSpPr txBox="1"/>
          <p:nvPr/>
        </p:nvSpPr>
        <p:spPr>
          <a:xfrm>
            <a:off x="570269" y="6533829"/>
            <a:ext cx="11080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u="sng" dirty="0"/>
              <a:t>https://proceedings.neurips.cc/paper/2007/hash/0f840be9b8db4d3fbd5ba2ce59211f55-Abstract.html</a:t>
            </a:r>
            <a:endParaRPr lang="de-DE" sz="1400" u="sng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688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E773-B370-47E7-A642-85A7E2B86F20}"/>
              </a:ext>
            </a:extLst>
          </p:cNvPr>
          <p:cNvSpPr txBox="1">
            <a:spLocks/>
          </p:cNvSpPr>
          <p:nvPr/>
        </p:nvSpPr>
        <p:spPr>
          <a:xfrm>
            <a:off x="710218" y="159800"/>
            <a:ext cx="6507330" cy="9055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Proposed Algorithm</a:t>
            </a:r>
            <a:endParaRPr lang="de-DE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9F92BC-89A3-4E9F-9093-19A63009263B}"/>
              </a:ext>
            </a:extLst>
          </p:cNvPr>
          <p:cNvSpPr txBox="1"/>
          <p:nvPr/>
        </p:nvSpPr>
        <p:spPr>
          <a:xfrm>
            <a:off x="807865" y="1171860"/>
            <a:ext cx="96677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b="1" dirty="0"/>
              <a:t>Initialization</a:t>
            </a:r>
          </a:p>
          <a:p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Actor considers a uniform distribution over the action space.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Each sampled action is assigned an importance weight. </a:t>
            </a:r>
            <a:endParaRPr lang="de-DE" dirty="0"/>
          </a:p>
          <a:p>
            <a:pPr lvl="1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FD7A1-5333-4243-95C9-8AECBF61209C}"/>
              </a:ext>
            </a:extLst>
          </p:cNvPr>
          <p:cNvSpPr txBox="1"/>
          <p:nvPr/>
        </p:nvSpPr>
        <p:spPr>
          <a:xfrm>
            <a:off x="807867" y="3790764"/>
            <a:ext cx="8353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b="1" dirty="0"/>
              <a:t>Action Selection</a:t>
            </a:r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NimbusRomNo9L-Regu"/>
              </a:rPr>
              <a:t>T</a:t>
            </a:r>
            <a:r>
              <a:rPr lang="en-US" b="0" i="0" u="none" strike="noStrike" baseline="0" dirty="0">
                <a:latin typeface="NimbusRomNo9L-Regu"/>
              </a:rPr>
              <a:t>he actor randomly selecting one action from those </a:t>
            </a:r>
            <a:r>
              <a:rPr lang="en-US" sz="1800" b="0" i="0" u="none" strike="noStrike" baseline="0" dirty="0">
                <a:latin typeface="NimbusRomNo9L-Regu"/>
              </a:rPr>
              <a:t>accessible in the current state to select the best possible action in the current state, given the estimated action value</a:t>
            </a:r>
            <a:r>
              <a:rPr lang="en-US" dirty="0">
                <a:latin typeface="NimbusRomNo9L-Regu"/>
              </a:rPr>
              <a:t> </a:t>
            </a:r>
            <a:r>
              <a:rPr lang="de-DE" dirty="0" err="1">
                <a:latin typeface="NimbusRomNo9L-Regu"/>
              </a:rPr>
              <a:t>f</a:t>
            </a:r>
            <a:r>
              <a:rPr lang="de-DE" sz="1800" b="0" i="0" u="none" strike="noStrike" baseline="0" dirty="0" err="1">
                <a:latin typeface="NimbusRomNo9L-Regu"/>
              </a:rPr>
              <a:t>unction</a:t>
            </a:r>
            <a:r>
              <a:rPr lang="en-US" dirty="0"/>
              <a:t>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A35D8D0-CEBB-426E-9BC8-19627D53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858B-2A7C-4E55-984B-D3BC18C9811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74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295C-ABB6-419D-8162-4DFD9E2D6772}"/>
              </a:ext>
            </a:extLst>
          </p:cNvPr>
          <p:cNvSpPr txBox="1">
            <a:spLocks/>
          </p:cNvSpPr>
          <p:nvPr/>
        </p:nvSpPr>
        <p:spPr>
          <a:xfrm>
            <a:off x="514906" y="124288"/>
            <a:ext cx="6507330" cy="9055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Proposed Algorithm</a:t>
            </a:r>
            <a:endParaRPr lang="de-DE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FA04E-7F85-4C5A-93FE-167F1018AADD}"/>
              </a:ext>
            </a:extLst>
          </p:cNvPr>
          <p:cNvSpPr txBox="1"/>
          <p:nvPr/>
        </p:nvSpPr>
        <p:spPr>
          <a:xfrm>
            <a:off x="754597" y="1491451"/>
            <a:ext cx="96677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b="1" dirty="0"/>
              <a:t>Critic Update</a:t>
            </a:r>
          </a:p>
          <a:p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The actor sets the policy, and the critic computes an approximation of the action-value function based on the collected rewards, for each action available in state s.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07CA3-0A9B-43CE-96DF-914209454846}"/>
              </a:ext>
            </a:extLst>
          </p:cNvPr>
          <p:cNvSpPr txBox="1"/>
          <p:nvPr/>
        </p:nvSpPr>
        <p:spPr>
          <a:xfrm>
            <a:off x="754597" y="3289058"/>
            <a:ext cx="96677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b="1" dirty="0"/>
              <a:t>Actor Update</a:t>
            </a:r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b="0" i="0" u="none" strike="noStrike" baseline="0" dirty="0">
                <a:latin typeface="NimbusRomNo9L-Regu"/>
              </a:rPr>
              <a:t>The Actor</a:t>
            </a:r>
            <a:r>
              <a:rPr lang="de-DE" dirty="0">
                <a:latin typeface="NimbusRomNo9L-Regu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updates the importance weights, </a:t>
            </a:r>
            <a:r>
              <a:rPr lang="de-DE" sz="1800" b="0" i="0" u="none" strike="noStrike" baseline="0" dirty="0" err="1">
                <a:latin typeface="NimbusRomNo9L-Regu"/>
              </a:rPr>
              <a:t>based</a:t>
            </a:r>
            <a:r>
              <a:rPr lang="de-DE" sz="1800" b="0" i="0" u="none" strike="noStrike" baseline="0" dirty="0">
                <a:latin typeface="NimbusRomNo9L-Regu"/>
              </a:rPr>
              <a:t> on action-</a:t>
            </a:r>
            <a:r>
              <a:rPr lang="de-DE" sz="1800" b="0" i="0" u="none" strike="noStrike" baseline="0" dirty="0" err="1">
                <a:latin typeface="NimbusRomNo9L-Regu"/>
              </a:rPr>
              <a:t>values</a:t>
            </a:r>
            <a:r>
              <a:rPr lang="de-DE" sz="1800" b="0" i="0" u="none" strike="noStrike" baseline="0" dirty="0">
                <a:latin typeface="NimbusRomNo9L-Regu"/>
              </a:rPr>
              <a:t> estimated </a:t>
            </a:r>
            <a:r>
              <a:rPr lang="de-DE" sz="1800" b="0" i="0" u="none" strike="noStrike" baseline="0" dirty="0" err="1">
                <a:latin typeface="NimbusRomNo9L-Regu"/>
              </a:rPr>
              <a:t>by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the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z="1800" b="0" i="0" u="none" strike="noStrike" baseline="0" dirty="0" err="1">
                <a:latin typeface="NimbusRomNo9L-Regu"/>
              </a:rPr>
              <a:t>critic</a:t>
            </a:r>
            <a:r>
              <a:rPr lang="de-DE" sz="1800" b="0" i="0" u="none" strike="noStrike" baseline="0" dirty="0">
                <a:latin typeface="NimbusRomNo9L-Regu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NimbusRomNo9L-Regu"/>
              </a:rPr>
              <a:t> Actions </a:t>
            </a:r>
            <a:r>
              <a:rPr lang="de-DE" dirty="0" err="1">
                <a:latin typeface="NimbusRomNo9L-Regu"/>
              </a:rPr>
              <a:t>with</a:t>
            </a:r>
            <a:r>
              <a:rPr lang="de-DE" dirty="0">
                <a:latin typeface="NimbusRomNo9L-Regu"/>
              </a:rPr>
              <a:t> </a:t>
            </a:r>
            <a:r>
              <a:rPr lang="de-DE" dirty="0" err="1">
                <a:latin typeface="NimbusRomNo9L-Regu"/>
              </a:rPr>
              <a:t>higher</a:t>
            </a:r>
            <a:r>
              <a:rPr lang="de-DE" dirty="0">
                <a:latin typeface="NimbusRomNo9L-Regu"/>
              </a:rPr>
              <a:t> </a:t>
            </a:r>
            <a:r>
              <a:rPr lang="de-DE" dirty="0" err="1">
                <a:latin typeface="NimbusRomNo9L-Regu"/>
              </a:rPr>
              <a:t>estimates</a:t>
            </a:r>
            <a:r>
              <a:rPr lang="de-DE" dirty="0">
                <a:latin typeface="NimbusRomNo9L-Regu"/>
              </a:rPr>
              <a:t> </a:t>
            </a:r>
            <a:r>
              <a:rPr lang="de-DE" dirty="0" err="1">
                <a:latin typeface="NimbusRomNo9L-Regu"/>
              </a:rPr>
              <a:t>are</a:t>
            </a:r>
            <a:r>
              <a:rPr lang="de-DE" dirty="0">
                <a:latin typeface="NimbusRomNo9L-Regu"/>
              </a:rPr>
              <a:t> </a:t>
            </a:r>
            <a:r>
              <a:rPr lang="de-DE" dirty="0" err="1">
                <a:latin typeface="NimbusRomNo9L-Regu"/>
              </a:rPr>
              <a:t>given</a:t>
            </a:r>
            <a:r>
              <a:rPr lang="de-DE" dirty="0">
                <a:latin typeface="NimbusRomNo9L-Regu"/>
              </a:rPr>
              <a:t> </a:t>
            </a:r>
            <a:r>
              <a:rPr lang="de-DE" dirty="0" err="1">
                <a:latin typeface="NimbusRomNo9L-Regu"/>
              </a:rPr>
              <a:t>more</a:t>
            </a:r>
            <a:r>
              <a:rPr lang="de-DE" dirty="0">
                <a:latin typeface="NimbusRomNo9L-Regu"/>
              </a:rPr>
              <a:t> </a:t>
            </a:r>
            <a:r>
              <a:rPr lang="de-DE" dirty="0" err="1">
                <a:latin typeface="NimbusRomNo9L-Regu"/>
              </a:rPr>
              <a:t>weights</a:t>
            </a:r>
            <a:r>
              <a:rPr lang="de-DE" dirty="0">
                <a:latin typeface="NimbusRomNo9L-Regu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NimbusRomNo9L-Regu"/>
              </a:rPr>
              <a:t> </a:t>
            </a:r>
            <a:r>
              <a:rPr lang="de-DE" dirty="0" err="1">
                <a:latin typeface="NimbusRomNo9L-Regu"/>
              </a:rPr>
              <a:t>Resampling</a:t>
            </a:r>
            <a:r>
              <a:rPr lang="de-DE" dirty="0">
                <a:latin typeface="NimbusRomNo9L-Regu"/>
              </a:rPr>
              <a:t> </a:t>
            </a:r>
            <a:r>
              <a:rPr lang="de-DE" dirty="0" err="1">
                <a:latin typeface="NimbusRomNo9L-Regu"/>
              </a:rPr>
              <a:t>is</a:t>
            </a:r>
            <a:r>
              <a:rPr lang="de-DE" dirty="0">
                <a:latin typeface="NimbusRomNo9L-Regu"/>
              </a:rPr>
              <a:t> </a:t>
            </a:r>
            <a:r>
              <a:rPr lang="de-DE" dirty="0" err="1">
                <a:latin typeface="NimbusRomNo9L-Regu"/>
              </a:rPr>
              <a:t>done</a:t>
            </a:r>
            <a:r>
              <a:rPr lang="de-DE" dirty="0">
                <a:latin typeface="NimbusRomNo9L-Regu"/>
              </a:rPr>
              <a:t> </a:t>
            </a:r>
            <a:r>
              <a:rPr lang="de-DE" dirty="0" err="1">
                <a:latin typeface="NimbusRomNo9L-Regu"/>
              </a:rPr>
              <a:t>if</a:t>
            </a:r>
            <a:r>
              <a:rPr lang="de-DE" dirty="0">
                <a:latin typeface="NimbusRomNo9L-Regu"/>
              </a:rPr>
              <a:t> </a:t>
            </a:r>
            <a:r>
              <a:rPr lang="de-DE" dirty="0" err="1">
                <a:latin typeface="NimbusRomNo9L-Regu"/>
              </a:rPr>
              <a:t>some</a:t>
            </a:r>
            <a:r>
              <a:rPr lang="de-DE" dirty="0">
                <a:latin typeface="NimbusRomNo9L-Regu"/>
              </a:rPr>
              <a:t> </a:t>
            </a:r>
            <a:r>
              <a:rPr lang="de-DE" dirty="0" err="1">
                <a:latin typeface="NimbusRomNo9L-Regu"/>
              </a:rPr>
              <a:t>samples</a:t>
            </a:r>
            <a:r>
              <a:rPr lang="de-DE" dirty="0">
                <a:latin typeface="NimbusRomNo9L-Regu"/>
              </a:rPr>
              <a:t> </a:t>
            </a:r>
            <a:r>
              <a:rPr lang="de-DE" dirty="0" err="1">
                <a:latin typeface="NimbusRomNo9L-Regu"/>
              </a:rPr>
              <a:t>have</a:t>
            </a:r>
            <a:r>
              <a:rPr lang="de-DE" dirty="0">
                <a:latin typeface="NimbusRomNo9L-Regu"/>
              </a:rPr>
              <a:t> </a:t>
            </a:r>
            <a:r>
              <a:rPr lang="de-DE" dirty="0" err="1">
                <a:latin typeface="NimbusRomNo9L-Regu"/>
              </a:rPr>
              <a:t>very</a:t>
            </a:r>
            <a:r>
              <a:rPr lang="de-DE" dirty="0">
                <a:latin typeface="NimbusRomNo9L-Regu"/>
              </a:rPr>
              <a:t> </a:t>
            </a:r>
            <a:r>
              <a:rPr lang="de-DE" dirty="0" err="1">
                <a:latin typeface="NimbusRomNo9L-Regu"/>
              </a:rPr>
              <a:t>small</a:t>
            </a:r>
            <a:r>
              <a:rPr lang="de-DE" dirty="0">
                <a:latin typeface="NimbusRomNo9L-Regu"/>
              </a:rPr>
              <a:t> </a:t>
            </a:r>
            <a:r>
              <a:rPr lang="de-DE" dirty="0" err="1">
                <a:latin typeface="NimbusRomNo9L-Regu"/>
              </a:rPr>
              <a:t>or</a:t>
            </a:r>
            <a:r>
              <a:rPr lang="de-DE" dirty="0">
                <a:latin typeface="NimbusRomNo9L-Regu"/>
              </a:rPr>
              <a:t> high </a:t>
            </a:r>
            <a:r>
              <a:rPr lang="de-DE" dirty="0" err="1">
                <a:latin typeface="NimbusRomNo9L-Regu"/>
              </a:rPr>
              <a:t>weights</a:t>
            </a:r>
            <a:r>
              <a:rPr lang="de-DE" dirty="0">
                <a:latin typeface="NimbusRomNo9L-Regu"/>
              </a:rPr>
              <a:t>.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35C5D-E5F8-4245-9D1A-1892EAD1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858B-2A7C-4E55-984B-D3BC18C9811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3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7CC2CE0-32C0-40AE-ABB6-5F57BC355E9A}"/>
              </a:ext>
            </a:extLst>
          </p:cNvPr>
          <p:cNvSpPr/>
          <p:nvPr/>
        </p:nvSpPr>
        <p:spPr>
          <a:xfrm>
            <a:off x="3284738" y="861137"/>
            <a:ext cx="2456155" cy="8773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Initialize </a:t>
            </a:r>
            <a:r>
              <a:rPr lang="de-DE" sz="1050" dirty="0"/>
              <a:t>A(s) </a:t>
            </a:r>
            <a:r>
              <a:rPr lang="en-US" sz="1050" dirty="0"/>
              <a:t>from proposal distribution and assign them importance weights </a:t>
            </a:r>
            <a:endParaRPr lang="de-DE" sz="1050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98408D8-70B4-4634-8EB2-DEAA5DAF0AD7}"/>
              </a:ext>
            </a:extLst>
          </p:cNvPr>
          <p:cNvSpPr/>
          <p:nvPr/>
        </p:nvSpPr>
        <p:spPr>
          <a:xfrm>
            <a:off x="3284728" y="2210543"/>
            <a:ext cx="2456155" cy="6288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NimbusRomNo9L-Regu"/>
              </a:rPr>
              <a:t>A</a:t>
            </a:r>
            <a:r>
              <a:rPr lang="en-US" sz="1200" b="0" i="0" u="none" strike="noStrike" baseline="0" dirty="0">
                <a:latin typeface="NimbusRomNo9L-Regu"/>
              </a:rPr>
              <a:t>ctor randomly selects one action from those accessible in the current state</a:t>
            </a:r>
            <a:endParaRPr lang="de-DE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436E16-8083-484B-A65E-9DED17D4D05C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4512816" y="1738530"/>
            <a:ext cx="3699" cy="47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5D6AE2-38A3-44D5-B4F7-B01453474A90}"/>
              </a:ext>
            </a:extLst>
          </p:cNvPr>
          <p:cNvSpPr txBox="1"/>
          <p:nvPr/>
        </p:nvSpPr>
        <p:spPr>
          <a:xfrm>
            <a:off x="4465465" y="1740025"/>
            <a:ext cx="1633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Action Selection</a:t>
            </a:r>
            <a:endParaRPr lang="de-DE" sz="1400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18FCD1FD-5B30-4B85-BE48-4A3BBA2EF2E0}"/>
              </a:ext>
            </a:extLst>
          </p:cNvPr>
          <p:cNvSpPr/>
          <p:nvPr/>
        </p:nvSpPr>
        <p:spPr>
          <a:xfrm>
            <a:off x="3284727" y="3420122"/>
            <a:ext cx="2456155" cy="5793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NimbusRomNo9L-Regu"/>
              </a:rPr>
              <a:t>Critic updates the action value Q(</a:t>
            </a:r>
            <a:r>
              <a:rPr lang="en-US" sz="1200" dirty="0" err="1">
                <a:latin typeface="NimbusRomNo9L-Regu"/>
              </a:rPr>
              <a:t>s</a:t>
            </a:r>
            <a:r>
              <a:rPr lang="en-US" sz="1200" baseline="-25000" dirty="0" err="1">
                <a:latin typeface="NimbusRomNo9L-Regu"/>
              </a:rPr>
              <a:t>t</a:t>
            </a:r>
            <a:r>
              <a:rPr lang="en-US" sz="1200" dirty="0">
                <a:latin typeface="NimbusRomNo9L-Regu"/>
              </a:rPr>
              <a:t>, a</a:t>
            </a:r>
            <a:r>
              <a:rPr lang="en-US" sz="1200" baseline="-25000" dirty="0">
                <a:latin typeface="NimbusRomNo9L-Regu"/>
              </a:rPr>
              <a:t>t</a:t>
            </a:r>
            <a:r>
              <a:rPr lang="en-US" sz="1200" dirty="0">
                <a:latin typeface="NimbusRomNo9L-Regu"/>
              </a:rPr>
              <a:t>)</a:t>
            </a:r>
            <a:endParaRPr lang="de-DE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8234B5-0546-418D-8C5E-538A1B69BC1F}"/>
              </a:ext>
            </a:extLst>
          </p:cNvPr>
          <p:cNvSpPr txBox="1"/>
          <p:nvPr/>
        </p:nvSpPr>
        <p:spPr>
          <a:xfrm rot="10800000" flipV="1">
            <a:off x="4465464" y="3017682"/>
            <a:ext cx="1555067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Critic Update </a:t>
            </a:r>
            <a:endParaRPr lang="de-DE" sz="1400" dirty="0"/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0340A7A7-9D0F-4377-BC8F-2D42F4E3182E}"/>
              </a:ext>
            </a:extLst>
          </p:cNvPr>
          <p:cNvSpPr/>
          <p:nvPr/>
        </p:nvSpPr>
        <p:spPr>
          <a:xfrm>
            <a:off x="3222588" y="4632700"/>
            <a:ext cx="2598195" cy="60512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u="none" strike="noStrike" baseline="0" dirty="0">
                <a:latin typeface="NimbusRomNo9L-Regu"/>
              </a:rPr>
              <a:t>Update Weights according to action-value function</a:t>
            </a:r>
            <a:endParaRPr lang="de-DE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48C077-C285-4668-8AFF-C18A95D959CD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4512805" y="3999422"/>
            <a:ext cx="8881" cy="63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3DCD5D8-9CE6-4D57-B3B7-757CFC19DD63}"/>
              </a:ext>
            </a:extLst>
          </p:cNvPr>
          <p:cNvSpPr txBox="1"/>
          <p:nvPr/>
        </p:nvSpPr>
        <p:spPr>
          <a:xfrm>
            <a:off x="4474347" y="4199138"/>
            <a:ext cx="1485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Actor Update </a:t>
            </a:r>
            <a:endParaRPr lang="de-DE" sz="140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59E4B541-421D-4876-AB09-7E04F3956AC2}"/>
              </a:ext>
            </a:extLst>
          </p:cNvPr>
          <p:cNvSpPr txBox="1">
            <a:spLocks/>
          </p:cNvSpPr>
          <p:nvPr/>
        </p:nvSpPr>
        <p:spPr>
          <a:xfrm>
            <a:off x="559292" y="124288"/>
            <a:ext cx="5078027" cy="59627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Proposed Algorithm</a:t>
            </a:r>
            <a:endParaRPr lang="de-DE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05FB9A2-DEC1-41EA-8580-780FEEE6A6E4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512805" y="2839380"/>
            <a:ext cx="2" cy="58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iamond 48">
            <a:extLst>
              <a:ext uri="{FF2B5EF4-FFF2-40B4-BE49-F238E27FC236}">
                <a16:creationId xmlns:a16="http://schemas.microsoft.com/office/drawing/2014/main" id="{56DF4E23-0EC4-4622-95FA-C264B2507CF1}"/>
              </a:ext>
            </a:extLst>
          </p:cNvPr>
          <p:cNvSpPr/>
          <p:nvPr/>
        </p:nvSpPr>
        <p:spPr>
          <a:xfrm>
            <a:off x="3622091" y="5674304"/>
            <a:ext cx="1791085" cy="9055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T=N</a:t>
            </a:r>
            <a:endParaRPr lang="de-DE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72FE4BF-C8F7-4FC5-9695-18777D7D84BC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4521685" y="5237823"/>
            <a:ext cx="1" cy="44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amond 50">
            <a:extLst>
              <a:ext uri="{FF2B5EF4-FFF2-40B4-BE49-F238E27FC236}">
                <a16:creationId xmlns:a16="http://schemas.microsoft.com/office/drawing/2014/main" id="{3D3FD119-9101-4C0D-A832-24D223133187}"/>
              </a:ext>
            </a:extLst>
          </p:cNvPr>
          <p:cNvSpPr/>
          <p:nvPr/>
        </p:nvSpPr>
        <p:spPr>
          <a:xfrm>
            <a:off x="7139144" y="5646193"/>
            <a:ext cx="1912379" cy="9943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Weights with high variance</a:t>
            </a:r>
            <a:endParaRPr lang="de-DE" sz="12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C5BFA23-7C58-4462-BC6D-31ECFBB5209C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>
            <a:off x="5413176" y="6127065"/>
            <a:ext cx="1725968" cy="1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67B22B7-CAC7-41BE-9F21-8CC3EC8C9035}"/>
              </a:ext>
            </a:extLst>
          </p:cNvPr>
          <p:cNvSpPr txBox="1"/>
          <p:nvPr/>
        </p:nvSpPr>
        <p:spPr>
          <a:xfrm>
            <a:off x="6020533" y="5814869"/>
            <a:ext cx="966195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de-DE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F511F1-349B-446B-B2CF-5A82CA300F4C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8095334" y="2032983"/>
            <a:ext cx="8884" cy="3613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D5A4E8-2CA5-4F81-B0C2-B92848198C28}"/>
              </a:ext>
            </a:extLst>
          </p:cNvPr>
          <p:cNvCxnSpPr>
            <a:cxnSpLocks/>
          </p:cNvCxnSpPr>
          <p:nvPr/>
        </p:nvCxnSpPr>
        <p:spPr>
          <a:xfrm flipH="1">
            <a:off x="4495059" y="2032983"/>
            <a:ext cx="3602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B288B8D-C061-443A-89BC-5B3DAF0D5CE0}"/>
              </a:ext>
            </a:extLst>
          </p:cNvPr>
          <p:cNvSpPr txBox="1"/>
          <p:nvPr/>
        </p:nvSpPr>
        <p:spPr>
          <a:xfrm>
            <a:off x="8220727" y="3517031"/>
            <a:ext cx="99578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de-DE" dirty="0"/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D6AA6869-BF16-4A29-9B9E-AB54A3ACA52D}"/>
              </a:ext>
            </a:extLst>
          </p:cNvPr>
          <p:cNvSpPr/>
          <p:nvPr/>
        </p:nvSpPr>
        <p:spPr>
          <a:xfrm>
            <a:off x="10062852" y="5921407"/>
            <a:ext cx="1504754" cy="47939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u="none" strike="noStrike" baseline="0" dirty="0">
                <a:latin typeface="NimbusRomNo9L-Regu"/>
              </a:rPr>
              <a:t>Resampling</a:t>
            </a:r>
            <a:endParaRPr lang="de-DE" sz="12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DE44912-EE2B-43B0-B28E-93759739A533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10815229" y="2047802"/>
            <a:ext cx="6657" cy="387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83CFF2C-7885-41C8-BC5C-11087001D0CF}"/>
              </a:ext>
            </a:extLst>
          </p:cNvPr>
          <p:cNvCxnSpPr>
            <a:cxnSpLocks/>
          </p:cNvCxnSpPr>
          <p:nvPr/>
        </p:nvCxnSpPr>
        <p:spPr>
          <a:xfrm>
            <a:off x="8104218" y="2032984"/>
            <a:ext cx="2708784" cy="23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6199C1E-9560-42FA-B252-51B8C7392C27}"/>
              </a:ext>
            </a:extLst>
          </p:cNvPr>
          <p:cNvSpPr txBox="1"/>
          <p:nvPr/>
        </p:nvSpPr>
        <p:spPr>
          <a:xfrm>
            <a:off x="9280121" y="5834108"/>
            <a:ext cx="966195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de-DE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EE7884-EECB-4E39-844E-C9C93B4932DA}"/>
              </a:ext>
            </a:extLst>
          </p:cNvPr>
          <p:cNvCxnSpPr>
            <a:cxnSpLocks/>
            <a:stCxn id="51" idx="3"/>
            <a:endCxn id="68" idx="1"/>
          </p:cNvCxnSpPr>
          <p:nvPr/>
        </p:nvCxnSpPr>
        <p:spPr>
          <a:xfrm>
            <a:off x="9051523" y="6143343"/>
            <a:ext cx="1011329" cy="1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34076FFF-35E3-44D9-94DA-38039C8DF02F}"/>
              </a:ext>
            </a:extLst>
          </p:cNvPr>
          <p:cNvSpPr/>
          <p:nvPr/>
        </p:nvSpPr>
        <p:spPr>
          <a:xfrm>
            <a:off x="787142" y="5869618"/>
            <a:ext cx="1504754" cy="47939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u="none" strike="noStrike" baseline="0" dirty="0">
                <a:latin typeface="NimbusRomNo9L-Regu"/>
              </a:rPr>
              <a:t>End</a:t>
            </a:r>
            <a:endParaRPr lang="de-DE" sz="12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956874A-90D3-4DDF-BAE4-74AA80F83892}"/>
              </a:ext>
            </a:extLst>
          </p:cNvPr>
          <p:cNvCxnSpPr>
            <a:stCxn id="49" idx="1"/>
            <a:endCxn id="109" idx="3"/>
          </p:cNvCxnSpPr>
          <p:nvPr/>
        </p:nvCxnSpPr>
        <p:spPr>
          <a:xfrm flipH="1" flipV="1">
            <a:off x="2291896" y="6109315"/>
            <a:ext cx="1330195" cy="1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2184C50-B812-49B6-9C64-FBF38301DF60}"/>
              </a:ext>
            </a:extLst>
          </p:cNvPr>
          <p:cNvSpPr txBox="1"/>
          <p:nvPr/>
        </p:nvSpPr>
        <p:spPr>
          <a:xfrm>
            <a:off x="2783127" y="5825755"/>
            <a:ext cx="966195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de-DE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0941B1F-44D5-45BA-8EC2-7C0C8B51223F}"/>
              </a:ext>
            </a:extLst>
          </p:cNvPr>
          <p:cNvSpPr txBox="1"/>
          <p:nvPr/>
        </p:nvSpPr>
        <p:spPr>
          <a:xfrm>
            <a:off x="3113098" y="6544314"/>
            <a:ext cx="7158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4: SMC Learning Algorithm </a:t>
            </a:r>
            <a:endParaRPr lang="de-DE" sz="1400" dirty="0"/>
          </a:p>
        </p:txBody>
      </p:sp>
      <p:sp>
        <p:nvSpPr>
          <p:cNvPr id="141" name="Slide Number Placeholder 140">
            <a:extLst>
              <a:ext uri="{FF2B5EF4-FFF2-40B4-BE49-F238E27FC236}">
                <a16:creationId xmlns:a16="http://schemas.microsoft.com/office/drawing/2014/main" id="{653F6495-5574-465E-9064-D9326301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858B-2A7C-4E55-984B-D3BC18C98116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52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2" grpId="0" animBg="1"/>
      <p:bldP spid="22" grpId="0" animBg="1"/>
      <p:bldP spid="49" grpId="0" animBg="1"/>
      <p:bldP spid="51" grpId="0" animBg="1"/>
      <p:bldP spid="56" grpId="0"/>
      <p:bldP spid="64" grpId="0"/>
      <p:bldP spid="68" grpId="0" animBg="1"/>
      <p:bldP spid="73" grpId="0"/>
      <p:bldP spid="109" grpId="0" animBg="1"/>
      <p:bldP spid="1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1220</Words>
  <Application>Microsoft Macintosh PowerPoint</Application>
  <PresentationFormat>Widescreen</PresentationFormat>
  <Paragraphs>133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Calibri Light</vt:lpstr>
      <vt:lpstr>Charter</vt:lpstr>
      <vt:lpstr>Charter</vt:lpstr>
      <vt:lpstr>CMSY8</vt:lpstr>
      <vt:lpstr>Liberation Sans Narrow</vt:lpstr>
      <vt:lpstr>NimbusRomNo9L-Regu</vt:lpstr>
      <vt:lpstr>NimbusRomNo9L-ReguItal</vt:lpstr>
      <vt:lpstr>Times New Roman</vt:lpstr>
      <vt:lpstr>Wingdings</vt:lpstr>
      <vt:lpstr>Office Theme</vt:lpstr>
      <vt:lpstr>PowerPoint Presentation</vt:lpstr>
      <vt:lpstr>Introduction</vt:lpstr>
      <vt:lpstr>Problem Analysis</vt:lpstr>
      <vt:lpstr>Actor-Critic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Chaurasia, Avinash Kumar</dc:creator>
  <cp:lastModifiedBy>Avinash Kumar Chaurasia</cp:lastModifiedBy>
  <cp:revision>207</cp:revision>
  <dcterms:created xsi:type="dcterms:W3CDTF">2022-04-13T17:31:07Z</dcterms:created>
  <dcterms:modified xsi:type="dcterms:W3CDTF">2022-07-09T12:36:17Z</dcterms:modified>
</cp:coreProperties>
</file>