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 id="2147483713" r:id="rId2"/>
    <p:sldMasterId id="2147483661" r:id="rId3"/>
  </p:sldMasterIdLst>
  <p:sldIdLst>
    <p:sldId id="256" r:id="rId4"/>
    <p:sldId id="257" r:id="rId5"/>
    <p:sldId id="258" r:id="rId6"/>
    <p:sldId id="259" r:id="rId7"/>
    <p:sldId id="260" r:id="rId8"/>
    <p:sldId id="270" r:id="rId9"/>
    <p:sldId id="269" r:id="rId10"/>
    <p:sldId id="272" r:id="rId11"/>
    <p:sldId id="273" r:id="rId12"/>
    <p:sldId id="274" r:id="rId13"/>
    <p:sldId id="277" r:id="rId14"/>
    <p:sldId id="276" r:id="rId15"/>
    <p:sldId id="278" r:id="rId16"/>
    <p:sldId id="267"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E276EA4D-8E72-4362-86EA-03D7930B85A7}">
          <p14:sldIdLst>
            <p14:sldId id="256"/>
            <p14:sldId id="257"/>
            <p14:sldId id="258"/>
            <p14:sldId id="259"/>
            <p14:sldId id="260"/>
            <p14:sldId id="270"/>
            <p14:sldId id="269"/>
            <p14:sldId id="272"/>
            <p14:sldId id="273"/>
            <p14:sldId id="274"/>
            <p14:sldId id="277"/>
            <p14:sldId id="276"/>
            <p14:sldId id="27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20" autoAdjust="0"/>
    <p:restoredTop sz="94660"/>
  </p:normalViewPr>
  <p:slideViewPr>
    <p:cSldViewPr snapToGrid="0">
      <p:cViewPr varScale="1">
        <p:scale>
          <a:sx n="96" d="100"/>
          <a:sy n="96" d="100"/>
        </p:scale>
        <p:origin x="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_rels/data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159B2-99D8-4F14-9B72-E4D7C3904E4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59341B4-C980-4115-BA6E-7CA87D274DEA}">
      <dgm:prSet/>
      <dgm:spPr/>
      <dgm:t>
        <a:bodyPr/>
        <a:lstStyle/>
        <a:p>
          <a:pPr>
            <a:lnSpc>
              <a:spcPct val="100000"/>
            </a:lnSpc>
          </a:pPr>
          <a:r>
            <a:rPr lang="en-US" b="1" dirty="0"/>
            <a:t>Model Performance: </a:t>
          </a:r>
          <a:r>
            <a:rPr lang="en-US" dirty="0"/>
            <a:t>Efficient Net B0 stands out, exhibiting rapid loss reduction and faster convergence within a constrained epoch framework, outperforming all other models tested.</a:t>
          </a:r>
        </a:p>
      </dgm:t>
    </dgm:pt>
    <dgm:pt modelId="{E3C6B26A-3A2D-4D75-8939-B6082B04D31A}" type="parTrans" cxnId="{B5FFEA11-85F2-4157-86DF-E5BBB39D7DAA}">
      <dgm:prSet/>
      <dgm:spPr/>
      <dgm:t>
        <a:bodyPr/>
        <a:lstStyle/>
        <a:p>
          <a:endParaRPr lang="en-US"/>
        </a:p>
      </dgm:t>
    </dgm:pt>
    <dgm:pt modelId="{DBC6C7D4-AB30-4089-AE63-8A085AB53E1D}" type="sibTrans" cxnId="{B5FFEA11-85F2-4157-86DF-E5BBB39D7DAA}">
      <dgm:prSet/>
      <dgm:spPr/>
      <dgm:t>
        <a:bodyPr/>
        <a:lstStyle/>
        <a:p>
          <a:endParaRPr lang="en-US"/>
        </a:p>
      </dgm:t>
    </dgm:pt>
    <dgm:pt modelId="{54B104B6-2D19-4F4A-8E70-61CE1AE27BA6}">
      <dgm:prSet custT="1"/>
      <dgm:spPr/>
      <dgm:t>
        <a:bodyPr/>
        <a:lstStyle/>
        <a:p>
          <a:pPr>
            <a:lnSpc>
              <a:spcPct val="100000"/>
            </a:lnSpc>
          </a:pPr>
          <a:r>
            <a:rPr lang="en-US" sz="1600" b="1" i="0" dirty="0"/>
            <a:t>CNN Limitations</a:t>
          </a:r>
          <a:r>
            <a:rPr lang="en-US" sz="1600" b="0" i="0" dirty="0"/>
            <a:t>: </a:t>
          </a:r>
          <a:r>
            <a:rPr lang="en-US" sz="1800" b="0" i="0" dirty="0"/>
            <a:t>Exhibited a slower rate of loss decrease, which impacted their effectiveness. Notably, when it is underperformed even when compared to simpler models such as MLP and Linear Regression</a:t>
          </a:r>
          <a:r>
            <a:rPr lang="en-US" sz="1600" b="0" i="0" dirty="0"/>
            <a:t>.</a:t>
          </a:r>
          <a:endParaRPr lang="en-US" sz="1600" dirty="0"/>
        </a:p>
      </dgm:t>
    </dgm:pt>
    <dgm:pt modelId="{A2D5FC50-F7E4-4763-B898-A0FB57854AF0}" type="parTrans" cxnId="{01FD9249-3258-4FB6-BE21-1693D6319870}">
      <dgm:prSet/>
      <dgm:spPr/>
      <dgm:t>
        <a:bodyPr/>
        <a:lstStyle/>
        <a:p>
          <a:endParaRPr lang="en-US"/>
        </a:p>
      </dgm:t>
    </dgm:pt>
    <dgm:pt modelId="{44CAB5AD-43F9-4C4B-AC97-E9CA57C0CA94}" type="sibTrans" cxnId="{01FD9249-3258-4FB6-BE21-1693D6319870}">
      <dgm:prSet/>
      <dgm:spPr/>
      <dgm:t>
        <a:bodyPr/>
        <a:lstStyle/>
        <a:p>
          <a:endParaRPr lang="en-US"/>
        </a:p>
      </dgm:t>
    </dgm:pt>
    <dgm:pt modelId="{2ADA4073-819C-432E-B031-11E212B5F2FE}">
      <dgm:prSet custT="1"/>
      <dgm:spPr/>
      <dgm:t>
        <a:bodyPr/>
        <a:lstStyle/>
        <a:p>
          <a:pPr>
            <a:lnSpc>
              <a:spcPct val="100000"/>
            </a:lnSpc>
          </a:pPr>
          <a:r>
            <a:rPr lang="en-US" sz="1800" b="1" dirty="0"/>
            <a:t>Transfer Learning Advantage: </a:t>
          </a:r>
          <a:r>
            <a:rPr lang="en-US" sz="1800" dirty="0"/>
            <a:t>Models that utilize transfer learning tend to outperformed those with uninitialized weights, benefiting from a 'head start' by using patterns learned previously.</a:t>
          </a:r>
        </a:p>
      </dgm:t>
    </dgm:pt>
    <dgm:pt modelId="{9B8DCE51-9397-41DF-B47E-0E5ECCD0A658}" type="parTrans" cxnId="{F82EC7F6-CD9B-4B16-BBA6-34EDF20780CB}">
      <dgm:prSet/>
      <dgm:spPr/>
      <dgm:t>
        <a:bodyPr/>
        <a:lstStyle/>
        <a:p>
          <a:endParaRPr lang="en-US"/>
        </a:p>
      </dgm:t>
    </dgm:pt>
    <dgm:pt modelId="{8E16EA0F-28B7-4AD5-9A9C-32523767D3D9}" type="sibTrans" cxnId="{F82EC7F6-CD9B-4B16-BBA6-34EDF20780CB}">
      <dgm:prSet/>
      <dgm:spPr/>
      <dgm:t>
        <a:bodyPr/>
        <a:lstStyle/>
        <a:p>
          <a:endParaRPr lang="en-US"/>
        </a:p>
      </dgm:t>
    </dgm:pt>
    <dgm:pt modelId="{048D394C-56B5-459A-A8F1-7BD2C59D9B0B}" type="pres">
      <dgm:prSet presAssocID="{0D5159B2-99D8-4F14-9B72-E4D7C3904E40}" presName="root" presStyleCnt="0">
        <dgm:presLayoutVars>
          <dgm:dir/>
          <dgm:resizeHandles val="exact"/>
        </dgm:presLayoutVars>
      </dgm:prSet>
      <dgm:spPr/>
    </dgm:pt>
    <dgm:pt modelId="{6788F3EB-BB6A-4DE3-9C42-05C8DCFD031D}" type="pres">
      <dgm:prSet presAssocID="{759341B4-C980-4115-BA6E-7CA87D274DEA}" presName="compNode" presStyleCnt="0"/>
      <dgm:spPr/>
    </dgm:pt>
    <dgm:pt modelId="{B57B793D-B8FC-4330-B9E9-5AB9672C619C}" type="pres">
      <dgm:prSet presAssocID="{759341B4-C980-4115-BA6E-7CA87D274DEA}" presName="bgRect" presStyleLbl="bgShp" presStyleIdx="0" presStyleCnt="3" custScaleX="100000" custScaleY="47019" custLinFactNeighborY="-10475"/>
      <dgm:spPr/>
    </dgm:pt>
    <dgm:pt modelId="{21C91EA0-98C4-46B9-969B-ACF9BCE961C9}" type="pres">
      <dgm:prSet presAssocID="{759341B4-C980-4115-BA6E-7CA87D274DEA}" presName="iconRect" presStyleLbl="node1" presStyleIdx="0" presStyleCnt="3" custLinFactNeighborX="-1190" custLinFactNeighborY="-1309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מנותק"/>
        </a:ext>
      </dgm:extLst>
    </dgm:pt>
    <dgm:pt modelId="{C9E5B739-92AD-4E1D-A704-D51A5923EC97}" type="pres">
      <dgm:prSet presAssocID="{759341B4-C980-4115-BA6E-7CA87D274DEA}" presName="spaceRect" presStyleCnt="0"/>
      <dgm:spPr/>
    </dgm:pt>
    <dgm:pt modelId="{3E240786-EB04-46CE-9C54-BB15F9B85A5B}" type="pres">
      <dgm:prSet presAssocID="{759341B4-C980-4115-BA6E-7CA87D274DEA}" presName="parTx" presStyleLbl="revTx" presStyleIdx="0" presStyleCnt="3" custScaleY="79753" custLinFactNeighborY="-9165">
        <dgm:presLayoutVars>
          <dgm:chMax val="0"/>
          <dgm:chPref val="0"/>
        </dgm:presLayoutVars>
      </dgm:prSet>
      <dgm:spPr/>
    </dgm:pt>
    <dgm:pt modelId="{6E9DC21A-A5AB-47B0-8308-44034383965E}" type="pres">
      <dgm:prSet presAssocID="{DBC6C7D4-AB30-4089-AE63-8A085AB53E1D}" presName="sibTrans" presStyleCnt="0"/>
      <dgm:spPr/>
    </dgm:pt>
    <dgm:pt modelId="{E5A73EDE-2BBF-492C-B6B9-4E5DC3AB695D}" type="pres">
      <dgm:prSet presAssocID="{54B104B6-2D19-4F4A-8E70-61CE1AE27BA6}" presName="compNode" presStyleCnt="0"/>
      <dgm:spPr/>
    </dgm:pt>
    <dgm:pt modelId="{3A681D52-ADEA-498B-AC9E-D39C16FBA83F}" type="pres">
      <dgm:prSet presAssocID="{54B104B6-2D19-4F4A-8E70-61CE1AE27BA6}" presName="bgRect" presStyleLbl="bgShp" presStyleIdx="1" presStyleCnt="3" custScaleX="100000" custScaleY="77434" custLinFactNeighborX="398" custLinFactNeighborY="-65255"/>
      <dgm:spPr/>
    </dgm:pt>
    <dgm:pt modelId="{91546E57-3066-447A-BE8E-759F05A1E749}" type="pres">
      <dgm:prSet presAssocID="{54B104B6-2D19-4F4A-8E70-61CE1AE27BA6}" presName="iconRect" presStyleLbl="node1" presStyleIdx="1" presStyleCnt="3" custLinFactY="-20221" custLinFactNeighborX="-3451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שעון עצר"/>
        </a:ext>
      </dgm:extLst>
    </dgm:pt>
    <dgm:pt modelId="{DB2A2112-C3BB-4A83-8A69-C99EDAD1E94E}" type="pres">
      <dgm:prSet presAssocID="{54B104B6-2D19-4F4A-8E70-61CE1AE27BA6}" presName="spaceRect" presStyleCnt="0"/>
      <dgm:spPr/>
    </dgm:pt>
    <dgm:pt modelId="{0B5CE2E5-A338-4384-8875-BE16B54C9141}" type="pres">
      <dgm:prSet presAssocID="{54B104B6-2D19-4F4A-8E70-61CE1AE27BA6}" presName="parTx" presStyleLbl="revTx" presStyleIdx="1" presStyleCnt="3" custLinFactNeighborX="-349" custLinFactNeighborY="-58119">
        <dgm:presLayoutVars>
          <dgm:chMax val="0"/>
          <dgm:chPref val="0"/>
        </dgm:presLayoutVars>
      </dgm:prSet>
      <dgm:spPr/>
    </dgm:pt>
    <dgm:pt modelId="{0444FBCE-F720-459A-B99B-BD6146AE5A4E}" type="pres">
      <dgm:prSet presAssocID="{44CAB5AD-43F9-4C4B-AC97-E9CA57C0CA94}" presName="sibTrans" presStyleCnt="0"/>
      <dgm:spPr/>
    </dgm:pt>
    <dgm:pt modelId="{112044F4-FDEA-4717-BD4A-7C80B3D1F476}" type="pres">
      <dgm:prSet presAssocID="{2ADA4073-819C-432E-B031-11E212B5F2FE}" presName="compNode" presStyleCnt="0"/>
      <dgm:spPr/>
    </dgm:pt>
    <dgm:pt modelId="{42996BD5-0243-4037-ABE8-982D99D7BBE1}" type="pres">
      <dgm:prSet presAssocID="{2ADA4073-819C-432E-B031-11E212B5F2FE}" presName="bgRect" presStyleLbl="bgShp" presStyleIdx="2" presStyleCnt="3" custScaleY="56249" custLinFactY="-17186" custLinFactNeighborY="-100000"/>
      <dgm:spPr/>
    </dgm:pt>
    <dgm:pt modelId="{F2B54EC4-550E-4935-BB0B-0A65CE2ECFF2}" type="pres">
      <dgm:prSet presAssocID="{2ADA4073-819C-432E-B031-11E212B5F2FE}" presName="iconRect" presStyleLbl="node1" presStyleIdx="2" presStyleCnt="3" custLinFactY="-100000" custLinFactNeighborX="-21426" custLinFactNeighborY="-11068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כיתה"/>
        </a:ext>
      </dgm:extLst>
    </dgm:pt>
    <dgm:pt modelId="{B2257F72-B467-423B-9D4A-313EEEE41367}" type="pres">
      <dgm:prSet presAssocID="{2ADA4073-819C-432E-B031-11E212B5F2FE}" presName="spaceRect" presStyleCnt="0"/>
      <dgm:spPr/>
    </dgm:pt>
    <dgm:pt modelId="{9DB52429-072C-47F3-B330-633AF33FE2A7}" type="pres">
      <dgm:prSet presAssocID="{2ADA4073-819C-432E-B031-11E212B5F2FE}" presName="parTx" presStyleLbl="revTx" presStyleIdx="2" presStyleCnt="3" custLinFactY="-17407" custLinFactNeighborX="-2180" custLinFactNeighborY="-100000">
        <dgm:presLayoutVars>
          <dgm:chMax val="0"/>
          <dgm:chPref val="0"/>
        </dgm:presLayoutVars>
      </dgm:prSet>
      <dgm:spPr/>
    </dgm:pt>
  </dgm:ptLst>
  <dgm:cxnLst>
    <dgm:cxn modelId="{B5FFEA11-85F2-4157-86DF-E5BBB39D7DAA}" srcId="{0D5159B2-99D8-4F14-9B72-E4D7C3904E40}" destId="{759341B4-C980-4115-BA6E-7CA87D274DEA}" srcOrd="0" destOrd="0" parTransId="{E3C6B26A-3A2D-4D75-8939-B6082B04D31A}" sibTransId="{DBC6C7D4-AB30-4089-AE63-8A085AB53E1D}"/>
    <dgm:cxn modelId="{68072362-9F6E-4C12-AEE7-79DB16CA2E43}" type="presOf" srcId="{2ADA4073-819C-432E-B031-11E212B5F2FE}" destId="{9DB52429-072C-47F3-B330-633AF33FE2A7}" srcOrd="0" destOrd="0" presId="urn:microsoft.com/office/officeart/2018/2/layout/IconVerticalSolidList"/>
    <dgm:cxn modelId="{453EDD62-BD7C-4881-974A-4AB5F1BA53DF}" type="presOf" srcId="{759341B4-C980-4115-BA6E-7CA87D274DEA}" destId="{3E240786-EB04-46CE-9C54-BB15F9B85A5B}" srcOrd="0" destOrd="0" presId="urn:microsoft.com/office/officeart/2018/2/layout/IconVerticalSolidList"/>
    <dgm:cxn modelId="{01FD9249-3258-4FB6-BE21-1693D6319870}" srcId="{0D5159B2-99D8-4F14-9B72-E4D7C3904E40}" destId="{54B104B6-2D19-4F4A-8E70-61CE1AE27BA6}" srcOrd="1" destOrd="0" parTransId="{A2D5FC50-F7E4-4763-B898-A0FB57854AF0}" sibTransId="{44CAB5AD-43F9-4C4B-AC97-E9CA57C0CA94}"/>
    <dgm:cxn modelId="{7563DC8A-912B-4400-BF06-272323AC6F79}" type="presOf" srcId="{0D5159B2-99D8-4F14-9B72-E4D7C3904E40}" destId="{048D394C-56B5-459A-A8F1-7BD2C59D9B0B}" srcOrd="0" destOrd="0" presId="urn:microsoft.com/office/officeart/2018/2/layout/IconVerticalSolidList"/>
    <dgm:cxn modelId="{55504B8C-5299-4ABD-BC8F-B9214899819C}" type="presOf" srcId="{54B104B6-2D19-4F4A-8E70-61CE1AE27BA6}" destId="{0B5CE2E5-A338-4384-8875-BE16B54C9141}" srcOrd="0" destOrd="0" presId="urn:microsoft.com/office/officeart/2018/2/layout/IconVerticalSolidList"/>
    <dgm:cxn modelId="{F82EC7F6-CD9B-4B16-BBA6-34EDF20780CB}" srcId="{0D5159B2-99D8-4F14-9B72-E4D7C3904E40}" destId="{2ADA4073-819C-432E-B031-11E212B5F2FE}" srcOrd="2" destOrd="0" parTransId="{9B8DCE51-9397-41DF-B47E-0E5ECCD0A658}" sibTransId="{8E16EA0F-28B7-4AD5-9A9C-32523767D3D9}"/>
    <dgm:cxn modelId="{64513CC3-477B-4CC5-8776-862537AEED4B}" type="presParOf" srcId="{048D394C-56B5-459A-A8F1-7BD2C59D9B0B}" destId="{6788F3EB-BB6A-4DE3-9C42-05C8DCFD031D}" srcOrd="0" destOrd="0" presId="urn:microsoft.com/office/officeart/2018/2/layout/IconVerticalSolidList"/>
    <dgm:cxn modelId="{96F0202C-422E-42B8-AB4A-ED2AC874D541}" type="presParOf" srcId="{6788F3EB-BB6A-4DE3-9C42-05C8DCFD031D}" destId="{B57B793D-B8FC-4330-B9E9-5AB9672C619C}" srcOrd="0" destOrd="0" presId="urn:microsoft.com/office/officeart/2018/2/layout/IconVerticalSolidList"/>
    <dgm:cxn modelId="{A0522472-C222-4529-9467-F1278A18B577}" type="presParOf" srcId="{6788F3EB-BB6A-4DE3-9C42-05C8DCFD031D}" destId="{21C91EA0-98C4-46B9-969B-ACF9BCE961C9}" srcOrd="1" destOrd="0" presId="urn:microsoft.com/office/officeart/2018/2/layout/IconVerticalSolidList"/>
    <dgm:cxn modelId="{DB772793-E54C-43CA-BAA6-2B76BB7FD3B3}" type="presParOf" srcId="{6788F3EB-BB6A-4DE3-9C42-05C8DCFD031D}" destId="{C9E5B739-92AD-4E1D-A704-D51A5923EC97}" srcOrd="2" destOrd="0" presId="urn:microsoft.com/office/officeart/2018/2/layout/IconVerticalSolidList"/>
    <dgm:cxn modelId="{AD0F85AB-8813-4ADE-BA6A-723D806494BC}" type="presParOf" srcId="{6788F3EB-BB6A-4DE3-9C42-05C8DCFD031D}" destId="{3E240786-EB04-46CE-9C54-BB15F9B85A5B}" srcOrd="3" destOrd="0" presId="urn:microsoft.com/office/officeart/2018/2/layout/IconVerticalSolidList"/>
    <dgm:cxn modelId="{4BD268ED-C827-4A3B-A279-3CFBF44FB1BE}" type="presParOf" srcId="{048D394C-56B5-459A-A8F1-7BD2C59D9B0B}" destId="{6E9DC21A-A5AB-47B0-8308-44034383965E}" srcOrd="1" destOrd="0" presId="urn:microsoft.com/office/officeart/2018/2/layout/IconVerticalSolidList"/>
    <dgm:cxn modelId="{E0D2E7E2-DA3C-4733-B039-C246BDE043A3}" type="presParOf" srcId="{048D394C-56B5-459A-A8F1-7BD2C59D9B0B}" destId="{E5A73EDE-2BBF-492C-B6B9-4E5DC3AB695D}" srcOrd="2" destOrd="0" presId="urn:microsoft.com/office/officeart/2018/2/layout/IconVerticalSolidList"/>
    <dgm:cxn modelId="{BF06449E-34C8-44A9-9B51-12FBB0F8EBB1}" type="presParOf" srcId="{E5A73EDE-2BBF-492C-B6B9-4E5DC3AB695D}" destId="{3A681D52-ADEA-498B-AC9E-D39C16FBA83F}" srcOrd="0" destOrd="0" presId="urn:microsoft.com/office/officeart/2018/2/layout/IconVerticalSolidList"/>
    <dgm:cxn modelId="{BD7FB3AD-579C-4550-B120-8DFC9F34B14F}" type="presParOf" srcId="{E5A73EDE-2BBF-492C-B6B9-4E5DC3AB695D}" destId="{91546E57-3066-447A-BE8E-759F05A1E749}" srcOrd="1" destOrd="0" presId="urn:microsoft.com/office/officeart/2018/2/layout/IconVerticalSolidList"/>
    <dgm:cxn modelId="{97AB2CCE-BE0C-4834-95EE-19714A09555A}" type="presParOf" srcId="{E5A73EDE-2BBF-492C-B6B9-4E5DC3AB695D}" destId="{DB2A2112-C3BB-4A83-8A69-C99EDAD1E94E}" srcOrd="2" destOrd="0" presId="urn:microsoft.com/office/officeart/2018/2/layout/IconVerticalSolidList"/>
    <dgm:cxn modelId="{56401A3E-210E-4367-B76F-065357B41B14}" type="presParOf" srcId="{E5A73EDE-2BBF-492C-B6B9-4E5DC3AB695D}" destId="{0B5CE2E5-A338-4384-8875-BE16B54C9141}" srcOrd="3" destOrd="0" presId="urn:microsoft.com/office/officeart/2018/2/layout/IconVerticalSolidList"/>
    <dgm:cxn modelId="{FEE5882D-F67E-49D1-B72B-32B4D2E60E34}" type="presParOf" srcId="{048D394C-56B5-459A-A8F1-7BD2C59D9B0B}" destId="{0444FBCE-F720-459A-B99B-BD6146AE5A4E}" srcOrd="3" destOrd="0" presId="urn:microsoft.com/office/officeart/2018/2/layout/IconVerticalSolidList"/>
    <dgm:cxn modelId="{97800D5F-4E0C-4EDB-A25C-0711D2321A43}" type="presParOf" srcId="{048D394C-56B5-459A-A8F1-7BD2C59D9B0B}" destId="{112044F4-FDEA-4717-BD4A-7C80B3D1F476}" srcOrd="4" destOrd="0" presId="urn:microsoft.com/office/officeart/2018/2/layout/IconVerticalSolidList"/>
    <dgm:cxn modelId="{F3B28554-51DA-4122-AE35-4E022D85DC84}" type="presParOf" srcId="{112044F4-FDEA-4717-BD4A-7C80B3D1F476}" destId="{42996BD5-0243-4037-ABE8-982D99D7BBE1}" srcOrd="0" destOrd="0" presId="urn:microsoft.com/office/officeart/2018/2/layout/IconVerticalSolidList"/>
    <dgm:cxn modelId="{2D872F6F-4EC6-42B7-8929-903FF0BE1182}" type="presParOf" srcId="{112044F4-FDEA-4717-BD4A-7C80B3D1F476}" destId="{F2B54EC4-550E-4935-BB0B-0A65CE2ECFF2}" srcOrd="1" destOrd="0" presId="urn:microsoft.com/office/officeart/2018/2/layout/IconVerticalSolidList"/>
    <dgm:cxn modelId="{6D57F2A8-79C0-42A6-9C70-9A25CA5D751F}" type="presParOf" srcId="{112044F4-FDEA-4717-BD4A-7C80B3D1F476}" destId="{B2257F72-B467-423B-9D4A-313EEEE41367}" srcOrd="2" destOrd="0" presId="urn:microsoft.com/office/officeart/2018/2/layout/IconVerticalSolidList"/>
    <dgm:cxn modelId="{7D92C1D8-D956-4954-BEEA-6BC5CEFA7F2C}" type="presParOf" srcId="{112044F4-FDEA-4717-BD4A-7C80B3D1F476}" destId="{9DB52429-072C-47F3-B330-633AF33FE2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7B793D-B8FC-4330-B9E9-5AB9672C619C}">
      <dsp:nvSpPr>
        <dsp:cNvPr id="0" name=""/>
        <dsp:cNvSpPr/>
      </dsp:nvSpPr>
      <dsp:spPr>
        <a:xfrm>
          <a:off x="0" y="195035"/>
          <a:ext cx="10515600" cy="5710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91EA0-98C4-46B9-969B-ACF9BCE961C9}">
      <dsp:nvSpPr>
        <dsp:cNvPr id="0" name=""/>
        <dsp:cNvSpPr/>
      </dsp:nvSpPr>
      <dsp:spPr>
        <a:xfrm>
          <a:off x="359451" y="186331"/>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240786-EB04-46CE-9C54-BB15F9B85A5B}">
      <dsp:nvSpPr>
        <dsp:cNvPr id="0" name=""/>
        <dsp:cNvSpPr/>
      </dsp:nvSpPr>
      <dsp:spPr>
        <a:xfrm>
          <a:off x="1402804" y="12160"/>
          <a:ext cx="9112795" cy="968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100000"/>
            </a:lnSpc>
            <a:spcBef>
              <a:spcPct val="0"/>
            </a:spcBef>
            <a:spcAft>
              <a:spcPct val="35000"/>
            </a:spcAft>
            <a:buNone/>
          </a:pPr>
          <a:r>
            <a:rPr lang="en-US" sz="1800" b="1" kern="1200" dirty="0"/>
            <a:t>Model Performance: </a:t>
          </a:r>
          <a:r>
            <a:rPr lang="en-US" sz="1800" kern="1200" dirty="0"/>
            <a:t>Efficient Net B0 stands out, exhibiting rapid loss reduction and faster convergence within a constrained epoch framework, outperforming all other models tested.</a:t>
          </a:r>
        </a:p>
      </dsp:txBody>
      <dsp:txXfrm>
        <a:off x="1402804" y="12160"/>
        <a:ext cx="9112795" cy="968639"/>
      </dsp:txXfrm>
    </dsp:sp>
    <dsp:sp modelId="{3A681D52-ADEA-498B-AC9E-D39C16FBA83F}">
      <dsp:nvSpPr>
        <dsp:cNvPr id="0" name=""/>
        <dsp:cNvSpPr/>
      </dsp:nvSpPr>
      <dsp:spPr>
        <a:xfrm>
          <a:off x="0" y="863188"/>
          <a:ext cx="10515600" cy="940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546E57-3066-447A-BE8E-759F05A1E749}">
      <dsp:nvSpPr>
        <dsp:cNvPr id="0" name=""/>
        <dsp:cNvSpPr/>
      </dsp:nvSpPr>
      <dsp:spPr>
        <a:xfrm>
          <a:off x="136813" y="988900"/>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5CE2E5-A338-4384-8875-BE16B54C9141}">
      <dsp:nvSpPr>
        <dsp:cNvPr id="0" name=""/>
        <dsp:cNvSpPr/>
      </dsp:nvSpPr>
      <dsp:spPr>
        <a:xfrm>
          <a:off x="1371000" y="812821"/>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711200">
            <a:lnSpc>
              <a:spcPct val="100000"/>
            </a:lnSpc>
            <a:spcBef>
              <a:spcPct val="0"/>
            </a:spcBef>
            <a:spcAft>
              <a:spcPct val="35000"/>
            </a:spcAft>
            <a:buNone/>
          </a:pPr>
          <a:r>
            <a:rPr lang="en-US" sz="1600" b="1" i="0" kern="1200" dirty="0"/>
            <a:t>CNN Limitations</a:t>
          </a:r>
          <a:r>
            <a:rPr lang="en-US" sz="1600" b="0" i="0" kern="1200" dirty="0"/>
            <a:t>: </a:t>
          </a:r>
          <a:r>
            <a:rPr lang="en-US" sz="1800" b="0" i="0" kern="1200" dirty="0"/>
            <a:t>Exhibited a slower rate of loss decrease, which impacted their effectiveness. Notably, when it is underperformed even when compared to simpler models such as MLP and Linear Regression</a:t>
          </a:r>
          <a:r>
            <a:rPr lang="en-US" sz="1600" b="0" i="0" kern="1200" dirty="0"/>
            <a:t>.</a:t>
          </a:r>
          <a:endParaRPr lang="en-US" sz="1600" kern="1200" dirty="0"/>
        </a:p>
      </dsp:txBody>
      <dsp:txXfrm>
        <a:off x="1371000" y="812821"/>
        <a:ext cx="9112795" cy="1214549"/>
      </dsp:txXfrm>
    </dsp:sp>
    <dsp:sp modelId="{42996BD5-0243-4037-ABE8-982D99D7BBE1}">
      <dsp:nvSpPr>
        <dsp:cNvPr id="0" name=""/>
        <dsp:cNvSpPr/>
      </dsp:nvSpPr>
      <dsp:spPr>
        <a:xfrm>
          <a:off x="0" y="1879299"/>
          <a:ext cx="10515600" cy="6831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54EC4-550E-4935-BB0B-0A65CE2ECFF2}">
      <dsp:nvSpPr>
        <dsp:cNvPr id="0" name=""/>
        <dsp:cNvSpPr/>
      </dsp:nvSpPr>
      <dsp:spPr>
        <a:xfrm>
          <a:off x="224274" y="190278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52429-072C-47F3-B330-633AF33FE2A7}">
      <dsp:nvSpPr>
        <dsp:cNvPr id="0" name=""/>
        <dsp:cNvSpPr/>
      </dsp:nvSpPr>
      <dsp:spPr>
        <a:xfrm>
          <a:off x="1204145" y="1610926"/>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800100">
            <a:lnSpc>
              <a:spcPct val="100000"/>
            </a:lnSpc>
            <a:spcBef>
              <a:spcPct val="0"/>
            </a:spcBef>
            <a:spcAft>
              <a:spcPct val="35000"/>
            </a:spcAft>
            <a:buNone/>
          </a:pPr>
          <a:r>
            <a:rPr lang="en-US" sz="1800" b="1" kern="1200" dirty="0"/>
            <a:t>Transfer Learning Advantage: </a:t>
          </a:r>
          <a:r>
            <a:rPr lang="en-US" sz="1800" kern="1200" dirty="0"/>
            <a:t>Models that utilize transfer learning tend to outperformed those with uninitialized weights, benefiting from a 'head start' by using patterns learned previously.</a:t>
          </a:r>
        </a:p>
      </dsp:txBody>
      <dsp:txXfrm>
        <a:off x="1204145" y="1610926"/>
        <a:ext cx="9112795" cy="12145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6/11/2024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4828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6931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835545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1498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6/11/2024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6/11/2024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6" name="Text Placeholder 4">
            <a:extLst>
              <a:ext uri="{FF2B5EF4-FFF2-40B4-BE49-F238E27FC236}">
                <a16:creationId xmlns:a16="http://schemas.microsoft.com/office/drawing/2014/main" id="{48283A7A-4C73-A1F8-47BC-F89899355C41}"/>
              </a:ext>
            </a:extLst>
          </p:cNvPr>
          <p:cNvSpPr>
            <a:spLocks noGrp="1"/>
          </p:cNvSpPr>
          <p:nvPr>
            <p:ph type="body" sz="quarter" idx="26"/>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42071946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65696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6/11/2024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6/11/2024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6/11/2024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454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8887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58669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5456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299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6/11/2024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60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600">
                <a:solidFill>
                  <a:schemeClr val="tx1">
                    <a:tint val="75000"/>
                  </a:schemeClr>
                </a:solidFill>
              </a:defRPr>
            </a:lvl1pPr>
          </a:lstStyle>
          <a:p>
            <a:fld id="{72345051-2045-45DA-935E-2E3CA1A69ADC}" type="datetimeFigureOut">
              <a:rPr lang="en-US" smtClean="0"/>
              <a:t>6/11/2024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92205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1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6/11/2024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714" r:id="rId1"/>
    <p:sldLayoutId id="2147483672" r:id="rId2"/>
    <p:sldLayoutId id="2147483715" r:id="rId3"/>
    <p:sldLayoutId id="2147483716" r:id="rId4"/>
    <p:sldLayoutId id="2147483717" r:id="rId5"/>
    <p:sldLayoutId id="2147483718" r:id="rId6"/>
    <p:sldLayoutId id="2147483719" r:id="rId7"/>
    <p:sldLayoutId id="2147483720" r:id="rId8"/>
    <p:sldLayoutId id="2147483721" r:id="rId9"/>
    <p:sldLayoutId id="2147483671" r:id="rId10"/>
    <p:sldLayoutId id="2147483722"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6/11/2024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6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zachibs/Deep-learning-project/blob/main/kaggle_brian_tumor_dataset_final.ipynb"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D19E4EB-AD10-5560-AF5B-DBD792E86707}"/>
              </a:ext>
            </a:extLst>
          </p:cNvPr>
          <p:cNvSpPr>
            <a:spLocks noGrp="1"/>
          </p:cNvSpPr>
          <p:nvPr>
            <p:ph type="ctrTitle"/>
          </p:nvPr>
        </p:nvSpPr>
        <p:spPr>
          <a:xfrm>
            <a:off x="640080" y="325369"/>
            <a:ext cx="4368602" cy="1956841"/>
          </a:xfrm>
        </p:spPr>
        <p:txBody>
          <a:bodyPr vert="horz" lIns="91440" tIns="45720" rIns="91440" bIns="45720" rtlCol="0" anchor="b">
            <a:normAutofit/>
          </a:bodyPr>
          <a:lstStyle/>
          <a:p>
            <a:pPr>
              <a:lnSpc>
                <a:spcPct val="100000"/>
              </a:lnSpc>
            </a:pPr>
            <a:r>
              <a:rPr lang="en-US" sz="6100" dirty="0"/>
              <a:t>Deep learning final project</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47E5FF"/>
          </a:solidFill>
          <a:ln w="38100" cap="rnd">
            <a:solidFill>
              <a:srgbClr val="47E5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8E6D80BF-0F50-2A12-7ED9-B1939E4717F2}"/>
              </a:ext>
            </a:extLst>
          </p:cNvPr>
          <p:cNvSpPr>
            <a:spLocks noGrp="1"/>
          </p:cNvSpPr>
          <p:nvPr>
            <p:ph type="subTitle" idx="1"/>
          </p:nvPr>
        </p:nvSpPr>
        <p:spPr>
          <a:xfrm>
            <a:off x="640080" y="2872899"/>
            <a:ext cx="4243589" cy="3320668"/>
          </a:xfrm>
        </p:spPr>
        <p:txBody>
          <a:bodyPr vert="horz" lIns="91440" tIns="45720" rIns="91440" bIns="45720" rtlCol="0">
            <a:normAutofit/>
          </a:bodyPr>
          <a:lstStyle/>
          <a:p>
            <a:pPr>
              <a:lnSpc>
                <a:spcPct val="110000"/>
              </a:lnSpc>
            </a:pPr>
            <a:r>
              <a:rPr lang="en-US" b="1" dirty="0"/>
              <a:t>Contributors:</a:t>
            </a:r>
            <a:br>
              <a:rPr lang="en-US" dirty="0"/>
            </a:br>
            <a:r>
              <a:rPr lang="en-US" sz="2400" dirty="0" err="1"/>
              <a:t>Zachi</a:t>
            </a:r>
            <a:r>
              <a:rPr lang="en-US" sz="2400" dirty="0"/>
              <a:t> Ben </a:t>
            </a:r>
            <a:r>
              <a:rPr lang="en-US" sz="2400" dirty="0" err="1"/>
              <a:t>Shitrit</a:t>
            </a:r>
            <a:br>
              <a:rPr lang="en-US" sz="2400" dirty="0"/>
            </a:br>
            <a:r>
              <a:rPr lang="en-US" sz="2400" dirty="0"/>
              <a:t>Yonatan </a:t>
            </a:r>
            <a:r>
              <a:rPr lang="en-US" sz="2400" dirty="0" err="1"/>
              <a:t>Boritski</a:t>
            </a:r>
            <a:br>
              <a:rPr lang="en-US" sz="2400" dirty="0"/>
            </a:br>
            <a:r>
              <a:rPr lang="en-US" sz="2400" dirty="0" err="1"/>
              <a:t>Avichay</a:t>
            </a:r>
            <a:r>
              <a:rPr lang="en-US" sz="2400" dirty="0"/>
              <a:t> </a:t>
            </a:r>
            <a:r>
              <a:rPr lang="en-US" sz="2400" dirty="0" err="1"/>
              <a:t>Mazin</a:t>
            </a:r>
            <a:endParaRPr lang="en-US" sz="2400" dirty="0"/>
          </a:p>
        </p:txBody>
      </p:sp>
      <p:pic>
        <p:nvPicPr>
          <p:cNvPr id="5" name="תמונה 4" descr="תמונה שמכילה מוח, ביולומינסנציה&#10;&#10;התיאור נוצר באופן אוטומטי">
            <a:extLst>
              <a:ext uri="{FF2B5EF4-FFF2-40B4-BE49-F238E27FC236}">
                <a16:creationId xmlns:a16="http://schemas.microsoft.com/office/drawing/2014/main" id="{8B340002-A40A-FCC9-1656-51E287767BF4}"/>
              </a:ext>
            </a:extLst>
          </p:cNvPr>
          <p:cNvPicPr>
            <a:picLocks noChangeAspect="1"/>
          </p:cNvPicPr>
          <p:nvPr/>
        </p:nvPicPr>
        <p:blipFill rotWithShape="1">
          <a:blip r:embed="rId2">
            <a:extLst>
              <a:ext uri="{28A0092B-C50C-407E-A947-70E740481C1C}">
                <a14:useLocalDpi xmlns:a14="http://schemas.microsoft.com/office/drawing/2010/main" val="0"/>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מלבן 3">
            <a:extLst>
              <a:ext uri="{FF2B5EF4-FFF2-40B4-BE49-F238E27FC236}">
                <a16:creationId xmlns:a16="http://schemas.microsoft.com/office/drawing/2014/main" id="{A83133AC-2743-D692-0B0E-C37BD0E51128}"/>
              </a:ext>
            </a:extLst>
          </p:cNvPr>
          <p:cNvSpPr/>
          <p:nvPr/>
        </p:nvSpPr>
        <p:spPr>
          <a:xfrm>
            <a:off x="459302" y="5077448"/>
            <a:ext cx="2454518" cy="923330"/>
          </a:xfrm>
          <a:prstGeom prst="rect">
            <a:avLst/>
          </a:prstGeom>
          <a:noFill/>
        </p:spPr>
        <p:txBody>
          <a:bodyPr wrap="non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rPr>
              <a:t>Github</a:t>
            </a:r>
            <a:r>
              <a:rPr lang="en-US" sz="5400" b="0" cap="none" spc="0" dirty="0">
                <a:ln w="0"/>
                <a:solidFill>
                  <a:schemeClr val="tx1"/>
                </a:solidFill>
                <a:effectLst>
                  <a:outerShdw blurRad="38100" dist="19050" dir="2700000" algn="tl" rotWithShape="0">
                    <a:schemeClr val="dk1">
                      <a:alpha val="40000"/>
                    </a:schemeClr>
                  </a:outerShdw>
                </a:effectLst>
              </a:rPr>
              <a:t> - </a:t>
            </a:r>
            <a:r>
              <a:rPr lang="en-US" sz="3200" b="0" cap="none" spc="0" dirty="0">
                <a:ln w="0"/>
                <a:solidFill>
                  <a:schemeClr val="tx1"/>
                </a:solidFill>
                <a:effectLst>
                  <a:outerShdw blurRad="38100" dist="19050" dir="2700000" algn="tl" rotWithShape="0">
                    <a:schemeClr val="dk1">
                      <a:alpha val="40000"/>
                    </a:schemeClr>
                  </a:outerShdw>
                </a:effectLst>
                <a:hlinkClick r:id="rId3"/>
              </a:rPr>
              <a:t>link</a:t>
            </a:r>
            <a:r>
              <a:rPr lang="en-US" sz="5400" b="0" cap="none" spc="0" dirty="0">
                <a:ln w="0"/>
                <a:solidFill>
                  <a:schemeClr val="tx1"/>
                </a:solidFill>
                <a:effectLst>
                  <a:outerShdw blurRad="38100" dist="19050" dir="2700000" algn="tl" rotWithShape="0">
                    <a:schemeClr val="dk1">
                      <a:alpha val="40000"/>
                    </a:schemeClr>
                  </a:outerShdw>
                </a:effectLst>
              </a:rPr>
              <a:t> </a:t>
            </a:r>
            <a:endParaRPr lang="he-IL"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6115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A68B6E1A-E984-6CBB-87AB-776BE5C7818B}"/>
              </a:ext>
            </a:extLst>
          </p:cNvPr>
          <p:cNvPicPr>
            <a:picLocks noChangeAspect="1"/>
          </p:cNvPicPr>
          <p:nvPr/>
        </p:nvPicPr>
        <p:blipFill>
          <a:blip r:embed="rId2"/>
          <a:stretch>
            <a:fillRect/>
          </a:stretch>
        </p:blipFill>
        <p:spPr>
          <a:xfrm>
            <a:off x="0" y="0"/>
            <a:ext cx="12192000" cy="794212"/>
          </a:xfrm>
          <a:prstGeom prst="rect">
            <a:avLst/>
          </a:prstGeom>
        </p:spPr>
      </p:pic>
      <p:sp>
        <p:nvSpPr>
          <p:cNvPr id="3" name="מלבן 2">
            <a:extLst>
              <a:ext uri="{FF2B5EF4-FFF2-40B4-BE49-F238E27FC236}">
                <a16:creationId xmlns:a16="http://schemas.microsoft.com/office/drawing/2014/main" id="{8B259217-EB4A-6062-E601-52195DD253A2}"/>
              </a:ext>
            </a:extLst>
          </p:cNvPr>
          <p:cNvSpPr/>
          <p:nvPr/>
        </p:nvSpPr>
        <p:spPr>
          <a:xfrm>
            <a:off x="4379805" y="24771"/>
            <a:ext cx="4193969" cy="769441"/>
          </a:xfrm>
          <a:prstGeom prst="rect">
            <a:avLst/>
          </a:prstGeom>
          <a:noFill/>
        </p:spPr>
        <p:txBody>
          <a:bodyPr wrap="none" lIns="91440" tIns="45720" rIns="91440" bIns="45720">
            <a:spAutoFit/>
          </a:bodyPr>
          <a:lstStyle/>
          <a:p>
            <a:pPr algn="l"/>
            <a:r>
              <a:rPr lang="en-US" sz="4400" b="0" cap="none" spc="0" dirty="0">
                <a:ln w="0"/>
                <a:solidFill>
                  <a:schemeClr val="tx1"/>
                </a:solidFill>
                <a:effectLst>
                  <a:outerShdw blurRad="38100" dist="19050" dir="2700000" algn="tl" rotWithShape="0">
                    <a:schemeClr val="dk1">
                      <a:alpha val="40000"/>
                    </a:schemeClr>
                  </a:outerShdw>
                </a:effectLst>
              </a:rPr>
              <a:t>Models Overview</a:t>
            </a:r>
            <a:endParaRPr lang="he-IL" sz="4400" b="0" cap="none" spc="0" dirty="0">
              <a:ln w="0"/>
              <a:solidFill>
                <a:schemeClr val="tx1"/>
              </a:solidFill>
              <a:effectLst>
                <a:outerShdw blurRad="38100" dist="19050" dir="2700000" algn="tl" rotWithShape="0">
                  <a:schemeClr val="dk1">
                    <a:alpha val="40000"/>
                  </a:schemeClr>
                </a:outerShdw>
              </a:effectLst>
            </a:endParaRPr>
          </a:p>
        </p:txBody>
      </p:sp>
      <p:sp>
        <p:nvSpPr>
          <p:cNvPr id="4" name="תיבת טקסט 3">
            <a:extLst>
              <a:ext uri="{FF2B5EF4-FFF2-40B4-BE49-F238E27FC236}">
                <a16:creationId xmlns:a16="http://schemas.microsoft.com/office/drawing/2014/main" id="{E8E51D85-73FA-8229-25E4-4375EDFF44F3}"/>
              </a:ext>
            </a:extLst>
          </p:cNvPr>
          <p:cNvSpPr txBox="1"/>
          <p:nvPr/>
        </p:nvSpPr>
        <p:spPr>
          <a:xfrm>
            <a:off x="159026" y="907247"/>
            <a:ext cx="5526156" cy="2754600"/>
          </a:xfrm>
          <a:prstGeom prst="rect">
            <a:avLst/>
          </a:prstGeom>
          <a:noFill/>
        </p:spPr>
        <p:txBody>
          <a:bodyPr wrap="square" rtlCol="1">
            <a:spAutoFit/>
          </a:bodyPr>
          <a:lstStyle/>
          <a:p>
            <a:pPr algn="l"/>
            <a:r>
              <a:rPr lang="en-US" sz="2000" dirty="0">
                <a:highlight>
                  <a:srgbClr val="00FFFF"/>
                </a:highlight>
              </a:rPr>
              <a:t>Custom CNN –</a:t>
            </a:r>
            <a:br>
              <a:rPr lang="en-US" dirty="0"/>
            </a:br>
            <a:r>
              <a:rPr lang="en-US" sz="1500" b="0" i="0" dirty="0">
                <a:solidFill>
                  <a:srgbClr val="0D0D0D"/>
                </a:solidFill>
                <a:effectLst/>
                <a:latin typeface="Söhne"/>
              </a:rPr>
              <a:t>This model is built from scratch to identify brain tumors in X-ray images. It processes images through multiple layers that filter and refine features, using techniques like batch normalization and </a:t>
            </a:r>
            <a:r>
              <a:rPr lang="en-US" sz="1500" b="0" i="0" dirty="0" err="1">
                <a:solidFill>
                  <a:srgbClr val="0D0D0D"/>
                </a:solidFill>
                <a:effectLst/>
                <a:latin typeface="Söhne"/>
              </a:rPr>
              <a:t>ReLU</a:t>
            </a:r>
            <a:r>
              <a:rPr lang="en-US" sz="1500" b="0" i="0" dirty="0">
                <a:solidFill>
                  <a:srgbClr val="0D0D0D"/>
                </a:solidFill>
                <a:effectLst/>
                <a:latin typeface="Söhne"/>
              </a:rPr>
              <a:t> activation to enhance learning. The final convolution layer prepares for the decision-making process, which is then flattened for classification. Through training on brain X-ray images, the model learns to differentiate between images with and without tumors, focusing on relevant patterns without prior knowledge from datasets like ImageNet.</a:t>
            </a:r>
            <a:r>
              <a:rPr lang="en-US" sz="1500" dirty="0"/>
              <a:t> </a:t>
            </a:r>
            <a:br>
              <a:rPr lang="en-US" dirty="0"/>
            </a:br>
            <a:endParaRPr lang="he-IL" dirty="0"/>
          </a:p>
        </p:txBody>
      </p:sp>
      <p:pic>
        <p:nvPicPr>
          <p:cNvPr id="6" name="תמונה 5">
            <a:extLst>
              <a:ext uri="{FF2B5EF4-FFF2-40B4-BE49-F238E27FC236}">
                <a16:creationId xmlns:a16="http://schemas.microsoft.com/office/drawing/2014/main" id="{A9CE6BB1-932D-850D-BEBE-AEB222D84763}"/>
              </a:ext>
            </a:extLst>
          </p:cNvPr>
          <p:cNvPicPr>
            <a:picLocks noChangeAspect="1"/>
          </p:cNvPicPr>
          <p:nvPr/>
        </p:nvPicPr>
        <p:blipFill>
          <a:blip r:embed="rId3"/>
          <a:stretch>
            <a:fillRect/>
          </a:stretch>
        </p:blipFill>
        <p:spPr>
          <a:xfrm>
            <a:off x="5899355" y="1009817"/>
            <a:ext cx="6133619" cy="2419182"/>
          </a:xfrm>
          <a:prstGeom prst="rect">
            <a:avLst/>
          </a:prstGeom>
          <a:ln w="15875">
            <a:solidFill>
              <a:schemeClr val="accent1"/>
            </a:solidFill>
          </a:ln>
        </p:spPr>
      </p:pic>
      <p:sp>
        <p:nvSpPr>
          <p:cNvPr id="7" name="מלבן 6">
            <a:extLst>
              <a:ext uri="{FF2B5EF4-FFF2-40B4-BE49-F238E27FC236}">
                <a16:creationId xmlns:a16="http://schemas.microsoft.com/office/drawing/2014/main" id="{F6920DFF-F1B2-00C5-38F3-D6CA8C4FE1D9}"/>
              </a:ext>
            </a:extLst>
          </p:cNvPr>
          <p:cNvSpPr/>
          <p:nvPr/>
        </p:nvSpPr>
        <p:spPr>
          <a:xfrm>
            <a:off x="11207435" y="1590262"/>
            <a:ext cx="710724" cy="5517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8" name="מלבן 7">
            <a:extLst>
              <a:ext uri="{FF2B5EF4-FFF2-40B4-BE49-F238E27FC236}">
                <a16:creationId xmlns:a16="http://schemas.microsoft.com/office/drawing/2014/main" id="{C6874A54-3241-54AD-3273-5240A909B886}"/>
              </a:ext>
            </a:extLst>
          </p:cNvPr>
          <p:cNvSpPr/>
          <p:nvPr/>
        </p:nvSpPr>
        <p:spPr>
          <a:xfrm>
            <a:off x="11194762" y="2253252"/>
            <a:ext cx="710724" cy="585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9764A233-B694-0988-8C44-D652CE7EC8E8}"/>
              </a:ext>
            </a:extLst>
          </p:cNvPr>
          <p:cNvSpPr/>
          <p:nvPr/>
        </p:nvSpPr>
        <p:spPr>
          <a:xfrm>
            <a:off x="11174078" y="1668315"/>
            <a:ext cx="802784" cy="369332"/>
          </a:xfrm>
          <a:prstGeom prst="rect">
            <a:avLst/>
          </a:prstGeom>
          <a:noFill/>
        </p:spPr>
        <p:txBody>
          <a:bodyPr wrap="none" lIns="91440" tIns="45720" rIns="91440" bIns="45720">
            <a:spAutoFit/>
          </a:bodyPr>
          <a:lstStyle/>
          <a:p>
            <a:pPr algn="ctr"/>
            <a:r>
              <a:rPr lang="en-US" b="1" cap="none" spc="0" dirty="0">
                <a:ln w="0"/>
                <a:solidFill>
                  <a:schemeClr val="tx1"/>
                </a:solidFill>
                <a:effectLst>
                  <a:outerShdw blurRad="38100" dist="19050" dir="2700000" algn="tl" rotWithShape="0">
                    <a:schemeClr val="dk1">
                      <a:alpha val="40000"/>
                    </a:schemeClr>
                  </a:outerShdw>
                </a:effectLst>
              </a:rPr>
              <a:t>Tumor</a:t>
            </a:r>
            <a:endParaRPr lang="he-IL" b="1" cap="none" spc="0" dirty="0">
              <a:ln w="0"/>
              <a:solidFill>
                <a:schemeClr val="tx1"/>
              </a:solidFill>
              <a:effectLst>
                <a:outerShdw blurRad="38100" dist="19050" dir="2700000" algn="tl" rotWithShape="0">
                  <a:schemeClr val="dk1">
                    <a:alpha val="40000"/>
                  </a:schemeClr>
                </a:outerShdw>
              </a:effectLst>
            </a:endParaRPr>
          </a:p>
        </p:txBody>
      </p:sp>
      <p:sp>
        <p:nvSpPr>
          <p:cNvPr id="10" name="מלבן 9">
            <a:extLst>
              <a:ext uri="{FF2B5EF4-FFF2-40B4-BE49-F238E27FC236}">
                <a16:creationId xmlns:a16="http://schemas.microsoft.com/office/drawing/2014/main" id="{3B0222AF-F56F-6AF8-DBF1-AB41C874602A}"/>
              </a:ext>
            </a:extLst>
          </p:cNvPr>
          <p:cNvSpPr/>
          <p:nvPr/>
        </p:nvSpPr>
        <p:spPr>
          <a:xfrm>
            <a:off x="11174078" y="2219408"/>
            <a:ext cx="777438" cy="664259"/>
          </a:xfrm>
          <a:prstGeom prst="rect">
            <a:avLst/>
          </a:prstGeom>
          <a:noFill/>
        </p:spPr>
        <p:txBody>
          <a:bodyPr wrap="square" lIns="91440" tIns="45720" rIns="91440" bIns="45720">
            <a:spAutoFit/>
          </a:bodyPr>
          <a:lstStyle/>
          <a:p>
            <a:pPr algn="ctr"/>
            <a:r>
              <a:rPr lang="en-US" b="1" cap="none" spc="0" dirty="0">
                <a:ln w="0"/>
                <a:solidFill>
                  <a:schemeClr val="tx1"/>
                </a:solidFill>
                <a:effectLst>
                  <a:outerShdw blurRad="38100" dist="19050" dir="2700000" algn="tl" rotWithShape="0">
                    <a:schemeClr val="dk1">
                      <a:alpha val="40000"/>
                    </a:schemeClr>
                  </a:outerShdw>
                </a:effectLst>
              </a:rPr>
              <a:t>Not</a:t>
            </a:r>
            <a:br>
              <a:rPr lang="en-US" b="1" cap="none" spc="0" dirty="0">
                <a:ln w="0"/>
                <a:solidFill>
                  <a:schemeClr val="tx1"/>
                </a:solidFill>
                <a:effectLst>
                  <a:outerShdw blurRad="38100" dist="19050" dir="2700000" algn="tl" rotWithShape="0">
                    <a:schemeClr val="dk1">
                      <a:alpha val="40000"/>
                    </a:schemeClr>
                  </a:outerShdw>
                </a:effectLst>
              </a:rPr>
            </a:br>
            <a:r>
              <a:rPr lang="en-US" b="1" cap="none" spc="0" dirty="0">
                <a:ln w="0"/>
                <a:solidFill>
                  <a:schemeClr val="tx1"/>
                </a:solidFill>
                <a:effectLst>
                  <a:outerShdw blurRad="38100" dist="19050" dir="2700000" algn="tl" rotWithShape="0">
                    <a:schemeClr val="dk1">
                      <a:alpha val="40000"/>
                    </a:schemeClr>
                  </a:outerShdw>
                </a:effectLst>
              </a:rPr>
              <a:t>tumor</a:t>
            </a:r>
            <a:endParaRPr lang="he-IL" b="1" cap="none" spc="0" dirty="0">
              <a:ln w="0"/>
              <a:solidFill>
                <a:schemeClr val="tx1"/>
              </a:solidFill>
              <a:effectLst>
                <a:outerShdw blurRad="38100" dist="19050" dir="2700000" algn="tl" rotWithShape="0">
                  <a:schemeClr val="dk1">
                    <a:alpha val="40000"/>
                  </a:schemeClr>
                </a:outerShdw>
              </a:effectLst>
            </a:endParaRPr>
          </a:p>
        </p:txBody>
      </p:sp>
      <p:pic>
        <p:nvPicPr>
          <p:cNvPr id="12" name="תמונה 11">
            <a:extLst>
              <a:ext uri="{FF2B5EF4-FFF2-40B4-BE49-F238E27FC236}">
                <a16:creationId xmlns:a16="http://schemas.microsoft.com/office/drawing/2014/main" id="{A33F8081-7CF3-F757-EBAD-33CE4B493EE8}"/>
              </a:ext>
            </a:extLst>
          </p:cNvPr>
          <p:cNvPicPr>
            <a:picLocks noChangeAspect="1"/>
          </p:cNvPicPr>
          <p:nvPr/>
        </p:nvPicPr>
        <p:blipFill>
          <a:blip r:embed="rId4"/>
          <a:stretch>
            <a:fillRect/>
          </a:stretch>
        </p:blipFill>
        <p:spPr>
          <a:xfrm>
            <a:off x="5899355" y="1893810"/>
            <a:ext cx="666479" cy="781473"/>
          </a:xfrm>
          <a:prstGeom prst="rect">
            <a:avLst/>
          </a:prstGeom>
        </p:spPr>
      </p:pic>
      <p:pic>
        <p:nvPicPr>
          <p:cNvPr id="14" name="תמונה 13">
            <a:extLst>
              <a:ext uri="{FF2B5EF4-FFF2-40B4-BE49-F238E27FC236}">
                <a16:creationId xmlns:a16="http://schemas.microsoft.com/office/drawing/2014/main" id="{DDEDDA13-B27E-5BE1-6AE8-4BBCFC2D3632}"/>
              </a:ext>
            </a:extLst>
          </p:cNvPr>
          <p:cNvPicPr>
            <a:picLocks noChangeAspect="1"/>
          </p:cNvPicPr>
          <p:nvPr/>
        </p:nvPicPr>
        <p:blipFill>
          <a:blip r:embed="rId5"/>
          <a:stretch>
            <a:fillRect/>
          </a:stretch>
        </p:blipFill>
        <p:spPr>
          <a:xfrm>
            <a:off x="363794" y="3428999"/>
            <a:ext cx="4558063" cy="3266769"/>
          </a:xfrm>
          <a:prstGeom prst="rect">
            <a:avLst/>
          </a:prstGeom>
          <a:ln w="12700">
            <a:solidFill>
              <a:schemeClr val="accent1">
                <a:shade val="15000"/>
              </a:schemeClr>
            </a:solidFill>
          </a:ln>
        </p:spPr>
      </p:pic>
      <p:sp>
        <p:nvSpPr>
          <p:cNvPr id="15" name="סוגר מסולסל ימני 14">
            <a:extLst>
              <a:ext uri="{FF2B5EF4-FFF2-40B4-BE49-F238E27FC236}">
                <a16:creationId xmlns:a16="http://schemas.microsoft.com/office/drawing/2014/main" id="{0064F29C-925C-F2FB-F39B-A9BAC746714E}"/>
              </a:ext>
            </a:extLst>
          </p:cNvPr>
          <p:cNvSpPr/>
          <p:nvPr/>
        </p:nvSpPr>
        <p:spPr>
          <a:xfrm>
            <a:off x="5126625" y="3428999"/>
            <a:ext cx="525214" cy="2214717"/>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6" name="סוגר מסולסל ימני 15">
            <a:extLst>
              <a:ext uri="{FF2B5EF4-FFF2-40B4-BE49-F238E27FC236}">
                <a16:creationId xmlns:a16="http://schemas.microsoft.com/office/drawing/2014/main" id="{43235492-BE85-8183-8928-50F5414E0750}"/>
              </a:ext>
            </a:extLst>
          </p:cNvPr>
          <p:cNvSpPr/>
          <p:nvPr/>
        </p:nvSpPr>
        <p:spPr>
          <a:xfrm>
            <a:off x="5126625" y="5791200"/>
            <a:ext cx="222123" cy="904568"/>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7" name="תיבת טקסט 16">
            <a:extLst>
              <a:ext uri="{FF2B5EF4-FFF2-40B4-BE49-F238E27FC236}">
                <a16:creationId xmlns:a16="http://schemas.microsoft.com/office/drawing/2014/main" id="{531B239E-023E-D77D-1668-2FA7E8525059}"/>
              </a:ext>
            </a:extLst>
          </p:cNvPr>
          <p:cNvSpPr txBox="1"/>
          <p:nvPr/>
        </p:nvSpPr>
        <p:spPr>
          <a:xfrm>
            <a:off x="5917538" y="3661847"/>
            <a:ext cx="5029200" cy="1754326"/>
          </a:xfrm>
          <a:prstGeom prst="rect">
            <a:avLst/>
          </a:prstGeom>
          <a:noFill/>
          <a:ln>
            <a:solidFill>
              <a:schemeClr val="tx1"/>
            </a:solidFill>
          </a:ln>
        </p:spPr>
        <p:txBody>
          <a:bodyPr wrap="square" rtlCol="1">
            <a:spAutoFit/>
          </a:bodyPr>
          <a:lstStyle/>
          <a:p>
            <a:pPr algn="l"/>
            <a:r>
              <a:rPr lang="en-US" b="0" i="0" dirty="0">
                <a:solidFill>
                  <a:srgbClr val="0D0D0D"/>
                </a:solidFill>
                <a:effectLst/>
                <a:latin typeface="Söhne"/>
              </a:rPr>
              <a:t>Build the layers by convolutional operations to analyze the images, using normalization and </a:t>
            </a:r>
            <a:r>
              <a:rPr lang="en-US" b="0" i="0" dirty="0" err="1">
                <a:solidFill>
                  <a:srgbClr val="0D0D0D"/>
                </a:solidFill>
                <a:effectLst/>
                <a:latin typeface="Söhne"/>
              </a:rPr>
              <a:t>ReLU</a:t>
            </a:r>
            <a:r>
              <a:rPr lang="en-US" b="0" i="0" dirty="0">
                <a:solidFill>
                  <a:srgbClr val="0D0D0D"/>
                </a:solidFill>
                <a:effectLst/>
                <a:latin typeface="Söhne"/>
              </a:rPr>
              <a:t> activation for stable and efficient feature extraction. The network progresses through increasing complexity to discern detailed features, culminating in a flattened output for classification</a:t>
            </a:r>
            <a:endParaRPr lang="he-IL" dirty="0"/>
          </a:p>
        </p:txBody>
      </p:sp>
      <p:sp>
        <p:nvSpPr>
          <p:cNvPr id="18" name="תיבת טקסט 17">
            <a:extLst>
              <a:ext uri="{FF2B5EF4-FFF2-40B4-BE49-F238E27FC236}">
                <a16:creationId xmlns:a16="http://schemas.microsoft.com/office/drawing/2014/main" id="{F3D0F7DF-8760-672C-D4CF-BB9E61E39032}"/>
              </a:ext>
            </a:extLst>
          </p:cNvPr>
          <p:cNvSpPr txBox="1"/>
          <p:nvPr/>
        </p:nvSpPr>
        <p:spPr>
          <a:xfrm>
            <a:off x="5553516" y="5509790"/>
            <a:ext cx="6479458" cy="1323439"/>
          </a:xfrm>
          <a:prstGeom prst="rect">
            <a:avLst/>
          </a:prstGeom>
          <a:noFill/>
          <a:ln w="12700">
            <a:solidFill>
              <a:schemeClr val="tx1"/>
            </a:solidFill>
          </a:ln>
        </p:spPr>
        <p:txBody>
          <a:bodyPr wrap="square" rtlCol="1">
            <a:spAutoFit/>
          </a:bodyPr>
          <a:lstStyle/>
          <a:p>
            <a:pPr algn="l"/>
            <a:r>
              <a:rPr lang="en-US" sz="1600" dirty="0"/>
              <a:t>the input image x is sequentially processed through the CNN layers. Starting with the initial convolution, followed by normalization and activation to refine features, this process is repeated across multiple layers. </a:t>
            </a:r>
            <a:r>
              <a:rPr lang="en-US" sz="1600" b="0" i="0" dirty="0">
                <a:solidFill>
                  <a:srgbClr val="0D0D0D"/>
                </a:solidFill>
                <a:effectLst/>
                <a:latin typeface="Söhne"/>
              </a:rPr>
              <a:t>Each stage extracts increasingly complex features, with the final convolution preparing the data for classification</a:t>
            </a:r>
            <a:endParaRPr lang="he-IL" sz="1600" dirty="0"/>
          </a:p>
        </p:txBody>
      </p:sp>
    </p:spTree>
    <p:extLst>
      <p:ext uri="{BB962C8B-B14F-4D97-AF65-F5344CB8AC3E}">
        <p14:creationId xmlns:p14="http://schemas.microsoft.com/office/powerpoint/2010/main" val="36020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C2D3B5F4-222F-43F6-F1C3-051ACF5A8737}"/>
              </a:ext>
            </a:extLst>
          </p:cNvPr>
          <p:cNvPicPr>
            <a:picLocks noChangeAspect="1"/>
          </p:cNvPicPr>
          <p:nvPr/>
        </p:nvPicPr>
        <p:blipFill>
          <a:blip r:embed="rId2"/>
          <a:stretch>
            <a:fillRect/>
          </a:stretch>
        </p:blipFill>
        <p:spPr>
          <a:xfrm>
            <a:off x="0" y="0"/>
            <a:ext cx="12192000" cy="983226"/>
          </a:xfrm>
          <a:prstGeom prst="rect">
            <a:avLst/>
          </a:prstGeom>
        </p:spPr>
      </p:pic>
      <p:sp>
        <p:nvSpPr>
          <p:cNvPr id="3" name="מלבן 2">
            <a:extLst>
              <a:ext uri="{FF2B5EF4-FFF2-40B4-BE49-F238E27FC236}">
                <a16:creationId xmlns:a16="http://schemas.microsoft.com/office/drawing/2014/main" id="{7C571DBC-EB28-5E01-4483-6DBCDB32A36F}"/>
              </a:ext>
            </a:extLst>
          </p:cNvPr>
          <p:cNvSpPr/>
          <p:nvPr/>
        </p:nvSpPr>
        <p:spPr>
          <a:xfrm>
            <a:off x="4451216" y="106892"/>
            <a:ext cx="3040769" cy="769441"/>
          </a:xfrm>
          <a:prstGeom prst="rect">
            <a:avLst/>
          </a:prstGeom>
          <a:noFill/>
        </p:spPr>
        <p:txBody>
          <a:bodyPr wrap="none" lIns="91440" tIns="45720" rIns="91440" bIns="45720">
            <a:spAutoFit/>
          </a:bodyPr>
          <a:lstStyle/>
          <a:p>
            <a:pPr algn="ctr"/>
            <a:r>
              <a:rPr lang="en-US" sz="4400" dirty="0"/>
              <a:t>Experiments</a:t>
            </a:r>
            <a:endParaRPr lang="he-IL" sz="4400" b="0" cap="none" spc="0" dirty="0">
              <a:ln w="0"/>
              <a:solidFill>
                <a:schemeClr val="tx1"/>
              </a:solidFill>
              <a:effectLst>
                <a:outerShdw blurRad="38100" dist="19050" dir="2700000" algn="tl" rotWithShape="0">
                  <a:schemeClr val="dk1">
                    <a:alpha val="40000"/>
                  </a:schemeClr>
                </a:outerShdw>
              </a:effectLst>
            </a:endParaRPr>
          </a:p>
        </p:txBody>
      </p:sp>
      <p:pic>
        <p:nvPicPr>
          <p:cNvPr id="5" name="תמונה 4">
            <a:extLst>
              <a:ext uri="{FF2B5EF4-FFF2-40B4-BE49-F238E27FC236}">
                <a16:creationId xmlns:a16="http://schemas.microsoft.com/office/drawing/2014/main" id="{0C9BF5EE-B773-6EB0-351B-66A65180D314}"/>
              </a:ext>
            </a:extLst>
          </p:cNvPr>
          <p:cNvPicPr>
            <a:picLocks noChangeAspect="1"/>
          </p:cNvPicPr>
          <p:nvPr/>
        </p:nvPicPr>
        <p:blipFill>
          <a:blip r:embed="rId3"/>
          <a:stretch>
            <a:fillRect/>
          </a:stretch>
        </p:blipFill>
        <p:spPr>
          <a:xfrm>
            <a:off x="758738" y="1225291"/>
            <a:ext cx="10425724" cy="5205241"/>
          </a:xfrm>
          <a:prstGeom prst="rect">
            <a:avLst/>
          </a:prstGeom>
        </p:spPr>
      </p:pic>
    </p:spTree>
    <p:extLst>
      <p:ext uri="{BB962C8B-B14F-4D97-AF65-F5344CB8AC3E}">
        <p14:creationId xmlns:p14="http://schemas.microsoft.com/office/powerpoint/2010/main" val="34637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CD887D31-EF13-0DDF-EC70-AFCF44CB1EEE}"/>
              </a:ext>
            </a:extLst>
          </p:cNvPr>
          <p:cNvPicPr>
            <a:picLocks noChangeAspect="1"/>
          </p:cNvPicPr>
          <p:nvPr/>
        </p:nvPicPr>
        <p:blipFill>
          <a:blip r:embed="rId2"/>
          <a:stretch>
            <a:fillRect/>
          </a:stretch>
        </p:blipFill>
        <p:spPr>
          <a:xfrm>
            <a:off x="0" y="0"/>
            <a:ext cx="12192000" cy="792480"/>
          </a:xfrm>
          <a:prstGeom prst="rect">
            <a:avLst/>
          </a:prstGeom>
        </p:spPr>
      </p:pic>
      <p:sp>
        <p:nvSpPr>
          <p:cNvPr id="3" name="מלבן 2">
            <a:extLst>
              <a:ext uri="{FF2B5EF4-FFF2-40B4-BE49-F238E27FC236}">
                <a16:creationId xmlns:a16="http://schemas.microsoft.com/office/drawing/2014/main" id="{BF7FADAF-FDD2-6C30-A17F-940FC9BAFDF8}"/>
              </a:ext>
            </a:extLst>
          </p:cNvPr>
          <p:cNvSpPr/>
          <p:nvPr/>
        </p:nvSpPr>
        <p:spPr>
          <a:xfrm>
            <a:off x="4146697" y="23039"/>
            <a:ext cx="4407489" cy="769441"/>
          </a:xfrm>
          <a:prstGeom prst="rect">
            <a:avLst/>
          </a:prstGeom>
          <a:noFill/>
        </p:spPr>
        <p:txBody>
          <a:bodyPr wrap="none" lIns="91440" tIns="45720" rIns="91440" bIns="45720">
            <a:spAutoFit/>
          </a:bodyPr>
          <a:lstStyle/>
          <a:p>
            <a:pPr algn="ctr"/>
            <a:r>
              <a:rPr lang="en-US" sz="4400" dirty="0"/>
              <a:t>Models Evaluation</a:t>
            </a:r>
            <a:endParaRPr lang="he-IL" sz="4400" b="0" cap="none" spc="0" dirty="0">
              <a:ln w="0"/>
              <a:solidFill>
                <a:schemeClr val="tx1"/>
              </a:solidFill>
              <a:effectLst>
                <a:outerShdw blurRad="38100" dist="19050" dir="2700000" algn="tl" rotWithShape="0">
                  <a:schemeClr val="dk1">
                    <a:alpha val="40000"/>
                  </a:schemeClr>
                </a:outerShdw>
              </a:effectLst>
            </a:endParaRPr>
          </a:p>
        </p:txBody>
      </p:sp>
      <p:sp>
        <p:nvSpPr>
          <p:cNvPr id="4" name="תיבת טקסט 3">
            <a:extLst>
              <a:ext uri="{FF2B5EF4-FFF2-40B4-BE49-F238E27FC236}">
                <a16:creationId xmlns:a16="http://schemas.microsoft.com/office/drawing/2014/main" id="{AD3E6BB9-75C8-7128-B5CF-CA42698627BB}"/>
              </a:ext>
            </a:extLst>
          </p:cNvPr>
          <p:cNvSpPr txBox="1"/>
          <p:nvPr/>
        </p:nvSpPr>
        <p:spPr>
          <a:xfrm>
            <a:off x="170655" y="1909883"/>
            <a:ext cx="3454932" cy="3231654"/>
          </a:xfrm>
          <a:prstGeom prst="rect">
            <a:avLst/>
          </a:prstGeom>
          <a:noFill/>
          <a:ln>
            <a:solidFill>
              <a:schemeClr val="tx1"/>
            </a:solidFill>
          </a:ln>
        </p:spPr>
        <p:txBody>
          <a:bodyPr wrap="square" rtlCol="1">
            <a:spAutoFit/>
          </a:bodyPr>
          <a:lstStyle/>
          <a:p>
            <a:pPr algn="l"/>
            <a:r>
              <a:rPr lang="en-US" sz="1700" dirty="0">
                <a:solidFill>
                  <a:srgbClr val="0D0D0D"/>
                </a:solidFill>
                <a:latin typeface="Arial" panose="020B0604020202020204" pitchFamily="34" charset="0"/>
              </a:rPr>
              <a:t>Each compared model was evaluated using loss and accuracy metrics for each epoch on both the training and validation datasets. As shown in the graphs, the CNN model did not converge within the limit of 10 epochs. High variance is observed in the not-pretrained Efficient Net model. Rapid loss decrease is demonstrated in the pretrained Efficient Net model.</a:t>
            </a:r>
            <a:endParaRPr lang="he-IL" sz="1700" dirty="0"/>
          </a:p>
        </p:txBody>
      </p:sp>
      <p:pic>
        <p:nvPicPr>
          <p:cNvPr id="5" name="Picture 12">
            <a:extLst>
              <a:ext uri="{FF2B5EF4-FFF2-40B4-BE49-F238E27FC236}">
                <a16:creationId xmlns:a16="http://schemas.microsoft.com/office/drawing/2014/main" id="{02263D1B-4D58-A9FD-2E9A-A1AAAF543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994" y="995483"/>
            <a:ext cx="3556800" cy="2808000"/>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40B6E2CA-B0FD-EA15-A1A1-4861861E95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0711" y="995483"/>
            <a:ext cx="3771074" cy="2808000"/>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52FA4965-DD03-2C52-6D0E-06A6E7CE3F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827" y="3933764"/>
            <a:ext cx="3872643" cy="2893856"/>
          </a:xfrm>
          <a:prstGeom prst="rect">
            <a:avLst/>
          </a:prstGeom>
          <a:noFill/>
          <a:ln w="12700">
            <a:solidFill>
              <a:schemeClr val="accent1"/>
            </a:solidFill>
          </a:ln>
          <a:extLst>
            <a:ext uri="{909E8E84-426E-40DD-AFC4-6F175D3DCCD1}">
              <a14:hiddenFill xmlns:a14="http://schemas.microsoft.com/office/drawing/2010/main">
                <a:solidFill>
                  <a:srgbClr val="FFFFFF"/>
                </a:solidFill>
              </a14:hiddenFill>
            </a:ext>
          </a:extLst>
        </p:spPr>
      </p:pic>
      <p:pic>
        <p:nvPicPr>
          <p:cNvPr id="9" name="תמונה 8">
            <a:extLst>
              <a:ext uri="{FF2B5EF4-FFF2-40B4-BE49-F238E27FC236}">
                <a16:creationId xmlns:a16="http://schemas.microsoft.com/office/drawing/2014/main" id="{A505E24F-9055-8180-10A1-7C580968E027}"/>
              </a:ext>
            </a:extLst>
          </p:cNvPr>
          <p:cNvPicPr>
            <a:picLocks noChangeAspect="1"/>
          </p:cNvPicPr>
          <p:nvPr/>
        </p:nvPicPr>
        <p:blipFill>
          <a:blip r:embed="rId6"/>
          <a:stretch>
            <a:fillRect/>
          </a:stretch>
        </p:blipFill>
        <p:spPr>
          <a:xfrm>
            <a:off x="7860710" y="3901485"/>
            <a:ext cx="3872643" cy="2893856"/>
          </a:xfrm>
          <a:prstGeom prst="rect">
            <a:avLst/>
          </a:prstGeom>
          <a:ln>
            <a:solidFill>
              <a:schemeClr val="accent1"/>
            </a:solidFill>
          </a:ln>
        </p:spPr>
      </p:pic>
    </p:spTree>
    <p:extLst>
      <p:ext uri="{BB962C8B-B14F-4D97-AF65-F5344CB8AC3E}">
        <p14:creationId xmlns:p14="http://schemas.microsoft.com/office/powerpoint/2010/main" val="123157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4B26E134-6AF7-4BC3-0941-1B602AF70630}"/>
              </a:ext>
            </a:extLst>
          </p:cNvPr>
          <p:cNvPicPr>
            <a:picLocks noChangeAspect="1"/>
          </p:cNvPicPr>
          <p:nvPr/>
        </p:nvPicPr>
        <p:blipFill>
          <a:blip r:embed="rId2"/>
          <a:stretch>
            <a:fillRect/>
          </a:stretch>
        </p:blipFill>
        <p:spPr>
          <a:xfrm>
            <a:off x="0" y="0"/>
            <a:ext cx="12192000" cy="853440"/>
          </a:xfrm>
          <a:prstGeom prst="rect">
            <a:avLst/>
          </a:prstGeom>
        </p:spPr>
      </p:pic>
      <p:sp>
        <p:nvSpPr>
          <p:cNvPr id="3" name="מלבן 2">
            <a:extLst>
              <a:ext uri="{FF2B5EF4-FFF2-40B4-BE49-F238E27FC236}">
                <a16:creationId xmlns:a16="http://schemas.microsoft.com/office/drawing/2014/main" id="{A613344E-557A-A747-B840-F26BE40B9CF1}"/>
              </a:ext>
            </a:extLst>
          </p:cNvPr>
          <p:cNvSpPr/>
          <p:nvPr/>
        </p:nvSpPr>
        <p:spPr>
          <a:xfrm>
            <a:off x="5325565" y="0"/>
            <a:ext cx="1967590" cy="830997"/>
          </a:xfrm>
          <a:prstGeom prst="rect">
            <a:avLst/>
          </a:prstGeom>
          <a:noFill/>
        </p:spPr>
        <p:txBody>
          <a:bodyPr wrap="none" lIns="91440" tIns="45720" rIns="91440" bIns="45720">
            <a:spAutoFit/>
          </a:bodyPr>
          <a:lstStyle/>
          <a:p>
            <a:pPr algn="ctr"/>
            <a:r>
              <a:rPr lang="en-US" sz="4800" dirty="0"/>
              <a:t>Results</a:t>
            </a:r>
            <a:endParaRPr lang="he-IL" sz="48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E8F1D492-2E98-11D4-C9EB-C951771CD1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748" y="1427873"/>
            <a:ext cx="1007250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83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0E7BF-E326-9FE3-F204-47584AC74F3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6D65AAC5-50AA-BC6D-ACC4-51CF59EE1DBD}"/>
              </a:ext>
            </a:extLst>
          </p:cNvPr>
          <p:cNvSpPr>
            <a:spLocks noGrp="1"/>
          </p:cNvSpPr>
          <p:nvPr>
            <p:ph type="title"/>
          </p:nvPr>
        </p:nvSpPr>
        <p:spPr/>
        <p:txBody>
          <a:bodyPr/>
          <a:lstStyle/>
          <a:p>
            <a:pPr algn="ctr"/>
            <a:r>
              <a:rPr lang="en-US" dirty="0"/>
              <a:t>Conclusions</a:t>
            </a:r>
            <a:endParaRPr lang="he-IL" dirty="0"/>
          </a:p>
        </p:txBody>
      </p:sp>
      <p:graphicFrame>
        <p:nvGraphicFramePr>
          <p:cNvPr id="5" name="מציין מיקום תוכן 2">
            <a:extLst>
              <a:ext uri="{FF2B5EF4-FFF2-40B4-BE49-F238E27FC236}">
                <a16:creationId xmlns:a16="http://schemas.microsoft.com/office/drawing/2014/main" id="{058E51F7-2702-BB04-6BC7-76CED4633109}"/>
              </a:ext>
            </a:extLst>
          </p:cNvPr>
          <p:cNvGraphicFramePr>
            <a:graphicFrameLocks noGrp="1"/>
          </p:cNvGraphicFramePr>
          <p:nvPr>
            <p:ph idx="1"/>
            <p:extLst>
              <p:ext uri="{D42A27DB-BD31-4B8C-83A1-F6EECF244321}">
                <p14:modId xmlns:p14="http://schemas.microsoft.com/office/powerpoint/2010/main" val="3019262475"/>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מלבן: פינות מעוגלות 2">
            <a:extLst>
              <a:ext uri="{FF2B5EF4-FFF2-40B4-BE49-F238E27FC236}">
                <a16:creationId xmlns:a16="http://schemas.microsoft.com/office/drawing/2014/main" id="{CAEAF3B0-0FD4-931C-3A71-9C6F597D461C}"/>
              </a:ext>
            </a:extLst>
          </p:cNvPr>
          <p:cNvSpPr/>
          <p:nvPr/>
        </p:nvSpPr>
        <p:spPr>
          <a:xfrm>
            <a:off x="838200" y="4834934"/>
            <a:ext cx="10515600" cy="683171"/>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he-IL"/>
          </a:p>
        </p:txBody>
      </p:sp>
      <p:sp>
        <p:nvSpPr>
          <p:cNvPr id="4" name="תיבת טקסט 3">
            <a:extLst>
              <a:ext uri="{FF2B5EF4-FFF2-40B4-BE49-F238E27FC236}">
                <a16:creationId xmlns:a16="http://schemas.microsoft.com/office/drawing/2014/main" id="{A995CA1D-9B98-F072-AD31-6429C5BF2114}"/>
              </a:ext>
            </a:extLst>
          </p:cNvPr>
          <p:cNvSpPr txBox="1"/>
          <p:nvPr/>
        </p:nvSpPr>
        <p:spPr>
          <a:xfrm>
            <a:off x="2316480" y="4998720"/>
            <a:ext cx="10312400" cy="369332"/>
          </a:xfrm>
          <a:prstGeom prst="rect">
            <a:avLst/>
          </a:prstGeom>
          <a:noFill/>
        </p:spPr>
        <p:txBody>
          <a:bodyPr wrap="square" rtlCol="1">
            <a:spAutoFit/>
          </a:bodyPr>
          <a:lstStyle/>
          <a:p>
            <a:pPr algn="l"/>
            <a:r>
              <a:rPr lang="en-US" dirty="0"/>
              <a:t>- to investigate the size of the tumor, its stage of development and more</a:t>
            </a:r>
            <a:endParaRPr lang="he-IL" dirty="0"/>
          </a:p>
        </p:txBody>
      </p:sp>
      <p:pic>
        <p:nvPicPr>
          <p:cNvPr id="7" name="תמונה 6">
            <a:extLst>
              <a:ext uri="{FF2B5EF4-FFF2-40B4-BE49-F238E27FC236}">
                <a16:creationId xmlns:a16="http://schemas.microsoft.com/office/drawing/2014/main" id="{C322389D-40A5-7DE3-C927-2C7143C1BFC0}"/>
              </a:ext>
            </a:extLst>
          </p:cNvPr>
          <p:cNvPicPr>
            <a:picLocks noChangeAspect="1"/>
          </p:cNvPicPr>
          <p:nvPr/>
        </p:nvPicPr>
        <p:blipFill>
          <a:blip r:embed="rId7"/>
          <a:stretch>
            <a:fillRect/>
          </a:stretch>
        </p:blipFill>
        <p:spPr>
          <a:xfrm>
            <a:off x="880039" y="4977546"/>
            <a:ext cx="1212921" cy="432000"/>
          </a:xfrm>
          <a:prstGeom prst="rect">
            <a:avLst/>
          </a:prstGeom>
        </p:spPr>
      </p:pic>
    </p:spTree>
    <p:extLst>
      <p:ext uri="{BB962C8B-B14F-4D97-AF65-F5344CB8AC3E}">
        <p14:creationId xmlns:p14="http://schemas.microsoft.com/office/powerpoint/2010/main" val="151247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522713C1-B3B0-9DA4-9D5B-7A29039BA13C}"/>
              </a:ext>
            </a:extLst>
          </p:cNvPr>
          <p:cNvSpPr>
            <a:spLocks noGrp="1"/>
          </p:cNvSpPr>
          <p:nvPr>
            <p:ph type="title"/>
          </p:nvPr>
        </p:nvSpPr>
        <p:spPr>
          <a:xfrm>
            <a:off x="640080" y="325369"/>
            <a:ext cx="4368602" cy="1956841"/>
          </a:xfrm>
        </p:spPr>
        <p:txBody>
          <a:bodyPr anchor="b">
            <a:normAutofit/>
          </a:bodyPr>
          <a:lstStyle/>
          <a:p>
            <a:pPr>
              <a:lnSpc>
                <a:spcPct val="100000"/>
              </a:lnSpc>
            </a:pPr>
            <a:r>
              <a:rPr lang="en-US" sz="6100" b="1" i="1" u="sng" cap="all" dirty="0"/>
              <a:t>Table of Contents</a:t>
            </a:r>
            <a:endParaRPr lang="he-IL" sz="6100" dirty="0"/>
          </a:p>
        </p:txBody>
      </p:sp>
      <p:sp>
        <p:nvSpPr>
          <p:cNvPr id="1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EFC89B"/>
          </a:solidFill>
          <a:ln w="38100" cap="rnd">
            <a:solidFill>
              <a:srgbClr val="EFC89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BA49B4D1-4A5B-E05F-ED2C-73F22D2BD7EB}"/>
              </a:ext>
            </a:extLst>
          </p:cNvPr>
          <p:cNvSpPr>
            <a:spLocks noGrp="1"/>
          </p:cNvSpPr>
          <p:nvPr>
            <p:ph idx="1"/>
          </p:nvPr>
        </p:nvSpPr>
        <p:spPr>
          <a:xfrm>
            <a:off x="640080" y="2872899"/>
            <a:ext cx="4243589" cy="3320668"/>
          </a:xfrm>
        </p:spPr>
        <p:txBody>
          <a:bodyPr>
            <a:normAutofit fontScale="92500"/>
          </a:bodyPr>
          <a:lstStyle/>
          <a:p>
            <a:pPr marL="571500" rtl="0">
              <a:lnSpc>
                <a:spcPct val="104000"/>
              </a:lnSpc>
              <a:spcAft>
                <a:spcPts val="600"/>
              </a:spcAft>
              <a:buSzPct val="80000"/>
            </a:pPr>
            <a:r>
              <a:rPr lang="en-US" sz="2400" dirty="0"/>
              <a:t>Introduction</a:t>
            </a:r>
          </a:p>
          <a:p>
            <a:pPr marL="571500" rtl="0">
              <a:lnSpc>
                <a:spcPct val="104000"/>
              </a:lnSpc>
              <a:spcAft>
                <a:spcPts val="600"/>
              </a:spcAft>
              <a:buSzPct val="80000"/>
            </a:pPr>
            <a:r>
              <a:rPr lang="en-US" sz="2400" dirty="0"/>
              <a:t>Dataset and preprocessing</a:t>
            </a:r>
          </a:p>
          <a:p>
            <a:pPr marL="571500" rtl="0">
              <a:lnSpc>
                <a:spcPct val="104000"/>
              </a:lnSpc>
              <a:spcAft>
                <a:spcPts val="600"/>
              </a:spcAft>
              <a:buSzPct val="80000"/>
            </a:pPr>
            <a:r>
              <a:rPr lang="en-US" sz="2400" i="0" dirty="0">
                <a:effectLst/>
              </a:rPr>
              <a:t>Models Overview</a:t>
            </a:r>
          </a:p>
          <a:p>
            <a:pPr marL="571500" rtl="0">
              <a:lnSpc>
                <a:spcPct val="104000"/>
              </a:lnSpc>
              <a:spcAft>
                <a:spcPts val="600"/>
              </a:spcAft>
              <a:buSzPct val="80000"/>
            </a:pPr>
            <a:r>
              <a:rPr lang="en-US" sz="2400" i="0" dirty="0">
                <a:effectLst/>
              </a:rPr>
              <a:t>Experiments</a:t>
            </a:r>
          </a:p>
          <a:p>
            <a:pPr marL="571500" rtl="0">
              <a:lnSpc>
                <a:spcPct val="104000"/>
              </a:lnSpc>
              <a:spcAft>
                <a:spcPts val="600"/>
              </a:spcAft>
              <a:buSzPct val="80000"/>
            </a:pPr>
            <a:r>
              <a:rPr lang="en-US" sz="2400" dirty="0"/>
              <a:t>Models Evaluation and Results</a:t>
            </a:r>
            <a:endParaRPr lang="en-US" sz="2400" i="0" dirty="0">
              <a:effectLst/>
            </a:endParaRPr>
          </a:p>
          <a:p>
            <a:pPr marL="571500" rtl="0">
              <a:lnSpc>
                <a:spcPct val="104000"/>
              </a:lnSpc>
              <a:spcAft>
                <a:spcPts val="600"/>
              </a:spcAft>
              <a:buSzPct val="80000"/>
            </a:pPr>
            <a:r>
              <a:rPr lang="en-US" sz="2400" i="0" dirty="0">
                <a:effectLst/>
              </a:rPr>
              <a:t>Conclusions</a:t>
            </a:r>
            <a:endParaRPr lang="he-IL" sz="2400" dirty="0"/>
          </a:p>
        </p:txBody>
      </p:sp>
      <p:pic>
        <p:nvPicPr>
          <p:cNvPr id="5" name="תמונה 4" descr="תמונה שמכילה פני אדם, אדם, בועה, אשה&#10;&#10;התיאור נוצר באופן אוטומטי">
            <a:extLst>
              <a:ext uri="{FF2B5EF4-FFF2-40B4-BE49-F238E27FC236}">
                <a16:creationId xmlns:a16="http://schemas.microsoft.com/office/drawing/2014/main" id="{0AB4F245-DBB9-693C-0904-3F7AE5346AB1}"/>
              </a:ext>
            </a:extLst>
          </p:cNvPr>
          <p:cNvPicPr>
            <a:picLocks noChangeAspect="1"/>
          </p:cNvPicPr>
          <p:nvPr/>
        </p:nvPicPr>
        <p:blipFill rotWithShape="1">
          <a:blip r:embed="rId2">
            <a:extLst>
              <a:ext uri="{28A0092B-C50C-407E-A947-70E740481C1C}">
                <a14:useLocalDpi xmlns:a14="http://schemas.microsoft.com/office/drawing/2010/main" val="0"/>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3317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6E28B52-6708-28FA-BB90-32E609D7D11A}"/>
              </a:ext>
            </a:extLst>
          </p:cNvPr>
          <p:cNvSpPr>
            <a:spLocks noGrp="1"/>
          </p:cNvSpPr>
          <p:nvPr>
            <p:ph type="title"/>
          </p:nvPr>
        </p:nvSpPr>
        <p:spPr>
          <a:xfrm>
            <a:off x="576072" y="238539"/>
            <a:ext cx="11018520" cy="1434415"/>
          </a:xfrm>
        </p:spPr>
        <p:txBody>
          <a:bodyPr anchor="b">
            <a:normAutofit/>
          </a:bodyPr>
          <a:lstStyle/>
          <a:p>
            <a:r>
              <a:rPr lang="en-US" sz="7200"/>
              <a:t>Introduction</a:t>
            </a:r>
            <a:endParaRPr lang="he-IL" sz="7200"/>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2A68AF"/>
          </a:solidFill>
          <a:ln w="38100" cap="rnd">
            <a:solidFill>
              <a:srgbClr val="2A68A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FF6AD77D-651C-53A5-B25B-C59988A87F3F}"/>
              </a:ext>
            </a:extLst>
          </p:cNvPr>
          <p:cNvSpPr>
            <a:spLocks noGrp="1"/>
          </p:cNvSpPr>
          <p:nvPr>
            <p:ph idx="1"/>
          </p:nvPr>
        </p:nvSpPr>
        <p:spPr>
          <a:xfrm>
            <a:off x="572493" y="2071316"/>
            <a:ext cx="6713552" cy="4119172"/>
          </a:xfrm>
        </p:spPr>
        <p:txBody>
          <a:bodyPr anchor="t">
            <a:normAutofit/>
          </a:bodyPr>
          <a:lstStyle/>
          <a:p>
            <a:pPr marL="0" indent="0">
              <a:lnSpc>
                <a:spcPct val="104000"/>
              </a:lnSpc>
              <a:buNone/>
            </a:pPr>
            <a:r>
              <a:rPr lang="en-US" sz="1800" b="0" i="0" dirty="0">
                <a:effectLst/>
                <a:latin typeface="Söhne"/>
              </a:rPr>
              <a:t>Finding brain tumors early is crucial for effective treatment. Doctors often use MRI or CT scans for this, but these scans can be expensive, and sometimes you have to wait a long time for an appointment.</a:t>
            </a:r>
          </a:p>
          <a:p>
            <a:pPr marL="0" indent="0">
              <a:lnSpc>
                <a:spcPct val="104000"/>
              </a:lnSpc>
              <a:buNone/>
            </a:pPr>
            <a:r>
              <a:rPr lang="en-US" sz="1800" b="0" i="0" dirty="0">
                <a:effectLst/>
                <a:latin typeface="Söhne"/>
              </a:rPr>
              <a:t>We're exploring a new approach using X-ray pictures, which are more accessible and less costly. By using a computer technique called deep learning, we aim to improve X-rays ability to detect brain tumors. This technique teaches computers to recognize patterns that might indicate a tumor, something traditional methods might miss.</a:t>
            </a:r>
          </a:p>
          <a:p>
            <a:pPr marL="0" indent="0">
              <a:lnSpc>
                <a:spcPct val="104000"/>
              </a:lnSpc>
              <a:buNone/>
            </a:pPr>
            <a:r>
              <a:rPr lang="en-US" sz="1800" b="0" i="0" dirty="0">
                <a:effectLst/>
                <a:latin typeface="Söhne"/>
              </a:rPr>
              <a:t>Our project looks at over 4,000 X-ray images to prove this method can work. Our goal is to help doctors everywhere spot brain tumors earlier without waiting for expensive scans. We believe in making advanced health tools available to everyone, no matter where they are.</a:t>
            </a:r>
          </a:p>
          <a:p>
            <a:pPr>
              <a:lnSpc>
                <a:spcPct val="104000"/>
              </a:lnSpc>
            </a:pPr>
            <a:endParaRPr lang="he-IL" sz="1800" dirty="0"/>
          </a:p>
        </p:txBody>
      </p:sp>
      <p:pic>
        <p:nvPicPr>
          <p:cNvPr id="4" name="תמונה 3">
            <a:extLst>
              <a:ext uri="{FF2B5EF4-FFF2-40B4-BE49-F238E27FC236}">
                <a16:creationId xmlns:a16="http://schemas.microsoft.com/office/drawing/2014/main" id="{A314713A-92C3-744D-8821-3212CF04AAD5}"/>
              </a:ext>
            </a:extLst>
          </p:cNvPr>
          <p:cNvPicPr>
            <a:picLocks noChangeAspect="1"/>
          </p:cNvPicPr>
          <p:nvPr/>
        </p:nvPicPr>
        <p:blipFill rotWithShape="1">
          <a:blip r:embed="rId2"/>
          <a:srcRect l="3554" r="-3" b="-3"/>
          <a:stretch/>
        </p:blipFill>
        <p:spPr>
          <a:xfrm>
            <a:off x="7675658" y="2093976"/>
            <a:ext cx="3941064" cy="4096512"/>
          </a:xfrm>
          <a:prstGeom prst="rect">
            <a:avLst/>
          </a:prstGeom>
        </p:spPr>
      </p:pic>
    </p:spTree>
    <p:extLst>
      <p:ext uri="{BB962C8B-B14F-4D97-AF65-F5344CB8AC3E}">
        <p14:creationId xmlns:p14="http://schemas.microsoft.com/office/powerpoint/2010/main" val="224584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382D43-F753-000C-D200-0F0D9C13AC12}"/>
              </a:ext>
            </a:extLst>
          </p:cNvPr>
          <p:cNvSpPr>
            <a:spLocks noGrp="1"/>
          </p:cNvSpPr>
          <p:nvPr>
            <p:ph type="title"/>
          </p:nvPr>
        </p:nvSpPr>
        <p:spPr>
          <a:xfrm>
            <a:off x="838200" y="188145"/>
            <a:ext cx="10515600" cy="1325563"/>
          </a:xfrm>
        </p:spPr>
        <p:txBody>
          <a:bodyPr/>
          <a:lstStyle/>
          <a:p>
            <a:r>
              <a:rPr lang="en-US" dirty="0"/>
              <a:t>Dataset and preprocessing</a:t>
            </a:r>
            <a:endParaRPr lang="he-IL" dirty="0"/>
          </a:p>
        </p:txBody>
      </p:sp>
      <p:sp>
        <p:nvSpPr>
          <p:cNvPr id="3" name="מציין מיקום תוכן 2">
            <a:extLst>
              <a:ext uri="{FF2B5EF4-FFF2-40B4-BE49-F238E27FC236}">
                <a16:creationId xmlns:a16="http://schemas.microsoft.com/office/drawing/2014/main" id="{80706212-BAB1-BDE2-D4D5-F6EA216D67E7}"/>
              </a:ext>
            </a:extLst>
          </p:cNvPr>
          <p:cNvSpPr>
            <a:spLocks noGrp="1"/>
          </p:cNvSpPr>
          <p:nvPr>
            <p:ph idx="1"/>
          </p:nvPr>
        </p:nvSpPr>
        <p:spPr>
          <a:xfrm>
            <a:off x="838200" y="1895215"/>
            <a:ext cx="10515600" cy="1584000"/>
          </a:xfrm>
        </p:spPr>
        <p:txBody>
          <a:bodyPr>
            <a:normAutofit fontScale="92500" lnSpcReduction="10000"/>
          </a:bodyPr>
          <a:lstStyle/>
          <a:p>
            <a:pPr algn="l">
              <a:buFont typeface="Arial" panose="020B0604020202020204" pitchFamily="34" charset="0"/>
              <a:buChar char="•"/>
            </a:pPr>
            <a:r>
              <a:rPr lang="en-US" sz="1800" b="1" i="0" dirty="0">
                <a:solidFill>
                  <a:srgbClr val="0D0D0D"/>
                </a:solidFill>
                <a:effectLst/>
                <a:latin typeface="Söhne"/>
              </a:rPr>
              <a:t>Source</a:t>
            </a:r>
            <a:r>
              <a:rPr lang="en-US" sz="1800" b="0" i="0" dirty="0">
                <a:solidFill>
                  <a:srgbClr val="0D0D0D"/>
                </a:solidFill>
                <a:effectLst/>
                <a:latin typeface="Söhne"/>
              </a:rPr>
              <a:t>: Kaggle, featuring 4,602 brain X-ray images.</a:t>
            </a:r>
          </a:p>
          <a:p>
            <a:pPr algn="l">
              <a:buFont typeface="Arial" panose="020B0604020202020204" pitchFamily="34" charset="0"/>
              <a:buChar char="•"/>
            </a:pPr>
            <a:r>
              <a:rPr lang="en-US" sz="1800" b="1" i="0" dirty="0">
                <a:solidFill>
                  <a:srgbClr val="0D0D0D"/>
                </a:solidFill>
                <a:effectLst/>
                <a:latin typeface="Söhne"/>
              </a:rPr>
              <a:t>Composition</a:t>
            </a:r>
            <a:r>
              <a:rPr lang="en-US" sz="1800" b="0" i="0" dirty="0">
                <a:solidFill>
                  <a:srgbClr val="0D0D0D"/>
                </a:solidFill>
                <a:effectLst/>
                <a:latin typeface="Söhne"/>
              </a:rPr>
              <a:t>: Images include a mix of cancerous tumors and healthy brains, with 55% showing tumors.</a:t>
            </a:r>
          </a:p>
          <a:p>
            <a:pPr algn="l">
              <a:buFont typeface="Arial" panose="020B0604020202020204" pitchFamily="34" charset="0"/>
              <a:buChar char="•"/>
            </a:pPr>
            <a:r>
              <a:rPr lang="en-US" sz="1800" b="1" i="0" dirty="0">
                <a:solidFill>
                  <a:srgbClr val="0D0D0D"/>
                </a:solidFill>
                <a:effectLst/>
                <a:latin typeface="Söhne"/>
              </a:rPr>
              <a:t>Variety</a:t>
            </a:r>
            <a:r>
              <a:rPr lang="en-US" sz="1800" b="0" i="0" dirty="0">
                <a:solidFill>
                  <a:srgbClr val="0D0D0D"/>
                </a:solidFill>
                <a:effectLst/>
                <a:latin typeface="Söhne"/>
              </a:rPr>
              <a:t>: Diverse resolutions and color modes (RGB and grayscale) across formats (JPEG, TIFF, PNG).</a:t>
            </a:r>
          </a:p>
          <a:p>
            <a:pPr algn="l">
              <a:buFont typeface="Arial" panose="020B0604020202020204" pitchFamily="34" charset="0"/>
              <a:buChar char="•"/>
            </a:pPr>
            <a:r>
              <a:rPr lang="en-US" sz="1800" b="1" i="0" dirty="0">
                <a:solidFill>
                  <a:srgbClr val="0D0D0D"/>
                </a:solidFill>
                <a:effectLst/>
                <a:latin typeface="Söhne"/>
              </a:rPr>
              <a:t>Views</a:t>
            </a:r>
            <a:r>
              <a:rPr lang="en-US" sz="1800" b="0" i="0" dirty="0">
                <a:solidFill>
                  <a:srgbClr val="0D0D0D"/>
                </a:solidFill>
                <a:effectLst/>
                <a:latin typeface="Söhne"/>
              </a:rPr>
              <a:t>: Images captured from multiple angles (axial, coronal, sagittal) to provide comprehensive perspectives.</a:t>
            </a:r>
          </a:p>
          <a:p>
            <a:pPr algn="l">
              <a:buFont typeface="Arial" panose="020B0604020202020204" pitchFamily="34" charset="0"/>
              <a:buChar char="•"/>
            </a:pPr>
            <a:endParaRPr lang="en-US" sz="1800" b="0" i="0" dirty="0">
              <a:solidFill>
                <a:srgbClr val="0D0D0D"/>
              </a:solidFill>
              <a:effectLst/>
              <a:latin typeface="Söhne"/>
            </a:endParaRPr>
          </a:p>
          <a:p>
            <a:pPr algn="l">
              <a:buFont typeface="Arial" panose="020B0604020202020204" pitchFamily="34" charset="0"/>
              <a:buChar char="•"/>
            </a:pPr>
            <a:endParaRPr lang="en-US" sz="1800" b="0" i="0" dirty="0">
              <a:solidFill>
                <a:srgbClr val="0D0D0D"/>
              </a:solidFill>
              <a:effectLst/>
              <a:latin typeface="Söhne"/>
            </a:endParaRPr>
          </a:p>
          <a:p>
            <a:endParaRPr lang="he-IL" dirty="0"/>
          </a:p>
        </p:txBody>
      </p:sp>
      <p:pic>
        <p:nvPicPr>
          <p:cNvPr id="11" name="תמונה 10" descr="תמונה שמכילה טקסט, מטבע, צילום מסך, עיגול&#10;&#10;התיאור נוצר באופן אוטומטי">
            <a:extLst>
              <a:ext uri="{FF2B5EF4-FFF2-40B4-BE49-F238E27FC236}">
                <a16:creationId xmlns:a16="http://schemas.microsoft.com/office/drawing/2014/main" id="{EB5EFDA8-1CF7-4935-1079-DBAB5BA02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634" y="3639968"/>
            <a:ext cx="9612989" cy="2772000"/>
          </a:xfrm>
          <a:prstGeom prst="rect">
            <a:avLst/>
          </a:prstGeom>
        </p:spPr>
      </p:pic>
    </p:spTree>
    <p:extLst>
      <p:ext uri="{BB962C8B-B14F-4D97-AF65-F5344CB8AC3E}">
        <p14:creationId xmlns:p14="http://schemas.microsoft.com/office/powerpoint/2010/main" val="43303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2C1F17-2CCE-9337-17F1-71B09BC9EF94}"/>
              </a:ext>
            </a:extLst>
          </p:cNvPr>
          <p:cNvSpPr>
            <a:spLocks noGrp="1"/>
          </p:cNvSpPr>
          <p:nvPr>
            <p:ph type="title"/>
          </p:nvPr>
        </p:nvSpPr>
        <p:spPr/>
        <p:txBody>
          <a:bodyPr/>
          <a:lstStyle/>
          <a:p>
            <a:pPr algn="ctr"/>
            <a:r>
              <a:rPr lang="en-US" dirty="0"/>
              <a:t>Preprocessing</a:t>
            </a:r>
            <a:endParaRPr lang="he-IL" dirty="0"/>
          </a:p>
        </p:txBody>
      </p:sp>
      <p:sp>
        <p:nvSpPr>
          <p:cNvPr id="3" name="מציין מיקום תוכן 2">
            <a:extLst>
              <a:ext uri="{FF2B5EF4-FFF2-40B4-BE49-F238E27FC236}">
                <a16:creationId xmlns:a16="http://schemas.microsoft.com/office/drawing/2014/main" id="{59A5CC9B-3F66-599C-C451-2AC3969B67EA}"/>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latin typeface="Söhne"/>
              </a:rPr>
              <a:t>Resizing</a:t>
            </a:r>
            <a:r>
              <a:rPr lang="en-US" b="0" i="0" dirty="0">
                <a:solidFill>
                  <a:srgbClr val="0D0D0D"/>
                </a:solidFill>
                <a:effectLst/>
                <a:latin typeface="Söhne"/>
              </a:rPr>
              <a:t>: Uniformly resized all images to 128x128 pixels, ensuring the model receives input of consistent size, crucial for maintaining detail while managing computational load.</a:t>
            </a:r>
          </a:p>
          <a:p>
            <a:pPr algn="l">
              <a:buFont typeface="+mj-lt"/>
              <a:buAutoNum type="arabicPeriod"/>
            </a:pPr>
            <a:r>
              <a:rPr lang="en-US" b="1" i="0" dirty="0">
                <a:solidFill>
                  <a:srgbClr val="0D0D0D"/>
                </a:solidFill>
                <a:effectLst/>
                <a:latin typeface="Söhne"/>
              </a:rPr>
              <a:t>Normalization</a:t>
            </a:r>
            <a:r>
              <a:rPr lang="en-US" b="0" i="0" dirty="0">
                <a:solidFill>
                  <a:srgbClr val="0D0D0D"/>
                </a:solidFill>
                <a:effectLst/>
                <a:latin typeface="Söhne"/>
              </a:rPr>
              <a:t>: Adjusted pixel values to a standard scale, converting images into tensors and scaling pixel values to improve the model's learning effectiveness by standardizing the range of input values.</a:t>
            </a:r>
          </a:p>
          <a:p>
            <a:pPr algn="l">
              <a:buFont typeface="+mj-lt"/>
              <a:buAutoNum type="arabicPeriod"/>
            </a:pPr>
            <a:r>
              <a:rPr lang="en-US" b="1" i="0" dirty="0">
                <a:solidFill>
                  <a:srgbClr val="0D0D0D"/>
                </a:solidFill>
                <a:effectLst/>
                <a:latin typeface="Söhne"/>
              </a:rPr>
              <a:t>Batch Processing</a:t>
            </a:r>
            <a:r>
              <a:rPr lang="en-US" b="0" i="0" dirty="0">
                <a:solidFill>
                  <a:srgbClr val="0D0D0D"/>
                </a:solidFill>
                <a:effectLst/>
                <a:latin typeface="Söhne"/>
              </a:rPr>
              <a:t>: Organized images into batches of 64, enabling incremental weight updates during training. This approach speeds up the learning process and helps in reducing the likelihood of overfitting.</a:t>
            </a:r>
          </a:p>
          <a:p>
            <a:pPr algn="l"/>
            <a:r>
              <a:rPr lang="en-US" b="1" i="0" dirty="0">
                <a:solidFill>
                  <a:srgbClr val="0D0D0D"/>
                </a:solidFill>
                <a:effectLst/>
                <a:latin typeface="Söhne"/>
              </a:rPr>
              <a:t>Additional Consideration</a:t>
            </a:r>
            <a:r>
              <a:rPr lang="en-US" b="0" i="0" dirty="0">
                <a:solidFill>
                  <a:srgbClr val="0D0D0D"/>
                </a:solidFill>
                <a:effectLst/>
                <a:latin typeface="Söhne"/>
              </a:rPr>
              <a:t>: Managed the dataset variety in color modes and formats by standardizing image preprocessing, ensuring all images, whether RGB or grayscale, JPEG, TIFF, or PNG, are treated uniformly before feeding them into the model.</a:t>
            </a:r>
          </a:p>
          <a:p>
            <a:pPr algn="l"/>
            <a:r>
              <a:rPr lang="en-US" b="0" i="0" dirty="0">
                <a:solidFill>
                  <a:srgbClr val="0D0D0D"/>
                </a:solidFill>
                <a:effectLst/>
                <a:latin typeface="Söhne"/>
              </a:rPr>
              <a:t>These steps are essential for preparing the brain X-ray images for training, ensuring the dataset is in the optimal format for the neural network to learn accurately and efficiently.</a:t>
            </a:r>
          </a:p>
          <a:p>
            <a:endParaRPr lang="he-IL" dirty="0"/>
          </a:p>
        </p:txBody>
      </p:sp>
    </p:spTree>
    <p:extLst>
      <p:ext uri="{BB962C8B-B14F-4D97-AF65-F5344CB8AC3E}">
        <p14:creationId xmlns:p14="http://schemas.microsoft.com/office/powerpoint/2010/main" val="330901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CEA75343-C4AB-76C7-0BDA-B646B3ED2D07}"/>
              </a:ext>
            </a:extLst>
          </p:cNvPr>
          <p:cNvPicPr>
            <a:picLocks noChangeAspect="1"/>
          </p:cNvPicPr>
          <p:nvPr/>
        </p:nvPicPr>
        <p:blipFill>
          <a:blip r:embed="rId2"/>
          <a:stretch>
            <a:fillRect/>
          </a:stretch>
        </p:blipFill>
        <p:spPr>
          <a:xfrm>
            <a:off x="0" y="0"/>
            <a:ext cx="12192000" cy="907397"/>
          </a:xfrm>
          <a:prstGeom prst="rect">
            <a:avLst/>
          </a:prstGeom>
        </p:spPr>
      </p:pic>
      <p:sp>
        <p:nvSpPr>
          <p:cNvPr id="4" name="תיבת טקסט 3">
            <a:extLst>
              <a:ext uri="{FF2B5EF4-FFF2-40B4-BE49-F238E27FC236}">
                <a16:creationId xmlns:a16="http://schemas.microsoft.com/office/drawing/2014/main" id="{2E0CA86C-345B-3C1D-CE20-9B95FAEE480F}"/>
              </a:ext>
            </a:extLst>
          </p:cNvPr>
          <p:cNvSpPr txBox="1"/>
          <p:nvPr/>
        </p:nvSpPr>
        <p:spPr>
          <a:xfrm>
            <a:off x="3397196" y="99755"/>
            <a:ext cx="6094674" cy="707886"/>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a:ea typeface="+mn-ea"/>
                <a:cs typeface="+mn-cs"/>
              </a:rPr>
              <a:t>Models Overview</a:t>
            </a:r>
            <a:endParaRPr kumimoji="0" lang="he-IL" sz="4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תיבת טקסט 5">
            <a:extLst>
              <a:ext uri="{FF2B5EF4-FFF2-40B4-BE49-F238E27FC236}">
                <a16:creationId xmlns:a16="http://schemas.microsoft.com/office/drawing/2014/main" id="{9DF662BE-A8B3-1EF1-70B7-EE6C795931E7}"/>
              </a:ext>
            </a:extLst>
          </p:cNvPr>
          <p:cNvSpPr txBox="1"/>
          <p:nvPr/>
        </p:nvSpPr>
        <p:spPr>
          <a:xfrm>
            <a:off x="294198" y="1542553"/>
            <a:ext cx="4492487" cy="3847207"/>
          </a:xfrm>
          <a:prstGeom prst="rect">
            <a:avLst/>
          </a:prstGeom>
          <a:noFill/>
        </p:spPr>
        <p:txBody>
          <a:bodyPr wrap="square" rtlCol="1">
            <a:spAutoFit/>
          </a:bodyPr>
          <a:lstStyle/>
          <a:p>
            <a:pPr algn="l"/>
            <a:r>
              <a:rPr lang="en-US" sz="1800" b="1" dirty="0">
                <a:highlight>
                  <a:srgbClr val="00FFFF"/>
                </a:highlight>
              </a:rPr>
              <a:t>Efficient Net</a:t>
            </a:r>
            <a:r>
              <a:rPr lang="en-US" sz="2800" dirty="0">
                <a:highlight>
                  <a:srgbClr val="00FFFF"/>
                </a:highlight>
              </a:rPr>
              <a:t> </a:t>
            </a:r>
            <a:r>
              <a:rPr lang="en-US" sz="2000" dirty="0"/>
              <a:t>(weights initialized to 0)–</a:t>
            </a:r>
          </a:p>
          <a:p>
            <a:pPr algn="l"/>
            <a:r>
              <a:rPr lang="en-US" sz="1800" b="1" dirty="0"/>
              <a:t>Compound Scaling:</a:t>
            </a:r>
            <a:endParaRPr lang="he-IL" sz="1800" b="1" dirty="0"/>
          </a:p>
          <a:p>
            <a:pPr algn="l"/>
            <a:r>
              <a:rPr lang="en-US" sz="1800" dirty="0"/>
              <a:t>Dynamic adjustment of width, depth, and resolution during training phase.</a:t>
            </a:r>
            <a:endParaRPr lang="he-IL" sz="1800" dirty="0"/>
          </a:p>
          <a:p>
            <a:pPr algn="l"/>
            <a:r>
              <a:rPr lang="en-US" sz="1800" b="1" dirty="0" err="1"/>
              <a:t>MBConv</a:t>
            </a:r>
            <a:r>
              <a:rPr lang="en-US" sz="1800" b="1" dirty="0"/>
              <a:t> and SE Blocks</a:t>
            </a:r>
            <a:endParaRPr lang="he-IL" sz="1800" b="1" dirty="0"/>
          </a:p>
          <a:p>
            <a:pPr algn="l"/>
            <a:r>
              <a:rPr lang="en-US" sz="1800" dirty="0"/>
              <a:t>Incorporation of two advanced convolutional blocks for efficiency and performance enhancement.</a:t>
            </a:r>
            <a:endParaRPr lang="he-IL" sz="1800" dirty="0"/>
          </a:p>
          <a:p>
            <a:pPr algn="l"/>
            <a:r>
              <a:rPr lang="en-US" sz="1800" b="1" dirty="0"/>
              <a:t>Customization</a:t>
            </a:r>
            <a:endParaRPr lang="he-IL" sz="1800" b="1" dirty="0"/>
          </a:p>
          <a:p>
            <a:pPr algn="l"/>
            <a:r>
              <a:rPr lang="en-US" sz="1800" dirty="0"/>
              <a:t>Introduction of customized additional upper layers for adapting EfficientNetB0 to specific task.</a:t>
            </a:r>
            <a:endParaRPr lang="he-IL" sz="1800" dirty="0"/>
          </a:p>
          <a:p>
            <a:pPr algn="l"/>
            <a:endParaRPr lang="he-IL" dirty="0"/>
          </a:p>
        </p:txBody>
      </p:sp>
      <p:pic>
        <p:nvPicPr>
          <p:cNvPr id="7" name="תמונה 6">
            <a:extLst>
              <a:ext uri="{FF2B5EF4-FFF2-40B4-BE49-F238E27FC236}">
                <a16:creationId xmlns:a16="http://schemas.microsoft.com/office/drawing/2014/main" id="{7089CB87-1189-F8EC-37F4-AC96431A9ADE}"/>
              </a:ext>
            </a:extLst>
          </p:cNvPr>
          <p:cNvPicPr>
            <a:picLocks noChangeAspect="1"/>
          </p:cNvPicPr>
          <p:nvPr/>
        </p:nvPicPr>
        <p:blipFill>
          <a:blip r:embed="rId3"/>
          <a:stretch>
            <a:fillRect/>
          </a:stretch>
        </p:blipFill>
        <p:spPr>
          <a:xfrm>
            <a:off x="4599869" y="1007152"/>
            <a:ext cx="4673410" cy="2340000"/>
          </a:xfrm>
          <a:prstGeom prst="rect">
            <a:avLst/>
          </a:prstGeom>
          <a:ln>
            <a:solidFill>
              <a:schemeClr val="accent1">
                <a:alpha val="57000"/>
              </a:schemeClr>
            </a:solidFill>
          </a:ln>
        </p:spPr>
      </p:pic>
      <p:pic>
        <p:nvPicPr>
          <p:cNvPr id="8" name="Picture 4">
            <a:extLst>
              <a:ext uri="{FF2B5EF4-FFF2-40B4-BE49-F238E27FC236}">
                <a16:creationId xmlns:a16="http://schemas.microsoft.com/office/drawing/2014/main" id="{8C148486-577C-0FFF-989F-D6C511D659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130" y="3554332"/>
            <a:ext cx="2048079" cy="1224000"/>
          </a:xfrm>
          <a:prstGeom prst="rect">
            <a:avLst/>
          </a:prstGeom>
          <a:noFill/>
          <a:ln>
            <a:solidFill>
              <a:schemeClr val="accent1">
                <a:alpha val="48000"/>
              </a:schemeClr>
            </a:solidFill>
          </a:ln>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7A114513-305F-7BBD-13F7-8258870180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9872" y="4913648"/>
            <a:ext cx="4451087" cy="1260000"/>
          </a:xfrm>
          <a:prstGeom prst="rect">
            <a:avLst/>
          </a:prstGeom>
          <a:noFill/>
          <a:ln>
            <a:solidFill>
              <a:schemeClr val="accent1">
                <a:alpha val="37000"/>
              </a:schemeClr>
            </a:solidFill>
          </a:ln>
          <a:extLst>
            <a:ext uri="{909E8E84-426E-40DD-AFC4-6F175D3DCCD1}">
              <a14:hiddenFill xmlns:a14="http://schemas.microsoft.com/office/drawing/2010/main">
                <a:solidFill>
                  <a:srgbClr val="FFFFFF"/>
                </a:solidFill>
              </a14:hiddenFill>
            </a:ext>
          </a:extLst>
        </p:spPr>
      </p:pic>
      <p:pic>
        <p:nvPicPr>
          <p:cNvPr id="10" name="Picture 2" descr="What is EfficientNet? The Ultimate Guide.">
            <a:extLst>
              <a:ext uri="{FF2B5EF4-FFF2-40B4-BE49-F238E27FC236}">
                <a16:creationId xmlns:a16="http://schemas.microsoft.com/office/drawing/2014/main" id="{073C5936-52F2-186B-C74C-0F547D7288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7953306" y="2607751"/>
            <a:ext cx="5454961" cy="2434030"/>
          </a:xfrm>
          <a:prstGeom prst="rect">
            <a:avLst/>
          </a:prstGeom>
          <a:noFill/>
          <a:ln>
            <a:solidFill>
              <a:schemeClr val="accent1">
                <a:alpha val="4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49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C1DCBD1C-6776-9E60-EE88-7B1C651947E8}"/>
              </a:ext>
            </a:extLst>
          </p:cNvPr>
          <p:cNvSpPr/>
          <p:nvPr/>
        </p:nvSpPr>
        <p:spPr>
          <a:xfrm>
            <a:off x="0" y="0"/>
            <a:ext cx="12192000" cy="89849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תיבת טקסט 4">
            <a:extLst>
              <a:ext uri="{FF2B5EF4-FFF2-40B4-BE49-F238E27FC236}">
                <a16:creationId xmlns:a16="http://schemas.microsoft.com/office/drawing/2014/main" id="{760C3D3D-8AE0-3CD0-817B-CD4BBE8D25DC}"/>
              </a:ext>
            </a:extLst>
          </p:cNvPr>
          <p:cNvSpPr txBox="1"/>
          <p:nvPr/>
        </p:nvSpPr>
        <p:spPr>
          <a:xfrm>
            <a:off x="3258046" y="95305"/>
            <a:ext cx="6102626" cy="707886"/>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a:ea typeface="+mn-ea"/>
                <a:cs typeface="+mn-cs"/>
              </a:rPr>
              <a:t>Models Overview</a:t>
            </a:r>
            <a:endParaRPr kumimoji="0" lang="he-IL" sz="4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תיבת טקסט 6">
            <a:extLst>
              <a:ext uri="{FF2B5EF4-FFF2-40B4-BE49-F238E27FC236}">
                <a16:creationId xmlns:a16="http://schemas.microsoft.com/office/drawing/2014/main" id="{1717BF39-F176-D6B2-E3FE-0F885F83EAF2}"/>
              </a:ext>
            </a:extLst>
          </p:cNvPr>
          <p:cNvSpPr txBox="1"/>
          <p:nvPr/>
        </p:nvSpPr>
        <p:spPr>
          <a:xfrm>
            <a:off x="269858" y="1349072"/>
            <a:ext cx="4953662" cy="5871351"/>
          </a:xfrm>
          <a:prstGeom prst="rect">
            <a:avLst/>
          </a:prstGeom>
          <a:noFill/>
        </p:spPr>
        <p:txBody>
          <a:bodyPr wrap="square" rtlCol="1">
            <a:spAutoFit/>
          </a:bodyPr>
          <a:lstStyle/>
          <a:p>
            <a:pPr algn="l"/>
            <a:r>
              <a:rPr lang="en-US" sz="2000" b="1" dirty="0">
                <a:highlight>
                  <a:srgbClr val="00FFFF"/>
                </a:highlight>
              </a:rPr>
              <a:t>Efficient net fine tuned</a:t>
            </a:r>
            <a:r>
              <a:rPr lang="en-US" sz="2000" b="1" dirty="0"/>
              <a:t> (weights initialized</a:t>
            </a:r>
            <a:br>
              <a:rPr lang="en-US" sz="2000" b="1" dirty="0"/>
            </a:br>
            <a:r>
              <a:rPr lang="en-US" sz="2000" b="1" dirty="0"/>
              <a:t>according to efficient net)–</a:t>
            </a:r>
          </a:p>
          <a:p>
            <a:pPr marL="0" indent="0" algn="l">
              <a:lnSpc>
                <a:spcPct val="104000"/>
              </a:lnSpc>
              <a:buNone/>
            </a:pPr>
            <a:r>
              <a:rPr lang="en-US" sz="1800" dirty="0"/>
              <a:t> This model was </a:t>
            </a:r>
            <a:r>
              <a:rPr lang="en-US" sz="1800" b="0" i="0" dirty="0">
                <a:effectLst/>
                <a:latin typeface="Söhne"/>
              </a:rPr>
              <a:t>originally trained to recognize a wide variety of objects in pictures (trained on ImageNet – huge dataset). Our goal was to adapt this model to specifically detect brain tumors in X-ray images. To do this, we removed the model final layer, which decides what object is in an image (there is </a:t>
            </a:r>
            <a:r>
              <a:rPr lang="en-US" sz="1800" b="0" i="0" dirty="0" err="1">
                <a:effectLst/>
                <a:latin typeface="Söhne"/>
              </a:rPr>
              <a:t>choise</a:t>
            </a:r>
            <a:r>
              <a:rPr lang="en-US" sz="1800" b="0" i="0" dirty="0">
                <a:effectLst/>
                <a:latin typeface="Söhne"/>
              </a:rPr>
              <a:t> 1/1000), and we added two new layers. The first new layer randomly ignores some data to prevent the model from focusing too much on unimportant details, a technique known as 'dropout’ (was learned in lesson 7).</a:t>
            </a:r>
          </a:p>
          <a:p>
            <a:pPr marL="0" indent="0" algn="l">
              <a:lnSpc>
                <a:spcPct val="104000"/>
              </a:lnSpc>
              <a:buNone/>
            </a:pPr>
            <a:r>
              <a:rPr lang="en-US" sz="1800" b="0" i="0" dirty="0">
                <a:effectLst/>
                <a:latin typeface="Söhne"/>
              </a:rPr>
              <a:t> The second new layer makes the final decision: tumor or no tumor. By training this updated model with lots of brain X-ray images, some showing tumors and others not, the model learned to distinguish between the two.</a:t>
            </a:r>
          </a:p>
          <a:p>
            <a:pPr algn="l"/>
            <a:endParaRPr lang="en-US" sz="1800" dirty="0">
              <a:highlight>
                <a:srgbClr val="00FFFF"/>
              </a:highlight>
            </a:endParaRPr>
          </a:p>
          <a:p>
            <a:endParaRPr lang="he-IL" dirty="0"/>
          </a:p>
        </p:txBody>
      </p:sp>
      <p:pic>
        <p:nvPicPr>
          <p:cNvPr id="9" name="תמונה 8">
            <a:extLst>
              <a:ext uri="{FF2B5EF4-FFF2-40B4-BE49-F238E27FC236}">
                <a16:creationId xmlns:a16="http://schemas.microsoft.com/office/drawing/2014/main" id="{0475752B-9A0C-1D36-C8E8-E6847C88B797}"/>
              </a:ext>
            </a:extLst>
          </p:cNvPr>
          <p:cNvPicPr>
            <a:picLocks noChangeAspect="1"/>
          </p:cNvPicPr>
          <p:nvPr/>
        </p:nvPicPr>
        <p:blipFill>
          <a:blip r:embed="rId2"/>
          <a:stretch>
            <a:fillRect/>
          </a:stretch>
        </p:blipFill>
        <p:spPr>
          <a:xfrm>
            <a:off x="5330508" y="993801"/>
            <a:ext cx="3329260" cy="2435199"/>
          </a:xfrm>
          <a:prstGeom prst="rect">
            <a:avLst/>
          </a:prstGeom>
          <a:ln w="15875">
            <a:solidFill>
              <a:schemeClr val="accent1">
                <a:alpha val="74000"/>
              </a:schemeClr>
            </a:solidFill>
          </a:ln>
          <a:effectLst>
            <a:softEdge rad="0"/>
          </a:effectLst>
        </p:spPr>
      </p:pic>
      <p:pic>
        <p:nvPicPr>
          <p:cNvPr id="20" name="תמונה 19">
            <a:extLst>
              <a:ext uri="{FF2B5EF4-FFF2-40B4-BE49-F238E27FC236}">
                <a16:creationId xmlns:a16="http://schemas.microsoft.com/office/drawing/2014/main" id="{8DC26BD1-4457-B609-90BD-D3927A996721}"/>
              </a:ext>
            </a:extLst>
          </p:cNvPr>
          <p:cNvPicPr>
            <a:picLocks noChangeAspect="1"/>
          </p:cNvPicPr>
          <p:nvPr/>
        </p:nvPicPr>
        <p:blipFill>
          <a:blip r:embed="rId3"/>
          <a:stretch>
            <a:fillRect/>
          </a:stretch>
        </p:blipFill>
        <p:spPr>
          <a:xfrm>
            <a:off x="8766756" y="993802"/>
            <a:ext cx="3223412" cy="2435198"/>
          </a:xfrm>
          <a:prstGeom prst="rect">
            <a:avLst/>
          </a:prstGeom>
          <a:ln w="15875">
            <a:solidFill>
              <a:schemeClr val="accent1">
                <a:alpha val="77000"/>
              </a:schemeClr>
            </a:solidFill>
          </a:ln>
        </p:spPr>
      </p:pic>
      <p:pic>
        <p:nvPicPr>
          <p:cNvPr id="22" name="תמונה 21">
            <a:extLst>
              <a:ext uri="{FF2B5EF4-FFF2-40B4-BE49-F238E27FC236}">
                <a16:creationId xmlns:a16="http://schemas.microsoft.com/office/drawing/2014/main" id="{8CF782FE-5FF4-E4FB-3398-CA322BCABAEF}"/>
              </a:ext>
            </a:extLst>
          </p:cNvPr>
          <p:cNvPicPr>
            <a:picLocks noChangeAspect="1"/>
          </p:cNvPicPr>
          <p:nvPr/>
        </p:nvPicPr>
        <p:blipFill>
          <a:blip r:embed="rId4"/>
          <a:stretch>
            <a:fillRect/>
          </a:stretch>
        </p:blipFill>
        <p:spPr>
          <a:xfrm>
            <a:off x="7160706" y="3528555"/>
            <a:ext cx="2660895" cy="3096000"/>
          </a:xfrm>
          <a:prstGeom prst="rect">
            <a:avLst/>
          </a:prstGeom>
          <a:solidFill>
            <a:schemeClr val="accent2">
              <a:lumMod val="60000"/>
              <a:lumOff val="40000"/>
            </a:schemeClr>
          </a:solidFill>
          <a:ln w="15875" cmpd="sng">
            <a:solidFill>
              <a:schemeClr val="accent1">
                <a:alpha val="73000"/>
              </a:schemeClr>
            </a:solidFill>
            <a:extLst>
              <a:ext uri="{C807C97D-BFC1-408E-A445-0C87EB9F89A2}">
                <ask:lineSketchStyleProps xmlns:ask="http://schemas.microsoft.com/office/drawing/2018/sketchyshapes">
                  <ask:type>
                    <ask:lineSketchNone/>
                  </ask:type>
                </ask:lineSketchStyleProps>
              </a:ext>
            </a:extLst>
          </a:ln>
        </p:spPr>
      </p:pic>
      <p:sp>
        <p:nvSpPr>
          <p:cNvPr id="23" name="מלבן 22">
            <a:extLst>
              <a:ext uri="{FF2B5EF4-FFF2-40B4-BE49-F238E27FC236}">
                <a16:creationId xmlns:a16="http://schemas.microsoft.com/office/drawing/2014/main" id="{2BA57E5D-E055-F982-BD41-2F858C99E78E}"/>
              </a:ext>
            </a:extLst>
          </p:cNvPr>
          <p:cNvSpPr/>
          <p:nvPr/>
        </p:nvSpPr>
        <p:spPr>
          <a:xfrm>
            <a:off x="8301130" y="993801"/>
            <a:ext cx="354675" cy="41358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4" name="מלבן 23">
            <a:extLst>
              <a:ext uri="{FF2B5EF4-FFF2-40B4-BE49-F238E27FC236}">
                <a16:creationId xmlns:a16="http://schemas.microsoft.com/office/drawing/2014/main" id="{A5D85C36-20E1-5C12-7D8B-647E221841A0}"/>
              </a:ext>
            </a:extLst>
          </p:cNvPr>
          <p:cNvSpPr/>
          <p:nvPr/>
        </p:nvSpPr>
        <p:spPr>
          <a:xfrm>
            <a:off x="8297167" y="969758"/>
            <a:ext cx="362599"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A</a:t>
            </a:r>
            <a:endParaRPr lang="he-IL" sz="2400" b="0" cap="none" spc="0" dirty="0">
              <a:ln w="0"/>
              <a:solidFill>
                <a:schemeClr val="tx1"/>
              </a:solidFill>
              <a:effectLst>
                <a:outerShdw blurRad="38100" dist="19050" dir="2700000" algn="tl" rotWithShape="0">
                  <a:schemeClr val="dk1">
                    <a:alpha val="40000"/>
                  </a:schemeClr>
                </a:outerShdw>
              </a:effectLst>
            </a:endParaRPr>
          </a:p>
        </p:txBody>
      </p:sp>
      <p:pic>
        <p:nvPicPr>
          <p:cNvPr id="25" name="תמונה 24">
            <a:extLst>
              <a:ext uri="{FF2B5EF4-FFF2-40B4-BE49-F238E27FC236}">
                <a16:creationId xmlns:a16="http://schemas.microsoft.com/office/drawing/2014/main" id="{BE20B0F1-A7BB-9CED-F698-8610DC7FD2B4}"/>
              </a:ext>
            </a:extLst>
          </p:cNvPr>
          <p:cNvPicPr>
            <a:picLocks noChangeAspect="1"/>
          </p:cNvPicPr>
          <p:nvPr/>
        </p:nvPicPr>
        <p:blipFill>
          <a:blip r:embed="rId5"/>
          <a:stretch>
            <a:fillRect/>
          </a:stretch>
        </p:blipFill>
        <p:spPr>
          <a:xfrm>
            <a:off x="11618280" y="980624"/>
            <a:ext cx="371888" cy="426757"/>
          </a:xfrm>
          <a:prstGeom prst="rect">
            <a:avLst/>
          </a:prstGeom>
        </p:spPr>
      </p:pic>
      <p:sp>
        <p:nvSpPr>
          <p:cNvPr id="27" name="תיבת טקסט 26">
            <a:extLst>
              <a:ext uri="{FF2B5EF4-FFF2-40B4-BE49-F238E27FC236}">
                <a16:creationId xmlns:a16="http://schemas.microsoft.com/office/drawing/2014/main" id="{1FFFF53B-D67F-F1ED-33C8-B001FDB21B4B}"/>
              </a:ext>
            </a:extLst>
          </p:cNvPr>
          <p:cNvSpPr txBox="1"/>
          <p:nvPr/>
        </p:nvSpPr>
        <p:spPr>
          <a:xfrm>
            <a:off x="8752911" y="963169"/>
            <a:ext cx="6102626" cy="461665"/>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B</a:t>
            </a:r>
            <a:endParaRPr kumimoji="0" lang="he-IL" sz="2400" b="0" i="0" u="none"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endParaRPr>
          </a:p>
        </p:txBody>
      </p:sp>
      <p:pic>
        <p:nvPicPr>
          <p:cNvPr id="28" name="תמונה 27">
            <a:extLst>
              <a:ext uri="{FF2B5EF4-FFF2-40B4-BE49-F238E27FC236}">
                <a16:creationId xmlns:a16="http://schemas.microsoft.com/office/drawing/2014/main" id="{508B8EAC-625F-28AC-F5CA-71B495F53D0D}"/>
              </a:ext>
            </a:extLst>
          </p:cNvPr>
          <p:cNvPicPr>
            <a:picLocks noChangeAspect="1"/>
          </p:cNvPicPr>
          <p:nvPr/>
        </p:nvPicPr>
        <p:blipFill>
          <a:blip r:embed="rId6"/>
          <a:stretch>
            <a:fillRect/>
          </a:stretch>
        </p:blipFill>
        <p:spPr>
          <a:xfrm>
            <a:off x="9455809" y="3528555"/>
            <a:ext cx="365792" cy="426757"/>
          </a:xfrm>
          <a:prstGeom prst="rect">
            <a:avLst/>
          </a:prstGeom>
        </p:spPr>
      </p:pic>
      <p:sp>
        <p:nvSpPr>
          <p:cNvPr id="29" name="מלבן 28">
            <a:extLst>
              <a:ext uri="{FF2B5EF4-FFF2-40B4-BE49-F238E27FC236}">
                <a16:creationId xmlns:a16="http://schemas.microsoft.com/office/drawing/2014/main" id="{F4C9DD35-782F-9230-3DE5-3ADA6B24D9F5}"/>
              </a:ext>
            </a:extLst>
          </p:cNvPr>
          <p:cNvSpPr/>
          <p:nvPr/>
        </p:nvSpPr>
        <p:spPr>
          <a:xfrm>
            <a:off x="9455809" y="3511714"/>
            <a:ext cx="348172"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C</a:t>
            </a:r>
            <a:endParaRPr lang="he-IL"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5415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1C6AD8CC-7D29-832B-D1C9-3BBEA32C8040}"/>
              </a:ext>
            </a:extLst>
          </p:cNvPr>
          <p:cNvPicPr>
            <a:picLocks noChangeAspect="1"/>
          </p:cNvPicPr>
          <p:nvPr/>
        </p:nvPicPr>
        <p:blipFill>
          <a:blip r:embed="rId2"/>
          <a:stretch>
            <a:fillRect/>
          </a:stretch>
        </p:blipFill>
        <p:spPr>
          <a:xfrm>
            <a:off x="0" y="1"/>
            <a:ext cx="12192000" cy="707886"/>
          </a:xfrm>
          <a:prstGeom prst="rect">
            <a:avLst/>
          </a:prstGeom>
        </p:spPr>
      </p:pic>
      <p:sp>
        <p:nvSpPr>
          <p:cNvPr id="4" name="תיבת טקסט 3">
            <a:extLst>
              <a:ext uri="{FF2B5EF4-FFF2-40B4-BE49-F238E27FC236}">
                <a16:creationId xmlns:a16="http://schemas.microsoft.com/office/drawing/2014/main" id="{2F0D5E0A-8BA6-FC84-66E6-B4364C569413}"/>
              </a:ext>
            </a:extLst>
          </p:cNvPr>
          <p:cNvSpPr txBox="1"/>
          <p:nvPr/>
        </p:nvSpPr>
        <p:spPr>
          <a:xfrm>
            <a:off x="2544112" y="1"/>
            <a:ext cx="8024331" cy="707886"/>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a:ea typeface="+mn-ea"/>
                <a:cs typeface="+mn-cs"/>
              </a:rPr>
              <a:t>Models Overview – Efficient Net code</a:t>
            </a:r>
            <a:endParaRPr kumimoji="0" lang="he-IL" sz="40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6" name="תמונה 5">
            <a:extLst>
              <a:ext uri="{FF2B5EF4-FFF2-40B4-BE49-F238E27FC236}">
                <a16:creationId xmlns:a16="http://schemas.microsoft.com/office/drawing/2014/main" id="{EBF0EA3A-CFAA-F086-A32F-0B398C53BD47}"/>
              </a:ext>
            </a:extLst>
          </p:cNvPr>
          <p:cNvPicPr>
            <a:picLocks noChangeAspect="1"/>
          </p:cNvPicPr>
          <p:nvPr/>
        </p:nvPicPr>
        <p:blipFill>
          <a:blip r:embed="rId3"/>
          <a:stretch>
            <a:fillRect/>
          </a:stretch>
        </p:blipFill>
        <p:spPr>
          <a:xfrm>
            <a:off x="247496" y="961257"/>
            <a:ext cx="6074646" cy="2759954"/>
          </a:xfrm>
          <a:prstGeom prst="rect">
            <a:avLst/>
          </a:prstGeom>
          <a:ln w="12700">
            <a:solidFill>
              <a:schemeClr val="accent1"/>
            </a:solidFill>
          </a:ln>
        </p:spPr>
      </p:pic>
      <p:sp>
        <p:nvSpPr>
          <p:cNvPr id="7" name="סוגר מסולסל ימני 6">
            <a:extLst>
              <a:ext uri="{FF2B5EF4-FFF2-40B4-BE49-F238E27FC236}">
                <a16:creationId xmlns:a16="http://schemas.microsoft.com/office/drawing/2014/main" id="{0BF72016-7D6A-83E9-212C-389C2EF4610E}"/>
              </a:ext>
            </a:extLst>
          </p:cNvPr>
          <p:cNvSpPr/>
          <p:nvPr/>
        </p:nvSpPr>
        <p:spPr>
          <a:xfrm>
            <a:off x="6401228" y="961257"/>
            <a:ext cx="468272" cy="2759955"/>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pic>
        <p:nvPicPr>
          <p:cNvPr id="9" name="תמונה 8">
            <a:extLst>
              <a:ext uri="{FF2B5EF4-FFF2-40B4-BE49-F238E27FC236}">
                <a16:creationId xmlns:a16="http://schemas.microsoft.com/office/drawing/2014/main" id="{8C928A40-1A0F-B2FE-2496-D7D772872ECF}"/>
              </a:ext>
            </a:extLst>
          </p:cNvPr>
          <p:cNvPicPr>
            <a:picLocks noChangeAspect="1"/>
          </p:cNvPicPr>
          <p:nvPr/>
        </p:nvPicPr>
        <p:blipFill>
          <a:blip r:embed="rId4"/>
          <a:stretch>
            <a:fillRect/>
          </a:stretch>
        </p:blipFill>
        <p:spPr>
          <a:xfrm>
            <a:off x="247496" y="4071068"/>
            <a:ext cx="6208469" cy="2647784"/>
          </a:xfrm>
          <a:prstGeom prst="rect">
            <a:avLst/>
          </a:prstGeom>
          <a:ln>
            <a:solidFill>
              <a:schemeClr val="accent1"/>
            </a:solidFill>
          </a:ln>
        </p:spPr>
      </p:pic>
      <p:sp>
        <p:nvSpPr>
          <p:cNvPr id="10" name="תיבת טקסט 9">
            <a:extLst>
              <a:ext uri="{FF2B5EF4-FFF2-40B4-BE49-F238E27FC236}">
                <a16:creationId xmlns:a16="http://schemas.microsoft.com/office/drawing/2014/main" id="{67C0EC6C-1E9F-1114-DFD7-37EAF4D9DBB8}"/>
              </a:ext>
            </a:extLst>
          </p:cNvPr>
          <p:cNvSpPr txBox="1"/>
          <p:nvPr/>
        </p:nvSpPr>
        <p:spPr>
          <a:xfrm>
            <a:off x="6948586" y="1397675"/>
            <a:ext cx="4995918" cy="2031325"/>
          </a:xfrm>
          <a:prstGeom prst="rect">
            <a:avLst/>
          </a:prstGeom>
          <a:solidFill>
            <a:schemeClr val="bg1"/>
          </a:solidFill>
          <a:ln>
            <a:solidFill>
              <a:schemeClr val="tx1"/>
            </a:solidFill>
          </a:ln>
        </p:spPr>
        <p:txBody>
          <a:bodyPr wrap="square" rtlCol="1">
            <a:spAutoFit/>
          </a:bodyPr>
          <a:lstStyle/>
          <a:p>
            <a:pPr algn="l"/>
            <a:r>
              <a:rPr lang="en-US" dirty="0"/>
              <a:t>We take the efficient net that was trained before on ImageNet (big dataset), note that ‘pretrained=True’ which means we are using the weights of the pretrained model.</a:t>
            </a:r>
            <a:br>
              <a:rPr lang="en-US" dirty="0"/>
            </a:br>
            <a:r>
              <a:rPr lang="en-US" dirty="0"/>
              <a:t>We add to this 2 new layers, the first is dropout layer and the second is linear layer for the decision ‘tumor’ or ‘not tumor’. </a:t>
            </a:r>
            <a:endParaRPr lang="he-IL" dirty="0"/>
          </a:p>
        </p:txBody>
      </p:sp>
      <p:sp>
        <p:nvSpPr>
          <p:cNvPr id="11" name="סוגר מסולסל ימני 10">
            <a:extLst>
              <a:ext uri="{FF2B5EF4-FFF2-40B4-BE49-F238E27FC236}">
                <a16:creationId xmlns:a16="http://schemas.microsoft.com/office/drawing/2014/main" id="{B909BA3D-4E5A-9A9C-F363-683A08574134}"/>
              </a:ext>
            </a:extLst>
          </p:cNvPr>
          <p:cNvSpPr/>
          <p:nvPr/>
        </p:nvSpPr>
        <p:spPr>
          <a:xfrm>
            <a:off x="6646369" y="4071068"/>
            <a:ext cx="223131" cy="2647784"/>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dirty="0"/>
          </a:p>
        </p:txBody>
      </p:sp>
      <p:sp>
        <p:nvSpPr>
          <p:cNvPr id="12" name="תיבת טקסט 11">
            <a:extLst>
              <a:ext uri="{FF2B5EF4-FFF2-40B4-BE49-F238E27FC236}">
                <a16:creationId xmlns:a16="http://schemas.microsoft.com/office/drawing/2014/main" id="{DE2533F8-070E-8908-F601-BB93F2652728}"/>
              </a:ext>
            </a:extLst>
          </p:cNvPr>
          <p:cNvSpPr txBox="1"/>
          <p:nvPr/>
        </p:nvSpPr>
        <p:spPr>
          <a:xfrm>
            <a:off x="7036241" y="4860160"/>
            <a:ext cx="4214192" cy="1200329"/>
          </a:xfrm>
          <a:prstGeom prst="rect">
            <a:avLst/>
          </a:prstGeom>
          <a:solidFill>
            <a:schemeClr val="bg1"/>
          </a:solidFill>
          <a:ln>
            <a:solidFill>
              <a:schemeClr val="tx1"/>
            </a:solidFill>
          </a:ln>
        </p:spPr>
        <p:txBody>
          <a:bodyPr wrap="square" rtlCol="1">
            <a:spAutoFit/>
          </a:bodyPr>
          <a:lstStyle/>
          <a:p>
            <a:pPr algn="l"/>
            <a:r>
              <a:rPr lang="en-US" dirty="0"/>
              <a:t>Acts similar to the model above but note that ‘pretrained = False’ which means all the weights are initialized to 0 and the model learns directly our task.</a:t>
            </a:r>
            <a:endParaRPr lang="he-IL" dirty="0"/>
          </a:p>
        </p:txBody>
      </p:sp>
    </p:spTree>
    <p:extLst>
      <p:ext uri="{BB962C8B-B14F-4D97-AF65-F5344CB8AC3E}">
        <p14:creationId xmlns:p14="http://schemas.microsoft.com/office/powerpoint/2010/main" val="185514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DBE464AC-D1AB-4921-44E3-6D21C85C0FAA}"/>
              </a:ext>
            </a:extLst>
          </p:cNvPr>
          <p:cNvPicPr>
            <a:picLocks noChangeAspect="1"/>
          </p:cNvPicPr>
          <p:nvPr/>
        </p:nvPicPr>
        <p:blipFill>
          <a:blip r:embed="rId2"/>
          <a:stretch>
            <a:fillRect/>
          </a:stretch>
        </p:blipFill>
        <p:spPr>
          <a:xfrm>
            <a:off x="0" y="0"/>
            <a:ext cx="12192000" cy="636104"/>
          </a:xfrm>
          <a:prstGeom prst="rect">
            <a:avLst/>
          </a:prstGeom>
        </p:spPr>
      </p:pic>
      <p:sp>
        <p:nvSpPr>
          <p:cNvPr id="3" name="מלבן 2">
            <a:extLst>
              <a:ext uri="{FF2B5EF4-FFF2-40B4-BE49-F238E27FC236}">
                <a16:creationId xmlns:a16="http://schemas.microsoft.com/office/drawing/2014/main" id="{61896561-EA57-C13A-3A5A-7696FB845A6C}"/>
              </a:ext>
            </a:extLst>
          </p:cNvPr>
          <p:cNvSpPr/>
          <p:nvPr/>
        </p:nvSpPr>
        <p:spPr>
          <a:xfrm>
            <a:off x="4364775" y="-66669"/>
            <a:ext cx="419396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Models Overview</a:t>
            </a:r>
            <a:endParaRPr lang="he-IL" sz="4400" b="0" cap="none" spc="0" dirty="0">
              <a:ln w="0"/>
              <a:solidFill>
                <a:schemeClr val="tx1"/>
              </a:solidFill>
              <a:effectLst>
                <a:outerShdw blurRad="38100" dist="19050" dir="2700000" algn="tl" rotWithShape="0">
                  <a:schemeClr val="dk1">
                    <a:alpha val="40000"/>
                  </a:schemeClr>
                </a:outerShdw>
              </a:effectLst>
            </a:endParaRPr>
          </a:p>
        </p:txBody>
      </p:sp>
      <p:pic>
        <p:nvPicPr>
          <p:cNvPr id="5" name="תמונה 4">
            <a:extLst>
              <a:ext uri="{FF2B5EF4-FFF2-40B4-BE49-F238E27FC236}">
                <a16:creationId xmlns:a16="http://schemas.microsoft.com/office/drawing/2014/main" id="{DE3E52CB-E6FB-F7B8-457A-7B5AC525148E}"/>
              </a:ext>
            </a:extLst>
          </p:cNvPr>
          <p:cNvPicPr>
            <a:picLocks noChangeAspect="1"/>
          </p:cNvPicPr>
          <p:nvPr/>
        </p:nvPicPr>
        <p:blipFill>
          <a:blip r:embed="rId3"/>
          <a:stretch>
            <a:fillRect/>
          </a:stretch>
        </p:blipFill>
        <p:spPr>
          <a:xfrm>
            <a:off x="6461759" y="714624"/>
            <a:ext cx="3436226" cy="1812283"/>
          </a:xfrm>
          <a:prstGeom prst="rect">
            <a:avLst/>
          </a:prstGeom>
          <a:ln w="15875">
            <a:solidFill>
              <a:schemeClr val="accent1">
                <a:alpha val="86000"/>
              </a:schemeClr>
            </a:solidFill>
          </a:ln>
        </p:spPr>
      </p:pic>
      <p:sp>
        <p:nvSpPr>
          <p:cNvPr id="6" name="תיבת טקסט 5">
            <a:extLst>
              <a:ext uri="{FF2B5EF4-FFF2-40B4-BE49-F238E27FC236}">
                <a16:creationId xmlns:a16="http://schemas.microsoft.com/office/drawing/2014/main" id="{8503EDFF-B71D-BDAD-2291-CAE6AABE622C}"/>
              </a:ext>
            </a:extLst>
          </p:cNvPr>
          <p:cNvSpPr txBox="1"/>
          <p:nvPr/>
        </p:nvSpPr>
        <p:spPr>
          <a:xfrm>
            <a:off x="271578" y="751373"/>
            <a:ext cx="5693134" cy="1908215"/>
          </a:xfrm>
          <a:prstGeom prst="rect">
            <a:avLst/>
          </a:prstGeom>
          <a:noFill/>
        </p:spPr>
        <p:txBody>
          <a:bodyPr wrap="square" rtlCol="1">
            <a:spAutoFit/>
          </a:bodyPr>
          <a:lstStyle/>
          <a:p>
            <a:pPr algn="l"/>
            <a:r>
              <a:rPr lang="en-US" sz="2000" b="1" dirty="0">
                <a:highlight>
                  <a:srgbClr val="00FFFF"/>
                </a:highlight>
              </a:rPr>
              <a:t>MLP – </a:t>
            </a:r>
            <a:br>
              <a:rPr lang="en-US" sz="1600" dirty="0"/>
            </a:br>
            <a:r>
              <a:rPr lang="en-US" sz="1600" b="0" i="0" dirty="0">
                <a:solidFill>
                  <a:srgbClr val="0D0D0D"/>
                </a:solidFill>
                <a:effectLst/>
                <a:latin typeface="Söhne"/>
              </a:rPr>
              <a:t>The MLP, or Multilayer Perceptron starting without prior image knowledge, learns from brain X-ray data by converting images into numbers and processing them through layers with '</a:t>
            </a:r>
            <a:r>
              <a:rPr lang="en-US" sz="1600" b="0" i="0" dirty="0" err="1">
                <a:solidFill>
                  <a:srgbClr val="0D0D0D"/>
                </a:solidFill>
                <a:effectLst/>
                <a:latin typeface="Söhne"/>
              </a:rPr>
              <a:t>ReLU</a:t>
            </a:r>
            <a:r>
              <a:rPr lang="en-US" sz="1600" b="0" i="0" dirty="0">
                <a:solidFill>
                  <a:srgbClr val="0D0D0D"/>
                </a:solidFill>
                <a:effectLst/>
                <a:latin typeface="Söhne"/>
              </a:rPr>
              <a:t>' function to emphasize key features. Ultimately, it distinguishes between tumor and non-tumor images through learned patterns.</a:t>
            </a:r>
            <a:br>
              <a:rPr lang="en-US" dirty="0"/>
            </a:br>
            <a:endParaRPr lang="he-IL" dirty="0"/>
          </a:p>
        </p:txBody>
      </p:sp>
      <p:pic>
        <p:nvPicPr>
          <p:cNvPr id="14" name="תמונה 13">
            <a:extLst>
              <a:ext uri="{FF2B5EF4-FFF2-40B4-BE49-F238E27FC236}">
                <a16:creationId xmlns:a16="http://schemas.microsoft.com/office/drawing/2014/main" id="{118BE4D6-0438-EC5F-4C60-EB080DFE15B8}"/>
              </a:ext>
            </a:extLst>
          </p:cNvPr>
          <p:cNvPicPr>
            <a:picLocks noChangeAspect="1"/>
          </p:cNvPicPr>
          <p:nvPr/>
        </p:nvPicPr>
        <p:blipFill>
          <a:blip r:embed="rId4"/>
          <a:stretch>
            <a:fillRect/>
          </a:stretch>
        </p:blipFill>
        <p:spPr>
          <a:xfrm>
            <a:off x="271578" y="2427146"/>
            <a:ext cx="3948528" cy="2263214"/>
          </a:xfrm>
          <a:prstGeom prst="rect">
            <a:avLst/>
          </a:prstGeom>
          <a:ln w="12700">
            <a:solidFill>
              <a:schemeClr val="accent1"/>
            </a:solidFill>
          </a:ln>
        </p:spPr>
      </p:pic>
      <p:sp>
        <p:nvSpPr>
          <p:cNvPr id="15" name="סוגר מסולסל ימני 14">
            <a:extLst>
              <a:ext uri="{FF2B5EF4-FFF2-40B4-BE49-F238E27FC236}">
                <a16:creationId xmlns:a16="http://schemas.microsoft.com/office/drawing/2014/main" id="{12D93A17-DB93-8B52-0881-BE19E585DB23}"/>
              </a:ext>
            </a:extLst>
          </p:cNvPr>
          <p:cNvSpPr/>
          <p:nvPr/>
        </p:nvSpPr>
        <p:spPr>
          <a:xfrm>
            <a:off x="4313503" y="2427146"/>
            <a:ext cx="381802" cy="2263214"/>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6" name="תיבת טקסט 15">
            <a:extLst>
              <a:ext uri="{FF2B5EF4-FFF2-40B4-BE49-F238E27FC236}">
                <a16:creationId xmlns:a16="http://schemas.microsoft.com/office/drawing/2014/main" id="{56228839-BE49-B288-2411-FA3D03F91C2C}"/>
              </a:ext>
            </a:extLst>
          </p:cNvPr>
          <p:cNvSpPr txBox="1"/>
          <p:nvPr/>
        </p:nvSpPr>
        <p:spPr>
          <a:xfrm>
            <a:off x="4835229" y="2588436"/>
            <a:ext cx="3671302" cy="2062103"/>
          </a:xfrm>
          <a:prstGeom prst="rect">
            <a:avLst/>
          </a:prstGeom>
          <a:noFill/>
          <a:ln>
            <a:solidFill>
              <a:schemeClr val="tx1"/>
            </a:solidFill>
          </a:ln>
        </p:spPr>
        <p:txBody>
          <a:bodyPr wrap="square" rtlCol="1">
            <a:spAutoFit/>
          </a:bodyPr>
          <a:lstStyle/>
          <a:p>
            <a:pPr algn="l"/>
            <a:r>
              <a:rPr lang="en-US" sz="1600" i="0" dirty="0">
                <a:solidFill>
                  <a:srgbClr val="0D0D0D"/>
                </a:solidFill>
                <a:effectLst/>
                <a:latin typeface="Söhne"/>
              </a:rPr>
              <a:t>starts by adjusting the initial image size to fit the input layer, using the total pixel count. </a:t>
            </a:r>
            <a:r>
              <a:rPr lang="en-US" sz="1600" dirty="0">
                <a:solidFill>
                  <a:srgbClr val="0D0D0D"/>
                </a:solidFill>
                <a:latin typeface="Söhne"/>
              </a:rPr>
              <a:t>T</a:t>
            </a:r>
            <a:r>
              <a:rPr lang="en-US" sz="1600" i="0" dirty="0">
                <a:solidFill>
                  <a:srgbClr val="0D0D0D"/>
                </a:solidFill>
                <a:effectLst/>
                <a:latin typeface="Söhne"/>
              </a:rPr>
              <a:t>hen processes the image through several layers, each reducing the data size and refining features, using </a:t>
            </a:r>
            <a:r>
              <a:rPr lang="en-US" sz="1600" i="0" dirty="0" err="1">
                <a:solidFill>
                  <a:srgbClr val="0D0D0D"/>
                </a:solidFill>
                <a:effectLst/>
                <a:latin typeface="Söhne"/>
              </a:rPr>
              <a:t>Relu</a:t>
            </a:r>
            <a:r>
              <a:rPr lang="en-US" sz="1600" i="0" dirty="0">
                <a:solidFill>
                  <a:srgbClr val="0D0D0D"/>
                </a:solidFill>
                <a:effectLst/>
                <a:latin typeface="Söhne"/>
              </a:rPr>
              <a:t> activation function. The final layer decides if an image shows a tumor or not, based on the learned features.</a:t>
            </a:r>
            <a:endParaRPr lang="he-IL" sz="1600" dirty="0"/>
          </a:p>
        </p:txBody>
      </p:sp>
      <p:pic>
        <p:nvPicPr>
          <p:cNvPr id="18" name="תמונה 17">
            <a:extLst>
              <a:ext uri="{FF2B5EF4-FFF2-40B4-BE49-F238E27FC236}">
                <a16:creationId xmlns:a16="http://schemas.microsoft.com/office/drawing/2014/main" id="{01E6EA05-3BE7-0ECD-6ABF-616E5C1639DD}"/>
              </a:ext>
            </a:extLst>
          </p:cNvPr>
          <p:cNvPicPr>
            <a:picLocks noChangeAspect="1"/>
          </p:cNvPicPr>
          <p:nvPr/>
        </p:nvPicPr>
        <p:blipFill>
          <a:blip r:embed="rId5"/>
          <a:stretch>
            <a:fillRect/>
          </a:stretch>
        </p:blipFill>
        <p:spPr>
          <a:xfrm>
            <a:off x="296076" y="4798515"/>
            <a:ext cx="3948528" cy="1862167"/>
          </a:xfrm>
          <a:prstGeom prst="rect">
            <a:avLst/>
          </a:prstGeom>
          <a:ln w="12700">
            <a:solidFill>
              <a:schemeClr val="accent1"/>
            </a:solidFill>
          </a:ln>
        </p:spPr>
      </p:pic>
      <p:sp>
        <p:nvSpPr>
          <p:cNvPr id="19" name="סוגר מסולסל ימני 18">
            <a:extLst>
              <a:ext uri="{FF2B5EF4-FFF2-40B4-BE49-F238E27FC236}">
                <a16:creationId xmlns:a16="http://schemas.microsoft.com/office/drawing/2014/main" id="{74C8D0BA-CCE5-9EA3-4EF9-2B8C996FA664}"/>
              </a:ext>
            </a:extLst>
          </p:cNvPr>
          <p:cNvSpPr/>
          <p:nvPr/>
        </p:nvSpPr>
        <p:spPr>
          <a:xfrm>
            <a:off x="4364775" y="4783246"/>
            <a:ext cx="470454" cy="1889969"/>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20" name="תיבת טקסט 19">
            <a:extLst>
              <a:ext uri="{FF2B5EF4-FFF2-40B4-BE49-F238E27FC236}">
                <a16:creationId xmlns:a16="http://schemas.microsoft.com/office/drawing/2014/main" id="{E2B7260C-5C56-0F51-0A6A-7221EDA7E7CF}"/>
              </a:ext>
            </a:extLst>
          </p:cNvPr>
          <p:cNvSpPr txBox="1"/>
          <p:nvPr/>
        </p:nvSpPr>
        <p:spPr>
          <a:xfrm>
            <a:off x="5020949" y="4854425"/>
            <a:ext cx="3991897" cy="1815882"/>
          </a:xfrm>
          <a:prstGeom prst="rect">
            <a:avLst/>
          </a:prstGeom>
          <a:noFill/>
          <a:ln>
            <a:solidFill>
              <a:schemeClr val="tx1"/>
            </a:solidFill>
          </a:ln>
        </p:spPr>
        <p:txBody>
          <a:bodyPr wrap="square" rtlCol="1">
            <a:spAutoFit/>
          </a:bodyPr>
          <a:lstStyle/>
          <a:p>
            <a:pPr algn="l"/>
            <a:r>
              <a:rPr lang="en-US" sz="1600" dirty="0"/>
              <a:t>Reshape ‘x’ (the image) to flatten array which is a long list of numbers. </a:t>
            </a:r>
            <a:br>
              <a:rPr lang="en-US" sz="1600" dirty="0"/>
            </a:br>
            <a:r>
              <a:rPr lang="en-US" sz="1600" dirty="0">
                <a:solidFill>
                  <a:srgbClr val="0D0D0D"/>
                </a:solidFill>
                <a:latin typeface="Söhne"/>
              </a:rPr>
              <a:t>T</a:t>
            </a:r>
            <a:r>
              <a:rPr lang="en-US" sz="1600" b="0" i="0" dirty="0">
                <a:solidFill>
                  <a:srgbClr val="0D0D0D"/>
                </a:solidFill>
                <a:effectLst/>
                <a:latin typeface="Söhne"/>
              </a:rPr>
              <a:t>hen gradually simplifies and examines this list through several steps. Each step aims to highlight important features for making a decision. Finally, it uses what it has learned to make a prediction about the image</a:t>
            </a:r>
            <a:endParaRPr lang="he-IL" sz="1600" dirty="0"/>
          </a:p>
        </p:txBody>
      </p:sp>
    </p:spTree>
    <p:extLst>
      <p:ext uri="{BB962C8B-B14F-4D97-AF65-F5344CB8AC3E}">
        <p14:creationId xmlns:p14="http://schemas.microsoft.com/office/powerpoint/2010/main" val="111241978"/>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Narkisim"/>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8E028A7-A49B-4801-8EE3-1B55AD7EB0EF}">
  <we:reference id="wa200005566" version="3.0.0.2" store="he-IL"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637</TotalTime>
  <Words>1280</Words>
  <Application>Microsoft Office PowerPoint</Application>
  <PresentationFormat>מסך רחב</PresentationFormat>
  <Paragraphs>63</Paragraphs>
  <Slides>14</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3</vt:i4>
      </vt:variant>
      <vt:variant>
        <vt:lpstr>כותרות שקופיות</vt:lpstr>
      </vt:variant>
      <vt:variant>
        <vt:i4>14</vt:i4>
      </vt:variant>
    </vt:vector>
  </HeadingPairs>
  <TitlesOfParts>
    <vt:vector size="23" baseType="lpstr">
      <vt:lpstr>Arial</vt:lpstr>
      <vt:lpstr>Calibri</vt:lpstr>
      <vt:lpstr>Narkisim</vt:lpstr>
      <vt:lpstr>Poppins</vt:lpstr>
      <vt:lpstr>Roboto</vt:lpstr>
      <vt:lpstr>Söhne</vt:lpstr>
      <vt:lpstr>SketchyVTI</vt:lpstr>
      <vt:lpstr>1_Office Theme</vt:lpstr>
      <vt:lpstr>1_Office Theme</vt:lpstr>
      <vt:lpstr>Deep learning final project</vt:lpstr>
      <vt:lpstr>Table of Contents</vt:lpstr>
      <vt:lpstr>Introduction</vt:lpstr>
      <vt:lpstr>Dataset and preprocessing</vt:lpstr>
      <vt:lpstr>Preprocessing</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final project</dc:title>
  <dc:creator>אביחי מזין</dc:creator>
  <cp:lastModifiedBy>אביחי מזין</cp:lastModifiedBy>
  <cp:revision>31</cp:revision>
  <dcterms:created xsi:type="dcterms:W3CDTF">2024-03-01T12:45:06Z</dcterms:created>
  <dcterms:modified xsi:type="dcterms:W3CDTF">2024-06-10T22:07:49Z</dcterms:modified>
</cp:coreProperties>
</file>