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2594E66-11A8-4D24-9A56-E9E64BDFDB94}">
  <a:tblStyle styleId="{52594E66-11A8-4D24-9A56-E9E64BDFDB9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07a7f5dd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e07a7f5dd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e07a7f5dd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e07a7f5dd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e07a7f5dd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e07a7f5dd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e07a7f5dd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e07a7f5dd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e453d9b06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e453d9b06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e24861f0e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e24861f0e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e24861f0e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e24861f0e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e24861f0e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e24861f0e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e24861f0e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e24861f0e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24861f0e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e24861f0e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27464adf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27464adf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e453d9b06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e453d9b06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e24861f0e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e24861f0e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e24861f0e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e24861f0e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e24861f0e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e24861f0e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11e30150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11e30150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11e30150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11e30150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11e30150c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11e30150c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11e30150c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11e30150c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11e30150c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11e30150c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11e30150c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11e30150c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e07a7f5dd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e07a7f5dd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11e30150c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11e30150c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11e30150c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11e30150c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11e30150c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11e30150c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11e30150c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11e30150c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11e30150cc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11e30150c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11e30150c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11e30150c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11e30150c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11e30150c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11e30150c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11e30150c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11e30150c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11e30150c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11e30150c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11e30150c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e07a7f5dd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e07a7f5dd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e07a7f5dd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e07a7f5dd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e07a7f5dd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e07a7f5dd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e07a7f5dd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e07a7f5dd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24861f0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24861f0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24861f0e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e24861f0e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www.youtube.com/watch?v=6_xsEKE_kp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716650" y="1138925"/>
            <a:ext cx="7151775" cy="3588275"/>
          </a:xfrm>
          <a:prstGeom prst="rect">
            <a:avLst/>
          </a:prstGeom>
          <a:noFill/>
          <a:ln>
            <a:noFill/>
          </a:ln>
        </p:spPr>
      </p:pic>
      <p:sp>
        <p:nvSpPr>
          <p:cNvPr id="55" name="Google Shape;55;p13"/>
          <p:cNvSpPr txBox="1"/>
          <p:nvPr/>
        </p:nvSpPr>
        <p:spPr>
          <a:xfrm>
            <a:off x="448650" y="544500"/>
            <a:ext cx="8246700" cy="14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w" sz="1800" u="sng">
                <a:solidFill>
                  <a:schemeClr val="dk2"/>
                </a:solidFill>
                <a:highlight>
                  <a:srgbClr val="00FFFF"/>
                </a:highlight>
              </a:rPr>
              <a:t>We want to know the transition from the cropped image to the heatmap</a:t>
            </a:r>
            <a:endParaRPr b="1" sz="1800" u="sng">
              <a:solidFill>
                <a:schemeClr val="dk2"/>
              </a:solidFill>
              <a:highlight>
                <a:srgbClr val="00FFFF"/>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2"/>
          <p:cNvSpPr txBox="1"/>
          <p:nvPr/>
        </p:nvSpPr>
        <p:spPr>
          <a:xfrm>
            <a:off x="139175" y="128200"/>
            <a:ext cx="8661900" cy="49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w" sz="1800">
                <a:solidFill>
                  <a:schemeClr val="accent2"/>
                </a:solidFill>
              </a:rPr>
              <a:t>Then, we normalized the gradient magnitude by:</a:t>
            </a:r>
            <a:br>
              <a:rPr lang="iw" sz="1800">
                <a:solidFill>
                  <a:schemeClr val="accent2"/>
                </a:solidFill>
              </a:rPr>
            </a:br>
            <a:r>
              <a:rPr lang="iw" sz="1800">
                <a:solidFill>
                  <a:schemeClr val="accent2"/>
                </a:solidFill>
                <a:highlight>
                  <a:srgbClr val="C9DAF8"/>
                </a:highlight>
              </a:rPr>
              <a:t>sobel_magnitude = sobel_magnitude / sobel_magnitude.max() * 255</a:t>
            </a:r>
            <a:endParaRPr sz="1800">
              <a:solidFill>
                <a:schemeClr val="accent2"/>
              </a:solidFill>
              <a:highlight>
                <a:srgbClr val="C9DAF8"/>
              </a:highlight>
            </a:endParaRPr>
          </a:p>
          <a:p>
            <a:pPr indent="0" lvl="0" marL="0" rtl="0" algn="l">
              <a:spcBef>
                <a:spcPts val="0"/>
              </a:spcBef>
              <a:spcAft>
                <a:spcPts val="0"/>
              </a:spcAft>
              <a:buNone/>
            </a:pPr>
            <a:r>
              <a:rPr lang="iw" sz="1800">
                <a:solidFill>
                  <a:schemeClr val="accent2"/>
                </a:solidFill>
              </a:rPr>
              <a:t>to ensure the values range between 0 and 255.</a:t>
            </a:r>
            <a:endParaRPr sz="1800">
              <a:solidFill>
                <a:schemeClr val="accent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highlight>
                <a:srgbClr val="C9DAF8"/>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3"/>
          <p:cNvSpPr txBox="1"/>
          <p:nvPr/>
        </p:nvSpPr>
        <p:spPr>
          <a:xfrm>
            <a:off x="192900" y="168475"/>
            <a:ext cx="8621700" cy="48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w" sz="2000">
                <a:solidFill>
                  <a:schemeClr val="dk2"/>
                </a:solidFill>
                <a:highlight>
                  <a:srgbClr val="00FFFF"/>
                </a:highlight>
              </a:rPr>
              <a:t>Sliding window</a:t>
            </a:r>
            <a:endParaRPr sz="2000">
              <a:solidFill>
                <a:schemeClr val="dk2"/>
              </a:solidFill>
              <a:highlight>
                <a:srgbClr val="00FFFF"/>
              </a:highlight>
            </a:endParaRPr>
          </a:p>
          <a:p>
            <a:pPr indent="0" lvl="0" marL="0" rtl="0" algn="l">
              <a:spcBef>
                <a:spcPts val="0"/>
              </a:spcBef>
              <a:spcAft>
                <a:spcPts val="0"/>
              </a:spcAft>
              <a:buNone/>
            </a:pPr>
            <a:r>
              <a:rPr lang="iw" sz="1800">
                <a:solidFill>
                  <a:schemeClr val="dk1"/>
                </a:solidFill>
              </a:rPr>
              <a:t>The Sliding Window Analysis is the part of the function that creates the heatmap by analyzing small, localized regions of the image. Here's how it works:</a:t>
            </a:r>
            <a:endParaRPr sz="1800">
              <a:solidFill>
                <a:schemeClr val="dk1"/>
              </a:solidFill>
            </a:endParaRPr>
          </a:p>
          <a:p>
            <a:pPr indent="0" lvl="0" marL="0" rtl="0" algn="l">
              <a:spcBef>
                <a:spcPts val="0"/>
              </a:spcBef>
              <a:spcAft>
                <a:spcPts val="0"/>
              </a:spcAft>
              <a:buNone/>
            </a:pPr>
            <a:r>
              <a:t/>
            </a:r>
            <a:endParaRPr sz="18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b="1" lang="iw" sz="1600">
                <a:solidFill>
                  <a:schemeClr val="dk1"/>
                </a:solidFill>
              </a:rPr>
              <a:t>Define Parameters</a:t>
            </a:r>
            <a:endParaRPr b="1" sz="1600">
              <a:solidFill>
                <a:schemeClr val="dk1"/>
              </a:solidFill>
            </a:endParaRPr>
          </a:p>
          <a:p>
            <a:pPr indent="-330200" lvl="0" marL="457200" rtl="0" algn="l">
              <a:lnSpc>
                <a:spcPct val="115000"/>
              </a:lnSpc>
              <a:spcBef>
                <a:spcPts val="1200"/>
              </a:spcBef>
              <a:spcAft>
                <a:spcPts val="0"/>
              </a:spcAft>
              <a:buClr>
                <a:schemeClr val="dk1"/>
              </a:buClr>
              <a:buSzPts val="1600"/>
              <a:buChar char="●"/>
            </a:pPr>
            <a:r>
              <a:rPr b="1" lang="iw" sz="1600">
                <a:solidFill>
                  <a:schemeClr val="dk1"/>
                </a:solidFill>
              </a:rPr>
              <a:t>Window Size:</a:t>
            </a:r>
            <a:r>
              <a:rPr lang="iw" sz="1600">
                <a:solidFill>
                  <a:schemeClr val="dk1"/>
                </a:solidFill>
              </a:rPr>
              <a:t> This is the size of the square window that will slide over the image. In our code, it is set to 201x201 pixels.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iw" sz="1600">
                <a:solidFill>
                  <a:schemeClr val="dk1"/>
                </a:solidFill>
              </a:rPr>
              <a:t>Step Size:</a:t>
            </a:r>
            <a:r>
              <a:rPr lang="iw" sz="1600">
                <a:solidFill>
                  <a:schemeClr val="dk1"/>
                </a:solidFill>
              </a:rPr>
              <a:t> This is how much the window moves each time. It is set to 10 pixels in our code, meaning the window will move 10 pixels to the right and then 10 pixels down.</a:t>
            </a:r>
            <a:endParaRPr sz="1600">
              <a:solidFill>
                <a:schemeClr val="dk1"/>
              </a:solidFill>
            </a:endParaRPr>
          </a:p>
          <a:p>
            <a:pPr indent="0" lvl="0" marL="0" rtl="0" algn="l">
              <a:lnSpc>
                <a:spcPct val="115000"/>
              </a:lnSpc>
              <a:spcBef>
                <a:spcPts val="1200"/>
              </a:spcBef>
              <a:spcAft>
                <a:spcPts val="0"/>
              </a:spcAft>
              <a:buNone/>
            </a:pPr>
            <a:r>
              <a:t/>
            </a:r>
            <a:endParaRPr sz="1600">
              <a:solidFill>
                <a:schemeClr val="dk1"/>
              </a:solidFill>
            </a:endParaRPr>
          </a:p>
          <a:p>
            <a:pPr indent="0" lvl="0" marL="0" rtl="0" algn="l">
              <a:spcBef>
                <a:spcPts val="1200"/>
              </a:spcBef>
              <a:spcAft>
                <a:spcPts val="0"/>
              </a:spcAft>
              <a:buNone/>
            </a:pPr>
            <a:r>
              <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4"/>
          <p:cNvSpPr txBox="1"/>
          <p:nvPr/>
        </p:nvSpPr>
        <p:spPr>
          <a:xfrm>
            <a:off x="327200" y="181900"/>
            <a:ext cx="8595000" cy="47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w" sz="1800" u="sng">
                <a:solidFill>
                  <a:srgbClr val="FF0000"/>
                </a:solidFill>
              </a:rPr>
              <a:t>Why do we need sliding window after applying sobel?</a:t>
            </a:r>
            <a:endParaRPr sz="1800" u="sng">
              <a:solidFill>
                <a:srgbClr val="FF0000"/>
              </a:solidFill>
            </a:endParaRPr>
          </a:p>
          <a:p>
            <a:pPr indent="-342900" lvl="0" marL="457200" rtl="0" algn="l">
              <a:spcBef>
                <a:spcPts val="0"/>
              </a:spcBef>
              <a:spcAft>
                <a:spcPts val="0"/>
              </a:spcAft>
              <a:buSzPts val="1800"/>
              <a:buChar char="●"/>
            </a:pPr>
            <a:r>
              <a:rPr b="1" lang="iw" sz="1800">
                <a:solidFill>
                  <a:schemeClr val="dk1"/>
                </a:solidFill>
              </a:rPr>
              <a:t>Sobel Operator:</a:t>
            </a:r>
            <a:r>
              <a:rPr lang="iw" sz="1800">
                <a:solidFill>
                  <a:schemeClr val="dk1"/>
                </a:solidFill>
              </a:rPr>
              <a:t> The Sobel operator generates edges in an image by calculating the gradient magnitude at each pixel. This process highlights areas with significant intensity changes, creating an edge map that shows where the edges are located.</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b="1" lang="iw" sz="1800">
                <a:solidFill>
                  <a:schemeClr val="dk1"/>
                </a:solidFill>
              </a:rPr>
              <a:t>Sliding Window Algorithm:</a:t>
            </a:r>
            <a:r>
              <a:rPr lang="iw" sz="1800">
                <a:solidFill>
                  <a:schemeClr val="dk1"/>
                </a:solidFill>
              </a:rPr>
              <a:t> The Sliding Window Algorithm further analyzes the edge map generated by the Sobel operator. It systematically examines small, localized regions (windows) of the edge map to calculate aggregated edge information (such as average gradient magnitude) within each window. This localized analysis helps create a detailed heatmap that visualizes the intensity and distribution of edges across the image.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iw" sz="1800">
                <a:solidFill>
                  <a:schemeClr val="dk1"/>
                </a:solidFill>
              </a:rPr>
              <a:t>short video that </a:t>
            </a:r>
            <a:r>
              <a:rPr lang="iw" sz="1800">
                <a:solidFill>
                  <a:schemeClr val="dk1"/>
                </a:solidFill>
              </a:rPr>
              <a:t>demonstrate</a:t>
            </a:r>
            <a:r>
              <a:rPr lang="iw" sz="1800">
                <a:solidFill>
                  <a:schemeClr val="dk1"/>
                </a:solidFill>
              </a:rPr>
              <a:t> the process of sliding window:</a:t>
            </a:r>
            <a:br>
              <a:rPr lang="iw" sz="1800">
                <a:solidFill>
                  <a:schemeClr val="dk1"/>
                </a:solidFill>
              </a:rPr>
            </a:br>
            <a:r>
              <a:rPr lang="iw" sz="1800" u="sng">
                <a:solidFill>
                  <a:schemeClr val="hlink"/>
                </a:solidFill>
                <a:hlinkClick r:id="rId3"/>
              </a:rPr>
              <a:t>https://www.youtube.com/watch?v=6_xsEKE_kpE</a:t>
            </a:r>
            <a:r>
              <a:rPr lang="iw" sz="1800">
                <a:solidFill>
                  <a:schemeClr val="dk1"/>
                </a:solidFill>
              </a:rPr>
              <a:t> </a:t>
            </a:r>
            <a:br>
              <a:rPr lang="iw" sz="1800">
                <a:solidFill>
                  <a:schemeClr val="dk1"/>
                </a:solidFill>
              </a:rPr>
            </a:br>
            <a:r>
              <a:rPr lang="iw" sz="1800">
                <a:solidFill>
                  <a:schemeClr val="dk1"/>
                </a:solidFill>
              </a:rPr>
              <a:t>from 1:30 minute to the end.</a:t>
            </a:r>
            <a:endParaRPr sz="1800">
              <a:solidFill>
                <a:schemeClr val="dk1"/>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5"/>
          <p:cNvSpPr txBox="1"/>
          <p:nvPr/>
        </p:nvSpPr>
        <p:spPr>
          <a:xfrm>
            <a:off x="226475" y="235625"/>
            <a:ext cx="8635200" cy="482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18" name="Google Shape;118;p25"/>
          <p:cNvSpPr txBox="1"/>
          <p:nvPr/>
        </p:nvSpPr>
        <p:spPr>
          <a:xfrm>
            <a:off x="568925" y="128200"/>
            <a:ext cx="7950300" cy="53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w" sz="2100">
                <a:solidFill>
                  <a:schemeClr val="dk2"/>
                </a:solidFill>
                <a:highlight>
                  <a:srgbClr val="00FFFF"/>
                </a:highlight>
              </a:rPr>
              <a:t>Histogram equalization</a:t>
            </a:r>
            <a:endParaRPr b="1" sz="2100">
              <a:solidFill>
                <a:schemeClr val="dk2"/>
              </a:solidFill>
              <a:highlight>
                <a:srgbClr val="00FFFF"/>
              </a:highlight>
            </a:endParaRPr>
          </a:p>
        </p:txBody>
      </p:sp>
      <p:sp>
        <p:nvSpPr>
          <p:cNvPr id="119" name="Google Shape;119;p25"/>
          <p:cNvSpPr txBox="1"/>
          <p:nvPr/>
        </p:nvSpPr>
        <p:spPr>
          <a:xfrm>
            <a:off x="434625" y="598225"/>
            <a:ext cx="8339700" cy="44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w" sz="1800">
                <a:solidFill>
                  <a:schemeClr val="dk1"/>
                </a:solidFill>
              </a:rPr>
              <a:t>Histogram definition</a:t>
            </a:r>
            <a:r>
              <a:rPr lang="iw" sz="1800">
                <a:solidFill>
                  <a:schemeClr val="dk1"/>
                </a:solidFill>
              </a:rPr>
              <a:t>: counting how many times each intensity value (pixel) appears in the image, from black (0) to white (255).</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b="1" lang="iw" sz="1800">
                <a:solidFill>
                  <a:schemeClr val="dk1"/>
                </a:solidFill>
              </a:rPr>
              <a:t>Equalization</a:t>
            </a:r>
            <a:r>
              <a:rPr lang="iw" sz="1800">
                <a:solidFill>
                  <a:schemeClr val="dk1"/>
                </a:solidFill>
              </a:rPr>
              <a:t>: The technique adjusts the histogram so that each </a:t>
            </a:r>
            <a:r>
              <a:rPr lang="iw" sz="1800">
                <a:solidFill>
                  <a:schemeClr val="dk1"/>
                </a:solidFill>
              </a:rPr>
              <a:t>intensity value</a:t>
            </a:r>
            <a:r>
              <a:rPr lang="iw" sz="1800">
                <a:solidFill>
                  <a:schemeClr val="dk1"/>
                </a:solidFill>
              </a:rPr>
              <a:t> is used more evenly across the image. This helps in making details more visible.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b="1" lang="iw" sz="1800">
                <a:solidFill>
                  <a:schemeClr val="dk1"/>
                </a:solidFill>
              </a:rPr>
              <a:t>CDF definition</a:t>
            </a:r>
            <a:r>
              <a:rPr lang="iw" sz="1800">
                <a:solidFill>
                  <a:schemeClr val="dk1"/>
                </a:solidFill>
              </a:rPr>
              <a:t>: The Cumulative Distribution Function (CDF) of an image histogram represents the cumulative sum of the pixel intensities.</a:t>
            </a:r>
            <a:endParaRPr sz="1800">
              <a:solidFill>
                <a:schemeClr val="dk1"/>
              </a:solidFill>
            </a:endParaRPr>
          </a:p>
          <a:p>
            <a:pPr indent="0" lvl="0" marL="0" rtl="0" algn="l">
              <a:spcBef>
                <a:spcPts val="0"/>
              </a:spcBef>
              <a:spcAft>
                <a:spcPts val="0"/>
              </a:spcAft>
              <a:buNone/>
            </a:pPr>
            <a:r>
              <a:rPr lang="iw" sz="1800">
                <a:solidFill>
                  <a:schemeClr val="dk1"/>
                </a:solidFill>
              </a:rPr>
              <a:t>It calculate by starting from the first intensity value (e.g., 0), add up the counts of each intensity value from the histogram until we reach the current intensity value. This is done for all intensity levels (from 0 to 255).</a:t>
            </a:r>
            <a:endParaRPr sz="18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6"/>
          <p:cNvPicPr preferRelativeResize="0"/>
          <p:nvPr/>
        </p:nvPicPr>
        <p:blipFill>
          <a:blip r:embed="rId3">
            <a:alphaModFix/>
          </a:blip>
          <a:stretch>
            <a:fillRect/>
          </a:stretch>
        </p:blipFill>
        <p:spPr>
          <a:xfrm>
            <a:off x="1549400" y="152400"/>
            <a:ext cx="5524500"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7"/>
          <p:cNvPicPr preferRelativeResize="0"/>
          <p:nvPr/>
        </p:nvPicPr>
        <p:blipFill>
          <a:blip r:embed="rId3">
            <a:alphaModFix/>
          </a:blip>
          <a:stretch>
            <a:fillRect/>
          </a:stretch>
        </p:blipFill>
        <p:spPr>
          <a:xfrm>
            <a:off x="1240400" y="1223850"/>
            <a:ext cx="6553751" cy="3699850"/>
          </a:xfrm>
          <a:prstGeom prst="rect">
            <a:avLst/>
          </a:prstGeom>
          <a:noFill/>
          <a:ln>
            <a:noFill/>
          </a:ln>
        </p:spPr>
      </p:pic>
      <p:sp>
        <p:nvSpPr>
          <p:cNvPr id="130" name="Google Shape;130;p27"/>
          <p:cNvSpPr txBox="1"/>
          <p:nvPr/>
        </p:nvSpPr>
        <p:spPr>
          <a:xfrm>
            <a:off x="528625" y="141625"/>
            <a:ext cx="7722000" cy="79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w" sz="1800">
                <a:solidFill>
                  <a:schemeClr val="accent2"/>
                </a:solidFill>
              </a:rPr>
              <a:t>Example of CDF where the most intensity values are range between 120-200. We want that the CDF will be linear (or close to linear).</a:t>
            </a:r>
            <a:endParaRPr b="1" sz="1800">
              <a:solidFill>
                <a:schemeClr val="accent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8"/>
          <p:cNvPicPr preferRelativeResize="0"/>
          <p:nvPr/>
        </p:nvPicPr>
        <p:blipFill>
          <a:blip r:embed="rId3">
            <a:alphaModFix/>
          </a:blip>
          <a:stretch>
            <a:fillRect/>
          </a:stretch>
        </p:blipFill>
        <p:spPr>
          <a:xfrm>
            <a:off x="1176325" y="1119325"/>
            <a:ext cx="6791325" cy="3352800"/>
          </a:xfrm>
          <a:prstGeom prst="rect">
            <a:avLst/>
          </a:prstGeom>
          <a:noFill/>
          <a:ln>
            <a:noFill/>
          </a:ln>
        </p:spPr>
      </p:pic>
      <p:sp>
        <p:nvSpPr>
          <p:cNvPr id="136" name="Google Shape;136;p28"/>
          <p:cNvSpPr txBox="1"/>
          <p:nvPr/>
        </p:nvSpPr>
        <p:spPr>
          <a:xfrm>
            <a:off x="1146400" y="275925"/>
            <a:ext cx="7265400" cy="55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w" sz="2000">
                <a:solidFill>
                  <a:schemeClr val="dk2"/>
                </a:solidFill>
              </a:rPr>
              <a:t>Example of histogram equalization</a:t>
            </a:r>
            <a:endParaRPr b="1" sz="20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9"/>
          <p:cNvSpPr txBox="1"/>
          <p:nvPr/>
        </p:nvSpPr>
        <p:spPr>
          <a:xfrm>
            <a:off x="313750" y="155050"/>
            <a:ext cx="8581500" cy="48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w" sz="1800">
                <a:solidFill>
                  <a:schemeClr val="dk2"/>
                </a:solidFill>
              </a:rPr>
              <a:t>Suppose we have this small image with this pixel values :</a:t>
            </a:r>
            <a:br>
              <a:rPr lang="iw" sz="1800">
                <a:solidFill>
                  <a:schemeClr val="dk2"/>
                </a:solidFill>
              </a:rPr>
            </a:br>
            <a:r>
              <a:rPr lang="iw" sz="1800">
                <a:solidFill>
                  <a:schemeClr val="dk2"/>
                </a:solidFill>
              </a:rPr>
              <a:t>[0 1 2</a:t>
            </a:r>
            <a:endParaRPr sz="1800">
              <a:solidFill>
                <a:schemeClr val="dk2"/>
              </a:solidFill>
            </a:endParaRPr>
          </a:p>
          <a:p>
            <a:pPr indent="0" lvl="0" marL="0" rtl="0" algn="l">
              <a:spcBef>
                <a:spcPts val="0"/>
              </a:spcBef>
              <a:spcAft>
                <a:spcPts val="0"/>
              </a:spcAft>
              <a:buNone/>
            </a:pPr>
            <a:r>
              <a:rPr lang="iw" sz="1800">
                <a:solidFill>
                  <a:schemeClr val="dk2"/>
                </a:solidFill>
              </a:rPr>
              <a:t> 3 4 5 </a:t>
            </a:r>
            <a:br>
              <a:rPr lang="iw" sz="1800">
                <a:solidFill>
                  <a:schemeClr val="dk2"/>
                </a:solidFill>
              </a:rPr>
            </a:br>
            <a:r>
              <a:rPr lang="iw" sz="1800">
                <a:solidFill>
                  <a:schemeClr val="dk2"/>
                </a:solidFill>
              </a:rPr>
              <a:t> 6 7 7]</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b="1" lang="iw" sz="1800">
                <a:solidFill>
                  <a:schemeClr val="accent2"/>
                </a:solidFill>
                <a:highlight>
                  <a:srgbClr val="A4C2F4"/>
                </a:highlight>
              </a:rPr>
              <a:t>Step 1</a:t>
            </a:r>
            <a:r>
              <a:rPr lang="iw" sz="1800">
                <a:solidFill>
                  <a:schemeClr val="dk2"/>
                </a:solidFill>
              </a:rPr>
              <a:t>: Histogram</a:t>
            </a:r>
            <a:br>
              <a:rPr lang="iw" sz="1800">
                <a:solidFill>
                  <a:schemeClr val="dk2"/>
                </a:solidFill>
              </a:rPr>
            </a:br>
            <a:endParaRPr sz="1800">
              <a:solidFill>
                <a:schemeClr val="dk2"/>
              </a:solidFill>
            </a:endParaRPr>
          </a:p>
        </p:txBody>
      </p:sp>
      <p:graphicFrame>
        <p:nvGraphicFramePr>
          <p:cNvPr id="142" name="Google Shape;142;p29"/>
          <p:cNvGraphicFramePr/>
          <p:nvPr/>
        </p:nvGraphicFramePr>
        <p:xfrm>
          <a:off x="2427900" y="1261500"/>
          <a:ext cx="3000000" cy="3000000"/>
        </p:xfrm>
        <a:graphic>
          <a:graphicData uri="http://schemas.openxmlformats.org/drawingml/2006/table">
            <a:tbl>
              <a:tblPr>
                <a:noFill/>
                <a:tableStyleId>{52594E66-11A8-4D24-9A56-E9E64BDFDB94}</a:tableStyleId>
              </a:tblPr>
              <a:tblGrid>
                <a:gridCol w="2854950"/>
                <a:gridCol w="2908650"/>
              </a:tblGrid>
              <a:tr h="378375">
                <a:tc>
                  <a:txBody>
                    <a:bodyPr/>
                    <a:lstStyle/>
                    <a:p>
                      <a:pPr indent="0" lvl="0" marL="0" rtl="0" algn="ctr">
                        <a:spcBef>
                          <a:spcPts val="0"/>
                        </a:spcBef>
                        <a:spcAft>
                          <a:spcPts val="0"/>
                        </a:spcAft>
                        <a:buNone/>
                      </a:pPr>
                      <a:r>
                        <a:rPr lang="iw"/>
                        <a:t>Intensity</a:t>
                      </a:r>
                      <a:endParaRPr/>
                    </a:p>
                  </a:txBody>
                  <a:tcPr marT="91425" marB="91425" marR="91425" marL="91425"/>
                </a:tc>
                <a:tc>
                  <a:txBody>
                    <a:bodyPr/>
                    <a:lstStyle/>
                    <a:p>
                      <a:pPr indent="0" lvl="0" marL="0" rtl="0" algn="ctr">
                        <a:spcBef>
                          <a:spcPts val="0"/>
                        </a:spcBef>
                        <a:spcAft>
                          <a:spcPts val="0"/>
                        </a:spcAft>
                        <a:buNone/>
                      </a:pPr>
                      <a:r>
                        <a:rPr lang="iw"/>
                        <a:t>frequency</a:t>
                      </a:r>
                      <a:endParaRPr/>
                    </a:p>
                  </a:txBody>
                  <a:tcPr marT="91425" marB="91425" marR="91425" marL="91425"/>
                </a:tc>
              </a:tr>
              <a:tr h="378375">
                <a:tc>
                  <a:txBody>
                    <a:bodyPr/>
                    <a:lstStyle/>
                    <a:p>
                      <a:pPr indent="0" lvl="0" marL="0" rtl="0" algn="ctr">
                        <a:spcBef>
                          <a:spcPts val="0"/>
                        </a:spcBef>
                        <a:spcAft>
                          <a:spcPts val="0"/>
                        </a:spcAft>
                        <a:buNone/>
                      </a:pPr>
                      <a:r>
                        <a:rPr lang="iw"/>
                        <a:t>0</a:t>
                      </a:r>
                      <a:endParaRPr/>
                    </a:p>
                  </a:txBody>
                  <a:tcPr marT="91425" marB="91425" marR="91425" marL="91425"/>
                </a:tc>
                <a:tc>
                  <a:txBody>
                    <a:bodyPr/>
                    <a:lstStyle/>
                    <a:p>
                      <a:pPr indent="0" lvl="0" marL="0" rtl="0" algn="ctr">
                        <a:spcBef>
                          <a:spcPts val="0"/>
                        </a:spcBef>
                        <a:spcAft>
                          <a:spcPts val="0"/>
                        </a:spcAft>
                        <a:buNone/>
                      </a:pPr>
                      <a:r>
                        <a:rPr lang="iw"/>
                        <a:t>1</a:t>
                      </a:r>
                      <a:endParaRPr/>
                    </a:p>
                  </a:txBody>
                  <a:tcPr marT="91425" marB="91425" marR="91425" marL="91425"/>
                </a:tc>
              </a:tr>
              <a:tr h="378375">
                <a:tc>
                  <a:txBody>
                    <a:bodyPr/>
                    <a:lstStyle/>
                    <a:p>
                      <a:pPr indent="0" lvl="0" marL="0" rtl="0" algn="ctr">
                        <a:spcBef>
                          <a:spcPts val="0"/>
                        </a:spcBef>
                        <a:spcAft>
                          <a:spcPts val="0"/>
                        </a:spcAft>
                        <a:buNone/>
                      </a:pPr>
                      <a:r>
                        <a:rPr lang="iw"/>
                        <a:t>1</a:t>
                      </a:r>
                      <a:endParaRPr/>
                    </a:p>
                  </a:txBody>
                  <a:tcPr marT="91425" marB="91425" marR="91425" marL="91425"/>
                </a:tc>
                <a:tc>
                  <a:txBody>
                    <a:bodyPr/>
                    <a:lstStyle/>
                    <a:p>
                      <a:pPr indent="0" lvl="0" marL="0" rtl="0" algn="ctr">
                        <a:spcBef>
                          <a:spcPts val="0"/>
                        </a:spcBef>
                        <a:spcAft>
                          <a:spcPts val="0"/>
                        </a:spcAft>
                        <a:buNone/>
                      </a:pPr>
                      <a:r>
                        <a:rPr lang="iw"/>
                        <a:t>1</a:t>
                      </a:r>
                      <a:endParaRPr/>
                    </a:p>
                  </a:txBody>
                  <a:tcPr marT="91425" marB="91425" marR="91425" marL="91425"/>
                </a:tc>
              </a:tr>
              <a:tr h="378375">
                <a:tc>
                  <a:txBody>
                    <a:bodyPr/>
                    <a:lstStyle/>
                    <a:p>
                      <a:pPr indent="0" lvl="0" marL="0" rtl="0" algn="ctr">
                        <a:spcBef>
                          <a:spcPts val="0"/>
                        </a:spcBef>
                        <a:spcAft>
                          <a:spcPts val="0"/>
                        </a:spcAft>
                        <a:buNone/>
                      </a:pPr>
                      <a:r>
                        <a:rPr lang="iw"/>
                        <a:t>2</a:t>
                      </a:r>
                      <a:endParaRPr/>
                    </a:p>
                  </a:txBody>
                  <a:tcPr marT="91425" marB="91425" marR="91425" marL="91425"/>
                </a:tc>
                <a:tc>
                  <a:txBody>
                    <a:bodyPr/>
                    <a:lstStyle/>
                    <a:p>
                      <a:pPr indent="0" lvl="0" marL="0" rtl="0" algn="ctr">
                        <a:spcBef>
                          <a:spcPts val="0"/>
                        </a:spcBef>
                        <a:spcAft>
                          <a:spcPts val="0"/>
                        </a:spcAft>
                        <a:buNone/>
                      </a:pPr>
                      <a:r>
                        <a:rPr lang="iw"/>
                        <a:t>1</a:t>
                      </a:r>
                      <a:endParaRPr/>
                    </a:p>
                  </a:txBody>
                  <a:tcPr marT="91425" marB="91425" marR="91425" marL="91425"/>
                </a:tc>
              </a:tr>
              <a:tr h="378375">
                <a:tc>
                  <a:txBody>
                    <a:bodyPr/>
                    <a:lstStyle/>
                    <a:p>
                      <a:pPr indent="0" lvl="0" marL="0" rtl="0" algn="ctr">
                        <a:spcBef>
                          <a:spcPts val="0"/>
                        </a:spcBef>
                        <a:spcAft>
                          <a:spcPts val="0"/>
                        </a:spcAft>
                        <a:buNone/>
                      </a:pPr>
                      <a:r>
                        <a:rPr lang="iw"/>
                        <a:t>3</a:t>
                      </a:r>
                      <a:endParaRPr/>
                    </a:p>
                  </a:txBody>
                  <a:tcPr marT="91425" marB="91425" marR="91425" marL="91425"/>
                </a:tc>
                <a:tc>
                  <a:txBody>
                    <a:bodyPr/>
                    <a:lstStyle/>
                    <a:p>
                      <a:pPr indent="0" lvl="0" marL="0" rtl="0" algn="ctr">
                        <a:spcBef>
                          <a:spcPts val="0"/>
                        </a:spcBef>
                        <a:spcAft>
                          <a:spcPts val="0"/>
                        </a:spcAft>
                        <a:buNone/>
                      </a:pPr>
                      <a:r>
                        <a:rPr lang="iw"/>
                        <a:t>1</a:t>
                      </a:r>
                      <a:endParaRPr/>
                    </a:p>
                  </a:txBody>
                  <a:tcPr marT="91425" marB="91425" marR="91425" marL="91425"/>
                </a:tc>
              </a:tr>
              <a:tr h="378375">
                <a:tc>
                  <a:txBody>
                    <a:bodyPr/>
                    <a:lstStyle/>
                    <a:p>
                      <a:pPr indent="0" lvl="0" marL="0" rtl="0" algn="ctr">
                        <a:spcBef>
                          <a:spcPts val="0"/>
                        </a:spcBef>
                        <a:spcAft>
                          <a:spcPts val="0"/>
                        </a:spcAft>
                        <a:buNone/>
                      </a:pPr>
                      <a:r>
                        <a:rPr lang="iw"/>
                        <a:t>4</a:t>
                      </a:r>
                      <a:endParaRPr/>
                    </a:p>
                  </a:txBody>
                  <a:tcPr marT="91425" marB="91425" marR="91425" marL="91425"/>
                </a:tc>
                <a:tc>
                  <a:txBody>
                    <a:bodyPr/>
                    <a:lstStyle/>
                    <a:p>
                      <a:pPr indent="0" lvl="0" marL="0" rtl="0" algn="ctr">
                        <a:spcBef>
                          <a:spcPts val="0"/>
                        </a:spcBef>
                        <a:spcAft>
                          <a:spcPts val="0"/>
                        </a:spcAft>
                        <a:buNone/>
                      </a:pPr>
                      <a:r>
                        <a:rPr lang="iw"/>
                        <a:t>1</a:t>
                      </a:r>
                      <a:endParaRPr/>
                    </a:p>
                  </a:txBody>
                  <a:tcPr marT="91425" marB="91425" marR="91425" marL="91425"/>
                </a:tc>
              </a:tr>
              <a:tr h="378375">
                <a:tc>
                  <a:txBody>
                    <a:bodyPr/>
                    <a:lstStyle/>
                    <a:p>
                      <a:pPr indent="0" lvl="0" marL="0" rtl="0" algn="ctr">
                        <a:spcBef>
                          <a:spcPts val="0"/>
                        </a:spcBef>
                        <a:spcAft>
                          <a:spcPts val="0"/>
                        </a:spcAft>
                        <a:buNone/>
                      </a:pPr>
                      <a:r>
                        <a:rPr lang="iw"/>
                        <a:t>5</a:t>
                      </a:r>
                      <a:endParaRPr/>
                    </a:p>
                  </a:txBody>
                  <a:tcPr marT="91425" marB="91425" marR="91425" marL="91425"/>
                </a:tc>
                <a:tc>
                  <a:txBody>
                    <a:bodyPr/>
                    <a:lstStyle/>
                    <a:p>
                      <a:pPr indent="0" lvl="0" marL="0" rtl="0" algn="ctr">
                        <a:spcBef>
                          <a:spcPts val="0"/>
                        </a:spcBef>
                        <a:spcAft>
                          <a:spcPts val="0"/>
                        </a:spcAft>
                        <a:buNone/>
                      </a:pPr>
                      <a:r>
                        <a:rPr lang="iw"/>
                        <a:t>1</a:t>
                      </a:r>
                      <a:endParaRPr/>
                    </a:p>
                  </a:txBody>
                  <a:tcPr marT="91425" marB="91425" marR="91425" marL="91425"/>
                </a:tc>
              </a:tr>
              <a:tr h="378375">
                <a:tc>
                  <a:txBody>
                    <a:bodyPr/>
                    <a:lstStyle/>
                    <a:p>
                      <a:pPr indent="0" lvl="0" marL="0" rtl="0" algn="ctr">
                        <a:spcBef>
                          <a:spcPts val="0"/>
                        </a:spcBef>
                        <a:spcAft>
                          <a:spcPts val="0"/>
                        </a:spcAft>
                        <a:buNone/>
                      </a:pPr>
                      <a:r>
                        <a:rPr lang="iw"/>
                        <a:t>6</a:t>
                      </a:r>
                      <a:endParaRPr/>
                    </a:p>
                  </a:txBody>
                  <a:tcPr marT="91425" marB="91425" marR="91425" marL="91425"/>
                </a:tc>
                <a:tc>
                  <a:txBody>
                    <a:bodyPr/>
                    <a:lstStyle/>
                    <a:p>
                      <a:pPr indent="0" lvl="0" marL="0" rtl="0" algn="ctr">
                        <a:spcBef>
                          <a:spcPts val="0"/>
                        </a:spcBef>
                        <a:spcAft>
                          <a:spcPts val="0"/>
                        </a:spcAft>
                        <a:buNone/>
                      </a:pPr>
                      <a:r>
                        <a:rPr lang="iw"/>
                        <a:t>1</a:t>
                      </a:r>
                      <a:endParaRPr/>
                    </a:p>
                  </a:txBody>
                  <a:tcPr marT="91425" marB="91425" marR="91425" marL="91425"/>
                </a:tc>
              </a:tr>
              <a:tr h="378375">
                <a:tc>
                  <a:txBody>
                    <a:bodyPr/>
                    <a:lstStyle/>
                    <a:p>
                      <a:pPr indent="0" lvl="0" marL="0" rtl="0" algn="ctr">
                        <a:spcBef>
                          <a:spcPts val="0"/>
                        </a:spcBef>
                        <a:spcAft>
                          <a:spcPts val="0"/>
                        </a:spcAft>
                        <a:buNone/>
                      </a:pPr>
                      <a:r>
                        <a:rPr lang="iw"/>
                        <a:t>7</a:t>
                      </a:r>
                      <a:endParaRPr/>
                    </a:p>
                  </a:txBody>
                  <a:tcPr marT="91425" marB="91425" marR="91425" marL="91425"/>
                </a:tc>
                <a:tc>
                  <a:txBody>
                    <a:bodyPr/>
                    <a:lstStyle/>
                    <a:p>
                      <a:pPr indent="0" lvl="0" marL="0" rtl="0" algn="ctr">
                        <a:spcBef>
                          <a:spcPts val="0"/>
                        </a:spcBef>
                        <a:spcAft>
                          <a:spcPts val="0"/>
                        </a:spcAft>
                        <a:buNone/>
                      </a:pPr>
                      <a:r>
                        <a:rPr lang="iw"/>
                        <a:t>2</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0"/>
          <p:cNvSpPr txBox="1"/>
          <p:nvPr/>
        </p:nvSpPr>
        <p:spPr>
          <a:xfrm>
            <a:off x="246625" y="222200"/>
            <a:ext cx="8353200" cy="47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w" sz="1800">
                <a:solidFill>
                  <a:schemeClr val="accent2"/>
                </a:solidFill>
                <a:highlight>
                  <a:srgbClr val="A4C2F4"/>
                </a:highlight>
              </a:rPr>
              <a:t>step 2</a:t>
            </a:r>
            <a:r>
              <a:rPr lang="iw" sz="1800">
                <a:solidFill>
                  <a:schemeClr val="dk2"/>
                </a:solidFill>
              </a:rPr>
              <a:t>: Calculate the Cumulative Distribution Function (CDF):</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graphicFrame>
        <p:nvGraphicFramePr>
          <p:cNvPr id="148" name="Google Shape;148;p30"/>
          <p:cNvGraphicFramePr/>
          <p:nvPr/>
        </p:nvGraphicFramePr>
        <p:xfrm>
          <a:off x="952500" y="857250"/>
          <a:ext cx="3000000" cy="3000000"/>
        </p:xfrm>
        <a:graphic>
          <a:graphicData uri="http://schemas.openxmlformats.org/drawingml/2006/table">
            <a:tbl>
              <a:tblPr>
                <a:noFill/>
                <a:tableStyleId>{52594E66-11A8-4D24-9A56-E9E64BDFDB94}</a:tableStyleId>
              </a:tblPr>
              <a:tblGrid>
                <a:gridCol w="3619500"/>
                <a:gridCol w="3619500"/>
              </a:tblGrid>
              <a:tr h="381000">
                <a:tc>
                  <a:txBody>
                    <a:bodyPr/>
                    <a:lstStyle/>
                    <a:p>
                      <a:pPr indent="0" lvl="0" marL="0" rtl="0" algn="ctr">
                        <a:spcBef>
                          <a:spcPts val="0"/>
                        </a:spcBef>
                        <a:spcAft>
                          <a:spcPts val="0"/>
                        </a:spcAft>
                        <a:buNone/>
                      </a:pPr>
                      <a:r>
                        <a:rPr lang="iw"/>
                        <a:t>intensity</a:t>
                      </a:r>
                      <a:endParaRPr/>
                    </a:p>
                  </a:txBody>
                  <a:tcPr marT="91425" marB="91425" marR="91425" marL="91425"/>
                </a:tc>
                <a:tc>
                  <a:txBody>
                    <a:bodyPr/>
                    <a:lstStyle/>
                    <a:p>
                      <a:pPr indent="0" lvl="0" marL="0" rtl="0" algn="ctr">
                        <a:spcBef>
                          <a:spcPts val="0"/>
                        </a:spcBef>
                        <a:spcAft>
                          <a:spcPts val="0"/>
                        </a:spcAft>
                        <a:buNone/>
                      </a:pPr>
                      <a:r>
                        <a:rPr lang="iw"/>
                        <a:t>CDF</a:t>
                      </a:r>
                      <a:endParaRPr/>
                    </a:p>
                  </a:txBody>
                  <a:tcPr marT="91425" marB="91425" marR="91425" marL="91425"/>
                </a:tc>
              </a:tr>
              <a:tr h="381000">
                <a:tc>
                  <a:txBody>
                    <a:bodyPr/>
                    <a:lstStyle/>
                    <a:p>
                      <a:pPr indent="0" lvl="0" marL="0" rtl="0" algn="ctr">
                        <a:spcBef>
                          <a:spcPts val="0"/>
                        </a:spcBef>
                        <a:spcAft>
                          <a:spcPts val="0"/>
                        </a:spcAft>
                        <a:buNone/>
                      </a:pPr>
                      <a:r>
                        <a:rPr lang="iw"/>
                        <a:t>0</a:t>
                      </a:r>
                      <a:endParaRPr/>
                    </a:p>
                  </a:txBody>
                  <a:tcPr marT="91425" marB="91425" marR="91425" marL="91425"/>
                </a:tc>
                <a:tc>
                  <a:txBody>
                    <a:bodyPr/>
                    <a:lstStyle/>
                    <a:p>
                      <a:pPr indent="0" lvl="0" marL="0" rtl="0" algn="ctr">
                        <a:spcBef>
                          <a:spcPts val="0"/>
                        </a:spcBef>
                        <a:spcAft>
                          <a:spcPts val="0"/>
                        </a:spcAft>
                        <a:buNone/>
                      </a:pPr>
                      <a:r>
                        <a:rPr lang="iw"/>
                        <a:t>1</a:t>
                      </a:r>
                      <a:endParaRPr/>
                    </a:p>
                  </a:txBody>
                  <a:tcPr marT="91425" marB="91425" marR="91425" marL="91425"/>
                </a:tc>
              </a:tr>
              <a:tr h="381000">
                <a:tc>
                  <a:txBody>
                    <a:bodyPr/>
                    <a:lstStyle/>
                    <a:p>
                      <a:pPr indent="0" lvl="0" marL="0" rtl="0" algn="ctr">
                        <a:spcBef>
                          <a:spcPts val="0"/>
                        </a:spcBef>
                        <a:spcAft>
                          <a:spcPts val="0"/>
                        </a:spcAft>
                        <a:buNone/>
                      </a:pPr>
                      <a:r>
                        <a:rPr lang="iw"/>
                        <a:t>1</a:t>
                      </a:r>
                      <a:endParaRPr/>
                    </a:p>
                  </a:txBody>
                  <a:tcPr marT="91425" marB="91425" marR="91425" marL="91425"/>
                </a:tc>
                <a:tc>
                  <a:txBody>
                    <a:bodyPr/>
                    <a:lstStyle/>
                    <a:p>
                      <a:pPr indent="0" lvl="0" marL="0" rtl="0" algn="ctr">
                        <a:spcBef>
                          <a:spcPts val="0"/>
                        </a:spcBef>
                        <a:spcAft>
                          <a:spcPts val="0"/>
                        </a:spcAft>
                        <a:buNone/>
                      </a:pPr>
                      <a:r>
                        <a:rPr lang="iw"/>
                        <a:t>2</a:t>
                      </a:r>
                      <a:endParaRPr/>
                    </a:p>
                  </a:txBody>
                  <a:tcPr marT="91425" marB="91425" marR="91425" marL="91425"/>
                </a:tc>
              </a:tr>
              <a:tr h="381000">
                <a:tc>
                  <a:txBody>
                    <a:bodyPr/>
                    <a:lstStyle/>
                    <a:p>
                      <a:pPr indent="0" lvl="0" marL="0" rtl="0" algn="ctr">
                        <a:spcBef>
                          <a:spcPts val="0"/>
                        </a:spcBef>
                        <a:spcAft>
                          <a:spcPts val="0"/>
                        </a:spcAft>
                        <a:buNone/>
                      </a:pPr>
                      <a:r>
                        <a:rPr lang="iw"/>
                        <a:t>2</a:t>
                      </a:r>
                      <a:endParaRPr/>
                    </a:p>
                  </a:txBody>
                  <a:tcPr marT="91425" marB="91425" marR="91425" marL="91425"/>
                </a:tc>
                <a:tc>
                  <a:txBody>
                    <a:bodyPr/>
                    <a:lstStyle/>
                    <a:p>
                      <a:pPr indent="0" lvl="0" marL="0" rtl="0" algn="ctr">
                        <a:spcBef>
                          <a:spcPts val="0"/>
                        </a:spcBef>
                        <a:spcAft>
                          <a:spcPts val="0"/>
                        </a:spcAft>
                        <a:buNone/>
                      </a:pPr>
                      <a:r>
                        <a:rPr lang="iw"/>
                        <a:t>3</a:t>
                      </a:r>
                      <a:endParaRPr/>
                    </a:p>
                  </a:txBody>
                  <a:tcPr marT="91425" marB="91425" marR="91425" marL="91425"/>
                </a:tc>
              </a:tr>
              <a:tr h="381000">
                <a:tc>
                  <a:txBody>
                    <a:bodyPr/>
                    <a:lstStyle/>
                    <a:p>
                      <a:pPr indent="0" lvl="0" marL="0" rtl="0" algn="ctr">
                        <a:spcBef>
                          <a:spcPts val="0"/>
                        </a:spcBef>
                        <a:spcAft>
                          <a:spcPts val="0"/>
                        </a:spcAft>
                        <a:buNone/>
                      </a:pPr>
                      <a:r>
                        <a:rPr lang="iw"/>
                        <a:t>3</a:t>
                      </a:r>
                      <a:endParaRPr/>
                    </a:p>
                  </a:txBody>
                  <a:tcPr marT="91425" marB="91425" marR="91425" marL="91425"/>
                </a:tc>
                <a:tc>
                  <a:txBody>
                    <a:bodyPr/>
                    <a:lstStyle/>
                    <a:p>
                      <a:pPr indent="0" lvl="0" marL="0" rtl="0" algn="ctr">
                        <a:spcBef>
                          <a:spcPts val="0"/>
                        </a:spcBef>
                        <a:spcAft>
                          <a:spcPts val="0"/>
                        </a:spcAft>
                        <a:buNone/>
                      </a:pPr>
                      <a:r>
                        <a:rPr lang="iw"/>
                        <a:t>4</a:t>
                      </a:r>
                      <a:endParaRPr/>
                    </a:p>
                  </a:txBody>
                  <a:tcPr marT="91425" marB="91425" marR="91425" marL="91425"/>
                </a:tc>
              </a:tr>
              <a:tr h="381000">
                <a:tc>
                  <a:txBody>
                    <a:bodyPr/>
                    <a:lstStyle/>
                    <a:p>
                      <a:pPr indent="0" lvl="0" marL="0" rtl="0" algn="ctr">
                        <a:spcBef>
                          <a:spcPts val="0"/>
                        </a:spcBef>
                        <a:spcAft>
                          <a:spcPts val="0"/>
                        </a:spcAft>
                        <a:buNone/>
                      </a:pPr>
                      <a:r>
                        <a:rPr lang="iw"/>
                        <a:t>4</a:t>
                      </a:r>
                      <a:endParaRPr/>
                    </a:p>
                  </a:txBody>
                  <a:tcPr marT="91425" marB="91425" marR="91425" marL="91425"/>
                </a:tc>
                <a:tc>
                  <a:txBody>
                    <a:bodyPr/>
                    <a:lstStyle/>
                    <a:p>
                      <a:pPr indent="0" lvl="0" marL="0" rtl="0" algn="ctr">
                        <a:spcBef>
                          <a:spcPts val="0"/>
                        </a:spcBef>
                        <a:spcAft>
                          <a:spcPts val="0"/>
                        </a:spcAft>
                        <a:buNone/>
                      </a:pPr>
                      <a:r>
                        <a:rPr lang="iw"/>
                        <a:t>5</a:t>
                      </a:r>
                      <a:endParaRPr/>
                    </a:p>
                  </a:txBody>
                  <a:tcPr marT="91425" marB="91425" marR="91425" marL="91425"/>
                </a:tc>
              </a:tr>
              <a:tr h="381000">
                <a:tc>
                  <a:txBody>
                    <a:bodyPr/>
                    <a:lstStyle/>
                    <a:p>
                      <a:pPr indent="0" lvl="0" marL="0" rtl="0" algn="ctr">
                        <a:spcBef>
                          <a:spcPts val="0"/>
                        </a:spcBef>
                        <a:spcAft>
                          <a:spcPts val="0"/>
                        </a:spcAft>
                        <a:buNone/>
                      </a:pPr>
                      <a:r>
                        <a:rPr lang="iw"/>
                        <a:t>5</a:t>
                      </a:r>
                      <a:endParaRPr/>
                    </a:p>
                  </a:txBody>
                  <a:tcPr marT="91425" marB="91425" marR="91425" marL="91425"/>
                </a:tc>
                <a:tc>
                  <a:txBody>
                    <a:bodyPr/>
                    <a:lstStyle/>
                    <a:p>
                      <a:pPr indent="0" lvl="0" marL="0" rtl="0" algn="ctr">
                        <a:spcBef>
                          <a:spcPts val="0"/>
                        </a:spcBef>
                        <a:spcAft>
                          <a:spcPts val="0"/>
                        </a:spcAft>
                        <a:buNone/>
                      </a:pPr>
                      <a:r>
                        <a:rPr lang="iw"/>
                        <a:t>6</a:t>
                      </a:r>
                      <a:endParaRPr/>
                    </a:p>
                  </a:txBody>
                  <a:tcPr marT="91425" marB="91425" marR="91425" marL="91425"/>
                </a:tc>
              </a:tr>
              <a:tr h="381000">
                <a:tc>
                  <a:txBody>
                    <a:bodyPr/>
                    <a:lstStyle/>
                    <a:p>
                      <a:pPr indent="0" lvl="0" marL="0" rtl="0" algn="ctr">
                        <a:spcBef>
                          <a:spcPts val="0"/>
                        </a:spcBef>
                        <a:spcAft>
                          <a:spcPts val="0"/>
                        </a:spcAft>
                        <a:buNone/>
                      </a:pPr>
                      <a:r>
                        <a:rPr lang="iw"/>
                        <a:t>6</a:t>
                      </a:r>
                      <a:endParaRPr/>
                    </a:p>
                  </a:txBody>
                  <a:tcPr marT="91425" marB="91425" marR="91425" marL="91425"/>
                </a:tc>
                <a:tc>
                  <a:txBody>
                    <a:bodyPr/>
                    <a:lstStyle/>
                    <a:p>
                      <a:pPr indent="0" lvl="0" marL="0" rtl="0" algn="ctr">
                        <a:spcBef>
                          <a:spcPts val="0"/>
                        </a:spcBef>
                        <a:spcAft>
                          <a:spcPts val="0"/>
                        </a:spcAft>
                        <a:buNone/>
                      </a:pPr>
                      <a:r>
                        <a:rPr lang="iw"/>
                        <a:t>7</a:t>
                      </a:r>
                      <a:endParaRPr/>
                    </a:p>
                  </a:txBody>
                  <a:tcPr marT="91425" marB="91425" marR="91425" marL="91425"/>
                </a:tc>
              </a:tr>
              <a:tr h="381000">
                <a:tc>
                  <a:txBody>
                    <a:bodyPr/>
                    <a:lstStyle/>
                    <a:p>
                      <a:pPr indent="0" lvl="0" marL="0" rtl="0" algn="ctr">
                        <a:spcBef>
                          <a:spcPts val="0"/>
                        </a:spcBef>
                        <a:spcAft>
                          <a:spcPts val="0"/>
                        </a:spcAft>
                        <a:buNone/>
                      </a:pPr>
                      <a:r>
                        <a:rPr lang="iw"/>
                        <a:t>7</a:t>
                      </a:r>
                      <a:endParaRPr/>
                    </a:p>
                  </a:txBody>
                  <a:tcPr marT="91425" marB="91425" marR="91425" marL="91425"/>
                </a:tc>
                <a:tc>
                  <a:txBody>
                    <a:bodyPr/>
                    <a:lstStyle/>
                    <a:p>
                      <a:pPr indent="0" lvl="0" marL="0" rtl="0" algn="ctr">
                        <a:spcBef>
                          <a:spcPts val="0"/>
                        </a:spcBef>
                        <a:spcAft>
                          <a:spcPts val="0"/>
                        </a:spcAft>
                        <a:buNone/>
                      </a:pPr>
                      <a:r>
                        <a:rPr lang="iw"/>
                        <a:t>9</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1"/>
          <p:cNvSpPr txBox="1"/>
          <p:nvPr/>
        </p:nvSpPr>
        <p:spPr>
          <a:xfrm>
            <a:off x="328200" y="201450"/>
            <a:ext cx="8487600" cy="47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w" sz="1800">
                <a:solidFill>
                  <a:schemeClr val="accent2"/>
                </a:solidFill>
                <a:highlight>
                  <a:srgbClr val="A4C2F4"/>
                </a:highlight>
              </a:rPr>
              <a:t>step 3</a:t>
            </a:r>
            <a:r>
              <a:rPr b="1" lang="iw" sz="1800">
                <a:solidFill>
                  <a:schemeClr val="accent2"/>
                </a:solidFill>
              </a:rPr>
              <a:t>:</a:t>
            </a:r>
            <a:r>
              <a:rPr lang="iw" sz="1800">
                <a:solidFill>
                  <a:schemeClr val="dk2"/>
                </a:solidFill>
              </a:rPr>
              <a:t> Normalize the CDF - Normalize the CDF to the range 0-255.</a:t>
            </a:r>
            <a:endParaRPr sz="1800">
              <a:solidFill>
                <a:schemeClr val="dk2"/>
              </a:solidFill>
            </a:endParaRPr>
          </a:p>
          <a:p>
            <a:pPr indent="0" lvl="0" marL="0" rtl="0" algn="l">
              <a:spcBef>
                <a:spcPts val="0"/>
              </a:spcBef>
              <a:spcAft>
                <a:spcPts val="0"/>
              </a:spcAft>
              <a:buNone/>
            </a:pPr>
            <a:r>
              <a:rPr lang="iw" sz="1800">
                <a:solidFill>
                  <a:schemeClr val="dk2"/>
                </a:solidFill>
              </a:rPr>
              <a:t>This is done for ensure that the pixel intensity values span the entire available range (0-255).</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iw" sz="1800">
                <a:solidFill>
                  <a:schemeClr val="accent2"/>
                </a:solidFill>
              </a:rPr>
              <a:t>Sk​: The cumulative distribution function at greylevel k.</a:t>
            </a:r>
            <a:endParaRPr sz="1800">
              <a:solidFill>
                <a:schemeClr val="accent2"/>
              </a:solidFill>
            </a:endParaRPr>
          </a:p>
          <a:p>
            <a:pPr indent="0" lvl="0" marL="914400" rtl="0" algn="l">
              <a:spcBef>
                <a:spcPts val="0"/>
              </a:spcBef>
              <a:spcAft>
                <a:spcPts val="0"/>
              </a:spcAft>
              <a:buNone/>
            </a:pPr>
            <a:r>
              <a:t/>
            </a:r>
            <a:endParaRPr sz="1800">
              <a:solidFill>
                <a:schemeClr val="dk2"/>
              </a:solidFill>
            </a:endParaRPr>
          </a:p>
          <a:p>
            <a:pPr indent="0" lvl="0" marL="914400" rtl="0" algn="l">
              <a:spcBef>
                <a:spcPts val="0"/>
              </a:spcBef>
              <a:spcAft>
                <a:spcPts val="0"/>
              </a:spcAft>
              <a:buNone/>
            </a:pPr>
            <a:r>
              <a:t/>
            </a:r>
            <a:endParaRPr sz="1800">
              <a:solidFill>
                <a:schemeClr val="dk2"/>
              </a:solidFill>
            </a:endParaRPr>
          </a:p>
          <a:p>
            <a:pPr indent="0" lvl="0" marL="914400" rtl="0" algn="l">
              <a:spcBef>
                <a:spcPts val="0"/>
              </a:spcBef>
              <a:spcAft>
                <a:spcPts val="0"/>
              </a:spcAft>
              <a:buNone/>
            </a:pPr>
            <a:r>
              <a:t/>
            </a:r>
            <a:endParaRPr sz="1800">
              <a:solidFill>
                <a:schemeClr val="dk2"/>
              </a:solidFill>
            </a:endParaRPr>
          </a:p>
          <a:p>
            <a:pPr indent="0" lvl="0" marL="914400" rtl="0" algn="l">
              <a:spcBef>
                <a:spcPts val="0"/>
              </a:spcBef>
              <a:spcAft>
                <a:spcPts val="0"/>
              </a:spcAft>
              <a:buNone/>
            </a:pPr>
            <a:r>
              <a:t/>
            </a:r>
            <a:endParaRPr sz="1800">
              <a:solidFill>
                <a:schemeClr val="dk2"/>
              </a:solidFill>
            </a:endParaRPr>
          </a:p>
        </p:txBody>
      </p:sp>
      <p:pic>
        <p:nvPicPr>
          <p:cNvPr id="154" name="Google Shape;154;p31"/>
          <p:cNvPicPr preferRelativeResize="0"/>
          <p:nvPr/>
        </p:nvPicPr>
        <p:blipFill>
          <a:blip r:embed="rId3">
            <a:alphaModFix/>
          </a:blip>
          <a:stretch>
            <a:fillRect/>
          </a:stretch>
        </p:blipFill>
        <p:spPr>
          <a:xfrm>
            <a:off x="2539375" y="978200"/>
            <a:ext cx="4573200" cy="2470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219750" y="208775"/>
            <a:ext cx="8621700" cy="468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w" sz="1800">
                <a:solidFill>
                  <a:schemeClr val="accent2"/>
                </a:solidFill>
              </a:rPr>
              <a:t>The first step is to make the image as grayscale:</a:t>
            </a:r>
            <a:br>
              <a:rPr lang="iw" sz="1800">
                <a:solidFill>
                  <a:schemeClr val="accent2"/>
                </a:solidFill>
              </a:rPr>
            </a:br>
            <a:r>
              <a:rPr lang="iw" sz="1800">
                <a:solidFill>
                  <a:schemeClr val="accent2"/>
                </a:solidFill>
                <a:highlight>
                  <a:srgbClr val="C9DAF8"/>
                </a:highlight>
              </a:rPr>
              <a:t>img_grey = cv2.cvtColor(img, cv2.COLOR_BGR2GRAY)</a:t>
            </a:r>
            <a:endParaRPr sz="1800">
              <a:solidFill>
                <a:schemeClr val="accent2"/>
              </a:solidFill>
              <a:highlight>
                <a:srgbClr val="C9DAF8"/>
              </a:highlight>
            </a:endParaRPr>
          </a:p>
          <a:p>
            <a:pPr indent="0" lvl="0" marL="0" rtl="0" algn="l">
              <a:spcBef>
                <a:spcPts val="0"/>
              </a:spcBef>
              <a:spcAft>
                <a:spcPts val="0"/>
              </a:spcAft>
              <a:buNone/>
            </a:pPr>
            <a:r>
              <a:rPr lang="iw" sz="1800">
                <a:solidFill>
                  <a:schemeClr val="accent2"/>
                </a:solidFill>
              </a:rPr>
              <a:t>means that no matter how the image came as input, we make it as grayscale image, with pixels values ranges from 0 to 255 where 0 is black and 255 is white.</a:t>
            </a:r>
            <a:endParaRPr sz="1800">
              <a:solidFill>
                <a:schemeClr val="accent2"/>
              </a:solidFill>
            </a:endParaRPr>
          </a:p>
          <a:p>
            <a:pPr indent="0" lvl="0" marL="0" rtl="0" algn="l">
              <a:spcBef>
                <a:spcPts val="0"/>
              </a:spcBef>
              <a:spcAft>
                <a:spcPts val="0"/>
              </a:spcAft>
              <a:buNone/>
            </a:pPr>
            <a:r>
              <a:rPr lang="iw" sz="1800">
                <a:solidFill>
                  <a:schemeClr val="accent2"/>
                </a:solidFill>
              </a:rPr>
              <a:t>why? because it enhances computational efficiency in the next algorithms like gaussian blurring, sobel, sliding window.</a:t>
            </a:r>
            <a:endParaRPr sz="1800">
              <a:solidFill>
                <a:schemeClr val="accent2"/>
              </a:solidFill>
            </a:endParaRPr>
          </a:p>
          <a:p>
            <a:pPr indent="0" lvl="0" marL="0" rtl="0" algn="l">
              <a:spcBef>
                <a:spcPts val="0"/>
              </a:spcBef>
              <a:spcAft>
                <a:spcPts val="0"/>
              </a:spcAft>
              <a:buNone/>
            </a:pPr>
            <a:r>
              <a:t/>
            </a:r>
            <a:endParaRPr sz="1800">
              <a:solidFill>
                <a:schemeClr val="accent2"/>
              </a:solidFill>
            </a:endParaRPr>
          </a:p>
          <a:p>
            <a:pPr indent="0" lvl="0" marL="0" rtl="0" algn="l">
              <a:spcBef>
                <a:spcPts val="0"/>
              </a:spcBef>
              <a:spcAft>
                <a:spcPts val="0"/>
              </a:spcAft>
              <a:buNone/>
            </a:pPr>
            <a:r>
              <a:rPr lang="iw" sz="1800">
                <a:solidFill>
                  <a:schemeClr val="accent2"/>
                </a:solidFill>
              </a:rPr>
              <a:t>The next step is blurring the image with gaussian </a:t>
            </a:r>
            <a:r>
              <a:rPr lang="iw" sz="1800">
                <a:solidFill>
                  <a:schemeClr val="accent2"/>
                </a:solidFill>
              </a:rPr>
              <a:t>blurring (explained deep in the next slide)</a:t>
            </a:r>
            <a:r>
              <a:rPr lang="iw" sz="1800">
                <a:solidFill>
                  <a:schemeClr val="accent2"/>
                </a:solidFill>
              </a:rPr>
              <a:t> technique:</a:t>
            </a:r>
            <a:br>
              <a:rPr lang="iw" sz="1800">
                <a:solidFill>
                  <a:schemeClr val="accent2"/>
                </a:solidFill>
              </a:rPr>
            </a:br>
            <a:r>
              <a:rPr lang="iw" sz="1800">
                <a:solidFill>
                  <a:schemeClr val="accent2"/>
                </a:solidFill>
                <a:highlight>
                  <a:srgbClr val="C9DAF8"/>
                </a:highlight>
              </a:rPr>
              <a:t>blur = cv2.GaussianBlur(img_grey, (13,13), 0)</a:t>
            </a:r>
            <a:endParaRPr sz="1800">
              <a:solidFill>
                <a:schemeClr val="accent2"/>
              </a:solidFill>
              <a:highlight>
                <a:srgbClr val="C9DAF8"/>
              </a:highlight>
            </a:endParaRPr>
          </a:p>
          <a:p>
            <a:pPr indent="0" lvl="0" marL="0" rtl="0" algn="l">
              <a:spcBef>
                <a:spcPts val="0"/>
              </a:spcBef>
              <a:spcAft>
                <a:spcPts val="0"/>
              </a:spcAft>
              <a:buNone/>
            </a:pPr>
            <a:r>
              <a:rPr lang="iw" sz="1800">
                <a:solidFill>
                  <a:schemeClr val="accent2"/>
                </a:solidFill>
              </a:rPr>
              <a:t>(13,13) parameter is the size of the gaussian kernel, it is a tuple of (width, height).</a:t>
            </a:r>
            <a:endParaRPr sz="1800">
              <a:solidFill>
                <a:schemeClr val="accent2"/>
              </a:solidFill>
            </a:endParaRPr>
          </a:p>
          <a:p>
            <a:pPr indent="0" lvl="0" marL="0" rtl="0" algn="l">
              <a:spcBef>
                <a:spcPts val="0"/>
              </a:spcBef>
              <a:spcAft>
                <a:spcPts val="0"/>
              </a:spcAft>
              <a:buClr>
                <a:schemeClr val="dk1"/>
              </a:buClr>
              <a:buSzPts val="1100"/>
              <a:buFont typeface="Arial"/>
              <a:buNone/>
            </a:pPr>
            <a:r>
              <a:rPr lang="iw" sz="1800">
                <a:solidFill>
                  <a:schemeClr val="accent2"/>
                </a:solidFill>
              </a:rPr>
              <a:t>Blurring helps to average out rapid intensity changes ensuring that only significant edges are detected, rather than random noise or small details.</a:t>
            </a:r>
            <a:endParaRPr sz="1800">
              <a:solidFill>
                <a:schemeClr val="accent2"/>
              </a:solidFill>
            </a:endParaRPr>
          </a:p>
          <a:p>
            <a:pPr indent="0" lvl="0" marL="0" rtl="0" algn="l">
              <a:spcBef>
                <a:spcPts val="0"/>
              </a:spcBef>
              <a:spcAft>
                <a:spcPts val="0"/>
              </a:spcAft>
              <a:buClr>
                <a:schemeClr val="dk1"/>
              </a:buClr>
              <a:buSzPts val="1100"/>
              <a:buFont typeface="Arial"/>
              <a:buNone/>
            </a:pPr>
            <a:r>
              <a:t/>
            </a:r>
            <a:endParaRPr sz="1800">
              <a:solidFill>
                <a:schemeClr val="accent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2"/>
          <p:cNvSpPr txBox="1"/>
          <p:nvPr/>
        </p:nvSpPr>
        <p:spPr>
          <a:xfrm>
            <a:off x="76825" y="154300"/>
            <a:ext cx="8842500" cy="458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iw" sz="1600">
                <a:solidFill>
                  <a:schemeClr val="dk1"/>
                </a:solidFill>
              </a:rPr>
              <a:t>Example:</a:t>
            </a:r>
            <a:endParaRPr b="1"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iw" sz="1600">
                <a:solidFill>
                  <a:schemeClr val="dk1"/>
                </a:solidFill>
              </a:rPr>
              <a:t>Suppose we have an image with a total of N = 100 pixels and the following histogram data:</a:t>
            </a:r>
            <a:endParaRPr sz="1600">
              <a:solidFill>
                <a:schemeClr val="dk1"/>
              </a:solidFill>
            </a:endParaRPr>
          </a:p>
          <a:p>
            <a:pPr indent="-330200" lvl="0" marL="457200" rtl="0" algn="l">
              <a:lnSpc>
                <a:spcPct val="115000"/>
              </a:lnSpc>
              <a:spcBef>
                <a:spcPts val="1200"/>
              </a:spcBef>
              <a:spcAft>
                <a:spcPts val="0"/>
              </a:spcAft>
              <a:buClr>
                <a:schemeClr val="dk1"/>
              </a:buClr>
              <a:buSzPts val="1600"/>
              <a:buChar char="●"/>
            </a:pPr>
            <a:r>
              <a:rPr lang="iw" sz="1600">
                <a:solidFill>
                  <a:schemeClr val="dk1"/>
                </a:solidFill>
              </a:rPr>
              <a:t>Greylevel 0: 5 pixels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iw" sz="1600">
                <a:solidFill>
                  <a:schemeClr val="dk1"/>
                </a:solidFill>
              </a:rPr>
              <a:t>Greylevel 1: 15 pixels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iw" sz="1600">
                <a:solidFill>
                  <a:schemeClr val="dk1"/>
                </a:solidFill>
              </a:rPr>
              <a:t>Greylevel 2: 20 pixels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iw" sz="1600">
                <a:solidFill>
                  <a:schemeClr val="dk1"/>
                </a:solidFill>
              </a:rPr>
              <a:t>Greylevel 3: 30 pixels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iw" sz="1600">
                <a:solidFill>
                  <a:schemeClr val="dk1"/>
                </a:solidFill>
              </a:rPr>
              <a:t>Greylevel 4: 30 pixels</a:t>
            </a:r>
            <a:endParaRPr sz="1600">
              <a:solidFill>
                <a:schemeClr val="dk1"/>
              </a:solidFill>
            </a:endParaRPr>
          </a:p>
          <a:p>
            <a:pPr indent="0" lvl="0" marL="0" rtl="0" algn="l">
              <a:lnSpc>
                <a:spcPct val="115000"/>
              </a:lnSpc>
              <a:spcBef>
                <a:spcPts val="1200"/>
              </a:spcBef>
              <a:spcAft>
                <a:spcPts val="0"/>
              </a:spcAft>
              <a:buNone/>
            </a:pPr>
            <a:r>
              <a:rPr lang="iw" sz="1800">
                <a:solidFill>
                  <a:schemeClr val="accent2"/>
                </a:solidFill>
              </a:rPr>
              <a:t>To compute S3​:</a:t>
            </a:r>
            <a:endParaRPr sz="1800">
              <a:solidFill>
                <a:schemeClr val="accent2"/>
              </a:solidFill>
            </a:endParaRPr>
          </a:p>
          <a:p>
            <a:pPr indent="-298450" lvl="0" marL="457200" rtl="0" algn="l">
              <a:lnSpc>
                <a:spcPct val="115000"/>
              </a:lnSpc>
              <a:spcBef>
                <a:spcPts val="1200"/>
              </a:spcBef>
              <a:spcAft>
                <a:spcPts val="0"/>
              </a:spcAft>
              <a:buClr>
                <a:schemeClr val="accent2"/>
              </a:buClr>
              <a:buSzPts val="1100"/>
              <a:buAutoNum type="arabicPeriod"/>
            </a:pPr>
            <a:r>
              <a:rPr lang="iw" sz="1800">
                <a:solidFill>
                  <a:schemeClr val="accent2"/>
                </a:solidFill>
              </a:rPr>
              <a:t>Sum the number of pixels from greylevel 0 to greylevel 3:</a:t>
            </a:r>
            <a:endParaRPr sz="1800">
              <a:solidFill>
                <a:schemeClr val="accent2"/>
              </a:solidFill>
            </a:endParaRPr>
          </a:p>
          <a:p>
            <a:pPr indent="-342900" lvl="0" marL="457200" rtl="0" algn="l">
              <a:lnSpc>
                <a:spcPct val="115000"/>
              </a:lnSpc>
              <a:spcBef>
                <a:spcPts val="0"/>
              </a:spcBef>
              <a:spcAft>
                <a:spcPts val="0"/>
              </a:spcAft>
              <a:buClr>
                <a:schemeClr val="accent2"/>
              </a:buClr>
              <a:buSzPts val="1800"/>
              <a:buAutoNum type="arabicPeriod"/>
            </a:pPr>
            <a:r>
              <a:rPr lang="iw" sz="1800">
                <a:solidFill>
                  <a:schemeClr val="accent2"/>
                </a:solidFill>
              </a:rPr>
              <a:t>∑=5+15+20+30=70</a:t>
            </a:r>
            <a:endParaRPr sz="1800">
              <a:solidFill>
                <a:schemeClr val="accent2"/>
              </a:solidFill>
            </a:endParaRPr>
          </a:p>
          <a:p>
            <a:pPr indent="-342900" lvl="0" marL="457200" rtl="0" algn="l">
              <a:lnSpc>
                <a:spcPct val="115000"/>
              </a:lnSpc>
              <a:spcBef>
                <a:spcPts val="0"/>
              </a:spcBef>
              <a:spcAft>
                <a:spcPts val="0"/>
              </a:spcAft>
              <a:buClr>
                <a:schemeClr val="accent2"/>
              </a:buClr>
              <a:buSzPts val="1800"/>
              <a:buAutoNum type="arabicPeriod"/>
            </a:pPr>
            <a:r>
              <a:rPr lang="iw" sz="1800">
                <a:solidFill>
                  <a:schemeClr val="accent2"/>
                </a:solidFill>
              </a:rPr>
              <a:t>Normalize by the total number of pixels N: S3​=70/100 = 0.7</a:t>
            </a:r>
            <a:endParaRPr sz="1800">
              <a:solidFill>
                <a:schemeClr val="accent2"/>
              </a:solidFill>
            </a:endParaRPr>
          </a:p>
          <a:p>
            <a:pPr indent="-342900" lvl="0" marL="457200" rtl="0" algn="l">
              <a:lnSpc>
                <a:spcPct val="115000"/>
              </a:lnSpc>
              <a:spcBef>
                <a:spcPts val="0"/>
              </a:spcBef>
              <a:spcAft>
                <a:spcPts val="0"/>
              </a:spcAft>
              <a:buClr>
                <a:schemeClr val="accent2"/>
              </a:buClr>
              <a:buSzPts val="1800"/>
              <a:buAutoNum type="arabicPeriod"/>
            </a:pPr>
            <a:r>
              <a:rPr lang="iw" sz="1800">
                <a:solidFill>
                  <a:schemeClr val="accent2"/>
                </a:solidFill>
              </a:rPr>
              <a:t>So, S3​ means that 70% of the pixels in the image have an intensity less than or equal to 3.</a:t>
            </a:r>
            <a:endParaRPr sz="1800">
              <a:solidFill>
                <a:schemeClr val="accent2"/>
              </a:solidFill>
            </a:endParaRPr>
          </a:p>
          <a:p>
            <a:pPr indent="0" lvl="0" marL="0" rtl="0" algn="l">
              <a:spcBef>
                <a:spcPts val="1200"/>
              </a:spcBef>
              <a:spcAft>
                <a:spcPts val="0"/>
              </a:spcAft>
              <a:buNone/>
            </a:pPr>
            <a:r>
              <a:t/>
            </a:r>
            <a:endParaRPr sz="18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graphicFrame>
        <p:nvGraphicFramePr>
          <p:cNvPr id="164" name="Google Shape;164;p33"/>
          <p:cNvGraphicFramePr/>
          <p:nvPr/>
        </p:nvGraphicFramePr>
        <p:xfrm>
          <a:off x="952500" y="857250"/>
          <a:ext cx="3000000" cy="3000000"/>
        </p:xfrm>
        <a:graphic>
          <a:graphicData uri="http://schemas.openxmlformats.org/drawingml/2006/table">
            <a:tbl>
              <a:tblPr>
                <a:noFill/>
                <a:tableStyleId>{52594E66-11A8-4D24-9A56-E9E64BDFDB94}</a:tableStyleId>
              </a:tblPr>
              <a:tblGrid>
                <a:gridCol w="2413000"/>
                <a:gridCol w="2413000"/>
                <a:gridCol w="2413000"/>
              </a:tblGrid>
              <a:tr h="381000">
                <a:tc>
                  <a:txBody>
                    <a:bodyPr/>
                    <a:lstStyle/>
                    <a:p>
                      <a:pPr indent="0" lvl="0" marL="0" rtl="0" algn="ctr">
                        <a:spcBef>
                          <a:spcPts val="0"/>
                        </a:spcBef>
                        <a:spcAft>
                          <a:spcPts val="0"/>
                        </a:spcAft>
                        <a:buClr>
                          <a:schemeClr val="dk1"/>
                        </a:buClr>
                        <a:buSzPts val="1100"/>
                        <a:buFont typeface="Arial"/>
                        <a:buNone/>
                      </a:pPr>
                      <a:r>
                        <a:rPr lang="iw">
                          <a:solidFill>
                            <a:schemeClr val="dk1"/>
                          </a:solidFill>
                        </a:rPr>
                        <a:t>intensity(v)</a:t>
                      </a:r>
                      <a:endParaRPr>
                        <a:solidFill>
                          <a:schemeClr val="dk1"/>
                        </a:solidFill>
                      </a:endParaRPr>
                    </a:p>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iw"/>
                        <a:t>CDF (cumulative sum)</a:t>
                      </a:r>
                      <a:endParaRPr/>
                    </a:p>
                  </a:txBody>
                  <a:tcPr marT="91425" marB="91425" marR="91425" marL="91425"/>
                </a:tc>
                <a:tc>
                  <a:txBody>
                    <a:bodyPr/>
                    <a:lstStyle/>
                    <a:p>
                      <a:pPr indent="0" lvl="0" marL="0" rtl="0" algn="ctr">
                        <a:spcBef>
                          <a:spcPts val="0"/>
                        </a:spcBef>
                        <a:spcAft>
                          <a:spcPts val="0"/>
                        </a:spcAft>
                        <a:buNone/>
                      </a:pPr>
                      <a:r>
                        <a:rPr lang="iw"/>
                        <a:t>Normalized CDF (0-255)</a:t>
                      </a:r>
                      <a:endParaRPr/>
                    </a:p>
                  </a:txBody>
                  <a:tcPr marT="91425" marB="91425" marR="91425" marL="91425"/>
                </a:tc>
              </a:tr>
              <a:tr h="381000">
                <a:tc>
                  <a:txBody>
                    <a:bodyPr/>
                    <a:lstStyle/>
                    <a:p>
                      <a:pPr indent="0" lvl="0" marL="0" rtl="0" algn="ctr">
                        <a:spcBef>
                          <a:spcPts val="0"/>
                        </a:spcBef>
                        <a:spcAft>
                          <a:spcPts val="0"/>
                        </a:spcAft>
                        <a:buNone/>
                      </a:pPr>
                      <a:r>
                        <a:rPr lang="iw"/>
                        <a:t>0</a:t>
                      </a:r>
                      <a:endParaRPr/>
                    </a:p>
                  </a:txBody>
                  <a:tcPr marT="91425" marB="91425" marR="91425" marL="91425"/>
                </a:tc>
                <a:tc>
                  <a:txBody>
                    <a:bodyPr/>
                    <a:lstStyle/>
                    <a:p>
                      <a:pPr indent="0" lvl="0" marL="0" rtl="0" algn="ctr">
                        <a:spcBef>
                          <a:spcPts val="0"/>
                        </a:spcBef>
                        <a:spcAft>
                          <a:spcPts val="0"/>
                        </a:spcAft>
                        <a:buNone/>
                      </a:pPr>
                      <a:r>
                        <a:rPr lang="iw"/>
                        <a:t>1</a:t>
                      </a:r>
                      <a:endParaRPr/>
                    </a:p>
                  </a:txBody>
                  <a:tcPr marT="91425" marB="91425" marR="91425" marL="91425"/>
                </a:tc>
                <a:tc>
                  <a:txBody>
                    <a:bodyPr/>
                    <a:lstStyle/>
                    <a:p>
                      <a:pPr indent="0" lvl="0" marL="0" rtl="0" algn="ctr">
                        <a:spcBef>
                          <a:spcPts val="0"/>
                        </a:spcBef>
                        <a:spcAft>
                          <a:spcPts val="0"/>
                        </a:spcAft>
                        <a:buNone/>
                      </a:pPr>
                      <a:r>
                        <a:rPr lang="iw"/>
                        <a:t>0</a:t>
                      </a:r>
                      <a:endParaRPr/>
                    </a:p>
                  </a:txBody>
                  <a:tcPr marT="91425" marB="91425" marR="91425" marL="91425"/>
                </a:tc>
              </a:tr>
              <a:tr h="381000">
                <a:tc>
                  <a:txBody>
                    <a:bodyPr/>
                    <a:lstStyle/>
                    <a:p>
                      <a:pPr indent="0" lvl="0" marL="0" rtl="0" algn="ctr">
                        <a:spcBef>
                          <a:spcPts val="0"/>
                        </a:spcBef>
                        <a:spcAft>
                          <a:spcPts val="0"/>
                        </a:spcAft>
                        <a:buNone/>
                      </a:pPr>
                      <a:r>
                        <a:rPr lang="iw"/>
                        <a:t>1</a:t>
                      </a:r>
                      <a:endParaRPr/>
                    </a:p>
                  </a:txBody>
                  <a:tcPr marT="91425" marB="91425" marR="91425" marL="91425"/>
                </a:tc>
                <a:tc>
                  <a:txBody>
                    <a:bodyPr/>
                    <a:lstStyle/>
                    <a:p>
                      <a:pPr indent="0" lvl="0" marL="0" rtl="0" algn="ctr">
                        <a:spcBef>
                          <a:spcPts val="0"/>
                        </a:spcBef>
                        <a:spcAft>
                          <a:spcPts val="0"/>
                        </a:spcAft>
                        <a:buNone/>
                      </a:pPr>
                      <a:r>
                        <a:rPr lang="iw"/>
                        <a:t>2</a:t>
                      </a:r>
                      <a:endParaRPr/>
                    </a:p>
                  </a:txBody>
                  <a:tcPr marT="91425" marB="91425" marR="91425" marL="91425"/>
                </a:tc>
                <a:tc>
                  <a:txBody>
                    <a:bodyPr/>
                    <a:lstStyle/>
                    <a:p>
                      <a:pPr indent="0" lvl="0" marL="0" rtl="0" algn="ctr">
                        <a:spcBef>
                          <a:spcPts val="0"/>
                        </a:spcBef>
                        <a:spcAft>
                          <a:spcPts val="0"/>
                        </a:spcAft>
                        <a:buNone/>
                      </a:pPr>
                      <a:r>
                        <a:rPr lang="iw"/>
                        <a:t>32</a:t>
                      </a:r>
                      <a:endParaRPr/>
                    </a:p>
                  </a:txBody>
                  <a:tcPr marT="91425" marB="91425" marR="91425" marL="91425"/>
                </a:tc>
              </a:tr>
              <a:tr h="381000">
                <a:tc>
                  <a:txBody>
                    <a:bodyPr/>
                    <a:lstStyle/>
                    <a:p>
                      <a:pPr indent="0" lvl="0" marL="0" rtl="0" algn="ctr">
                        <a:spcBef>
                          <a:spcPts val="0"/>
                        </a:spcBef>
                        <a:spcAft>
                          <a:spcPts val="0"/>
                        </a:spcAft>
                        <a:buNone/>
                      </a:pPr>
                      <a:r>
                        <a:rPr lang="iw"/>
                        <a:t>2</a:t>
                      </a:r>
                      <a:endParaRPr/>
                    </a:p>
                  </a:txBody>
                  <a:tcPr marT="91425" marB="91425" marR="91425" marL="91425"/>
                </a:tc>
                <a:tc>
                  <a:txBody>
                    <a:bodyPr/>
                    <a:lstStyle/>
                    <a:p>
                      <a:pPr indent="0" lvl="0" marL="0" rtl="0" algn="ctr">
                        <a:spcBef>
                          <a:spcPts val="0"/>
                        </a:spcBef>
                        <a:spcAft>
                          <a:spcPts val="0"/>
                        </a:spcAft>
                        <a:buNone/>
                      </a:pPr>
                      <a:r>
                        <a:rPr lang="iw"/>
                        <a:t>3</a:t>
                      </a:r>
                      <a:endParaRPr/>
                    </a:p>
                  </a:txBody>
                  <a:tcPr marT="91425" marB="91425" marR="91425" marL="91425"/>
                </a:tc>
                <a:tc>
                  <a:txBody>
                    <a:bodyPr/>
                    <a:lstStyle/>
                    <a:p>
                      <a:pPr indent="0" lvl="0" marL="0" rtl="0" algn="ctr">
                        <a:spcBef>
                          <a:spcPts val="0"/>
                        </a:spcBef>
                        <a:spcAft>
                          <a:spcPts val="0"/>
                        </a:spcAft>
                        <a:buNone/>
                      </a:pPr>
                      <a:r>
                        <a:rPr lang="iw"/>
                        <a:t>64</a:t>
                      </a:r>
                      <a:endParaRPr/>
                    </a:p>
                  </a:txBody>
                  <a:tcPr marT="91425" marB="91425" marR="91425" marL="91425"/>
                </a:tc>
              </a:tr>
              <a:tr h="381000">
                <a:tc>
                  <a:txBody>
                    <a:bodyPr/>
                    <a:lstStyle/>
                    <a:p>
                      <a:pPr indent="0" lvl="0" marL="0" rtl="0" algn="ctr">
                        <a:spcBef>
                          <a:spcPts val="0"/>
                        </a:spcBef>
                        <a:spcAft>
                          <a:spcPts val="0"/>
                        </a:spcAft>
                        <a:buNone/>
                      </a:pPr>
                      <a:r>
                        <a:rPr lang="iw"/>
                        <a:t>3</a:t>
                      </a:r>
                      <a:endParaRPr/>
                    </a:p>
                  </a:txBody>
                  <a:tcPr marT="91425" marB="91425" marR="91425" marL="91425"/>
                </a:tc>
                <a:tc>
                  <a:txBody>
                    <a:bodyPr/>
                    <a:lstStyle/>
                    <a:p>
                      <a:pPr indent="0" lvl="0" marL="0" rtl="0" algn="ctr">
                        <a:spcBef>
                          <a:spcPts val="0"/>
                        </a:spcBef>
                        <a:spcAft>
                          <a:spcPts val="0"/>
                        </a:spcAft>
                        <a:buNone/>
                      </a:pPr>
                      <a:r>
                        <a:rPr lang="iw"/>
                        <a:t>4</a:t>
                      </a:r>
                      <a:endParaRPr/>
                    </a:p>
                  </a:txBody>
                  <a:tcPr marT="91425" marB="91425" marR="91425" marL="91425"/>
                </a:tc>
                <a:tc>
                  <a:txBody>
                    <a:bodyPr/>
                    <a:lstStyle/>
                    <a:p>
                      <a:pPr indent="0" lvl="0" marL="0" rtl="0" algn="ctr">
                        <a:spcBef>
                          <a:spcPts val="0"/>
                        </a:spcBef>
                        <a:spcAft>
                          <a:spcPts val="0"/>
                        </a:spcAft>
                        <a:buNone/>
                      </a:pPr>
                      <a:r>
                        <a:rPr lang="iw"/>
                        <a:t>96</a:t>
                      </a:r>
                      <a:endParaRPr/>
                    </a:p>
                  </a:txBody>
                  <a:tcPr marT="91425" marB="91425" marR="91425" marL="91425"/>
                </a:tc>
              </a:tr>
              <a:tr h="381000">
                <a:tc>
                  <a:txBody>
                    <a:bodyPr/>
                    <a:lstStyle/>
                    <a:p>
                      <a:pPr indent="0" lvl="0" marL="0" rtl="0" algn="ctr">
                        <a:spcBef>
                          <a:spcPts val="0"/>
                        </a:spcBef>
                        <a:spcAft>
                          <a:spcPts val="0"/>
                        </a:spcAft>
                        <a:buNone/>
                      </a:pPr>
                      <a:r>
                        <a:rPr lang="iw"/>
                        <a:t>4</a:t>
                      </a:r>
                      <a:endParaRPr/>
                    </a:p>
                  </a:txBody>
                  <a:tcPr marT="91425" marB="91425" marR="91425" marL="91425"/>
                </a:tc>
                <a:tc>
                  <a:txBody>
                    <a:bodyPr/>
                    <a:lstStyle/>
                    <a:p>
                      <a:pPr indent="0" lvl="0" marL="0" rtl="0" algn="ctr">
                        <a:spcBef>
                          <a:spcPts val="0"/>
                        </a:spcBef>
                        <a:spcAft>
                          <a:spcPts val="0"/>
                        </a:spcAft>
                        <a:buNone/>
                      </a:pPr>
                      <a:r>
                        <a:rPr lang="iw"/>
                        <a:t>5</a:t>
                      </a:r>
                      <a:endParaRPr/>
                    </a:p>
                  </a:txBody>
                  <a:tcPr marT="91425" marB="91425" marR="91425" marL="91425"/>
                </a:tc>
                <a:tc>
                  <a:txBody>
                    <a:bodyPr/>
                    <a:lstStyle/>
                    <a:p>
                      <a:pPr indent="0" lvl="0" marL="0" rtl="0" algn="ctr">
                        <a:spcBef>
                          <a:spcPts val="0"/>
                        </a:spcBef>
                        <a:spcAft>
                          <a:spcPts val="0"/>
                        </a:spcAft>
                        <a:buNone/>
                      </a:pPr>
                      <a:r>
                        <a:rPr lang="iw"/>
                        <a:t>128</a:t>
                      </a:r>
                      <a:endParaRPr/>
                    </a:p>
                  </a:txBody>
                  <a:tcPr marT="91425" marB="91425" marR="91425" marL="91425"/>
                </a:tc>
              </a:tr>
              <a:tr h="381000">
                <a:tc>
                  <a:txBody>
                    <a:bodyPr/>
                    <a:lstStyle/>
                    <a:p>
                      <a:pPr indent="0" lvl="0" marL="0" rtl="0" algn="ctr">
                        <a:spcBef>
                          <a:spcPts val="0"/>
                        </a:spcBef>
                        <a:spcAft>
                          <a:spcPts val="0"/>
                        </a:spcAft>
                        <a:buNone/>
                      </a:pPr>
                      <a:r>
                        <a:rPr lang="iw"/>
                        <a:t>5</a:t>
                      </a:r>
                      <a:endParaRPr/>
                    </a:p>
                  </a:txBody>
                  <a:tcPr marT="91425" marB="91425" marR="91425" marL="91425"/>
                </a:tc>
                <a:tc>
                  <a:txBody>
                    <a:bodyPr/>
                    <a:lstStyle/>
                    <a:p>
                      <a:pPr indent="0" lvl="0" marL="0" rtl="0" algn="ctr">
                        <a:spcBef>
                          <a:spcPts val="0"/>
                        </a:spcBef>
                        <a:spcAft>
                          <a:spcPts val="0"/>
                        </a:spcAft>
                        <a:buNone/>
                      </a:pPr>
                      <a:r>
                        <a:rPr lang="iw"/>
                        <a:t>6</a:t>
                      </a:r>
                      <a:endParaRPr/>
                    </a:p>
                  </a:txBody>
                  <a:tcPr marT="91425" marB="91425" marR="91425" marL="91425"/>
                </a:tc>
                <a:tc>
                  <a:txBody>
                    <a:bodyPr/>
                    <a:lstStyle/>
                    <a:p>
                      <a:pPr indent="0" lvl="0" marL="0" rtl="0" algn="ctr">
                        <a:spcBef>
                          <a:spcPts val="0"/>
                        </a:spcBef>
                        <a:spcAft>
                          <a:spcPts val="0"/>
                        </a:spcAft>
                        <a:buNone/>
                      </a:pPr>
                      <a:r>
                        <a:rPr lang="iw"/>
                        <a:t>160</a:t>
                      </a:r>
                      <a:endParaRPr/>
                    </a:p>
                  </a:txBody>
                  <a:tcPr marT="91425" marB="91425" marR="91425" marL="91425"/>
                </a:tc>
              </a:tr>
              <a:tr h="381000">
                <a:tc>
                  <a:txBody>
                    <a:bodyPr/>
                    <a:lstStyle/>
                    <a:p>
                      <a:pPr indent="0" lvl="0" marL="0" rtl="0" algn="ctr">
                        <a:spcBef>
                          <a:spcPts val="0"/>
                        </a:spcBef>
                        <a:spcAft>
                          <a:spcPts val="0"/>
                        </a:spcAft>
                        <a:buNone/>
                      </a:pPr>
                      <a:r>
                        <a:rPr lang="iw"/>
                        <a:t>6</a:t>
                      </a:r>
                      <a:endParaRPr/>
                    </a:p>
                  </a:txBody>
                  <a:tcPr marT="91425" marB="91425" marR="91425" marL="91425"/>
                </a:tc>
                <a:tc>
                  <a:txBody>
                    <a:bodyPr/>
                    <a:lstStyle/>
                    <a:p>
                      <a:pPr indent="0" lvl="0" marL="0" rtl="0" algn="ctr">
                        <a:spcBef>
                          <a:spcPts val="0"/>
                        </a:spcBef>
                        <a:spcAft>
                          <a:spcPts val="0"/>
                        </a:spcAft>
                        <a:buNone/>
                      </a:pPr>
                      <a:r>
                        <a:rPr lang="iw"/>
                        <a:t>7</a:t>
                      </a:r>
                      <a:endParaRPr/>
                    </a:p>
                  </a:txBody>
                  <a:tcPr marT="91425" marB="91425" marR="91425" marL="91425"/>
                </a:tc>
                <a:tc>
                  <a:txBody>
                    <a:bodyPr/>
                    <a:lstStyle/>
                    <a:p>
                      <a:pPr indent="0" lvl="0" marL="0" rtl="0" algn="ctr">
                        <a:spcBef>
                          <a:spcPts val="0"/>
                        </a:spcBef>
                        <a:spcAft>
                          <a:spcPts val="0"/>
                        </a:spcAft>
                        <a:buNone/>
                      </a:pPr>
                      <a:r>
                        <a:rPr lang="iw"/>
                        <a:t>192</a:t>
                      </a:r>
                      <a:endParaRPr/>
                    </a:p>
                  </a:txBody>
                  <a:tcPr marT="91425" marB="91425" marR="91425" marL="91425"/>
                </a:tc>
              </a:tr>
              <a:tr h="381000">
                <a:tc>
                  <a:txBody>
                    <a:bodyPr/>
                    <a:lstStyle/>
                    <a:p>
                      <a:pPr indent="0" lvl="0" marL="0" rtl="0" algn="ctr">
                        <a:spcBef>
                          <a:spcPts val="0"/>
                        </a:spcBef>
                        <a:spcAft>
                          <a:spcPts val="0"/>
                        </a:spcAft>
                        <a:buNone/>
                      </a:pPr>
                      <a:r>
                        <a:rPr lang="iw"/>
                        <a:t>7</a:t>
                      </a:r>
                      <a:endParaRPr/>
                    </a:p>
                  </a:txBody>
                  <a:tcPr marT="91425" marB="91425" marR="91425" marL="91425"/>
                </a:tc>
                <a:tc>
                  <a:txBody>
                    <a:bodyPr/>
                    <a:lstStyle/>
                    <a:p>
                      <a:pPr indent="0" lvl="0" marL="0" rtl="0" algn="ctr">
                        <a:spcBef>
                          <a:spcPts val="0"/>
                        </a:spcBef>
                        <a:spcAft>
                          <a:spcPts val="0"/>
                        </a:spcAft>
                        <a:buNone/>
                      </a:pPr>
                      <a:r>
                        <a:rPr lang="iw"/>
                        <a:t>9</a:t>
                      </a:r>
                      <a:endParaRPr/>
                    </a:p>
                  </a:txBody>
                  <a:tcPr marT="91425" marB="91425" marR="91425" marL="91425"/>
                </a:tc>
                <a:tc>
                  <a:txBody>
                    <a:bodyPr/>
                    <a:lstStyle/>
                    <a:p>
                      <a:pPr indent="0" lvl="0" marL="0" rtl="0" algn="ctr">
                        <a:spcBef>
                          <a:spcPts val="0"/>
                        </a:spcBef>
                        <a:spcAft>
                          <a:spcPts val="0"/>
                        </a:spcAft>
                        <a:buNone/>
                      </a:pPr>
                      <a:r>
                        <a:rPr lang="iw"/>
                        <a:t>255</a:t>
                      </a:r>
                      <a:endParaRPr/>
                    </a:p>
                  </a:txBody>
                  <a:tcPr marT="91425" marB="91425" marR="91425" marL="91425"/>
                </a:tc>
              </a:tr>
            </a:tbl>
          </a:graphicData>
        </a:graphic>
      </p:graphicFrame>
      <p:sp>
        <p:nvSpPr>
          <p:cNvPr id="165" name="Google Shape;165;p33"/>
          <p:cNvSpPr txBox="1"/>
          <p:nvPr/>
        </p:nvSpPr>
        <p:spPr>
          <a:xfrm>
            <a:off x="1012100" y="208750"/>
            <a:ext cx="7010100" cy="37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w" sz="2200">
                <a:solidFill>
                  <a:schemeClr val="dk2"/>
                </a:solidFill>
                <a:highlight>
                  <a:srgbClr val="00FFFF"/>
                </a:highlight>
              </a:rPr>
              <a:t>continue</a:t>
            </a:r>
            <a:endParaRPr b="1" sz="2200">
              <a:solidFill>
                <a:schemeClr val="dk2"/>
              </a:solidFill>
              <a:highlight>
                <a:srgbClr val="00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4"/>
          <p:cNvSpPr txBox="1"/>
          <p:nvPr/>
        </p:nvSpPr>
        <p:spPr>
          <a:xfrm>
            <a:off x="179475" y="168475"/>
            <a:ext cx="8675400" cy="48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w" sz="1800">
                <a:solidFill>
                  <a:schemeClr val="dk2"/>
                </a:solidFill>
              </a:rPr>
              <a:t>So final image will be:</a:t>
            </a:r>
            <a:br>
              <a:rPr lang="iw" sz="1800">
                <a:solidFill>
                  <a:schemeClr val="dk2"/>
                </a:solidFill>
              </a:rPr>
            </a:br>
            <a:r>
              <a:rPr lang="iw" sz="1800">
                <a:solidFill>
                  <a:schemeClr val="dk2"/>
                </a:solidFill>
              </a:rPr>
              <a:t>[   0     32    64</a:t>
            </a:r>
            <a:endParaRPr sz="1800">
              <a:solidFill>
                <a:schemeClr val="dk2"/>
              </a:solidFill>
            </a:endParaRPr>
          </a:p>
          <a:p>
            <a:pPr indent="0" lvl="0" marL="0" rtl="0" algn="l">
              <a:spcBef>
                <a:spcPts val="0"/>
              </a:spcBef>
              <a:spcAft>
                <a:spcPts val="0"/>
              </a:spcAft>
              <a:buNone/>
            </a:pPr>
            <a:r>
              <a:rPr lang="iw" sz="1800">
                <a:solidFill>
                  <a:schemeClr val="dk2"/>
                </a:solidFill>
              </a:rPr>
              <a:t>   96   128  160</a:t>
            </a:r>
            <a:endParaRPr sz="1800">
              <a:solidFill>
                <a:schemeClr val="dk2"/>
              </a:solidFill>
            </a:endParaRPr>
          </a:p>
          <a:p>
            <a:pPr indent="0" lvl="0" marL="0" rtl="0" algn="l">
              <a:spcBef>
                <a:spcPts val="0"/>
              </a:spcBef>
              <a:spcAft>
                <a:spcPts val="0"/>
              </a:spcAft>
              <a:buNone/>
            </a:pPr>
            <a:r>
              <a:rPr lang="iw" sz="1800">
                <a:solidFill>
                  <a:schemeClr val="dk2"/>
                </a:solidFill>
              </a:rPr>
              <a:t>  192  255  255]</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accent2"/>
              </a:buClr>
              <a:buSzPts val="1800"/>
              <a:buChar char="●"/>
            </a:pPr>
            <a:r>
              <a:rPr b="1" lang="iw" sz="1800">
                <a:solidFill>
                  <a:schemeClr val="accent2"/>
                </a:solidFill>
              </a:rPr>
              <a:t>These steps ensure that the pixel intensities are spread across the entire range (0-255), enhancing the contrast of the image.</a:t>
            </a:r>
            <a:endParaRPr b="1" sz="1800">
              <a:solidFill>
                <a:schemeClr val="accent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5"/>
          <p:cNvSpPr txBox="1"/>
          <p:nvPr/>
        </p:nvSpPr>
        <p:spPr>
          <a:xfrm>
            <a:off x="192900" y="155050"/>
            <a:ext cx="8433600" cy="4794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accent2"/>
              </a:buClr>
              <a:buSzPts val="1800"/>
              <a:buChar char="●"/>
            </a:pPr>
            <a:r>
              <a:rPr lang="iw" sz="1800">
                <a:solidFill>
                  <a:schemeClr val="accent2"/>
                </a:solidFill>
              </a:rPr>
              <a:t>The last step is:</a:t>
            </a:r>
            <a:br>
              <a:rPr lang="iw" sz="1800">
                <a:solidFill>
                  <a:schemeClr val="accent2"/>
                </a:solidFill>
              </a:rPr>
            </a:br>
            <a:r>
              <a:rPr lang="iw" sz="1600">
                <a:solidFill>
                  <a:schemeClr val="accent2"/>
                </a:solidFill>
                <a:highlight>
                  <a:srgbClr val="C9DAF8"/>
                </a:highlight>
              </a:rPr>
              <a:t>heat_map_color_sobel = cv2.applyColorMap(heat_map_sobel, cv2.COLORMAP_JET)</a:t>
            </a:r>
            <a:endParaRPr sz="1600">
              <a:solidFill>
                <a:schemeClr val="accent2"/>
              </a:solidFill>
              <a:highlight>
                <a:srgbClr val="C9DAF8"/>
              </a:highlight>
            </a:endParaRPr>
          </a:p>
          <a:p>
            <a:pPr indent="0" lvl="0" marL="457200" rtl="0" algn="l">
              <a:spcBef>
                <a:spcPts val="0"/>
              </a:spcBef>
              <a:spcAft>
                <a:spcPts val="0"/>
              </a:spcAft>
              <a:buNone/>
            </a:pPr>
            <a:r>
              <a:rPr lang="iw" sz="1800">
                <a:solidFill>
                  <a:schemeClr val="accent2"/>
                </a:solidFill>
              </a:rPr>
              <a:t>which is convert the equalized grayscale image into a color-coded heatmap using a color map.</a:t>
            </a:r>
            <a:endParaRPr sz="1800">
              <a:solidFill>
                <a:schemeClr val="accent2"/>
              </a:solidFill>
            </a:endParaRPr>
          </a:p>
          <a:p>
            <a:pPr indent="0" lvl="0" marL="457200" rtl="0" algn="l">
              <a:spcBef>
                <a:spcPts val="0"/>
              </a:spcBef>
              <a:spcAft>
                <a:spcPts val="0"/>
              </a:spcAft>
              <a:buNone/>
            </a:pPr>
            <a:r>
              <a:t/>
            </a:r>
            <a:endParaRPr sz="18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b="1" lang="iw" sz="1600">
                <a:solidFill>
                  <a:schemeClr val="dk1"/>
                </a:solidFill>
              </a:rPr>
              <a:t>Color Mapping</a:t>
            </a:r>
            <a:r>
              <a:rPr lang="iw" sz="1600">
                <a:solidFill>
                  <a:schemeClr val="dk1"/>
                </a:solidFill>
              </a:rPr>
              <a:t>:</a:t>
            </a:r>
            <a:endParaRPr sz="1600">
              <a:solidFill>
                <a:schemeClr val="dk1"/>
              </a:solidFill>
            </a:endParaRPr>
          </a:p>
          <a:p>
            <a:pPr indent="-330200" lvl="0" marL="457200" rtl="0" algn="l">
              <a:lnSpc>
                <a:spcPct val="115000"/>
              </a:lnSpc>
              <a:spcBef>
                <a:spcPts val="1200"/>
              </a:spcBef>
              <a:spcAft>
                <a:spcPts val="0"/>
              </a:spcAft>
              <a:buClr>
                <a:schemeClr val="dk1"/>
              </a:buClr>
              <a:buSzPts val="1600"/>
              <a:buChar char="●"/>
            </a:pPr>
            <a:r>
              <a:rPr b="1" lang="iw" sz="1600">
                <a:solidFill>
                  <a:schemeClr val="dk1"/>
                </a:solidFill>
              </a:rPr>
              <a:t>Low intensity values (e.g., 0)</a:t>
            </a:r>
            <a:r>
              <a:rPr lang="iw" sz="1600">
                <a:solidFill>
                  <a:schemeClr val="dk1"/>
                </a:solidFill>
              </a:rPr>
              <a:t>: Mapped to blue.</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iw" sz="1600">
                <a:solidFill>
                  <a:schemeClr val="dk1"/>
                </a:solidFill>
              </a:rPr>
              <a:t>Mid-range values (e.g., 128)</a:t>
            </a:r>
            <a:r>
              <a:rPr lang="iw" sz="1600">
                <a:solidFill>
                  <a:schemeClr val="dk1"/>
                </a:solidFill>
              </a:rPr>
              <a:t>: Mapped to green.</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iw" sz="1600">
                <a:solidFill>
                  <a:schemeClr val="dk1"/>
                </a:solidFill>
              </a:rPr>
              <a:t>High intensity values (e.g., 255)</a:t>
            </a:r>
            <a:r>
              <a:rPr lang="iw" sz="1600">
                <a:solidFill>
                  <a:schemeClr val="dk1"/>
                </a:solidFill>
              </a:rPr>
              <a:t>: Mapped to red.</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iw" sz="1600">
                <a:solidFill>
                  <a:schemeClr val="dk1"/>
                </a:solidFill>
              </a:rPr>
              <a:t>All other pixels are mapped to the colors between.</a:t>
            </a:r>
            <a:endParaRPr sz="1600">
              <a:solidFill>
                <a:schemeClr val="dk1"/>
              </a:solidFill>
            </a:endParaRPr>
          </a:p>
          <a:p>
            <a:pPr indent="0" lvl="0" marL="457200" rtl="0" algn="l">
              <a:spcBef>
                <a:spcPts val="120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6"/>
          <p:cNvSpPr txBox="1"/>
          <p:nvPr/>
        </p:nvSpPr>
        <p:spPr>
          <a:xfrm>
            <a:off x="320600" y="143000"/>
            <a:ext cx="8176500" cy="495900"/>
          </a:xfrm>
          <a:prstGeom prst="rect">
            <a:avLst/>
          </a:prstGeom>
          <a:noFill/>
          <a:ln>
            <a:noFill/>
          </a:ln>
        </p:spPr>
        <p:txBody>
          <a:bodyPr anchorCtr="0" anchor="t" bIns="91425" lIns="91425" spcFirstLastPara="1" rIns="91425" wrap="square" tIns="91425">
            <a:noAutofit/>
          </a:bodyPr>
          <a:lstStyle/>
          <a:p>
            <a:pPr indent="0" lvl="0" marL="0" rtl="1" algn="ctr">
              <a:spcBef>
                <a:spcPts val="0"/>
              </a:spcBef>
              <a:spcAft>
                <a:spcPts val="0"/>
              </a:spcAft>
              <a:buNone/>
            </a:pPr>
            <a:r>
              <a:rPr lang="iw" sz="2000">
                <a:solidFill>
                  <a:schemeClr val="dk2"/>
                </a:solidFill>
                <a:highlight>
                  <a:srgbClr val="00FFFF"/>
                </a:highlight>
              </a:rPr>
              <a:t>כל השלבים על התמונות שלנו</a:t>
            </a:r>
            <a:endParaRPr sz="2000">
              <a:solidFill>
                <a:schemeClr val="dk2"/>
              </a:solidFill>
              <a:highlight>
                <a:srgbClr val="00FFFF"/>
              </a:highlight>
            </a:endParaRPr>
          </a:p>
        </p:txBody>
      </p:sp>
      <p:pic>
        <p:nvPicPr>
          <p:cNvPr id="181" name="Google Shape;181;p36"/>
          <p:cNvPicPr preferRelativeResize="0"/>
          <p:nvPr/>
        </p:nvPicPr>
        <p:blipFill>
          <a:blip r:embed="rId3">
            <a:alphaModFix/>
          </a:blip>
          <a:stretch>
            <a:fillRect/>
          </a:stretch>
        </p:blipFill>
        <p:spPr>
          <a:xfrm>
            <a:off x="2466350" y="1026575"/>
            <a:ext cx="3885000" cy="3860725"/>
          </a:xfrm>
          <a:prstGeom prst="rect">
            <a:avLst/>
          </a:prstGeom>
          <a:noFill/>
          <a:ln>
            <a:noFill/>
          </a:ln>
        </p:spPr>
      </p:pic>
      <p:sp>
        <p:nvSpPr>
          <p:cNvPr id="182" name="Google Shape;182;p36"/>
          <p:cNvSpPr txBox="1"/>
          <p:nvPr/>
        </p:nvSpPr>
        <p:spPr>
          <a:xfrm>
            <a:off x="2512100" y="742763"/>
            <a:ext cx="3793500" cy="2838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w" sz="1800">
                <a:solidFill>
                  <a:schemeClr val="dk2"/>
                </a:solidFill>
              </a:rPr>
              <a:t>Original</a:t>
            </a:r>
            <a:endParaRPr sz="18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7"/>
          <p:cNvSpPr txBox="1"/>
          <p:nvPr/>
        </p:nvSpPr>
        <p:spPr>
          <a:xfrm>
            <a:off x="366725" y="131475"/>
            <a:ext cx="8280300" cy="47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w" sz="2000">
                <a:solidFill>
                  <a:schemeClr val="dk2"/>
                </a:solidFill>
                <a:highlight>
                  <a:srgbClr val="00FFFF"/>
                </a:highlight>
              </a:rPr>
              <a:t>Find external contour</a:t>
            </a:r>
            <a:endParaRPr sz="2000">
              <a:solidFill>
                <a:schemeClr val="dk2"/>
              </a:solidFill>
              <a:highlight>
                <a:srgbClr val="00FFFF"/>
              </a:highlight>
            </a:endParaRPr>
          </a:p>
        </p:txBody>
      </p:sp>
      <p:pic>
        <p:nvPicPr>
          <p:cNvPr id="188" name="Google Shape;188;p37"/>
          <p:cNvPicPr preferRelativeResize="0"/>
          <p:nvPr/>
        </p:nvPicPr>
        <p:blipFill>
          <a:blip r:embed="rId3">
            <a:alphaModFix/>
          </a:blip>
          <a:stretch>
            <a:fillRect/>
          </a:stretch>
        </p:blipFill>
        <p:spPr>
          <a:xfrm>
            <a:off x="2308975" y="604275"/>
            <a:ext cx="4225454" cy="42344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8"/>
          <p:cNvPicPr preferRelativeResize="0"/>
          <p:nvPr/>
        </p:nvPicPr>
        <p:blipFill>
          <a:blip r:embed="rId3">
            <a:alphaModFix/>
          </a:blip>
          <a:stretch>
            <a:fillRect/>
          </a:stretch>
        </p:blipFill>
        <p:spPr>
          <a:xfrm>
            <a:off x="2119675" y="628075"/>
            <a:ext cx="4349351" cy="4316899"/>
          </a:xfrm>
          <a:prstGeom prst="rect">
            <a:avLst/>
          </a:prstGeom>
          <a:noFill/>
          <a:ln>
            <a:noFill/>
          </a:ln>
        </p:spPr>
      </p:pic>
      <p:sp>
        <p:nvSpPr>
          <p:cNvPr id="194" name="Google Shape;194;p38"/>
          <p:cNvSpPr txBox="1"/>
          <p:nvPr/>
        </p:nvSpPr>
        <p:spPr>
          <a:xfrm>
            <a:off x="793425" y="143000"/>
            <a:ext cx="7623000" cy="42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w" sz="1800">
                <a:solidFill>
                  <a:schemeClr val="dk2"/>
                </a:solidFill>
                <a:highlight>
                  <a:srgbClr val="00FFFF"/>
                </a:highlight>
              </a:rPr>
              <a:t>Make it as grayscale</a:t>
            </a:r>
            <a:endParaRPr sz="1800">
              <a:solidFill>
                <a:schemeClr val="dk2"/>
              </a:solidFill>
              <a:highlight>
                <a:srgbClr val="00FFFF"/>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39"/>
          <p:cNvPicPr preferRelativeResize="0"/>
          <p:nvPr/>
        </p:nvPicPr>
        <p:blipFill>
          <a:blip r:embed="rId3">
            <a:alphaModFix/>
          </a:blip>
          <a:stretch>
            <a:fillRect/>
          </a:stretch>
        </p:blipFill>
        <p:spPr>
          <a:xfrm>
            <a:off x="2621230" y="685075"/>
            <a:ext cx="4165596" cy="4259900"/>
          </a:xfrm>
          <a:prstGeom prst="rect">
            <a:avLst/>
          </a:prstGeom>
          <a:noFill/>
          <a:ln>
            <a:noFill/>
          </a:ln>
        </p:spPr>
      </p:pic>
      <p:sp>
        <p:nvSpPr>
          <p:cNvPr id="200" name="Google Shape;200;p39"/>
          <p:cNvSpPr txBox="1"/>
          <p:nvPr/>
        </p:nvSpPr>
        <p:spPr>
          <a:xfrm>
            <a:off x="1139400" y="166075"/>
            <a:ext cx="7576800" cy="51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w" sz="1900">
                <a:solidFill>
                  <a:schemeClr val="dk2"/>
                </a:solidFill>
                <a:highlight>
                  <a:srgbClr val="00FFFF"/>
                </a:highlight>
              </a:rPr>
              <a:t>Apply Gaussian for blurring the image</a:t>
            </a:r>
            <a:endParaRPr sz="1900">
              <a:solidFill>
                <a:schemeClr val="dk2"/>
              </a:solidFill>
              <a:highlight>
                <a:srgbClr val="00FFFF"/>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0"/>
          <p:cNvSpPr txBox="1"/>
          <p:nvPr/>
        </p:nvSpPr>
        <p:spPr>
          <a:xfrm>
            <a:off x="597375" y="108400"/>
            <a:ext cx="8107500" cy="46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w" sz="2000">
                <a:solidFill>
                  <a:schemeClr val="dk2"/>
                </a:solidFill>
                <a:highlight>
                  <a:srgbClr val="00FFFF"/>
                </a:highlight>
              </a:rPr>
              <a:t>Sobel on x axis</a:t>
            </a:r>
            <a:endParaRPr sz="2000">
              <a:solidFill>
                <a:schemeClr val="dk2"/>
              </a:solidFill>
              <a:highlight>
                <a:srgbClr val="00FFFF"/>
              </a:highlight>
            </a:endParaRPr>
          </a:p>
        </p:txBody>
      </p:sp>
      <p:pic>
        <p:nvPicPr>
          <p:cNvPr id="206" name="Google Shape;206;p40"/>
          <p:cNvPicPr preferRelativeResize="0"/>
          <p:nvPr/>
        </p:nvPicPr>
        <p:blipFill>
          <a:blip r:embed="rId3">
            <a:alphaModFix/>
          </a:blip>
          <a:stretch>
            <a:fillRect/>
          </a:stretch>
        </p:blipFill>
        <p:spPr>
          <a:xfrm>
            <a:off x="2528538" y="641475"/>
            <a:ext cx="4245184" cy="4268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1"/>
          <p:cNvSpPr txBox="1"/>
          <p:nvPr/>
        </p:nvSpPr>
        <p:spPr>
          <a:xfrm>
            <a:off x="562775" y="131475"/>
            <a:ext cx="8015100" cy="46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w" sz="2000">
                <a:solidFill>
                  <a:schemeClr val="dk2"/>
                </a:solidFill>
                <a:highlight>
                  <a:srgbClr val="00FFFF"/>
                </a:highlight>
              </a:rPr>
              <a:t>Sobel on y axis</a:t>
            </a:r>
            <a:endParaRPr sz="2000">
              <a:solidFill>
                <a:schemeClr val="dk2"/>
              </a:solidFill>
              <a:highlight>
                <a:srgbClr val="00FFFF"/>
              </a:highlight>
            </a:endParaRPr>
          </a:p>
        </p:txBody>
      </p:sp>
      <p:pic>
        <p:nvPicPr>
          <p:cNvPr id="212" name="Google Shape;212;p41"/>
          <p:cNvPicPr preferRelativeResize="0"/>
          <p:nvPr/>
        </p:nvPicPr>
        <p:blipFill>
          <a:blip r:embed="rId3">
            <a:alphaModFix/>
          </a:blip>
          <a:stretch>
            <a:fillRect/>
          </a:stretch>
        </p:blipFill>
        <p:spPr>
          <a:xfrm>
            <a:off x="2285925" y="664550"/>
            <a:ext cx="4167920" cy="4245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nvSpPr>
        <p:spPr>
          <a:xfrm>
            <a:off x="179475" y="168475"/>
            <a:ext cx="8729100" cy="483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w" sz="2100">
                <a:solidFill>
                  <a:schemeClr val="dk2"/>
                </a:solidFill>
                <a:highlight>
                  <a:srgbClr val="00FFFF"/>
                </a:highlight>
              </a:rPr>
              <a:t>Gaussian blurring</a:t>
            </a:r>
            <a:endParaRPr sz="2100">
              <a:solidFill>
                <a:schemeClr val="dk2"/>
              </a:solidFill>
              <a:highlight>
                <a:srgbClr val="00FFFF"/>
              </a:highlight>
            </a:endParaRPr>
          </a:p>
          <a:p>
            <a:pPr indent="0" lvl="0" marL="0" rtl="0" algn="just">
              <a:spcBef>
                <a:spcPts val="0"/>
              </a:spcBef>
              <a:spcAft>
                <a:spcPts val="0"/>
              </a:spcAft>
              <a:buNone/>
            </a:pPr>
            <a:r>
              <a:rPr lang="iw" sz="1800">
                <a:solidFill>
                  <a:schemeClr val="accent2"/>
                </a:solidFill>
              </a:rPr>
              <a:t>Lets suppose we have this section in an image:</a:t>
            </a:r>
            <a:endParaRPr sz="1800">
              <a:solidFill>
                <a:schemeClr val="accent2"/>
              </a:solidFill>
            </a:endParaRPr>
          </a:p>
          <a:p>
            <a:pPr indent="0" lvl="0" marL="0" rtl="0" algn="just">
              <a:spcBef>
                <a:spcPts val="0"/>
              </a:spcBef>
              <a:spcAft>
                <a:spcPts val="0"/>
              </a:spcAft>
              <a:buClr>
                <a:schemeClr val="dk1"/>
              </a:buClr>
              <a:buSzPts val="1100"/>
              <a:buFont typeface="Arial"/>
              <a:buNone/>
            </a:pPr>
            <a:r>
              <a:rPr lang="iw" sz="1800">
                <a:solidFill>
                  <a:schemeClr val="accent2"/>
                </a:solidFill>
              </a:rPr>
              <a:t>[  [10, 20, 30, 40, 50],</a:t>
            </a:r>
            <a:endParaRPr sz="1800">
              <a:solidFill>
                <a:schemeClr val="accent2"/>
              </a:solidFill>
            </a:endParaRPr>
          </a:p>
          <a:p>
            <a:pPr indent="0" lvl="0" marL="0" rtl="0" algn="just">
              <a:spcBef>
                <a:spcPts val="0"/>
              </a:spcBef>
              <a:spcAft>
                <a:spcPts val="0"/>
              </a:spcAft>
              <a:buClr>
                <a:schemeClr val="dk1"/>
              </a:buClr>
              <a:buSzPts val="1100"/>
              <a:buFont typeface="Arial"/>
              <a:buNone/>
            </a:pPr>
            <a:r>
              <a:rPr lang="iw" sz="1800">
                <a:solidFill>
                  <a:schemeClr val="accent2"/>
                </a:solidFill>
              </a:rPr>
              <a:t>  [60, 70, 80, 90, 100],</a:t>
            </a:r>
            <a:endParaRPr sz="1800">
              <a:solidFill>
                <a:schemeClr val="accent2"/>
              </a:solidFill>
            </a:endParaRPr>
          </a:p>
          <a:p>
            <a:pPr indent="0" lvl="0" marL="0" rtl="0" algn="just">
              <a:spcBef>
                <a:spcPts val="0"/>
              </a:spcBef>
              <a:spcAft>
                <a:spcPts val="0"/>
              </a:spcAft>
              <a:buClr>
                <a:schemeClr val="dk1"/>
              </a:buClr>
              <a:buSzPts val="1100"/>
              <a:buFont typeface="Arial"/>
              <a:buNone/>
            </a:pPr>
            <a:r>
              <a:rPr lang="iw" sz="1800">
                <a:solidFill>
                  <a:schemeClr val="accent2"/>
                </a:solidFill>
              </a:rPr>
              <a:t>  [110, 120, 130, 140, 150],</a:t>
            </a:r>
            <a:endParaRPr sz="1800">
              <a:solidFill>
                <a:schemeClr val="accent2"/>
              </a:solidFill>
            </a:endParaRPr>
          </a:p>
          <a:p>
            <a:pPr indent="0" lvl="0" marL="0" rtl="0" algn="just">
              <a:spcBef>
                <a:spcPts val="0"/>
              </a:spcBef>
              <a:spcAft>
                <a:spcPts val="0"/>
              </a:spcAft>
              <a:buClr>
                <a:schemeClr val="dk1"/>
              </a:buClr>
              <a:buSzPts val="1100"/>
              <a:buFont typeface="Arial"/>
              <a:buNone/>
            </a:pPr>
            <a:r>
              <a:rPr lang="iw" sz="1800">
                <a:solidFill>
                  <a:schemeClr val="accent2"/>
                </a:solidFill>
              </a:rPr>
              <a:t>  [160, 170, 180, 190, 200],</a:t>
            </a:r>
            <a:endParaRPr sz="1800">
              <a:solidFill>
                <a:schemeClr val="accent2"/>
              </a:solidFill>
            </a:endParaRPr>
          </a:p>
          <a:p>
            <a:pPr indent="0" lvl="0" marL="0" rtl="0" algn="just">
              <a:spcBef>
                <a:spcPts val="0"/>
              </a:spcBef>
              <a:spcAft>
                <a:spcPts val="0"/>
              </a:spcAft>
              <a:buClr>
                <a:schemeClr val="dk1"/>
              </a:buClr>
              <a:buSzPts val="1100"/>
              <a:buFont typeface="Arial"/>
              <a:buNone/>
            </a:pPr>
            <a:r>
              <a:rPr lang="iw" sz="1800">
                <a:solidFill>
                  <a:schemeClr val="accent2"/>
                </a:solidFill>
              </a:rPr>
              <a:t>  [210, 220, 230, 240, 250]</a:t>
            </a:r>
            <a:endParaRPr sz="1800">
              <a:solidFill>
                <a:schemeClr val="accent2"/>
              </a:solidFill>
            </a:endParaRPr>
          </a:p>
          <a:p>
            <a:pPr indent="0" lvl="0" marL="0" rtl="0" algn="just">
              <a:spcBef>
                <a:spcPts val="0"/>
              </a:spcBef>
              <a:spcAft>
                <a:spcPts val="0"/>
              </a:spcAft>
              <a:buClr>
                <a:schemeClr val="dk1"/>
              </a:buClr>
              <a:buSzPts val="1100"/>
              <a:buFont typeface="Arial"/>
              <a:buNone/>
            </a:pPr>
            <a:r>
              <a:rPr lang="iw" sz="1800">
                <a:solidFill>
                  <a:schemeClr val="accent2"/>
                </a:solidFill>
              </a:rPr>
              <a:t>]</a:t>
            </a:r>
            <a:endParaRPr sz="1800">
              <a:solidFill>
                <a:schemeClr val="accent2"/>
              </a:solidFill>
            </a:endParaRPr>
          </a:p>
          <a:p>
            <a:pPr indent="0" lvl="0" marL="0" rtl="0" algn="just">
              <a:spcBef>
                <a:spcPts val="0"/>
              </a:spcBef>
              <a:spcAft>
                <a:spcPts val="0"/>
              </a:spcAft>
              <a:buNone/>
            </a:pPr>
            <a:r>
              <a:t/>
            </a:r>
            <a:endParaRPr sz="1800">
              <a:solidFill>
                <a:schemeClr val="accent2"/>
              </a:solidFill>
            </a:endParaRPr>
          </a:p>
          <a:p>
            <a:pPr indent="0" lvl="0" marL="0" rtl="0" algn="just">
              <a:spcBef>
                <a:spcPts val="0"/>
              </a:spcBef>
              <a:spcAft>
                <a:spcPts val="0"/>
              </a:spcAft>
              <a:buNone/>
            </a:pPr>
            <a:r>
              <a:rPr lang="iw" sz="1800">
                <a:solidFill>
                  <a:schemeClr val="accent2"/>
                </a:solidFill>
              </a:rPr>
              <a:t>lets say that our gaussian kernel is:</a:t>
            </a:r>
            <a:br>
              <a:rPr lang="iw" sz="1800">
                <a:solidFill>
                  <a:schemeClr val="accent2"/>
                </a:solidFill>
              </a:rPr>
            </a:br>
            <a:r>
              <a:rPr lang="iw" sz="1800">
                <a:solidFill>
                  <a:schemeClr val="accent2"/>
                </a:solidFill>
              </a:rPr>
              <a:t>[ [1, 2, 1],</a:t>
            </a:r>
            <a:endParaRPr sz="1800">
              <a:solidFill>
                <a:schemeClr val="accent2"/>
              </a:solidFill>
            </a:endParaRPr>
          </a:p>
          <a:p>
            <a:pPr indent="0" lvl="0" marL="0" rtl="0" algn="just">
              <a:spcBef>
                <a:spcPts val="0"/>
              </a:spcBef>
              <a:spcAft>
                <a:spcPts val="0"/>
              </a:spcAft>
              <a:buNone/>
            </a:pPr>
            <a:r>
              <a:rPr lang="iw" sz="1800">
                <a:solidFill>
                  <a:schemeClr val="accent2"/>
                </a:solidFill>
              </a:rPr>
              <a:t> [2, 4, 2], </a:t>
            </a:r>
            <a:endParaRPr sz="1800">
              <a:solidFill>
                <a:schemeClr val="accent2"/>
              </a:solidFill>
            </a:endParaRPr>
          </a:p>
          <a:p>
            <a:pPr indent="0" lvl="0" marL="0" rtl="0" algn="just">
              <a:spcBef>
                <a:spcPts val="0"/>
              </a:spcBef>
              <a:spcAft>
                <a:spcPts val="0"/>
              </a:spcAft>
              <a:buNone/>
            </a:pPr>
            <a:r>
              <a:rPr lang="iw" sz="1800">
                <a:solidFill>
                  <a:schemeClr val="accent2"/>
                </a:solidFill>
              </a:rPr>
              <a:t>[1, 2, 1] ]</a:t>
            </a:r>
            <a:endParaRPr sz="1800">
              <a:solidFill>
                <a:schemeClr val="accent2"/>
              </a:solidFill>
            </a:endParaRPr>
          </a:p>
          <a:p>
            <a:pPr indent="0" lvl="0" marL="0" rtl="0" algn="just">
              <a:spcBef>
                <a:spcPts val="0"/>
              </a:spcBef>
              <a:spcAft>
                <a:spcPts val="0"/>
              </a:spcAft>
              <a:buNone/>
            </a:pPr>
            <a:r>
              <a:t/>
            </a:r>
            <a:endParaRPr sz="1800">
              <a:solidFill>
                <a:schemeClr val="accent2"/>
              </a:solidFill>
            </a:endParaRPr>
          </a:p>
          <a:p>
            <a:pPr indent="0" lvl="0" marL="0" rtl="0" algn="just">
              <a:spcBef>
                <a:spcPts val="0"/>
              </a:spcBef>
              <a:spcAft>
                <a:spcPts val="0"/>
              </a:spcAft>
              <a:buClr>
                <a:schemeClr val="dk1"/>
              </a:buClr>
              <a:buSzPts val="1100"/>
              <a:buFont typeface="Arial"/>
              <a:buNone/>
            </a:pPr>
            <a:r>
              <a:rPr lang="iw" sz="1800">
                <a:solidFill>
                  <a:schemeClr val="accent2"/>
                </a:solidFill>
              </a:rPr>
              <a:t>which means that the kernel that we work with is 3x3 size (and not 13*13 as we used in our project).</a:t>
            </a:r>
            <a:endParaRPr sz="1800">
              <a:solidFill>
                <a:schemeClr val="accent2"/>
              </a:solidFill>
            </a:endParaRPr>
          </a:p>
          <a:p>
            <a:pPr indent="0" lvl="0" marL="0" rtl="0" algn="just">
              <a:spcBef>
                <a:spcPts val="0"/>
              </a:spcBef>
              <a:spcAft>
                <a:spcPts val="0"/>
              </a:spcAft>
              <a:buNone/>
            </a:pPr>
            <a:r>
              <a:t/>
            </a:r>
            <a:endParaRPr sz="1800">
              <a:solidFill>
                <a:schemeClr val="dk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42"/>
          <p:cNvPicPr preferRelativeResize="0"/>
          <p:nvPr/>
        </p:nvPicPr>
        <p:blipFill>
          <a:blip r:embed="rId3">
            <a:alphaModFix/>
          </a:blip>
          <a:stretch>
            <a:fillRect/>
          </a:stretch>
        </p:blipFill>
        <p:spPr>
          <a:xfrm>
            <a:off x="2381774" y="604325"/>
            <a:ext cx="4380450" cy="4421400"/>
          </a:xfrm>
          <a:prstGeom prst="rect">
            <a:avLst/>
          </a:prstGeom>
          <a:noFill/>
          <a:ln>
            <a:noFill/>
          </a:ln>
        </p:spPr>
      </p:pic>
      <p:sp>
        <p:nvSpPr>
          <p:cNvPr id="218" name="Google Shape;218;p42"/>
          <p:cNvSpPr txBox="1"/>
          <p:nvPr/>
        </p:nvSpPr>
        <p:spPr>
          <a:xfrm>
            <a:off x="1139400" y="108400"/>
            <a:ext cx="7161600" cy="41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w" sz="2000">
                <a:solidFill>
                  <a:schemeClr val="dk2"/>
                </a:solidFill>
                <a:highlight>
                  <a:srgbClr val="00FFFF"/>
                </a:highlight>
              </a:rPr>
              <a:t>Full sobel on both x axis and y axis</a:t>
            </a:r>
            <a:endParaRPr sz="2000">
              <a:solidFill>
                <a:schemeClr val="dk2"/>
              </a:solidFill>
              <a:highlight>
                <a:srgbClr val="00FFFF"/>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43"/>
          <p:cNvPicPr preferRelativeResize="0"/>
          <p:nvPr/>
        </p:nvPicPr>
        <p:blipFill>
          <a:blip r:embed="rId3">
            <a:alphaModFix/>
          </a:blip>
          <a:stretch>
            <a:fillRect/>
          </a:stretch>
        </p:blipFill>
        <p:spPr>
          <a:xfrm>
            <a:off x="2247243" y="662075"/>
            <a:ext cx="4357857" cy="4248300"/>
          </a:xfrm>
          <a:prstGeom prst="rect">
            <a:avLst/>
          </a:prstGeom>
          <a:noFill/>
          <a:ln>
            <a:noFill/>
          </a:ln>
        </p:spPr>
      </p:pic>
      <p:sp>
        <p:nvSpPr>
          <p:cNvPr id="224" name="Google Shape;224;p43"/>
          <p:cNvSpPr txBox="1"/>
          <p:nvPr/>
        </p:nvSpPr>
        <p:spPr>
          <a:xfrm>
            <a:off x="1635300" y="200675"/>
            <a:ext cx="6008400" cy="46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w" sz="2000">
                <a:solidFill>
                  <a:schemeClr val="dk2"/>
                </a:solidFill>
                <a:highlight>
                  <a:srgbClr val="00FFFF"/>
                </a:highlight>
              </a:rPr>
              <a:t>pixel range between 0-255 after sobel</a:t>
            </a:r>
            <a:endParaRPr sz="2000">
              <a:solidFill>
                <a:schemeClr val="dk2"/>
              </a:solidFill>
              <a:highlight>
                <a:srgbClr val="00FFFF"/>
              </a:high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4"/>
          <p:cNvSpPr txBox="1"/>
          <p:nvPr/>
        </p:nvSpPr>
        <p:spPr>
          <a:xfrm>
            <a:off x="851075" y="373650"/>
            <a:ext cx="7173300" cy="51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w" sz="1800">
                <a:solidFill>
                  <a:schemeClr val="dk2"/>
                </a:solidFill>
              </a:rPr>
              <a:t>Here is the </a:t>
            </a:r>
            <a:r>
              <a:rPr b="1" lang="iw" sz="1800">
                <a:solidFill>
                  <a:schemeClr val="dk2"/>
                </a:solidFill>
              </a:rPr>
              <a:t>slide window step</a:t>
            </a:r>
            <a:r>
              <a:rPr lang="iw" sz="1800">
                <a:solidFill>
                  <a:schemeClr val="dk2"/>
                </a:solidFill>
              </a:rPr>
              <a:t>, which was explained in slides 11-12. </a:t>
            </a:r>
            <a:endParaRPr sz="1800">
              <a:solidFill>
                <a:schemeClr val="dk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45"/>
          <p:cNvPicPr preferRelativeResize="0"/>
          <p:nvPr/>
        </p:nvPicPr>
        <p:blipFill>
          <a:blip r:embed="rId3">
            <a:alphaModFix/>
          </a:blip>
          <a:stretch>
            <a:fillRect/>
          </a:stretch>
        </p:blipFill>
        <p:spPr>
          <a:xfrm>
            <a:off x="2083863" y="802225"/>
            <a:ext cx="4976275" cy="4082175"/>
          </a:xfrm>
          <a:prstGeom prst="rect">
            <a:avLst/>
          </a:prstGeom>
          <a:noFill/>
          <a:ln>
            <a:noFill/>
          </a:ln>
        </p:spPr>
      </p:pic>
      <p:sp>
        <p:nvSpPr>
          <p:cNvPr id="235" name="Google Shape;235;p45"/>
          <p:cNvSpPr txBox="1"/>
          <p:nvPr/>
        </p:nvSpPr>
        <p:spPr>
          <a:xfrm>
            <a:off x="1139400" y="200675"/>
            <a:ext cx="6988800" cy="36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w" sz="1800">
                <a:solidFill>
                  <a:schemeClr val="dk2"/>
                </a:solidFill>
                <a:highlight>
                  <a:srgbClr val="00FFFF"/>
                </a:highlight>
              </a:rPr>
              <a:t>Histogram before equalization</a:t>
            </a:r>
            <a:endParaRPr sz="1800">
              <a:solidFill>
                <a:schemeClr val="dk2"/>
              </a:solidFill>
              <a:highlight>
                <a:srgbClr val="00FFFF"/>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46"/>
          <p:cNvPicPr preferRelativeResize="0"/>
          <p:nvPr/>
        </p:nvPicPr>
        <p:blipFill>
          <a:blip r:embed="rId3">
            <a:alphaModFix/>
          </a:blip>
          <a:stretch>
            <a:fillRect/>
          </a:stretch>
        </p:blipFill>
        <p:spPr>
          <a:xfrm>
            <a:off x="2564275" y="731150"/>
            <a:ext cx="4276150" cy="4256575"/>
          </a:xfrm>
          <a:prstGeom prst="rect">
            <a:avLst/>
          </a:prstGeom>
          <a:noFill/>
          <a:ln>
            <a:noFill/>
          </a:ln>
        </p:spPr>
      </p:pic>
      <p:sp>
        <p:nvSpPr>
          <p:cNvPr id="241" name="Google Shape;241;p46"/>
          <p:cNvSpPr txBox="1"/>
          <p:nvPr/>
        </p:nvSpPr>
        <p:spPr>
          <a:xfrm>
            <a:off x="1185550" y="166075"/>
            <a:ext cx="7461600" cy="43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w" sz="1800">
                <a:solidFill>
                  <a:schemeClr val="dk2"/>
                </a:solidFill>
                <a:highlight>
                  <a:srgbClr val="00FFFF"/>
                </a:highlight>
              </a:rPr>
              <a:t>Before equalization and after sliding window</a:t>
            </a:r>
            <a:endParaRPr sz="1800">
              <a:solidFill>
                <a:schemeClr val="dk2"/>
              </a:solidFill>
              <a:highlight>
                <a:srgbClr val="00FFFF"/>
              </a:high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47"/>
          <p:cNvPicPr preferRelativeResize="0"/>
          <p:nvPr/>
        </p:nvPicPr>
        <p:blipFill>
          <a:blip r:embed="rId3">
            <a:alphaModFix/>
          </a:blip>
          <a:stretch>
            <a:fillRect/>
          </a:stretch>
        </p:blipFill>
        <p:spPr>
          <a:xfrm>
            <a:off x="2315725" y="212150"/>
            <a:ext cx="4820751" cy="471920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48"/>
          <p:cNvPicPr preferRelativeResize="0"/>
          <p:nvPr/>
        </p:nvPicPr>
        <p:blipFill>
          <a:blip r:embed="rId3">
            <a:alphaModFix/>
          </a:blip>
          <a:stretch>
            <a:fillRect/>
          </a:stretch>
        </p:blipFill>
        <p:spPr>
          <a:xfrm>
            <a:off x="1923625" y="843000"/>
            <a:ext cx="5187375" cy="4159250"/>
          </a:xfrm>
          <a:prstGeom prst="rect">
            <a:avLst/>
          </a:prstGeom>
          <a:noFill/>
          <a:ln>
            <a:noFill/>
          </a:ln>
        </p:spPr>
      </p:pic>
      <p:sp>
        <p:nvSpPr>
          <p:cNvPr id="252" name="Google Shape;252;p48"/>
          <p:cNvSpPr txBox="1"/>
          <p:nvPr/>
        </p:nvSpPr>
        <p:spPr>
          <a:xfrm>
            <a:off x="804975" y="189125"/>
            <a:ext cx="76575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w" sz="1900">
                <a:solidFill>
                  <a:schemeClr val="dk2"/>
                </a:solidFill>
                <a:highlight>
                  <a:srgbClr val="00FFFF"/>
                </a:highlight>
              </a:rPr>
              <a:t>Histogram after equalization</a:t>
            </a:r>
            <a:endParaRPr sz="1900">
              <a:solidFill>
                <a:schemeClr val="dk2"/>
              </a:solidFill>
              <a:highlight>
                <a:srgbClr val="00FFFF"/>
              </a:high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9"/>
          <p:cNvSpPr txBox="1"/>
          <p:nvPr/>
        </p:nvSpPr>
        <p:spPr>
          <a:xfrm>
            <a:off x="528200" y="119950"/>
            <a:ext cx="8165100" cy="47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w" sz="2000">
                <a:solidFill>
                  <a:schemeClr val="dk2"/>
                </a:solidFill>
                <a:highlight>
                  <a:srgbClr val="00FFFF"/>
                </a:highlight>
              </a:rPr>
              <a:t>After Histogram equalization</a:t>
            </a:r>
            <a:endParaRPr sz="2000">
              <a:solidFill>
                <a:schemeClr val="dk2"/>
              </a:solidFill>
              <a:highlight>
                <a:srgbClr val="00FFFF"/>
              </a:highlight>
            </a:endParaRPr>
          </a:p>
        </p:txBody>
      </p:sp>
      <p:pic>
        <p:nvPicPr>
          <p:cNvPr id="258" name="Google Shape;258;p49"/>
          <p:cNvPicPr preferRelativeResize="0"/>
          <p:nvPr/>
        </p:nvPicPr>
        <p:blipFill>
          <a:blip r:embed="rId3">
            <a:alphaModFix/>
          </a:blip>
          <a:stretch>
            <a:fillRect/>
          </a:stretch>
        </p:blipFill>
        <p:spPr>
          <a:xfrm>
            <a:off x="2251325" y="652900"/>
            <a:ext cx="4302241" cy="42459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50"/>
          <p:cNvPicPr preferRelativeResize="0"/>
          <p:nvPr/>
        </p:nvPicPr>
        <p:blipFill>
          <a:blip r:embed="rId3">
            <a:alphaModFix/>
          </a:blip>
          <a:stretch>
            <a:fillRect/>
          </a:stretch>
        </p:blipFill>
        <p:spPr>
          <a:xfrm>
            <a:off x="2112925" y="210050"/>
            <a:ext cx="4824934" cy="48387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51"/>
          <p:cNvPicPr preferRelativeResize="0"/>
          <p:nvPr/>
        </p:nvPicPr>
        <p:blipFill>
          <a:blip r:embed="rId3">
            <a:alphaModFix/>
          </a:blip>
          <a:stretch>
            <a:fillRect/>
          </a:stretch>
        </p:blipFill>
        <p:spPr>
          <a:xfrm>
            <a:off x="2267851" y="661975"/>
            <a:ext cx="4355225" cy="4236875"/>
          </a:xfrm>
          <a:prstGeom prst="rect">
            <a:avLst/>
          </a:prstGeom>
          <a:noFill/>
          <a:ln>
            <a:noFill/>
          </a:ln>
        </p:spPr>
      </p:pic>
      <p:sp>
        <p:nvSpPr>
          <p:cNvPr id="269" name="Google Shape;269;p51"/>
          <p:cNvSpPr txBox="1"/>
          <p:nvPr/>
        </p:nvSpPr>
        <p:spPr>
          <a:xfrm>
            <a:off x="1089163" y="166075"/>
            <a:ext cx="6965700" cy="49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w" sz="2000">
                <a:solidFill>
                  <a:schemeClr val="dk2"/>
                </a:solidFill>
                <a:highlight>
                  <a:srgbClr val="00FFFF"/>
                </a:highlight>
              </a:rPr>
              <a:t>Final Heatmap</a:t>
            </a:r>
            <a:endParaRPr sz="2000">
              <a:solidFill>
                <a:schemeClr val="dk2"/>
              </a:solidFill>
              <a:highlight>
                <a:srgbClr val="00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nvSpPr>
        <p:spPr>
          <a:xfrm>
            <a:off x="200700" y="187950"/>
            <a:ext cx="8742600" cy="47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w" sz="1800">
                <a:solidFill>
                  <a:schemeClr val="accent2"/>
                </a:solidFill>
              </a:rPr>
              <a:t>Now lets say that we want to calculate the new pixel value at position (2,2).</a:t>
            </a:r>
            <a:endParaRPr sz="1800">
              <a:solidFill>
                <a:schemeClr val="accent2"/>
              </a:solidFill>
            </a:endParaRPr>
          </a:p>
          <a:p>
            <a:pPr indent="0" lvl="0" marL="0" rtl="0" algn="l">
              <a:spcBef>
                <a:spcPts val="0"/>
              </a:spcBef>
              <a:spcAft>
                <a:spcPts val="0"/>
              </a:spcAft>
              <a:buNone/>
            </a:pPr>
            <a:r>
              <a:rPr lang="iw" sz="1800">
                <a:solidFill>
                  <a:schemeClr val="accent2"/>
                </a:solidFill>
              </a:rPr>
              <a:t>So we put the kernel in (2,2) position:</a:t>
            </a:r>
            <a:br>
              <a:rPr lang="iw" sz="1800">
                <a:solidFill>
                  <a:schemeClr val="accent2"/>
                </a:solidFill>
              </a:rPr>
            </a:br>
            <a:r>
              <a:rPr lang="iw" sz="1800">
                <a:solidFill>
                  <a:schemeClr val="accent2"/>
                </a:solidFill>
              </a:rPr>
              <a:t>[</a:t>
            </a:r>
            <a:endParaRPr sz="1800">
              <a:solidFill>
                <a:schemeClr val="accent2"/>
              </a:solidFill>
            </a:endParaRPr>
          </a:p>
          <a:p>
            <a:pPr indent="0" lvl="0" marL="0" rtl="0" algn="l">
              <a:spcBef>
                <a:spcPts val="0"/>
              </a:spcBef>
              <a:spcAft>
                <a:spcPts val="0"/>
              </a:spcAft>
              <a:buClr>
                <a:schemeClr val="dk1"/>
              </a:buClr>
              <a:buSzPts val="1100"/>
              <a:buFont typeface="Arial"/>
              <a:buNone/>
            </a:pPr>
            <a:r>
              <a:rPr lang="iw" sz="1800">
                <a:solidFill>
                  <a:schemeClr val="accent2"/>
                </a:solidFill>
              </a:rPr>
              <a:t>  [70, 80, 90],</a:t>
            </a:r>
            <a:endParaRPr sz="1800">
              <a:solidFill>
                <a:schemeClr val="accent2"/>
              </a:solidFill>
            </a:endParaRPr>
          </a:p>
          <a:p>
            <a:pPr indent="0" lvl="0" marL="0" rtl="0" algn="l">
              <a:spcBef>
                <a:spcPts val="0"/>
              </a:spcBef>
              <a:spcAft>
                <a:spcPts val="0"/>
              </a:spcAft>
              <a:buClr>
                <a:schemeClr val="dk1"/>
              </a:buClr>
              <a:buSzPts val="1100"/>
              <a:buFont typeface="Arial"/>
              <a:buNone/>
            </a:pPr>
            <a:r>
              <a:rPr lang="iw" sz="1800">
                <a:solidFill>
                  <a:schemeClr val="accent2"/>
                </a:solidFill>
              </a:rPr>
              <a:t>  [120, 130, 140],</a:t>
            </a:r>
            <a:endParaRPr sz="1800">
              <a:solidFill>
                <a:schemeClr val="accent2"/>
              </a:solidFill>
            </a:endParaRPr>
          </a:p>
          <a:p>
            <a:pPr indent="0" lvl="0" marL="0" rtl="0" algn="l">
              <a:spcBef>
                <a:spcPts val="0"/>
              </a:spcBef>
              <a:spcAft>
                <a:spcPts val="0"/>
              </a:spcAft>
              <a:buClr>
                <a:schemeClr val="dk1"/>
              </a:buClr>
              <a:buSzPts val="1100"/>
              <a:buFont typeface="Arial"/>
              <a:buNone/>
            </a:pPr>
            <a:r>
              <a:rPr lang="iw" sz="1800">
                <a:solidFill>
                  <a:schemeClr val="accent2"/>
                </a:solidFill>
              </a:rPr>
              <a:t>  [170, 180, 190]</a:t>
            </a:r>
            <a:endParaRPr sz="1800">
              <a:solidFill>
                <a:schemeClr val="accent2"/>
              </a:solidFill>
            </a:endParaRPr>
          </a:p>
          <a:p>
            <a:pPr indent="0" lvl="0" marL="0" rtl="0" algn="l">
              <a:spcBef>
                <a:spcPts val="0"/>
              </a:spcBef>
              <a:spcAft>
                <a:spcPts val="0"/>
              </a:spcAft>
              <a:buNone/>
            </a:pPr>
            <a:r>
              <a:rPr lang="iw" sz="1800">
                <a:solidFill>
                  <a:schemeClr val="accent2"/>
                </a:solidFill>
              </a:rPr>
              <a:t>]</a:t>
            </a:r>
            <a:endParaRPr sz="1800">
              <a:solidFill>
                <a:schemeClr val="accent2"/>
              </a:solidFill>
            </a:endParaRPr>
          </a:p>
          <a:p>
            <a:pPr indent="0" lvl="0" marL="0" rtl="0" algn="l">
              <a:spcBef>
                <a:spcPts val="0"/>
              </a:spcBef>
              <a:spcAft>
                <a:spcPts val="0"/>
              </a:spcAft>
              <a:buNone/>
            </a:pPr>
            <a:r>
              <a:t/>
            </a:r>
            <a:endParaRPr sz="1800">
              <a:solidFill>
                <a:schemeClr val="accent2"/>
              </a:solidFill>
            </a:endParaRPr>
          </a:p>
          <a:p>
            <a:pPr indent="0" lvl="0" marL="0" rtl="0" algn="l">
              <a:spcBef>
                <a:spcPts val="0"/>
              </a:spcBef>
              <a:spcAft>
                <a:spcPts val="0"/>
              </a:spcAft>
              <a:buNone/>
            </a:pPr>
            <a:r>
              <a:rPr lang="iw" sz="1800">
                <a:solidFill>
                  <a:schemeClr val="accent2"/>
                </a:solidFill>
              </a:rPr>
              <a:t>So the new value at (2,2) will be:</a:t>
            </a:r>
            <a:endParaRPr sz="1800">
              <a:solidFill>
                <a:schemeClr val="accent2"/>
              </a:solidFill>
            </a:endParaRPr>
          </a:p>
          <a:p>
            <a:pPr indent="0" lvl="0" marL="0" rtl="0" algn="l">
              <a:spcBef>
                <a:spcPts val="0"/>
              </a:spcBef>
              <a:spcAft>
                <a:spcPts val="0"/>
              </a:spcAft>
              <a:buNone/>
            </a:pPr>
            <a:r>
              <a:rPr lang="iw" sz="1300">
                <a:solidFill>
                  <a:schemeClr val="accent2"/>
                </a:solidFill>
              </a:rPr>
              <a:t>= (1*70 + 2*80 + 1*90) +</a:t>
            </a:r>
            <a:endParaRPr sz="1300">
              <a:solidFill>
                <a:schemeClr val="accent2"/>
              </a:solidFill>
            </a:endParaRPr>
          </a:p>
          <a:p>
            <a:pPr indent="0" lvl="0" marL="0" rtl="0" algn="l">
              <a:spcBef>
                <a:spcPts val="0"/>
              </a:spcBef>
              <a:spcAft>
                <a:spcPts val="0"/>
              </a:spcAft>
              <a:buNone/>
            </a:pPr>
            <a:r>
              <a:rPr lang="iw" sz="1300">
                <a:solidFill>
                  <a:schemeClr val="accent2"/>
                </a:solidFill>
              </a:rPr>
              <a:t>  (2*120 + 4*130 + 2*140) +</a:t>
            </a:r>
            <a:endParaRPr sz="1300">
              <a:solidFill>
                <a:schemeClr val="accent2"/>
              </a:solidFill>
            </a:endParaRPr>
          </a:p>
          <a:p>
            <a:pPr indent="0" lvl="0" marL="0" rtl="0" algn="l">
              <a:spcBef>
                <a:spcPts val="0"/>
              </a:spcBef>
              <a:spcAft>
                <a:spcPts val="0"/>
              </a:spcAft>
              <a:buNone/>
            </a:pPr>
            <a:r>
              <a:rPr lang="iw" sz="1300">
                <a:solidFill>
                  <a:schemeClr val="accent2"/>
                </a:solidFill>
              </a:rPr>
              <a:t>  (1*170 + 2*180 + 1*190)</a:t>
            </a:r>
            <a:endParaRPr sz="1300">
              <a:solidFill>
                <a:schemeClr val="accent2"/>
              </a:solidFill>
            </a:endParaRPr>
          </a:p>
          <a:p>
            <a:pPr indent="0" lvl="0" marL="0" rtl="0" algn="l">
              <a:spcBef>
                <a:spcPts val="0"/>
              </a:spcBef>
              <a:spcAft>
                <a:spcPts val="0"/>
              </a:spcAft>
              <a:buNone/>
            </a:pPr>
            <a:r>
              <a:t/>
            </a:r>
            <a:endParaRPr sz="1300">
              <a:solidFill>
                <a:schemeClr val="accent2"/>
              </a:solidFill>
            </a:endParaRPr>
          </a:p>
          <a:p>
            <a:pPr indent="0" lvl="0" marL="0" rtl="0" algn="l">
              <a:spcBef>
                <a:spcPts val="0"/>
              </a:spcBef>
              <a:spcAft>
                <a:spcPts val="0"/>
              </a:spcAft>
              <a:buNone/>
            </a:pPr>
            <a:r>
              <a:rPr lang="iw" sz="1300">
                <a:solidFill>
                  <a:schemeClr val="accent2"/>
                </a:solidFill>
              </a:rPr>
              <a:t>= (70 + 160 + 90) +</a:t>
            </a:r>
            <a:endParaRPr sz="1300">
              <a:solidFill>
                <a:schemeClr val="accent2"/>
              </a:solidFill>
            </a:endParaRPr>
          </a:p>
          <a:p>
            <a:pPr indent="0" lvl="0" marL="0" rtl="0" algn="l">
              <a:spcBef>
                <a:spcPts val="0"/>
              </a:spcBef>
              <a:spcAft>
                <a:spcPts val="0"/>
              </a:spcAft>
              <a:buNone/>
            </a:pPr>
            <a:r>
              <a:rPr lang="iw" sz="1300">
                <a:solidFill>
                  <a:schemeClr val="accent2"/>
                </a:solidFill>
              </a:rPr>
              <a:t>  (240 + 520 + 280) +</a:t>
            </a:r>
            <a:endParaRPr sz="1300">
              <a:solidFill>
                <a:schemeClr val="accent2"/>
              </a:solidFill>
            </a:endParaRPr>
          </a:p>
          <a:p>
            <a:pPr indent="0" lvl="0" marL="0" rtl="0" algn="l">
              <a:spcBef>
                <a:spcPts val="0"/>
              </a:spcBef>
              <a:spcAft>
                <a:spcPts val="0"/>
              </a:spcAft>
              <a:buNone/>
            </a:pPr>
            <a:r>
              <a:rPr lang="iw" sz="1300">
                <a:solidFill>
                  <a:schemeClr val="accent2"/>
                </a:solidFill>
              </a:rPr>
              <a:t>  (170 + 360 + 190)</a:t>
            </a:r>
            <a:endParaRPr sz="1300">
              <a:solidFill>
                <a:schemeClr val="accent2"/>
              </a:solidFill>
            </a:endParaRPr>
          </a:p>
          <a:p>
            <a:pPr indent="0" lvl="0" marL="0" rtl="0" algn="l">
              <a:spcBef>
                <a:spcPts val="0"/>
              </a:spcBef>
              <a:spcAft>
                <a:spcPts val="0"/>
              </a:spcAft>
              <a:buNone/>
            </a:pPr>
            <a:r>
              <a:t/>
            </a:r>
            <a:endParaRPr sz="1300">
              <a:solidFill>
                <a:schemeClr val="accent2"/>
              </a:solidFill>
            </a:endParaRPr>
          </a:p>
          <a:p>
            <a:pPr indent="0" lvl="0" marL="0" rtl="0" algn="l">
              <a:spcBef>
                <a:spcPts val="0"/>
              </a:spcBef>
              <a:spcAft>
                <a:spcPts val="0"/>
              </a:spcAft>
              <a:buNone/>
            </a:pPr>
            <a:r>
              <a:rPr lang="iw" sz="1300">
                <a:solidFill>
                  <a:schemeClr val="accent2"/>
                </a:solidFill>
              </a:rPr>
              <a:t>= 320 + 1040 + 720</a:t>
            </a:r>
            <a:endParaRPr sz="1300">
              <a:solidFill>
                <a:schemeClr val="accent2"/>
              </a:solidFill>
            </a:endParaRPr>
          </a:p>
          <a:p>
            <a:pPr indent="0" lvl="0" marL="0" rtl="0" algn="l">
              <a:spcBef>
                <a:spcPts val="0"/>
              </a:spcBef>
              <a:spcAft>
                <a:spcPts val="0"/>
              </a:spcAft>
              <a:buNone/>
            </a:pPr>
            <a:r>
              <a:rPr lang="iw" sz="1300">
                <a:solidFill>
                  <a:schemeClr val="accent2"/>
                </a:solidFill>
              </a:rPr>
              <a:t>= 2080</a:t>
            </a:r>
            <a:endParaRPr sz="1300">
              <a:solidFill>
                <a:schemeClr val="accent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Clr>
                <a:schemeClr val="dk1"/>
              </a:buClr>
              <a:buSzPts val="1100"/>
              <a:buFont typeface="Arial"/>
              <a:buNone/>
            </a:pPr>
            <a:br>
              <a:rPr lang="iw" sz="1300">
                <a:solidFill>
                  <a:schemeClr val="dk2"/>
                </a:solidFill>
              </a:rPr>
            </a:br>
            <a:endParaRPr sz="1300">
              <a:solidFill>
                <a:schemeClr val="dk2"/>
              </a:solidFill>
            </a:endParaRPr>
          </a:p>
          <a:p>
            <a:pPr indent="0" lvl="0" marL="0" rtl="0" algn="l">
              <a:spcBef>
                <a:spcPts val="0"/>
              </a:spcBef>
              <a:spcAft>
                <a:spcPts val="0"/>
              </a:spcAft>
              <a:buClr>
                <a:schemeClr val="dk1"/>
              </a:buClr>
              <a:buSzPts val="1100"/>
              <a:buFont typeface="Arial"/>
              <a:buNone/>
            </a:pPr>
            <a:r>
              <a:t/>
            </a:r>
            <a:endParaRPr sz="1300">
              <a:solidFill>
                <a:schemeClr val="dk2"/>
              </a:solidFill>
            </a:endParaRPr>
          </a:p>
          <a:p>
            <a:pPr indent="0" lvl="0" marL="0" rtl="0" algn="l">
              <a:spcBef>
                <a:spcPts val="0"/>
              </a:spcBef>
              <a:spcAft>
                <a:spcPts val="0"/>
              </a:spcAft>
              <a:buNone/>
            </a:pPr>
            <a:r>
              <a:t/>
            </a:r>
            <a:endParaRPr sz="13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nvSpPr>
        <p:spPr>
          <a:xfrm>
            <a:off x="219750" y="168475"/>
            <a:ext cx="8554500" cy="48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w" sz="1800">
                <a:solidFill>
                  <a:schemeClr val="accent2"/>
                </a:solidFill>
              </a:rPr>
              <a:t>This outcome needs to be normalized by the sum of the kernel which is 16 so:</a:t>
            </a:r>
            <a:br>
              <a:rPr lang="iw" sz="1800">
                <a:solidFill>
                  <a:schemeClr val="accent2"/>
                </a:solidFill>
              </a:rPr>
            </a:br>
            <a:r>
              <a:rPr lang="iw" sz="1800">
                <a:solidFill>
                  <a:schemeClr val="accent2"/>
                </a:solidFill>
              </a:rPr>
              <a:t>2080 / 16 = 130.</a:t>
            </a:r>
            <a:endParaRPr sz="1800">
              <a:solidFill>
                <a:schemeClr val="accent2"/>
              </a:solidFill>
            </a:endParaRPr>
          </a:p>
          <a:p>
            <a:pPr indent="0" lvl="0" marL="0" rtl="0" algn="l">
              <a:spcBef>
                <a:spcPts val="0"/>
              </a:spcBef>
              <a:spcAft>
                <a:spcPts val="0"/>
              </a:spcAft>
              <a:buNone/>
            </a:pPr>
            <a:r>
              <a:rPr lang="iw" sz="1800">
                <a:solidFill>
                  <a:schemeClr val="accent2"/>
                </a:solidFill>
              </a:rPr>
              <a:t>So, the new pixel value at position (2,2) is 130.</a:t>
            </a:r>
            <a:endParaRPr sz="1800">
              <a:solidFill>
                <a:schemeClr val="accent2"/>
              </a:solidFill>
            </a:endParaRPr>
          </a:p>
          <a:p>
            <a:pPr indent="0" lvl="0" marL="0" rtl="0" algn="l">
              <a:spcBef>
                <a:spcPts val="0"/>
              </a:spcBef>
              <a:spcAft>
                <a:spcPts val="0"/>
              </a:spcAft>
              <a:buNone/>
            </a:pPr>
            <a:r>
              <a:rPr lang="iw" sz="1800">
                <a:solidFill>
                  <a:schemeClr val="accent2"/>
                </a:solidFill>
              </a:rPr>
              <a:t>This simplified example demonstrates how the surrounding pixels influence the new pixel value.</a:t>
            </a:r>
            <a:endParaRPr sz="1800">
              <a:solidFill>
                <a:schemeClr val="accent2"/>
              </a:solidFill>
            </a:endParaRPr>
          </a:p>
          <a:p>
            <a:pPr indent="0" lvl="0" marL="0" rtl="0" algn="l">
              <a:spcBef>
                <a:spcPts val="0"/>
              </a:spcBef>
              <a:spcAft>
                <a:spcPts val="0"/>
              </a:spcAft>
              <a:buNone/>
            </a:pPr>
            <a:r>
              <a:t/>
            </a:r>
            <a:endParaRPr sz="1800">
              <a:solidFill>
                <a:schemeClr val="accent2"/>
              </a:solidFill>
            </a:endParaRPr>
          </a:p>
          <a:p>
            <a:pPr indent="0" lvl="0" marL="0" rtl="0" algn="l">
              <a:lnSpc>
                <a:spcPct val="115000"/>
              </a:lnSpc>
              <a:spcBef>
                <a:spcPts val="1200"/>
              </a:spcBef>
              <a:spcAft>
                <a:spcPts val="0"/>
              </a:spcAft>
              <a:buClr>
                <a:schemeClr val="dk1"/>
              </a:buClr>
              <a:buSzPts val="1100"/>
              <a:buFont typeface="Arial"/>
              <a:buNone/>
            </a:pPr>
            <a:r>
              <a:rPr lang="iw" sz="1800">
                <a:solidFill>
                  <a:schemeClr val="accent2"/>
                </a:solidFill>
              </a:rPr>
              <a:t>This process is done on every pixel in the image, and the result is blurring because each pixel's new value is calculated as a weighted average of its surrounding pixels, according to the Gaussian kernel. This weighted averaging smooths out rapid intensity changes, reducing noise and fine details, which results in a smoother, less sharp image.</a:t>
            </a:r>
            <a:endParaRPr sz="1800">
              <a:solidFill>
                <a:schemeClr val="accent2"/>
              </a:solidFill>
            </a:endParaRPr>
          </a:p>
          <a:p>
            <a:pPr indent="0" lvl="0" marL="0" rtl="0" algn="l">
              <a:lnSpc>
                <a:spcPct val="115000"/>
              </a:lnSpc>
              <a:spcBef>
                <a:spcPts val="120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8"/>
          <p:cNvSpPr txBox="1"/>
          <p:nvPr/>
        </p:nvSpPr>
        <p:spPr>
          <a:xfrm>
            <a:off x="267000" y="107400"/>
            <a:ext cx="8877000" cy="49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w" sz="1800">
                <a:solidFill>
                  <a:schemeClr val="accent2"/>
                </a:solidFill>
              </a:rPr>
              <a:t>The next step is using </a:t>
            </a:r>
            <a:r>
              <a:rPr lang="iw" sz="1800" u="sng">
                <a:solidFill>
                  <a:schemeClr val="accent2"/>
                </a:solidFill>
              </a:rPr>
              <a:t>sobel operator</a:t>
            </a:r>
            <a:r>
              <a:rPr lang="iw" sz="1800">
                <a:solidFill>
                  <a:schemeClr val="accent2"/>
                </a:solidFill>
              </a:rPr>
              <a:t> for detect edges in x axis and y axis:</a:t>
            </a:r>
            <a:br>
              <a:rPr lang="iw" sz="1800">
                <a:solidFill>
                  <a:schemeClr val="accent2"/>
                </a:solidFill>
              </a:rPr>
            </a:br>
            <a:r>
              <a:rPr lang="iw" sz="1800">
                <a:solidFill>
                  <a:schemeClr val="accent2"/>
                </a:solidFill>
                <a:highlight>
                  <a:srgbClr val="C9DAF8"/>
                </a:highlight>
              </a:rPr>
              <a:t>sobelx = cv2.Sobel(blur, cv2.CV_8U, 1, 0, ksize=5)</a:t>
            </a:r>
            <a:endParaRPr sz="1800">
              <a:solidFill>
                <a:schemeClr val="accent2"/>
              </a:solidFill>
              <a:highlight>
                <a:srgbClr val="C9DAF8"/>
              </a:highlight>
            </a:endParaRPr>
          </a:p>
          <a:p>
            <a:pPr indent="0" lvl="0" marL="0" rtl="0" algn="l">
              <a:spcBef>
                <a:spcPts val="0"/>
              </a:spcBef>
              <a:spcAft>
                <a:spcPts val="0"/>
              </a:spcAft>
              <a:buNone/>
            </a:pPr>
            <a:r>
              <a:rPr lang="iw" sz="1800">
                <a:solidFill>
                  <a:schemeClr val="accent2"/>
                </a:solidFill>
                <a:highlight>
                  <a:srgbClr val="C9DAF8"/>
                </a:highlight>
              </a:rPr>
              <a:t>sobely = cv2.Sobel(blur, cv2.CV_8U, 0, 1, ksize=5)</a:t>
            </a:r>
            <a:endParaRPr sz="1800">
              <a:solidFill>
                <a:schemeClr val="accent2"/>
              </a:solidFill>
              <a:highlight>
                <a:srgbClr val="C9DAF8"/>
              </a:highlight>
            </a:endParaRPr>
          </a:p>
          <a:p>
            <a:pPr indent="0" lvl="0" marL="0" rtl="0" algn="l">
              <a:spcBef>
                <a:spcPts val="0"/>
              </a:spcBef>
              <a:spcAft>
                <a:spcPts val="0"/>
              </a:spcAft>
              <a:buNone/>
            </a:pPr>
            <a:r>
              <a:rPr lang="iw" sz="1800">
                <a:solidFill>
                  <a:schemeClr val="accent2"/>
                </a:solidFill>
              </a:rPr>
              <a:t>The Sobel operator is an effective technique for </a:t>
            </a:r>
            <a:r>
              <a:rPr b="1" lang="iw" sz="1800">
                <a:solidFill>
                  <a:schemeClr val="accent2"/>
                </a:solidFill>
              </a:rPr>
              <a:t>edge detection</a:t>
            </a:r>
            <a:r>
              <a:rPr lang="iw" sz="1800">
                <a:solidFill>
                  <a:schemeClr val="accent2"/>
                </a:solidFill>
              </a:rPr>
              <a:t>, highlighting regions in an image where there are significant intensity chang</a:t>
            </a:r>
            <a:r>
              <a:rPr lang="iw" sz="1800">
                <a:solidFill>
                  <a:schemeClr val="dk2"/>
                </a:solidFill>
              </a:rPr>
              <a:t>es.</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highlight>
                <a:srgbClr val="C9DAF8"/>
              </a:highlight>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pic>
        <p:nvPicPr>
          <p:cNvPr id="81" name="Google Shape;81;p18"/>
          <p:cNvPicPr preferRelativeResize="0"/>
          <p:nvPr/>
        </p:nvPicPr>
        <p:blipFill>
          <a:blip r:embed="rId3">
            <a:alphaModFix/>
          </a:blip>
          <a:stretch>
            <a:fillRect/>
          </a:stretch>
        </p:blipFill>
        <p:spPr>
          <a:xfrm>
            <a:off x="1441825" y="1766225"/>
            <a:ext cx="5962726" cy="2872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9"/>
          <p:cNvSpPr txBox="1"/>
          <p:nvPr/>
        </p:nvSpPr>
        <p:spPr>
          <a:xfrm>
            <a:off x="246625" y="168475"/>
            <a:ext cx="8595000" cy="482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w" sz="1800">
                <a:solidFill>
                  <a:schemeClr val="dk1"/>
                </a:solidFill>
              </a:rPr>
              <a:t>The Sobel operator is a mathematical tool used to calculate the gradient of the image intensity at each pixel. The gradient represents the rate of change of intensity, which is highest at the edges.</a:t>
            </a:r>
            <a:endParaRPr sz="1800">
              <a:solidFill>
                <a:schemeClr val="dk1"/>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iw" sz="1800">
                <a:solidFill>
                  <a:schemeClr val="dk2"/>
                </a:solidFill>
              </a:rPr>
              <a:t>There is a :</a:t>
            </a:r>
            <a:br>
              <a:rPr lang="iw" sz="1800">
                <a:solidFill>
                  <a:schemeClr val="dk2"/>
                </a:solidFill>
              </a:rPr>
            </a:br>
            <a:r>
              <a:rPr b="1" lang="iw" sz="1600">
                <a:solidFill>
                  <a:schemeClr val="dk1"/>
                </a:solidFill>
              </a:rPr>
              <a:t>Horizontal Gradient (Gx):</a:t>
            </a:r>
            <a:r>
              <a:rPr lang="iw" sz="1600">
                <a:solidFill>
                  <a:schemeClr val="dk1"/>
                </a:solidFill>
              </a:rPr>
              <a:t> Detects vertical edges.</a:t>
            </a:r>
            <a:endParaRPr sz="1600">
              <a:solidFill>
                <a:schemeClr val="dk1"/>
              </a:solidFill>
            </a:endParaRPr>
          </a:p>
          <a:p>
            <a:pPr indent="0" lvl="0" marL="0" rtl="0" algn="l">
              <a:spcBef>
                <a:spcPts val="0"/>
              </a:spcBef>
              <a:spcAft>
                <a:spcPts val="0"/>
              </a:spcAft>
              <a:buNone/>
            </a:pPr>
            <a:r>
              <a:rPr b="1" lang="iw" sz="1600">
                <a:solidFill>
                  <a:schemeClr val="dk1"/>
                </a:solidFill>
              </a:rPr>
              <a:t>Vertical Gradient (Gy):</a:t>
            </a:r>
            <a:r>
              <a:rPr lang="iw" sz="1600">
                <a:solidFill>
                  <a:schemeClr val="dk1"/>
                </a:solidFill>
              </a:rPr>
              <a:t> Detects horizontal edges.</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iw" sz="1800">
                <a:solidFill>
                  <a:schemeClr val="dk1"/>
                </a:solidFill>
              </a:rPr>
              <a:t>After applying the Gx and Gy kernels, you get two gradient images (I put example in the next slide), one for the x direction and one for the y direction.</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iw" sz="1800">
                <a:solidFill>
                  <a:schemeClr val="dk1"/>
                </a:solidFill>
              </a:rPr>
              <a:t>To get the overall gradient magnitude (strength of edges) at each pixel, you combine these gradients using the formula:</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iw" sz="1800">
                <a:solidFill>
                  <a:schemeClr val="dk1"/>
                </a:solidFill>
                <a:highlight>
                  <a:srgbClr val="C9DAF8"/>
                </a:highlight>
              </a:rPr>
              <a:t>sobel_magnitude = np.sqrt(sobelx**2 + sobely**2)</a:t>
            </a:r>
            <a:endParaRPr sz="1800">
              <a:solidFill>
                <a:schemeClr val="dk1"/>
              </a:solidFill>
              <a:highlight>
                <a:srgbClr val="C9DAF8"/>
              </a:highlight>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pic>
        <p:nvPicPr>
          <p:cNvPr id="87" name="Google Shape;87;p19"/>
          <p:cNvPicPr preferRelativeResize="0"/>
          <p:nvPr/>
        </p:nvPicPr>
        <p:blipFill>
          <a:blip r:embed="rId3">
            <a:alphaModFix/>
          </a:blip>
          <a:stretch>
            <a:fillRect/>
          </a:stretch>
        </p:blipFill>
        <p:spPr>
          <a:xfrm>
            <a:off x="5592625" y="3435975"/>
            <a:ext cx="2429650" cy="682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20"/>
          <p:cNvPicPr preferRelativeResize="0"/>
          <p:nvPr/>
        </p:nvPicPr>
        <p:blipFill>
          <a:blip r:embed="rId3">
            <a:alphaModFix/>
          </a:blip>
          <a:stretch>
            <a:fillRect/>
          </a:stretch>
        </p:blipFill>
        <p:spPr>
          <a:xfrm>
            <a:off x="1174202" y="548064"/>
            <a:ext cx="7090450" cy="4047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21"/>
          <p:cNvPicPr preferRelativeResize="0"/>
          <p:nvPr/>
        </p:nvPicPr>
        <p:blipFill>
          <a:blip r:embed="rId3">
            <a:alphaModFix/>
          </a:blip>
          <a:stretch>
            <a:fillRect/>
          </a:stretch>
        </p:blipFill>
        <p:spPr>
          <a:xfrm>
            <a:off x="681475" y="201825"/>
            <a:ext cx="7528825" cy="4653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