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02834-D3A6-192B-A7B9-91C97CE145A4}" v="1178" dt="2021-07-22T03:16:43.330"/>
    <p1510:client id="{5076DAE0-76DF-673F-4978-CA5E49F87278}" v="549" dt="2021-07-22T17:50:41.448"/>
    <p1510:client id="{E5E659B6-B5B1-47D2-8ADD-CD40F24694A3}" v="1" dt="2021-07-21T19:03:0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9" autoAdjust="0"/>
    <p:restoredTop sz="94660"/>
  </p:normalViewPr>
  <p:slideViewPr>
    <p:cSldViewPr snapToGrid="0">
      <p:cViewPr>
        <p:scale>
          <a:sx n="90" d="100"/>
          <a:sy n="90" d="100"/>
        </p:scale>
        <p:origin x="58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27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08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47DE3C-0A86-458F-8573-DBA91F7FB3D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419E21-CB12-49FC-A370-AB32F62B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8902-D380-41A0-ABE9-2C68FB7C4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fully convective m-dwarfs in </a:t>
            </a:r>
            <a:r>
              <a:rPr lang="en-US" dirty="0" err="1"/>
              <a:t>tess</a:t>
            </a:r>
            <a:r>
              <a:rPr lang="en-US" dirty="0"/>
              <a:t> sectors 1 and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08A9C-4565-4C03-BC66-B060CFD9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62790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Avidaan Srivastava</a:t>
            </a:r>
          </a:p>
          <a:p>
            <a:r>
              <a:rPr lang="en-US" dirty="0">
                <a:solidFill>
                  <a:schemeClr val="tx1"/>
                </a:solidFill>
              </a:rPr>
              <a:t>Advisor: Dr. Ji Wang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F4899-8319-4DBC-A6FD-EF3065C0EF74}"/>
              </a:ext>
            </a:extLst>
          </p:cNvPr>
          <p:cNvSpPr txBox="1"/>
          <p:nvPr/>
        </p:nvSpPr>
        <p:spPr>
          <a:xfrm>
            <a:off x="684212" y="578545"/>
            <a:ext cx="1873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SURP 2021</a:t>
            </a:r>
          </a:p>
        </p:txBody>
      </p:sp>
    </p:spTree>
    <p:extLst>
      <p:ext uri="{BB962C8B-B14F-4D97-AF65-F5344CB8AC3E}">
        <p14:creationId xmlns:p14="http://schemas.microsoft.com/office/powerpoint/2010/main" val="204927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/>
              <a:t>Overall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6452"/>
            <a:ext cx="6918855" cy="48550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 the origins of stellar magnetism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Tachocline: Boundary between convective and radiative regions of a star</a:t>
            </a:r>
          </a:p>
          <a:p>
            <a:r>
              <a:rPr lang="en-US" dirty="0">
                <a:solidFill>
                  <a:schemeClr val="tx1"/>
                </a:solidFill>
              </a:rPr>
              <a:t>Might play a role in creating Stellar Magnetism in </a:t>
            </a:r>
            <a:r>
              <a:rPr lang="en-US" i="1" dirty="0">
                <a:solidFill>
                  <a:schemeClr val="tx1"/>
                </a:solidFill>
              </a:rPr>
              <a:t>Low Mass Stars</a:t>
            </a:r>
            <a:r>
              <a:rPr lang="en-US" dirty="0">
                <a:solidFill>
                  <a:schemeClr val="tx1"/>
                </a:solidFill>
              </a:rPr>
              <a:t> (M-dwarfs here)</a:t>
            </a:r>
          </a:p>
          <a:p>
            <a:r>
              <a:rPr lang="en-US" dirty="0">
                <a:solidFill>
                  <a:schemeClr val="tx1"/>
                </a:solidFill>
              </a:rPr>
              <a:t>Doesn’t exist in Fully Convective stars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1D68334-911E-4A2E-83BC-A948C1D7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1261921"/>
            <a:ext cx="4505325" cy="445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2902D-6E3F-4D34-9293-1F38E62E9A2D}"/>
              </a:ext>
            </a:extLst>
          </p:cNvPr>
          <p:cNvSpPr txBox="1"/>
          <p:nvPr/>
        </p:nvSpPr>
        <p:spPr>
          <a:xfrm>
            <a:off x="9491134" y="5714613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 err="1"/>
              <a:t>Bochanski</a:t>
            </a:r>
            <a:r>
              <a:rPr lang="en-US" sz="1100" dirty="0"/>
              <a:t>, </a:t>
            </a:r>
            <a:r>
              <a:rPr lang="en-US" sz="1100" dirty="0" err="1"/>
              <a:t>Cantiello</a:t>
            </a:r>
            <a:r>
              <a:rPr lang="en-US" sz="1100" dirty="0"/>
              <a:t>, Wang)</a:t>
            </a:r>
          </a:p>
        </p:txBody>
      </p:sp>
    </p:spTree>
    <p:extLst>
      <p:ext uri="{BB962C8B-B14F-4D97-AF65-F5344CB8AC3E}">
        <p14:creationId xmlns:p14="http://schemas.microsoft.com/office/powerpoint/2010/main" val="101330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Finding the stars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6452"/>
            <a:ext cx="6240463" cy="45957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Find catalogue of all flaring stars in TESS (Transiting Exoplanet Survey Satellite) sectors 1 and 2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 mass listed – Derive it!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Temperature + Radius          Luminosity           Mass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M-dwarfs have mass &lt; 0.6 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baseline="-25000" dirty="0" err="1">
                <a:solidFill>
                  <a:schemeClr val="tx1"/>
                </a:solidFill>
              </a:rPr>
              <a:t>sun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Only keep stars with Rossby Number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( </a:t>
            </a: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baseline="-25000" dirty="0" err="1">
                <a:solidFill>
                  <a:schemeClr val="tx1"/>
                </a:solidFill>
              </a:rPr>
              <a:t>rot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conv</a:t>
            </a:r>
            <a:r>
              <a:rPr lang="en-US" dirty="0">
                <a:solidFill>
                  <a:schemeClr val="tx1"/>
                </a:solidFill>
              </a:rPr>
              <a:t> ) &lt;  0.1 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D101CA-3437-4809-AD1E-AA0EC2B29C22}"/>
              </a:ext>
            </a:extLst>
          </p:cNvPr>
          <p:cNvCxnSpPr/>
          <p:nvPr/>
        </p:nvCxnSpPr>
        <p:spPr>
          <a:xfrm>
            <a:off x="1949498" y="3672307"/>
            <a:ext cx="503321" cy="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81A4E-D22E-49E9-9457-9EEF74B8A061}"/>
              </a:ext>
            </a:extLst>
          </p:cNvPr>
          <p:cNvCxnSpPr>
            <a:cxnSpLocks/>
          </p:cNvCxnSpPr>
          <p:nvPr/>
        </p:nvCxnSpPr>
        <p:spPr>
          <a:xfrm>
            <a:off x="3920427" y="3670301"/>
            <a:ext cx="513347" cy="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ur M-dwarf Models Just Aren&amp;#39;t Good Enough | astrobites">
            <a:extLst>
              <a:ext uri="{FF2B5EF4-FFF2-40B4-BE49-F238E27FC236}">
                <a16:creationId xmlns:a16="http://schemas.microsoft.com/office/drawing/2014/main" id="{8B7483FE-39B1-4C82-88A4-E612948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85" y="1793875"/>
            <a:ext cx="535305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/>
              <a:t>Separating the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71295"/>
            <a:ext cx="5521279" cy="55274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Assume cutoff mass as 0.4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Msun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Use TESS Input Catalog identifier (TIC) and  </a:t>
            </a:r>
            <a:r>
              <a:rPr lang="en-US" i="1" dirty="0" err="1">
                <a:solidFill>
                  <a:schemeClr val="tx1"/>
                </a:solidFill>
              </a:rPr>
              <a:t>Lightkurve</a:t>
            </a:r>
            <a:r>
              <a:rPr lang="en-US" dirty="0">
                <a:solidFill>
                  <a:schemeClr val="tx1"/>
                </a:solidFill>
              </a:rPr>
              <a:t> to obtain the </a:t>
            </a:r>
            <a:r>
              <a:rPr lang="en-US" dirty="0" err="1">
                <a:solidFill>
                  <a:schemeClr val="tx1"/>
                </a:solidFill>
              </a:rPr>
              <a:t>lightcurves</a:t>
            </a:r>
            <a:r>
              <a:rPr lang="en-US" dirty="0">
                <a:solidFill>
                  <a:schemeClr val="tx1"/>
                </a:solidFill>
              </a:rPr>
              <a:t> for all the stars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Exclude possible flares and avoid selection bias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For the cutoff mass, create a Cumulative Distribution Function (CDF) for Relative Flare Energies and Spot Filling Factors for both types of stars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Apply Kolmogorov-Smirnov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(KS) test – determine how different two CDFs 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813B9A5-F894-4994-B562-AC978780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8" y="0"/>
            <a:ext cx="5143502" cy="3429002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F47D823-81E9-430C-9A6E-C68E57A7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8" y="3429000"/>
            <a:ext cx="51435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/>
              <a:t>Relative Flare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1137"/>
            <a:ext cx="7281798" cy="4606910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Relative Flare Energy ~ Flare Amplitude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High Flare Energy, high magnetic flux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KS statistic = 0.482; KS p-value = 5.56 * 10</a:t>
            </a:r>
            <a:r>
              <a:rPr lang="en-US" baseline="30000" dirty="0">
                <a:solidFill>
                  <a:schemeClr val="tx1"/>
                </a:solidFill>
              </a:rPr>
              <a:t>-5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 baseline="30000" dirty="0">
              <a:solidFill>
                <a:schemeClr val="tx1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A17B94-F79A-4584-A43C-0EE2393C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-7898"/>
            <a:ext cx="5169763" cy="34368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DAB5BC0-B487-4863-BE08-0CC47E4E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36" y="3421102"/>
            <a:ext cx="5169764" cy="34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/>
              <a:t>Spot Filling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9269"/>
            <a:ext cx="6071695" cy="558897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Spot Filling Factor: % of surface covered with spots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Fractional Variation              Spot Filling Factor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Spot Filling Factor = (Frac. Variation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– Y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.5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KS statistic = 0.105; KS p-value = 0.419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62F5D3C-B809-42A3-B41E-E6E5221F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10" y="0"/>
            <a:ext cx="5128888" cy="3429000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154EF6-CDF7-46E7-8E85-5AD17C80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10" y="3429001"/>
            <a:ext cx="5128887" cy="34289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74C850-6E11-4EC3-9077-4C7FA4DD9827}"/>
              </a:ext>
            </a:extLst>
          </p:cNvPr>
          <p:cNvCxnSpPr/>
          <p:nvPr/>
        </p:nvCxnSpPr>
        <p:spPr>
          <a:xfrm flipV="1">
            <a:off x="3600800" y="2918586"/>
            <a:ext cx="723900" cy="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9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D8E-337D-4F92-BA8B-DB60647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9215"/>
            <a:ext cx="8534400" cy="1507067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Next steps…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0D87-5FE1-424D-A1E6-3F8AFE4B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6452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Repeat the process for multiple cutoff masses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Locate the transition point where Fully Convective stars turn into Partially Convective stars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Reduce TESS data beyond sectors 1 and 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4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83A0BA-DF6E-4896-A3A2-F1F26BB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CAD09C-B905-4801-A075-349C80B3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5" y="295181"/>
            <a:ext cx="4355755" cy="601691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1DA057-290B-411A-823D-D32BB7E8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143"/>
            <a:ext cx="4906060" cy="3277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D0B07-68C4-4C8B-B62C-C15EB6475245}"/>
              </a:ext>
            </a:extLst>
          </p:cNvPr>
          <p:cNvSpPr txBox="1"/>
          <p:nvPr/>
        </p:nvSpPr>
        <p:spPr>
          <a:xfrm>
            <a:off x="1540934" y="6340139"/>
            <a:ext cx="1846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(Kim &amp; </a:t>
            </a:r>
            <a:r>
              <a:rPr lang="en-US" sz="1100" dirty="0" err="1"/>
              <a:t>Demarque</a:t>
            </a:r>
            <a:r>
              <a:rPr lang="en-US" sz="11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32034728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2632</TotalTime>
  <Words>300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Identifying fully convective m-dwarfs in tess sectors 1 and 2</vt:lpstr>
      <vt:lpstr>Overall Objective</vt:lpstr>
      <vt:lpstr>Finding the stars</vt:lpstr>
      <vt:lpstr>Separating the Stars</vt:lpstr>
      <vt:lpstr>Relative Flare Energy</vt:lpstr>
      <vt:lpstr>Spot Filling Factors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fully convective m-dwarfs in tess sectors 1 and 2</dc:title>
  <dc:creator>Avidaan Srivastava</dc:creator>
  <cp:lastModifiedBy>Avidaan Srivastava</cp:lastModifiedBy>
  <cp:revision>306</cp:revision>
  <dcterms:created xsi:type="dcterms:W3CDTF">2021-07-21T18:47:03Z</dcterms:created>
  <dcterms:modified xsi:type="dcterms:W3CDTF">2021-07-26T16:26:56Z</dcterms:modified>
</cp:coreProperties>
</file>