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2" r:id="rId6"/>
    <p:sldId id="264" r:id="rId7"/>
    <p:sldId id="268" r:id="rId8"/>
    <p:sldId id="263" r:id="rId9"/>
    <p:sldId id="267" r:id="rId10"/>
    <p:sldId id="260" r:id="rId11"/>
    <p:sldId id="261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14C7AC-B6E1-4593-8231-EB0567095A78}">
          <p14:sldIdLst>
            <p14:sldId id="256"/>
            <p14:sldId id="257"/>
            <p14:sldId id="258"/>
            <p14:sldId id="259"/>
          </p14:sldIdLst>
        </p14:section>
        <p14:section name="RVOIs" id="{12B1DFD0-B978-4AD7-BD20-97A891262F02}">
          <p14:sldIdLst>
            <p14:sldId id="262"/>
            <p14:sldId id="264"/>
            <p14:sldId id="268"/>
            <p14:sldId id="263"/>
            <p14:sldId id="267"/>
          </p14:sldIdLst>
        </p14:section>
        <p14:section name="TROI" id="{87DEF3DC-A53C-49C6-BF9C-68F480896290}">
          <p14:sldIdLst>
            <p14:sldId id="260"/>
            <p14:sldId id="261"/>
            <p14:sldId id="266"/>
          </p14:sldIdLst>
        </p14:section>
        <p14:section name="Conclusion" id="{6316007B-D8BF-44D0-96D1-9BBB3101BA29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19" autoAdjust="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E89A-8B10-273A-6F3B-BC20A9CFF1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16B39-ED51-739A-3831-C75313078B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A96EB-42A4-476B-AE89-E2309CF4BB6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806A6-7C34-3E53-7549-45FADDCE49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48962-29DB-B266-4E82-55025D566B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9CBDB-21BA-4751-95A4-7BBF5F6D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1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BBB9-2463-4484-82CD-4E4F4DEE5432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625EA-8CA5-4D22-B120-1FFC801F6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GAIA is in L2 point around the Sun</a:t>
            </a:r>
          </a:p>
          <a:p>
            <a:r>
              <a:rPr lang="en-US" dirty="0"/>
              <a:t>Successor to </a:t>
            </a:r>
            <a:r>
              <a:rPr lang="en-US" dirty="0" err="1"/>
              <a:t>Hipparcos</a:t>
            </a:r>
            <a:endParaRPr lang="en-US" dirty="0"/>
          </a:p>
          <a:p>
            <a:endParaRPr lang="en-US" dirty="0"/>
          </a:p>
          <a:p>
            <a:r>
              <a:rPr lang="en-US" dirty="0"/>
              <a:t>Photo credit: ESA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PSF size of TESS = 1 arcmin – less resolution </a:t>
            </a:r>
          </a:p>
          <a:p>
            <a:endParaRPr lang="en-US" dirty="0"/>
          </a:p>
          <a:p>
            <a:r>
              <a:rPr lang="en-US" dirty="0"/>
              <a:t>Question: How does TESS know the transit – it doesn’t so we discarded this target later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35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GAIA Period and Epoch (ephemeris) used to get the RV fit</a:t>
            </a:r>
          </a:p>
          <a:p>
            <a:endParaRPr lang="en-US" dirty="0"/>
          </a:p>
          <a:p>
            <a:r>
              <a:rPr lang="en-US" dirty="0"/>
              <a:t>CCF is a little asymmetric (variability of star/error) – </a:t>
            </a:r>
            <a:r>
              <a:rPr lang="en-US"/>
              <a:t>no correlation </a:t>
            </a:r>
            <a:r>
              <a:rPr lang="en-US" dirty="0"/>
              <a:t>in bisectors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CORALIE located in Chile</a:t>
            </a:r>
          </a:p>
          <a:p>
            <a:r>
              <a:rPr lang="en-US" dirty="0"/>
              <a:t>Exposure: 15 mins – bright; 30 mins – faint or 30 if you need more accurate data points</a:t>
            </a:r>
          </a:p>
          <a:p>
            <a:r>
              <a:rPr lang="en-US" dirty="0"/>
              <a:t>Photo credit: ESO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Staralt</a:t>
            </a:r>
            <a:r>
              <a:rPr lang="en-US" dirty="0"/>
              <a:t> is a software where you can put in the coordinates and the date and time when you want to do the observation and it’ll show you the airmass, time of visibility,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Confirmed binary – from WASP (it knew TESS would detect it as a false positive)</a:t>
            </a:r>
          </a:p>
          <a:p>
            <a:endParaRPr lang="en-US" dirty="0"/>
          </a:p>
          <a:p>
            <a:r>
              <a:rPr lang="en-US" dirty="0"/>
              <a:t>Mostly bright stars (F-type…1 A-type). RV stars are more bright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semi-amplitude and period to the observations from CORALIE</a:t>
            </a:r>
          </a:p>
          <a:p>
            <a:endParaRPr lang="en-US" dirty="0"/>
          </a:p>
          <a:p>
            <a:r>
              <a:rPr lang="en-US" dirty="0"/>
              <a:t>Photo credit: NASA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Why are CCFs not normalized? Don’t know, CORALIE sent them this way</a:t>
            </a:r>
          </a:p>
          <a:p>
            <a:r>
              <a:rPr lang="en-US" dirty="0"/>
              <a:t>Write what CCF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Why are CCFs not normalized? Don’t know, CORALIE sent them this way</a:t>
            </a:r>
          </a:p>
          <a:p>
            <a:r>
              <a:rPr lang="en-US" dirty="0"/>
              <a:t>Write what CCF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4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ss with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5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Bisector explain – make graph labels more visible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TESS (what it is and what are the </a:t>
            </a:r>
            <a:r>
              <a:rPr lang="en-US" dirty="0" err="1"/>
              <a:t>lightcurves</a:t>
            </a:r>
            <a:r>
              <a:rPr lang="en-US" dirty="0"/>
              <a:t>) + low cadence </a:t>
            </a:r>
          </a:p>
          <a:p>
            <a:endParaRPr lang="en-US" dirty="0"/>
          </a:p>
          <a:p>
            <a:r>
              <a:rPr lang="en-US" dirty="0" err="1"/>
              <a:t>Ephemris</a:t>
            </a:r>
            <a:r>
              <a:rPr lang="en-US" dirty="0"/>
              <a:t> = Epoch time + Period</a:t>
            </a:r>
          </a:p>
          <a:p>
            <a:endParaRPr lang="en-US" dirty="0"/>
          </a:p>
          <a:p>
            <a:r>
              <a:rPr lang="en-US" dirty="0"/>
              <a:t>Photo credit: ESA</a:t>
            </a:r>
          </a:p>
          <a:p>
            <a:endParaRPr lang="en-US" dirty="0"/>
          </a:p>
          <a:p>
            <a:r>
              <a:rPr lang="en-US" dirty="0"/>
              <a:t>TROI - 012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625EA-8CA5-4D22-B120-1FFC801F6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6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4DA743-BC2D-4FC7-9643-A499B4385BE5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6922" y="6211804"/>
            <a:ext cx="1706217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fld id="{FB3CD861-DA07-4D61-9B23-FB57DC995BF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0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82CE-64E5-4B19-A1DE-2A0D11AF66D1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E83-655F-4E31-A3F0-E1A642653E85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3224-8F1F-49C4-86D0-879E3AC76AD7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0FA9-64E9-4324-8A95-38411FFA5FD9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F6EC-B06C-456F-8684-4E8DCBDCDE6A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7B7F-2A0A-4F60-AAE6-71ADE3A7EB9D}" type="datetime1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D9CA-D604-4484-AA1E-3D9D791A096B}" type="datetime1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C8D-CD1F-43A5-B35F-9CB8A3261852}" type="datetime1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0716-C1C8-4D65-81F5-762F2C4A66D0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E1F2-FFA4-43DB-B62F-F177D99C9CC6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1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8062" y="269047"/>
            <a:ext cx="11715877" cy="63731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821415-3883-4D31-80B6-2CE58EC900F9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47721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 baseline="0">
                <a:solidFill>
                  <a:schemeClr val="accent1"/>
                </a:solidFill>
                <a:latin typeface="Abadi" panose="020B0604020104020204" pitchFamily="34" charset="0"/>
              </a:defRPr>
            </a:lvl1pPr>
          </a:lstStyle>
          <a:p>
            <a:fld id="{FB3CD861-DA07-4D61-9B23-FB57DC995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6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5777-1394-CBF1-E42F-7EB22FBD9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Radial Velocity Follow-up of exoplanet candidates from </a:t>
            </a:r>
            <a:r>
              <a:rPr lang="en-US" sz="48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gaia</a:t>
            </a:r>
            <a:r>
              <a:rPr lang="en-US" sz="4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dr3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6AC52-3609-1609-E59E-395B3CA8E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By: Avidaan Srivastava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Advisors: Prof. Fran</a:t>
            </a:r>
            <a:r>
              <a:rPr lang="en-US" b="0" i="0" dirty="0">
                <a:solidFill>
                  <a:schemeClr val="bg1"/>
                </a:solidFill>
                <a:effectLst/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ç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ois </a:t>
            </a:r>
            <a:r>
              <a:rPr lang="en-US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Bouchy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Angelica </a:t>
            </a:r>
            <a:r>
              <a:rPr lang="en-US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Psaridi</a:t>
            </a: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2553A-FCD3-7A78-363E-D114BAF6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3831" y="6231901"/>
            <a:ext cx="1706217" cy="365125"/>
          </a:xfrm>
        </p:spPr>
        <p:txBody>
          <a:bodyPr/>
          <a:lstStyle/>
          <a:p>
            <a:fld id="{FB3CD861-DA07-4D61-9B23-FB57DC995BF6}" type="slidenum">
              <a:rPr lang="en-US" sz="1800" smtClean="0">
                <a:solidFill>
                  <a:schemeClr val="tx1"/>
                </a:solidFill>
              </a:rPr>
              <a:t>1</a:t>
            </a:fld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29B3-3C9B-0E8E-5DFB-2E24C278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TROIs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74E6-590A-D4F8-95D2-D48FCD2B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297993" cy="4038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Info extracted from GAIA Archive and used to derive parameters (Period, Mass, Radius) 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TESS (30-min cadence) </a:t>
            </a:r>
            <a:r>
              <a:rPr lang="en-US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lightcurves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for few targets! (11/15 TROIs)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Transit depths (look for ‘Odd/Even’ transits, shape of transit)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Period (BLS Periodogram)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Radius of Planet (BATMAN - MCMC sampling)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Compare results to GAIA (ephemeris and transit depth)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A674-69BC-C31A-A1B4-C5B4C580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</a:rPr>
              <a:t>10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E00428F-8CF3-C15F-3363-C9CE9F57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44" y="994786"/>
            <a:ext cx="4968072" cy="496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8A60AF-51BF-ABE8-CB08-1134B87C6243}"/>
              </a:ext>
            </a:extLst>
          </p:cNvPr>
          <p:cNvSpPr txBox="1"/>
          <p:nvPr/>
        </p:nvSpPr>
        <p:spPr>
          <a:xfrm flipH="1">
            <a:off x="9487484" y="6586695"/>
            <a:ext cx="227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credit: ESA</a:t>
            </a:r>
          </a:p>
        </p:txBody>
      </p:sp>
    </p:spTree>
    <p:extLst>
      <p:ext uri="{BB962C8B-B14F-4D97-AF65-F5344CB8AC3E}">
        <p14:creationId xmlns:p14="http://schemas.microsoft.com/office/powerpoint/2010/main" val="343573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5787-8B2C-C4F5-597A-E2D08E62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TROI-005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251FC-3138-5E60-66E6-336AAE7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</a:rPr>
              <a:t>11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80A3CB6-BB96-65BF-E2A1-7EA874499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10045" r="6770" b="61260"/>
          <a:stretch/>
        </p:blipFill>
        <p:spPr>
          <a:xfrm>
            <a:off x="342229" y="1625834"/>
            <a:ext cx="630936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A0D520-299A-12DB-A760-4A41D4FC1F01}"/>
              </a:ext>
            </a:extLst>
          </p:cNvPr>
          <p:cNvSpPr txBox="1"/>
          <p:nvPr/>
        </p:nvSpPr>
        <p:spPr>
          <a:xfrm>
            <a:off x="608782" y="4459561"/>
            <a:ext cx="31854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Transit Depth:</a:t>
            </a:r>
          </a:p>
          <a:p>
            <a:endParaRPr lang="en-US" dirty="0">
              <a:solidFill>
                <a:schemeClr val="accent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US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TESS </a:t>
            </a:r>
            <a:r>
              <a:rPr lang="en-US" dirty="0" err="1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Lightcurve</a:t>
            </a:r>
            <a:r>
              <a:rPr lang="en-US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= 4.021 mmag</a:t>
            </a:r>
          </a:p>
          <a:p>
            <a:r>
              <a:rPr lang="en-US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GAIA Reported = 15.023 mmag</a:t>
            </a:r>
          </a:p>
          <a:p>
            <a:endParaRPr lang="en-US" dirty="0">
              <a:solidFill>
                <a:schemeClr val="accent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1029" name="Picture 5" descr="SUS&quot; - Among Us Song (Animated Music Video) - YouTube">
            <a:extLst>
              <a:ext uri="{FF2B5EF4-FFF2-40B4-BE49-F238E27FC236}">
                <a16:creationId xmlns:a16="http://schemas.microsoft.com/office/drawing/2014/main" id="{4EA852AC-EB7C-38D1-94FE-652A7769B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031" y="4459561"/>
            <a:ext cx="3486947" cy="196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66CD02-29F2-4781-ECD0-F31B21F63E01}"/>
              </a:ext>
            </a:extLst>
          </p:cNvPr>
          <p:cNvSpPr txBox="1"/>
          <p:nvPr/>
        </p:nvSpPr>
        <p:spPr>
          <a:xfrm>
            <a:off x="4809598" y="5883646"/>
            <a:ext cx="7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GAIA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1C3EA-185C-B50A-D781-514CE65D2148}"/>
              </a:ext>
            </a:extLst>
          </p:cNvPr>
          <p:cNvSpPr txBox="1"/>
          <p:nvPr/>
        </p:nvSpPr>
        <p:spPr>
          <a:xfrm>
            <a:off x="6463527" y="5879068"/>
            <a:ext cx="7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78E68-A897-F21C-E0BD-B937F910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83" y="3262681"/>
            <a:ext cx="3852035" cy="310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D6B65A9-52D7-FEC4-12F6-648F492CC4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" t="11001" r="9676" b="999"/>
          <a:stretch/>
        </p:blipFill>
        <p:spPr>
          <a:xfrm>
            <a:off x="6724501" y="609600"/>
            <a:ext cx="5125270" cy="2653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D602C-7088-F9F2-D175-401EB8306E87}"/>
              </a:ext>
            </a:extLst>
          </p:cNvPr>
          <p:cNvSpPr txBox="1"/>
          <p:nvPr/>
        </p:nvSpPr>
        <p:spPr>
          <a:xfrm flipH="1">
            <a:off x="8968740" y="6576139"/>
            <a:ext cx="298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credit: </a:t>
            </a:r>
            <a:r>
              <a:rPr lang="en-US" dirty="0" err="1">
                <a:solidFill>
                  <a:schemeClr val="bg1"/>
                </a:solidFill>
              </a:rPr>
              <a:t>GameTunes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5787-8B2C-C4F5-597A-E2D08E62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TROI-013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251FC-3138-5E60-66E6-336AAE7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D122A86C-38FB-9086-8355-8D4CD32AB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40" y="2792692"/>
            <a:ext cx="4572009" cy="365760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B87F7BC-FC1E-03BE-B29E-4D7172C34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222" y="407701"/>
            <a:ext cx="4464184" cy="226792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6A43A40-74E7-F750-D89B-A4693032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4" y="1689884"/>
            <a:ext cx="6790931" cy="244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F26E8F-FB0F-F3FE-BCED-B4DA4B68AFB6}"/>
              </a:ext>
            </a:extLst>
          </p:cNvPr>
          <p:cNvSpPr txBox="1"/>
          <p:nvPr/>
        </p:nvSpPr>
        <p:spPr>
          <a:xfrm>
            <a:off x="1333215" y="4863857"/>
            <a:ext cx="4648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Consistent with Planet of mass = 1.89 </a:t>
            </a:r>
            <a:r>
              <a:rPr lang="en-US" sz="2000" dirty="0" err="1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</a:t>
            </a:r>
            <a:r>
              <a:rPr lang="en-US" baseline="-25000" dirty="0" err="1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jup</a:t>
            </a:r>
            <a:endParaRPr lang="en-US" baseline="-25000" dirty="0">
              <a:solidFill>
                <a:schemeClr val="accent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(Using GAIA ephemeris)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BB68E-233A-6A31-56A2-BBE2C0AE974D}"/>
              </a:ext>
            </a:extLst>
          </p:cNvPr>
          <p:cNvSpPr/>
          <p:nvPr/>
        </p:nvSpPr>
        <p:spPr>
          <a:xfrm>
            <a:off x="325114" y="2471895"/>
            <a:ext cx="187352" cy="582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46AC0-8420-D648-7CA9-4A060EA3DBBC}"/>
              </a:ext>
            </a:extLst>
          </p:cNvPr>
          <p:cNvSpPr txBox="1"/>
          <p:nvPr/>
        </p:nvSpPr>
        <p:spPr>
          <a:xfrm rot="16200000">
            <a:off x="-181246" y="2326656"/>
            <a:ext cx="121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RV (m/s)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ED85E-36F0-4E53-177E-DFD9003DFAD7}"/>
              </a:ext>
            </a:extLst>
          </p:cNvPr>
          <p:cNvSpPr/>
          <p:nvPr/>
        </p:nvSpPr>
        <p:spPr>
          <a:xfrm>
            <a:off x="3145134" y="4009292"/>
            <a:ext cx="1637881" cy="127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7DEF3-6459-075C-0762-09ACBFF1430E}"/>
              </a:ext>
            </a:extLst>
          </p:cNvPr>
          <p:cNvSpPr txBox="1"/>
          <p:nvPr/>
        </p:nvSpPr>
        <p:spPr>
          <a:xfrm flipH="1">
            <a:off x="3442616" y="3951992"/>
            <a:ext cx="14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</a:t>
            </a:r>
          </a:p>
        </p:txBody>
      </p:sp>
    </p:spTree>
    <p:extLst>
      <p:ext uri="{BB962C8B-B14F-4D97-AF65-F5344CB8AC3E}">
        <p14:creationId xmlns:p14="http://schemas.microsoft.com/office/powerpoint/2010/main" val="344992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AD3-22B1-D03F-B7CC-4358AE04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8E4E-D0ED-8E64-716F-533F4E07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7 total targets have been observed (16 total nights of observation)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 confirmed Spectroscopic Binaries, 2 false positives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More follow-ups (December - March)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Still many targets to go!</a:t>
            </a:r>
          </a:p>
          <a:p>
            <a:pPr marL="45720" indent="0">
              <a:buNone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45720" indent="0">
              <a:buNone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marL="45720" indent="0">
              <a:buNone/>
            </a:pPr>
            <a:r>
              <a:rPr lang="en-US" sz="4000" b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E166-B532-60E6-03DF-4959E1B2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</a:rPr>
              <a:t>13</a:t>
            </a:fld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1420-ED3A-5587-556D-4AAE2247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What is GAIA?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6D19-2F49-7392-9FCD-5FF4814C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ESA mission to 3D map the entire sky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Launched in 2013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 sets of data released: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DR1 (2016)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DR2 (2018)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EDR3 (2020)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DR3 (2022)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RV, TRANSIT, ASTROMETRY exoplanet candidates</a:t>
            </a:r>
          </a:p>
          <a:p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FCF62-7E86-3CD7-B103-BA751187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</a:rPr>
              <a:t>2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026" name="Picture 2" descr="Gaia (spacecraft) - Wikipedia">
            <a:extLst>
              <a:ext uri="{FF2B5EF4-FFF2-40B4-BE49-F238E27FC236}">
                <a16:creationId xmlns:a16="http://schemas.microsoft.com/office/drawing/2014/main" id="{E6E0BDE1-4843-29DA-A0AE-0982A11E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442" y="413703"/>
            <a:ext cx="4369372" cy="341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84F176A2-311E-3CDC-65B8-D6EE7EC2DB48}"/>
              </a:ext>
            </a:extLst>
          </p:cNvPr>
          <p:cNvSpPr/>
          <p:nvPr/>
        </p:nvSpPr>
        <p:spPr>
          <a:xfrm>
            <a:off x="3129699" y="4369559"/>
            <a:ext cx="678730" cy="34832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72EF3-43C8-9796-99AB-40ECC2200ED6}"/>
              </a:ext>
            </a:extLst>
          </p:cNvPr>
          <p:cNvSpPr/>
          <p:nvPr/>
        </p:nvSpPr>
        <p:spPr>
          <a:xfrm>
            <a:off x="1442301" y="4809320"/>
            <a:ext cx="1687398" cy="450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62AA-3807-D41A-18BC-4DD686C30E2E}"/>
              </a:ext>
            </a:extLst>
          </p:cNvPr>
          <p:cNvSpPr txBox="1"/>
          <p:nvPr/>
        </p:nvSpPr>
        <p:spPr>
          <a:xfrm flipH="1">
            <a:off x="9875884" y="6576647"/>
            <a:ext cx="227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credit: ESA</a:t>
            </a:r>
          </a:p>
        </p:txBody>
      </p:sp>
    </p:spTree>
    <p:extLst>
      <p:ext uri="{BB962C8B-B14F-4D97-AF65-F5344CB8AC3E}">
        <p14:creationId xmlns:p14="http://schemas.microsoft.com/office/powerpoint/2010/main" val="333876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63A5-52A9-E958-A42C-89F5C65C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RV Follow 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41EC-FF2F-9943-F69F-D7F030DE3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Ground observations via 1.2-m Swiss Euler Telescope</a:t>
            </a:r>
          </a:p>
          <a:p>
            <a:pPr marL="45720" indent="0">
              <a:buNone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 using the CORALIE spectrograph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New 709 program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Targets are tracked over the course of several nights 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Exposure time depends on V-mag of star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Finding charts using ALADIN to help locate dimmer stars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DACE platform used to access data and model RV</a:t>
            </a:r>
          </a:p>
          <a:p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17F2-2E84-D4BE-9F3C-D71DB101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Swiss 1.2-metre Leonhard Euler Telescope - Wikipedia">
            <a:extLst>
              <a:ext uri="{FF2B5EF4-FFF2-40B4-BE49-F238E27FC236}">
                <a16:creationId xmlns:a16="http://schemas.microsoft.com/office/drawing/2014/main" id="{4F39A6A7-3500-762E-53F4-87C5E9D0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80" y="301554"/>
            <a:ext cx="3160784" cy="316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oup of stars in space&#10;&#10;Description automatically generated with medium confidence">
            <a:extLst>
              <a:ext uri="{FF2B5EF4-FFF2-40B4-BE49-F238E27FC236}">
                <a16:creationId xmlns:a16="http://schemas.microsoft.com/office/drawing/2014/main" id="{2FECE198-E1A3-C9EF-2733-009B41BC5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196" y="3553777"/>
            <a:ext cx="3165767" cy="3002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4942A-63D0-FFCC-3B9C-284CB89BABF3}"/>
              </a:ext>
            </a:extLst>
          </p:cNvPr>
          <p:cNvSpPr txBox="1"/>
          <p:nvPr/>
        </p:nvSpPr>
        <p:spPr>
          <a:xfrm flipH="1">
            <a:off x="9487484" y="6556446"/>
            <a:ext cx="227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credit: ESO</a:t>
            </a:r>
          </a:p>
        </p:txBody>
      </p:sp>
    </p:spTree>
    <p:extLst>
      <p:ext uri="{BB962C8B-B14F-4D97-AF65-F5344CB8AC3E}">
        <p14:creationId xmlns:p14="http://schemas.microsoft.com/office/powerpoint/2010/main" val="405649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EA0-4164-2D9C-5D46-5A1C1CDD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Target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AA27-BE07-C525-45FB-79F393664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5478864" cy="4313256"/>
          </a:xfrm>
        </p:spPr>
        <p:txBody>
          <a:bodyPr>
            <a:normAutofit/>
          </a:bodyPr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39 Transiting Candidates (</a:t>
            </a:r>
            <a:r>
              <a:rPr lang="en-US" b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TROIs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); 8 RV Candidates (</a:t>
            </a:r>
            <a:r>
              <a:rPr lang="en-US" b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RVOIs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)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Criteria for selection: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Visible from La Silla site in Chile (estimated using STARALT)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V&lt; 13.5 mag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TROIs stars: Airmass &lt; 1.5 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RVOIs stars: Airmass &lt; 2 </a:t>
            </a:r>
          </a:p>
          <a:p>
            <a:pPr lvl="1">
              <a:buFontTx/>
              <a:buChar char="-"/>
            </a:pP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Discard Confirmed Binaries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 the end, 15 TROIs and 5 RVOIs shortlisted - some still need to be followed-up!</a:t>
            </a:r>
          </a:p>
          <a:p>
            <a:pPr marL="274320" lvl="1" indent="0">
              <a:buNone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C6FDD-3AAC-2900-3BAF-C33D865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</a:rPr>
              <a:t>4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FDB5A70A-4449-CC39-49C9-ABFCE31D3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4" y="1287780"/>
            <a:ext cx="5764153" cy="43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0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27DA-02B5-3736-50E3-EBB9412D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RVOIs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00C7-DB06-EC45-B84D-79797369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6373167" cy="4191000"/>
          </a:xfrm>
        </p:spPr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GAIA Archive (</a:t>
            </a:r>
            <a:r>
              <a:rPr lang="en-US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</a:t>
            </a:r>
            <a:r>
              <a:rPr lang="en-US" sz="2000" baseline="-250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mag</a:t>
            </a:r>
            <a:r>
              <a:rPr lang="en-US" sz="2000" baseline="-250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 T</a:t>
            </a:r>
            <a:r>
              <a:rPr lang="en-US" baseline="-250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eff </a:t>
            </a:r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, Period)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Derived (Luminosity, Mass, Radius)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Velocity Semi-Amplitude estimates from ‘exoplanet.eu’</a:t>
            </a: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No </a:t>
            </a:r>
            <a:r>
              <a:rPr lang="en-US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lightcurves</a:t>
            </a: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6A0B-E80E-7826-A41C-4A3ED6CB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</a:rPr>
              <a:t>5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026" name="Picture 2" descr="As depicted in this image, astronomers can detect an exoplanet thanks to the changes in Doppler shifts that the planet&amp;#39;s gravitational pull exerts on its host star. Those shifts are seen as red or blue color changes in the spectrum of light emitted by the star.">
            <a:extLst>
              <a:ext uri="{FF2B5EF4-FFF2-40B4-BE49-F238E27FC236}">
                <a16:creationId xmlns:a16="http://schemas.microsoft.com/office/drawing/2014/main" id="{5C851D6D-F7F8-D369-9E17-58E354A75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12" y="1303442"/>
            <a:ext cx="5135545" cy="418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66D95B-5B6D-A6C1-7EBE-E208C7485B1E}"/>
              </a:ext>
            </a:extLst>
          </p:cNvPr>
          <p:cNvSpPr txBox="1"/>
          <p:nvPr/>
        </p:nvSpPr>
        <p:spPr>
          <a:xfrm flipH="1">
            <a:off x="9487484" y="6586695"/>
            <a:ext cx="227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Photo credit: NASA</a:t>
            </a:r>
          </a:p>
        </p:txBody>
      </p:sp>
    </p:spTree>
    <p:extLst>
      <p:ext uri="{BB962C8B-B14F-4D97-AF65-F5344CB8AC3E}">
        <p14:creationId xmlns:p14="http://schemas.microsoft.com/office/powerpoint/2010/main" val="396680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7B1A-6876-7AAD-414C-B1C7E301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CORALIE Data (CCF)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DE2EA4-E2C9-FCC9-8AFB-D1751DAA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</a:rPr>
              <a:t>6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E5752D-4237-5267-9C0A-136FC619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5478864" cy="4313256"/>
          </a:xfrm>
        </p:spPr>
        <p:txBody>
          <a:bodyPr>
            <a:normAutofit/>
          </a:bodyPr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CORALIE records target’s Cross Correlation Function (CCF)</a:t>
            </a:r>
          </a:p>
          <a:p>
            <a:pPr marL="45720" indent="0">
              <a:buNone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Single Peak per star</a:t>
            </a:r>
          </a:p>
          <a:p>
            <a:pPr marL="45720" indent="0">
              <a:buNone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Wide CCF – fast rotator</a:t>
            </a:r>
          </a:p>
          <a:p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3B5D86-E690-8345-62EA-83FB1D7CB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69" y="1287779"/>
            <a:ext cx="5391569" cy="431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32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7B1A-6876-7AAD-414C-B1C7E301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CORALIE Data (CCF)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DE2EA4-E2C9-FCC9-8AFB-D1751DAA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</a:rPr>
              <a:t>7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ECFFBB0-E912-697B-E5D9-A0C1FA8B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" y="1637097"/>
            <a:ext cx="4603714" cy="2301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C2235-5558-03DD-256A-9F859A0A0683}"/>
              </a:ext>
            </a:extLst>
          </p:cNvPr>
          <p:cNvSpPr txBox="1"/>
          <p:nvPr/>
        </p:nvSpPr>
        <p:spPr>
          <a:xfrm>
            <a:off x="477768" y="4049380"/>
            <a:ext cx="606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Asymmetric CCF              Evidence of Spectroscopic Binary!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E03C93-CA6F-E0C0-01ED-A76229231A12}"/>
              </a:ext>
            </a:extLst>
          </p:cNvPr>
          <p:cNvSpPr/>
          <p:nvPr/>
        </p:nvSpPr>
        <p:spPr>
          <a:xfrm>
            <a:off x="2292895" y="4126587"/>
            <a:ext cx="613865" cy="21491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6C661-A273-D081-A7CE-255771C449FB}"/>
              </a:ext>
            </a:extLst>
          </p:cNvPr>
          <p:cNvSpPr txBox="1"/>
          <p:nvPr/>
        </p:nvSpPr>
        <p:spPr>
          <a:xfrm>
            <a:off x="6538884" y="5247054"/>
            <a:ext cx="5613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Overlay CCF from each point to check for consistency Here – Different targets!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71192EF-C0ED-5118-9585-EFC4AF21B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52" y="1287780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01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79AA5-5902-94D0-AB14-DFC1061C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RVOI-008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14ECA-2596-1FD8-95ED-1FF4534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</a:rPr>
              <a:t>8</a:t>
            </a:fld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FD72E63-C711-ECE2-BC6B-82281E408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55" y="1664281"/>
            <a:ext cx="7480581" cy="2696703"/>
          </a:xfrm>
          <a:prstGeom prst="rect">
            <a:avLst/>
          </a:prstGeom>
        </p:spPr>
      </p:pic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0D3D38F-25FC-9752-E6D7-28D10347D4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1" r="11032" b="43430"/>
          <a:stretch/>
        </p:blipFill>
        <p:spPr>
          <a:xfrm>
            <a:off x="7996707" y="1194748"/>
            <a:ext cx="3856058" cy="154242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359FE35-E774-3DF5-7784-B8B452D2F3AD}"/>
              </a:ext>
            </a:extLst>
          </p:cNvPr>
          <p:cNvSpPr/>
          <p:nvPr/>
        </p:nvSpPr>
        <p:spPr>
          <a:xfrm>
            <a:off x="10165226" y="1901649"/>
            <a:ext cx="666897" cy="299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5E06691-4830-88A2-3E9D-7980FD6FB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56" y="3870830"/>
            <a:ext cx="3486135" cy="2741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98959F-877F-E54D-ABA2-DA2D9D9640A8}"/>
              </a:ext>
            </a:extLst>
          </p:cNvPr>
          <p:cNvSpPr txBox="1"/>
          <p:nvPr/>
        </p:nvSpPr>
        <p:spPr>
          <a:xfrm flipH="1">
            <a:off x="1476602" y="4670499"/>
            <a:ext cx="564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GAIA reported period = 0.65 days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E2215B-9AD3-F7C8-201D-5B679388E8FD}"/>
              </a:ext>
            </a:extLst>
          </p:cNvPr>
          <p:cNvSpPr/>
          <p:nvPr/>
        </p:nvSpPr>
        <p:spPr>
          <a:xfrm>
            <a:off x="339235" y="2481943"/>
            <a:ext cx="163183" cy="643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2CE933-BCB4-6B60-C957-777A5633378D}"/>
              </a:ext>
            </a:extLst>
          </p:cNvPr>
          <p:cNvSpPr/>
          <p:nvPr/>
        </p:nvSpPr>
        <p:spPr>
          <a:xfrm>
            <a:off x="3396343" y="4202802"/>
            <a:ext cx="1798655" cy="202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0FF91-EF0B-4172-BB2A-D024243BAD49}"/>
              </a:ext>
            </a:extLst>
          </p:cNvPr>
          <p:cNvSpPr txBox="1"/>
          <p:nvPr/>
        </p:nvSpPr>
        <p:spPr>
          <a:xfrm rot="16200000">
            <a:off x="-185605" y="2552504"/>
            <a:ext cx="121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RV (m/s)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B8D25-E4F0-310C-E5DB-80AAF3020C6C}"/>
              </a:ext>
            </a:extLst>
          </p:cNvPr>
          <p:cNvSpPr txBox="1"/>
          <p:nvPr/>
        </p:nvSpPr>
        <p:spPr>
          <a:xfrm flipH="1">
            <a:off x="3975178" y="4076620"/>
            <a:ext cx="14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</a:t>
            </a:r>
          </a:p>
        </p:txBody>
      </p:sp>
    </p:spTree>
    <p:extLst>
      <p:ext uri="{BB962C8B-B14F-4D97-AF65-F5344CB8AC3E}">
        <p14:creationId xmlns:p14="http://schemas.microsoft.com/office/powerpoint/2010/main" val="207012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5D3D-39F0-5273-1E6F-091388A2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RVOI 008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CF89-7BB8-58A0-95D4-439F3ACE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699927" cy="4051998"/>
          </a:xfrm>
        </p:spPr>
        <p:txBody>
          <a:bodyPr/>
          <a:lstStyle/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Looked to be promising planetary candidate</a:t>
            </a:r>
            <a:b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</a:b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lvl="1">
              <a:buFontTx/>
              <a:buChar char="-"/>
            </a:pPr>
            <a:r>
              <a:rPr lang="en-US" sz="22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Good RV fit</a:t>
            </a:r>
          </a:p>
          <a:p>
            <a:pPr lvl="1">
              <a:buFontTx/>
              <a:buChar char="-"/>
            </a:pPr>
            <a:r>
              <a:rPr lang="en-US" sz="22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Symmetric CCF</a:t>
            </a:r>
          </a:p>
          <a:p>
            <a:pPr marL="274320" lvl="1" indent="0">
              <a:buNone/>
            </a:pPr>
            <a:r>
              <a:rPr lang="en-US" sz="22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- Planet mass corresponding to 4.5 </a:t>
            </a:r>
            <a:r>
              <a:rPr lang="en-US" sz="22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</a:t>
            </a:r>
            <a:r>
              <a:rPr lang="en-US" sz="2200" baseline="-25000" dirty="0" err="1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jup</a:t>
            </a:r>
            <a:endParaRPr lang="en-US" sz="2200" baseline="-250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pPr lvl="1"/>
            <a:endParaRPr lang="en-US" baseline="-250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BUT! Clear correlation in CCF Bisectors</a:t>
            </a:r>
          </a:p>
          <a:p>
            <a:pPr marL="45720" indent="0">
              <a:buNone/>
            </a:pPr>
            <a:endParaRPr lang="en-US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US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We need more data points to explain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FF47E-36C2-3B78-AFB5-C79043B3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D861-DA07-4D61-9B23-FB57DC995BF6}" type="slidenum">
              <a:rPr lang="en-US" smtClean="0">
                <a:solidFill>
                  <a:schemeClr val="accent1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9</a:t>
            </a:fld>
            <a:endParaRPr lang="en-US">
              <a:solidFill>
                <a:schemeClr val="accent1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244477-CA55-8676-BD5A-0900A17D2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57" y="905238"/>
            <a:ext cx="5396594" cy="539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7E64CB-F739-2C06-38A3-6035A0A1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44" y="905238"/>
            <a:ext cx="5396594" cy="43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6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8219</TotalTime>
  <Words>768</Words>
  <Application>Microsoft Office PowerPoint</Application>
  <PresentationFormat>Widescreen</PresentationFormat>
  <Paragraphs>146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Aharoni</vt:lpstr>
      <vt:lpstr>Amiri</vt:lpstr>
      <vt:lpstr>Calibri</vt:lpstr>
      <vt:lpstr>Corbel</vt:lpstr>
      <vt:lpstr>Basis</vt:lpstr>
      <vt:lpstr>Radial Velocity Follow-up of exoplanet candidates from gaia dr3</vt:lpstr>
      <vt:lpstr>What is GAIA?</vt:lpstr>
      <vt:lpstr>RV Follow Ups</vt:lpstr>
      <vt:lpstr>Target Selection</vt:lpstr>
      <vt:lpstr>RVOIs</vt:lpstr>
      <vt:lpstr>CORALIE Data (CCF)</vt:lpstr>
      <vt:lpstr>CORALIE Data (CCF)</vt:lpstr>
      <vt:lpstr>RVOI-008</vt:lpstr>
      <vt:lpstr>RVOI 008 (cont.)</vt:lpstr>
      <vt:lpstr>TROIs</vt:lpstr>
      <vt:lpstr>TROI-005</vt:lpstr>
      <vt:lpstr>TROI-013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 Velocity Follow-up of exoplanet candidates from gaia dr3</dc:title>
  <dc:creator>Avidaan</dc:creator>
  <cp:lastModifiedBy>Avidaan</cp:lastModifiedBy>
  <cp:revision>71</cp:revision>
  <dcterms:created xsi:type="dcterms:W3CDTF">2022-11-28T12:00:13Z</dcterms:created>
  <dcterms:modified xsi:type="dcterms:W3CDTF">2022-12-25T20:01:19Z</dcterms:modified>
</cp:coreProperties>
</file>