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3" r:id="rId5"/>
    <p:sldId id="272" r:id="rId6"/>
    <p:sldId id="261" r:id="rId7"/>
    <p:sldId id="274" r:id="rId8"/>
    <p:sldId id="262" r:id="rId9"/>
    <p:sldId id="275" r:id="rId10"/>
    <p:sldId id="271" r:id="rId11"/>
    <p:sldId id="263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491" autoAdjust="0"/>
  </p:normalViewPr>
  <p:slideViewPr>
    <p:cSldViewPr snapToGrid="0">
      <p:cViewPr varScale="1">
        <p:scale>
          <a:sx n="55" d="100"/>
          <a:sy n="55" d="100"/>
        </p:scale>
        <p:origin x="1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3590-ED14-429A-B911-15306AE9A8A3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0B89A-BFCF-4B1B-94EA-9BC65E5FCF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94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6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0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processing.org/browse/?viewBy=most&amp;filter=favori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jamo.de/libraries/controlP5/" TargetMode="External"/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java/java_quick_guide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mínima a </a:t>
            </a:r>
            <a:r>
              <a:rPr lang="es-ES" dirty="0" smtClean="0"/>
              <a:t>PROCESSING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y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590218" y="5584879"/>
            <a:ext cx="781613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http://openprocessing.org/</a:t>
            </a:r>
            <a:endParaRPr lang="es-ES" sz="13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4" name="Picture 4" descr="http://openprocessing.org/assets/images/homepage/visual44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8" y="3334195"/>
            <a:ext cx="4051230" cy="22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Manejadores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0802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Además de las funciones </a:t>
            </a:r>
            <a:r>
              <a:rPr lang="es-ES" dirty="0" err="1" smtClean="0"/>
              <a:t>setup</a:t>
            </a:r>
            <a:r>
              <a:rPr lang="es-ES" dirty="0" smtClean="0"/>
              <a:t>() y </a:t>
            </a:r>
            <a:r>
              <a:rPr lang="es-ES" dirty="0" err="1" smtClean="0"/>
              <a:t>draw</a:t>
            </a:r>
            <a:r>
              <a:rPr lang="es-ES" dirty="0" smtClean="0"/>
              <a:t>() tienen especial importancia las funciones de manejo de eventos porque permiten interaccionar con el mundo exterior. </a:t>
            </a:r>
          </a:p>
          <a:p>
            <a:r>
              <a:rPr lang="es-ES" dirty="0" smtClean="0"/>
              <a:t>Las principales son las de eventos de ratón y las de eventos de teclado: </a:t>
            </a:r>
          </a:p>
          <a:p>
            <a:pPr marL="0" indent="0" algn="ctr">
              <a:buNone/>
            </a:pPr>
            <a:r>
              <a:rPr lang="en-US" dirty="0" err="1" smtClean="0"/>
              <a:t>mousePressed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/>
              <a:t>mouseReleased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/>
              <a:t>mouseMoved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/>
              <a:t>mouseDragged</a:t>
            </a:r>
            <a:r>
              <a:rPr lang="en-US" dirty="0"/>
              <a:t>()</a:t>
            </a:r>
          </a:p>
          <a:p>
            <a:pPr marL="0" indent="0" algn="ctr">
              <a:buNone/>
            </a:pPr>
            <a:r>
              <a:rPr lang="en-US" dirty="0" err="1" smtClean="0"/>
              <a:t>mouseWheel</a:t>
            </a:r>
            <a:r>
              <a:rPr lang="en-US" dirty="0" smtClean="0"/>
              <a:t>()</a:t>
            </a:r>
          </a:p>
          <a:p>
            <a:pPr marL="0" indent="0" algn="ctr">
              <a:buNone/>
            </a:pPr>
            <a:r>
              <a:rPr lang="en-US" dirty="0" err="1" smtClean="0"/>
              <a:t>KeyPressed</a:t>
            </a:r>
            <a:r>
              <a:rPr lang="en-US" dirty="0" smtClean="0"/>
              <a:t>()</a:t>
            </a:r>
          </a:p>
          <a:p>
            <a:pPr marL="0" indent="0" algn="ctr">
              <a:buNone/>
            </a:pPr>
            <a:r>
              <a:rPr lang="es-ES" dirty="0" err="1"/>
              <a:t>keyReleased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632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a seguir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34843"/>
          </a:xfrm>
        </p:spPr>
        <p:txBody>
          <a:bodyPr>
            <a:normAutofit/>
          </a:bodyPr>
          <a:lstStyle/>
          <a:p>
            <a:r>
              <a:rPr lang="es-ES" dirty="0" smtClean="0"/>
              <a:t>Instalar el IDE de </a:t>
            </a:r>
            <a:r>
              <a:rPr lang="es-ES" dirty="0" smtClean="0"/>
              <a:t>Processing. </a:t>
            </a:r>
            <a:r>
              <a:rPr lang="es-ES" b="1" dirty="0"/>
              <a:t>https://www.processing.org/ </a:t>
            </a:r>
            <a:endParaRPr lang="es-ES" b="1" dirty="0" smtClean="0"/>
          </a:p>
          <a:p>
            <a:r>
              <a:rPr lang="es-ES" dirty="0" smtClean="0"/>
              <a:t>Proponerse un proyecto nuevo…. así según vayamos aprendiendo iremos evaluando si eso será útil a nuestro proyecto.</a:t>
            </a:r>
          </a:p>
          <a:p>
            <a:r>
              <a:rPr lang="es-ES" dirty="0" smtClean="0"/>
              <a:t>Ejecutar y modificar los ejemplos que vienen con Processing. </a:t>
            </a:r>
          </a:p>
          <a:p>
            <a:r>
              <a:rPr lang="es-ES" dirty="0" smtClean="0"/>
              <a:t>Buscar en </a:t>
            </a:r>
            <a:r>
              <a:rPr lang="es-ES" sz="2400" b="1" dirty="0" err="1" smtClean="0"/>
              <a:t>OpenProcessing</a:t>
            </a:r>
            <a:r>
              <a:rPr lang="es-ES" sz="2400" dirty="0" smtClean="0"/>
              <a:t> </a:t>
            </a:r>
            <a:r>
              <a:rPr lang="es-ES" dirty="0" smtClean="0"/>
              <a:t>un proyecto ya realizado, estudiarlo, entenderlo, y modificarlo. </a:t>
            </a:r>
          </a:p>
          <a:p>
            <a:pPr lvl="1"/>
            <a:r>
              <a:rPr lang="es-ES" dirty="0">
                <a:hlinkClick r:id="rId2"/>
              </a:rPr>
              <a:t>http://openprocessing.org/browse/?</a:t>
            </a:r>
            <a:r>
              <a:rPr lang="es-ES" dirty="0" smtClean="0">
                <a:hlinkClick r:id="rId2"/>
              </a:rPr>
              <a:t>viewBy=most&amp;filter=favorited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dirty="0" smtClean="0"/>
              <a:t>Aprender Java básico….</a:t>
            </a:r>
          </a:p>
          <a:p>
            <a:r>
              <a:rPr lang="es-ES" dirty="0" smtClean="0"/>
              <a:t>Para meterse en proyectos complejos es mejor usar un IDE profesional como Eclipse o </a:t>
            </a:r>
            <a:r>
              <a:rPr lang="es-ES" dirty="0" err="1" smtClean="0"/>
              <a:t>NetBeans</a:t>
            </a:r>
            <a:r>
              <a:rPr lang="es-ES" dirty="0" smtClean="0"/>
              <a:t> pues tienen depurador.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898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Bibliografía, tutoriales y proyectos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962" y="2498102"/>
            <a:ext cx="8272211" cy="3733014"/>
          </a:xfrm>
        </p:spPr>
        <p:txBody>
          <a:bodyPr>
            <a:normAutofit/>
          </a:bodyPr>
          <a:lstStyle/>
          <a:p>
            <a:r>
              <a:rPr lang="es-ES" dirty="0">
                <a:hlinkClick r:id="rId2"/>
              </a:rPr>
              <a:t>http://www.processing.org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/>
              <a:t>http://openprocessing.org/</a:t>
            </a:r>
            <a:endParaRPr lang="es-ES" dirty="0" smtClean="0"/>
          </a:p>
          <a:p>
            <a:r>
              <a:rPr lang="es-ES" dirty="0">
                <a:hlinkClick r:id="rId3"/>
              </a:rPr>
              <a:t>http://www.sojamo.de/libraries/controlP5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www.tutorialspoint.com/java/java_quick_guide.htm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91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DIBUJO GENERATIVO PARA ARTISTAS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5018098" y="2337847"/>
            <a:ext cx="3690007" cy="3386371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Processing es un software para hacer arte generativo. </a:t>
            </a:r>
          </a:p>
          <a:p>
            <a:r>
              <a:rPr lang="es-ES" dirty="0" smtClean="0"/>
              <a:t>Se trata de hacer dibujos en los que la obra la genere el ordenador con los parámetros definidos por el artista. </a:t>
            </a:r>
          </a:p>
          <a:p>
            <a:r>
              <a:rPr lang="es-ES" dirty="0" smtClean="0"/>
              <a:t>Se hace uso intensivo de programación y fórmulas matemáticas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146" name="Picture 2" descr="http://1.bp.blogspot.com/-9X6ySfKDbRg/UXaxtjFPxZI/AAAAAAAAADE/VC_WWj3QEU4/s1600/a_850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8" y="2337847"/>
            <a:ext cx="4268601" cy="314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Menudo lio de lenguajes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81192" y="2337847"/>
            <a:ext cx="8126913" cy="3386371"/>
          </a:xfrm>
        </p:spPr>
        <p:txBody>
          <a:bodyPr anchor="t">
            <a:normAutofit fontScale="92500" lnSpcReduction="20000"/>
          </a:bodyPr>
          <a:lstStyle/>
          <a:p>
            <a:r>
              <a:rPr lang="es-ES" dirty="0" smtClean="0"/>
              <a:t>Todos los lenguajes modernos tienen librerías de funciones que permiten reusar código hecho por otros programadores. </a:t>
            </a:r>
          </a:p>
          <a:p>
            <a:r>
              <a:rPr lang="es-ES" dirty="0" smtClean="0"/>
              <a:t>El </a:t>
            </a:r>
            <a:r>
              <a:rPr lang="es-ES" dirty="0"/>
              <a:t>lenguaje de </a:t>
            </a:r>
            <a:r>
              <a:rPr lang="es-ES" dirty="0" smtClean="0"/>
              <a:t>Processing </a:t>
            </a:r>
            <a:r>
              <a:rPr lang="es-ES" dirty="0"/>
              <a:t>es Java. </a:t>
            </a:r>
          </a:p>
          <a:p>
            <a:r>
              <a:rPr lang="es-ES" dirty="0" smtClean="0"/>
              <a:t>Processing no es más que una </a:t>
            </a:r>
            <a:r>
              <a:rPr lang="es-ES" b="1" dirty="0" smtClean="0"/>
              <a:t>librería</a:t>
            </a:r>
            <a:r>
              <a:rPr lang="es-ES" dirty="0" smtClean="0"/>
              <a:t> de Java, que se puede ejecutar en un IDE simplificado aunque también se puede ejecutar en un IDE profesional (</a:t>
            </a:r>
            <a:r>
              <a:rPr lang="es-ES" dirty="0" err="1" smtClean="0"/>
              <a:t>NetBeans</a:t>
            </a:r>
            <a:r>
              <a:rPr lang="es-ES" dirty="0" smtClean="0"/>
              <a:t>, Eclipse, etc.) </a:t>
            </a:r>
          </a:p>
          <a:p>
            <a:r>
              <a:rPr lang="es-ES" dirty="0" smtClean="0"/>
              <a:t>Arduino se programa en </a:t>
            </a:r>
            <a:r>
              <a:rPr lang="es-ES" dirty="0" err="1" smtClean="0"/>
              <a:t>Wiring</a:t>
            </a:r>
            <a:r>
              <a:rPr lang="es-ES" dirty="0" smtClean="0"/>
              <a:t>, una variante de C++, que es también orientada a objetos, y usa el IDE de </a:t>
            </a:r>
            <a:r>
              <a:rPr lang="es-ES" dirty="0"/>
              <a:t>P</a:t>
            </a:r>
            <a:r>
              <a:rPr lang="es-ES" dirty="0" smtClean="0"/>
              <a:t>rocessing (también puede usar </a:t>
            </a:r>
            <a:r>
              <a:rPr lang="es-ES" dirty="0" err="1" smtClean="0"/>
              <a:t>IDEs</a:t>
            </a:r>
            <a:r>
              <a:rPr lang="es-ES" dirty="0" smtClean="0"/>
              <a:t> profesionales de C++: Visual C++ y otros). </a:t>
            </a:r>
          </a:p>
          <a:p>
            <a:r>
              <a:rPr lang="es-ES" dirty="0" smtClean="0"/>
              <a:t>JavaScript no tiene nada que ver con Java (le han puesto ese nombre por marketing). </a:t>
            </a:r>
          </a:p>
          <a:p>
            <a:r>
              <a:rPr lang="es-ES" dirty="0" smtClean="0"/>
              <a:t>Processing se puede ejecutar desde JavaScript. </a:t>
            </a:r>
          </a:p>
          <a:p>
            <a:endParaRPr lang="es-ES" dirty="0"/>
          </a:p>
        </p:txBody>
      </p:sp>
      <p:pic>
        <p:nvPicPr>
          <p:cNvPr id="8198" name="Picture 6" descr="http://a607.phobos.apple.com/us/r30/Purple/v4/e2/72/45/e272451a-3b44-e482-dc63-43486edc7ed7/mzl.mbiqiw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01" y="5705632"/>
            <a:ext cx="990319" cy="99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simalgrat.com/wp-content/uploads/2014/01/ja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20" y="5288947"/>
            <a:ext cx="1557479" cy="15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burutek.org/wp-content/uploads/2014/04/log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76" y="5675400"/>
            <a:ext cx="1441731" cy="10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www.adafruit.com/blog/wp-content/uploads/2012/09/256px-Processing_Logo_Clipped.svg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244" y="5636184"/>
            <a:ext cx="1059767" cy="105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TERMINOLOGÍA: TIPOS DE DATOS, FUNCIONES, CLASES Y OBJETOS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86138" y="2337847"/>
            <a:ext cx="8221968" cy="3386371"/>
          </a:xfrm>
        </p:spPr>
        <p:txBody>
          <a:bodyPr anchor="t">
            <a:normAutofit lnSpcReduction="10000"/>
          </a:bodyPr>
          <a:lstStyle/>
          <a:p>
            <a:r>
              <a:rPr lang="es-ES" dirty="0" smtClean="0"/>
              <a:t>Todos los lenguajes manejan datos que almacenan en memoria dinámica. Los datos pueden ser de distintos </a:t>
            </a:r>
            <a:r>
              <a:rPr lang="es-ES" b="1" u="sng" dirty="0" smtClean="0"/>
              <a:t>tipos</a:t>
            </a:r>
            <a:r>
              <a:rPr lang="es-ES" dirty="0" smtClean="0"/>
              <a:t> y es algo fundamental en todos los lenguajes de programación manejar distintos tipos de datos.</a:t>
            </a:r>
          </a:p>
          <a:p>
            <a:r>
              <a:rPr lang="es-ES" dirty="0" smtClean="0"/>
              <a:t>Los programas no son mas que conjuntos de órdenes para procesar distintos tipos de datos de diversas formas.  </a:t>
            </a:r>
          </a:p>
          <a:p>
            <a:r>
              <a:rPr lang="es-ES" dirty="0" smtClean="0"/>
              <a:t>Cuando un conjunto de ordenes la vamos a repetir varias veces, hacemos una función para no tener que escribirla una y otra vez. </a:t>
            </a:r>
          </a:p>
          <a:p>
            <a:r>
              <a:rPr lang="es-ES" dirty="0" smtClean="0"/>
              <a:t>Los lenguajes orientados a </a:t>
            </a:r>
            <a:r>
              <a:rPr lang="es-ES" b="1" dirty="0" smtClean="0"/>
              <a:t>objetos</a:t>
            </a:r>
            <a:r>
              <a:rPr lang="es-ES" dirty="0" smtClean="0"/>
              <a:t>, encapsulan las estructuras de datos junto a las funciones que los manejan en estructuras denominadas </a:t>
            </a:r>
            <a:r>
              <a:rPr lang="es-ES" b="1" dirty="0" smtClean="0"/>
              <a:t>clases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195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ANATOMIA DE UNA APLICACIÓN PROCESSING</a:t>
            </a:r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86138" y="2337847"/>
            <a:ext cx="8221968" cy="3692563"/>
          </a:xfrm>
        </p:spPr>
        <p:txBody>
          <a:bodyPr anchor="t">
            <a:normAutofit fontScale="85000" lnSpcReduction="10000"/>
          </a:bodyPr>
          <a:lstStyle/>
          <a:p>
            <a:r>
              <a:rPr lang="es-ES" dirty="0" smtClean="0"/>
              <a:t>Las dos funciones principales de Processing son </a:t>
            </a:r>
            <a:r>
              <a:rPr lang="es-ES" dirty="0" err="1" smtClean="0"/>
              <a:t>setup</a:t>
            </a:r>
            <a:r>
              <a:rPr lang="es-ES" dirty="0" smtClean="0"/>
              <a:t>()  y </a:t>
            </a:r>
            <a:r>
              <a:rPr lang="es-ES" dirty="0" err="1" smtClean="0"/>
              <a:t>draw</a:t>
            </a:r>
            <a:r>
              <a:rPr lang="es-ES" dirty="0" smtClean="0"/>
              <a:t>()</a:t>
            </a:r>
          </a:p>
          <a:p>
            <a:r>
              <a:rPr lang="es-ES" dirty="0" smtClean="0"/>
              <a:t>Estas funciones tenemos que escribirlas nosotros, porque son distintas para cada programa</a:t>
            </a:r>
          </a:p>
          <a:p>
            <a:pPr marL="936000" lvl="3" indent="0">
              <a:buNone/>
            </a:pPr>
            <a:r>
              <a:rPr lang="es-ES" sz="1900" dirty="0" err="1" smtClean="0"/>
              <a:t>void</a:t>
            </a:r>
            <a:r>
              <a:rPr lang="es-ES" sz="1900" dirty="0" smtClean="0"/>
              <a:t> </a:t>
            </a:r>
            <a:r>
              <a:rPr lang="es-ES" sz="1900" dirty="0" err="1" smtClean="0"/>
              <a:t>setup</a:t>
            </a:r>
            <a:r>
              <a:rPr lang="es-ES" sz="1900" dirty="0" smtClean="0"/>
              <a:t>() </a:t>
            </a:r>
          </a:p>
          <a:p>
            <a:pPr marL="936000" lvl="3" indent="0">
              <a:buNone/>
            </a:pPr>
            <a:r>
              <a:rPr lang="es-ES" sz="1900" dirty="0" smtClean="0"/>
              <a:t>{  // </a:t>
            </a:r>
            <a:r>
              <a:rPr lang="es-ES" sz="1900" dirty="0" err="1" smtClean="0"/>
              <a:t>iniciaizar</a:t>
            </a:r>
            <a:r>
              <a:rPr lang="es-ES" sz="1900" dirty="0" smtClean="0"/>
              <a:t> la aplicación</a:t>
            </a:r>
          </a:p>
          <a:p>
            <a:pPr marL="936000" lvl="3" indent="0">
              <a:buNone/>
            </a:pPr>
            <a:r>
              <a:rPr lang="es-ES" sz="1900" dirty="0"/>
              <a:t>}</a:t>
            </a:r>
            <a:endParaRPr lang="es-ES" sz="1900" dirty="0" smtClean="0"/>
          </a:p>
          <a:p>
            <a:pPr marL="936000" lvl="3" indent="0">
              <a:buNone/>
            </a:pPr>
            <a:r>
              <a:rPr lang="es-ES" sz="1900" dirty="0" err="1"/>
              <a:t>v</a:t>
            </a:r>
            <a:r>
              <a:rPr lang="es-ES" sz="1900" dirty="0" err="1" smtClean="0"/>
              <a:t>oid</a:t>
            </a:r>
            <a:r>
              <a:rPr lang="es-ES" sz="1900" dirty="0" smtClean="0"/>
              <a:t> </a:t>
            </a:r>
            <a:r>
              <a:rPr lang="es-ES" sz="1900" dirty="0" err="1" smtClean="0"/>
              <a:t>draw</a:t>
            </a:r>
            <a:r>
              <a:rPr lang="es-ES" sz="1900" dirty="0" smtClean="0"/>
              <a:t>()</a:t>
            </a:r>
          </a:p>
          <a:p>
            <a:pPr marL="936000" lvl="3" indent="0">
              <a:buNone/>
            </a:pPr>
            <a:r>
              <a:rPr lang="es-ES" sz="1900" dirty="0" smtClean="0"/>
              <a:t>{ // dibujar lo que sea….</a:t>
            </a:r>
          </a:p>
          <a:p>
            <a:pPr marL="936000" lvl="3" indent="0">
              <a:buNone/>
            </a:pPr>
            <a:r>
              <a:rPr lang="es-ES" sz="1900" dirty="0" smtClean="0"/>
              <a:t>}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900" dirty="0" smtClean="0"/>
              <a:t>El orden en que se escriben las funciones es irrelevante, pero el orden en que se escribe el código dentro de las funciones es de máxima importancia.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5857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PRIMITIVOS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60294"/>
            <a:ext cx="7989751" cy="2770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En java hay tipos de datos “primitivos” y tipos de datos complejos.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Para crear una variable de un tipo de dato primitivo, basta con declarar que queremos usarla y asignarle un nombre. Se hace así: </a:t>
            </a:r>
          </a:p>
          <a:p>
            <a:pPr marL="0" indent="0" algn="ctr">
              <a:buNone/>
            </a:pPr>
            <a:r>
              <a:rPr lang="es-ES" dirty="0" err="1"/>
              <a:t>f</a:t>
            </a:r>
            <a:r>
              <a:rPr lang="es-ES" dirty="0" err="1" smtClean="0"/>
              <a:t>loat</a:t>
            </a:r>
            <a:r>
              <a:rPr lang="es-ES" dirty="0" smtClean="0"/>
              <a:t> distancia=0; </a:t>
            </a:r>
          </a:p>
          <a:p>
            <a:pPr marL="0" indent="0" algn="ctr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tipos de datos primitivos son: </a:t>
            </a:r>
            <a:r>
              <a:rPr lang="es-ES" dirty="0"/>
              <a:t> </a:t>
            </a:r>
            <a:r>
              <a:rPr lang="es-ES" dirty="0" smtClean="0"/>
              <a:t>byte, short , </a:t>
            </a:r>
            <a:r>
              <a:rPr lang="es-ES" dirty="0" err="1" smtClean="0"/>
              <a:t>int</a:t>
            </a:r>
            <a:r>
              <a:rPr lang="es-ES" dirty="0" smtClean="0"/>
              <a:t> , </a:t>
            </a:r>
            <a:r>
              <a:rPr lang="es-ES" dirty="0" err="1" smtClean="0"/>
              <a:t>long</a:t>
            </a:r>
            <a:r>
              <a:rPr lang="es-ES" dirty="0" smtClean="0"/>
              <a:t> , </a:t>
            </a:r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double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r>
              <a:rPr lang="es-ES" dirty="0" smtClean="0"/>
              <a:t>, </a:t>
            </a:r>
            <a:r>
              <a:rPr lang="es-ES" dirty="0" err="1" smtClean="0"/>
              <a:t>char</a:t>
            </a:r>
            <a:r>
              <a:rPr lang="es-ES" dirty="0" smtClean="0"/>
              <a:t>. </a:t>
            </a:r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581192" y="5608948"/>
            <a:ext cx="8129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b="1" dirty="0"/>
              <a:t>http://www.tutorialspoint.com/java/java_basic_datatypes.htm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57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COMPLEJOS,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60293"/>
            <a:ext cx="8342889" cy="46993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tipos de datos complejos son objetos.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objetos se definen mediante clases.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Para usar uno objeto hay que declarar una definir la clase, declarar la variable y después crear el objeto con </a:t>
            </a:r>
            <a:r>
              <a:rPr lang="es-ES" b="1" dirty="0" smtClean="0"/>
              <a:t>new.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En Processing ya hay definidas muchas clases muy útiles, pero para usarlas hay que declararlas y crearlas. Algo así:   </a:t>
            </a:r>
          </a:p>
          <a:p>
            <a:pPr marL="324000" lvl="1" indent="0">
              <a:buNone/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Punto</a:t>
            </a:r>
          </a:p>
          <a:p>
            <a:pPr marL="324000" lvl="1" indent="0">
              <a:buNone/>
            </a:pPr>
            <a:r>
              <a:rPr lang="es-ES" dirty="0" smtClean="0"/>
              <a:t>{ </a:t>
            </a:r>
            <a:r>
              <a:rPr lang="es-ES" dirty="0" err="1" smtClean="0"/>
              <a:t>float</a:t>
            </a:r>
            <a:r>
              <a:rPr lang="es-ES" dirty="0" smtClean="0"/>
              <a:t> x;</a:t>
            </a:r>
          </a:p>
          <a:p>
            <a:pPr marL="324000" lvl="1" indent="0">
              <a:buNone/>
            </a:pPr>
            <a:r>
              <a:rPr lang="es-ES" dirty="0" err="1" smtClean="0"/>
              <a:t>Float</a:t>
            </a:r>
            <a:r>
              <a:rPr lang="es-ES" dirty="0" smtClean="0"/>
              <a:t> y;</a:t>
            </a:r>
          </a:p>
          <a:p>
            <a:pPr marL="324000" lvl="1" indent="0">
              <a:buNone/>
            </a:pPr>
            <a:r>
              <a:rPr lang="es-ES" dirty="0" smtClean="0"/>
              <a:t>Punto (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x_inicial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y_inicial</a:t>
            </a:r>
            <a:r>
              <a:rPr lang="es-ES" dirty="0" smtClean="0"/>
              <a:t>) { x=</a:t>
            </a:r>
            <a:r>
              <a:rPr lang="es-ES" dirty="0" err="1" smtClean="0"/>
              <a:t>x_inicial</a:t>
            </a:r>
            <a:r>
              <a:rPr lang="es-ES" dirty="0" smtClean="0"/>
              <a:t>; y=</a:t>
            </a:r>
            <a:r>
              <a:rPr lang="es-ES" dirty="0" err="1" smtClean="0"/>
              <a:t>y_inicial</a:t>
            </a:r>
            <a:r>
              <a:rPr lang="es-ES" dirty="0" smtClean="0"/>
              <a:t>;}</a:t>
            </a:r>
          </a:p>
          <a:p>
            <a:pPr marL="324000" lvl="1" indent="0">
              <a:buNone/>
            </a:pPr>
            <a:r>
              <a:rPr lang="es-ES" dirty="0" err="1"/>
              <a:t>v</a:t>
            </a:r>
            <a:r>
              <a:rPr lang="es-ES" dirty="0" err="1" smtClean="0"/>
              <a:t>oid</a:t>
            </a:r>
            <a:r>
              <a:rPr lang="es-ES" dirty="0" smtClean="0"/>
              <a:t> Pinta() { </a:t>
            </a:r>
            <a:r>
              <a:rPr lang="es-ES" dirty="0" err="1" smtClean="0"/>
              <a:t>point</a:t>
            </a:r>
            <a:r>
              <a:rPr lang="es-ES" dirty="0" smtClean="0"/>
              <a:t> ( x, y);	}</a:t>
            </a:r>
          </a:p>
          <a:p>
            <a:pPr marL="324000" lvl="1" indent="0">
              <a:buNone/>
            </a:pPr>
            <a:r>
              <a:rPr lang="es-ES" dirty="0" err="1"/>
              <a:t>v</a:t>
            </a:r>
            <a:r>
              <a:rPr lang="es-ES" dirty="0" err="1" smtClean="0"/>
              <a:t>oid</a:t>
            </a:r>
            <a:r>
              <a:rPr lang="es-ES" dirty="0" smtClean="0"/>
              <a:t> Desplaza(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desplazaX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desplazaY</a:t>
            </a:r>
            <a:r>
              <a:rPr lang="es-ES" dirty="0" smtClean="0"/>
              <a:t>) {x+=</a:t>
            </a:r>
            <a:r>
              <a:rPr lang="es-ES" dirty="0" err="1" smtClean="0"/>
              <a:t>desplazaX</a:t>
            </a:r>
            <a:r>
              <a:rPr lang="es-ES" dirty="0" smtClean="0"/>
              <a:t>; y+=</a:t>
            </a:r>
            <a:r>
              <a:rPr lang="es-ES" dirty="0" err="1" smtClean="0"/>
              <a:t>desplazaY</a:t>
            </a:r>
            <a:r>
              <a:rPr lang="es-ES" dirty="0" smtClean="0"/>
              <a:t>; }</a:t>
            </a:r>
          </a:p>
          <a:p>
            <a:pPr marL="324000" lvl="1" indent="0">
              <a:buNone/>
            </a:pPr>
            <a:r>
              <a:rPr lang="es-ES" dirty="0" smtClean="0"/>
              <a:t>}</a:t>
            </a:r>
          </a:p>
          <a:p>
            <a:pPr marL="324000" lvl="1" indent="0">
              <a:buNone/>
            </a:pPr>
            <a:r>
              <a:rPr lang="es-ES" dirty="0" smtClean="0"/>
              <a:t>Punto </a:t>
            </a:r>
            <a:r>
              <a:rPr lang="es-ES" dirty="0" err="1" smtClean="0"/>
              <a:t>m_punto</a:t>
            </a:r>
            <a:r>
              <a:rPr lang="es-ES" dirty="0" smtClean="0"/>
              <a:t> = new Punto(0, 0);</a:t>
            </a:r>
          </a:p>
          <a:p>
            <a:pPr marL="324000" lvl="1" indent="0">
              <a:buNone/>
            </a:pPr>
            <a:r>
              <a:rPr lang="es-ES" dirty="0" err="1" smtClean="0"/>
              <a:t>m_punto.pinta</a:t>
            </a:r>
            <a:r>
              <a:rPr lang="es-ES" dirty="0" smtClean="0"/>
              <a:t>();</a:t>
            </a:r>
            <a:endParaRPr lang="es-ES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5388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control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permiten dar unas órdenes y otras dependiendo de los datos que tengamos: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 , </a:t>
            </a:r>
            <a:r>
              <a:rPr lang="es-ES" dirty="0" err="1" smtClean="0"/>
              <a:t>else</a:t>
            </a:r>
            <a:r>
              <a:rPr lang="es-ES" dirty="0" smtClean="0"/>
              <a:t>:    </a:t>
            </a:r>
            <a:r>
              <a:rPr lang="es-ES" dirty="0" err="1" smtClean="0"/>
              <a:t>if</a:t>
            </a:r>
            <a:r>
              <a:rPr lang="es-ES" dirty="0" smtClean="0"/>
              <a:t> (x&gt;=0) {</a:t>
            </a:r>
            <a:r>
              <a:rPr lang="es-ES" dirty="0" err="1" smtClean="0"/>
              <a:t>pintaX</a:t>
            </a:r>
            <a:r>
              <a:rPr lang="es-ES" dirty="0" smtClean="0"/>
              <a:t>(); }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pintaY</a:t>
            </a:r>
            <a:r>
              <a:rPr lang="es-ES" dirty="0" smtClean="0"/>
              <a:t>(); </a:t>
            </a:r>
            <a:endParaRPr lang="es-ES" dirty="0"/>
          </a:p>
          <a:p>
            <a:r>
              <a:rPr lang="es-ES" dirty="0" err="1" smtClean="0"/>
              <a:t>while</a:t>
            </a:r>
            <a:r>
              <a:rPr lang="es-ES" dirty="0" smtClean="0"/>
              <a:t> :  </a:t>
            </a:r>
            <a:r>
              <a:rPr lang="es-ES" dirty="0" err="1" smtClean="0"/>
              <a:t>while</a:t>
            </a:r>
            <a:r>
              <a:rPr lang="es-ES" dirty="0" smtClean="0"/>
              <a:t> (contador &gt;0) </a:t>
            </a:r>
            <a:r>
              <a:rPr lang="es-ES" dirty="0" err="1" smtClean="0"/>
              <a:t>pintaX</a:t>
            </a:r>
            <a:r>
              <a:rPr lang="es-ES" dirty="0" smtClean="0"/>
              <a:t>(); </a:t>
            </a:r>
            <a:r>
              <a:rPr lang="es-ES" dirty="0" err="1" smtClean="0"/>
              <a:t>else</a:t>
            </a:r>
            <a:r>
              <a:rPr lang="es-ES" dirty="0" smtClean="0"/>
              <a:t> contador=contador-1;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: </a:t>
            </a:r>
            <a:r>
              <a:rPr lang="es-ES" dirty="0" err="1" smtClean="0"/>
              <a:t>for</a:t>
            </a:r>
            <a:r>
              <a:rPr lang="es-ES" dirty="0" smtClean="0"/>
              <a:t> (</a:t>
            </a:r>
            <a:r>
              <a:rPr lang="es-ES" dirty="0" err="1" smtClean="0"/>
              <a:t>int</a:t>
            </a:r>
            <a:r>
              <a:rPr lang="es-ES" dirty="0" smtClean="0"/>
              <a:t> contador =0; contador &lt;100; contador ++) </a:t>
            </a:r>
            <a:r>
              <a:rPr lang="es-ES" dirty="0" err="1" smtClean="0"/>
              <a:t>pintaX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…..</a:t>
            </a:r>
          </a:p>
          <a:p>
            <a:r>
              <a:rPr lang="es-ES" dirty="0" err="1" smtClean="0"/>
              <a:t>etc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89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Las librerías son fragmentos de código reusables y documentados que permiten reusar el trabajo de otros programadores.</a:t>
            </a:r>
          </a:p>
          <a:p>
            <a:r>
              <a:rPr lang="es-ES" dirty="0" smtClean="0"/>
              <a:t>Hoy en día nadie se plantea empezar a programar algo sin investigar antes qué librerías podrían serle de utilidad.</a:t>
            </a:r>
          </a:p>
          <a:p>
            <a:r>
              <a:rPr lang="es-ES" dirty="0" smtClean="0"/>
              <a:t>Processing es una librería en si misma. </a:t>
            </a:r>
          </a:p>
          <a:p>
            <a:r>
              <a:rPr lang="es-ES" dirty="0" smtClean="0"/>
              <a:t>Dentro de una librería se pueden usar librerías adicionales. </a:t>
            </a:r>
          </a:p>
          <a:p>
            <a:r>
              <a:rPr lang="es-ES" dirty="0" smtClean="0"/>
              <a:t>El IDE de Processing permite instalar librerías y usarlas. </a:t>
            </a:r>
          </a:p>
          <a:p>
            <a:r>
              <a:rPr lang="es-ES" dirty="0" smtClean="0"/>
              <a:t>En Processing hay librerías incluidas en el software y otras que se han de instalar previamente (</a:t>
            </a:r>
            <a:r>
              <a:rPr lang="es-ES" dirty="0" err="1" smtClean="0"/>
              <a:t>Contributed</a:t>
            </a:r>
            <a:r>
              <a:rPr lang="es-ES" dirty="0" smtClean="0"/>
              <a:t> </a:t>
            </a:r>
            <a:r>
              <a:rPr lang="es-ES" dirty="0" err="1" smtClean="0"/>
              <a:t>Libraries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Para usar una librería se usa la palabra reservada </a:t>
            </a:r>
            <a:r>
              <a:rPr lang="es-ES" dirty="0" err="1" smtClean="0"/>
              <a:t>import</a:t>
            </a:r>
            <a:r>
              <a:rPr lang="es-ES" dirty="0" smtClean="0"/>
              <a:t>:  </a:t>
            </a:r>
          </a:p>
          <a:p>
            <a:pPr marL="0" indent="0" algn="ctr">
              <a:buNone/>
            </a:pPr>
            <a:r>
              <a:rPr lang="es-ES" dirty="0" smtClean="0"/>
              <a:t>Ejemplo:  </a:t>
            </a: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/>
              <a:t>processing.serial</a:t>
            </a:r>
            <a:r>
              <a:rPr lang="es-ES" dirty="0"/>
              <a:t>.*;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9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0</TotalTime>
  <Words>887</Words>
  <Application>Microsoft Office PowerPoint</Application>
  <PresentationFormat>Presentación en pantalla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Wingdings 2</vt:lpstr>
      <vt:lpstr>Dividendo</vt:lpstr>
      <vt:lpstr>Introducción mínima a PROCESSING</vt:lpstr>
      <vt:lpstr>DIBUJO GENERATIVO PARA ARTISTAS</vt:lpstr>
      <vt:lpstr>Menudo lio de lenguajes</vt:lpstr>
      <vt:lpstr>TERMINOLOGÍA: TIPOS DE DATOS, FUNCIONES, CLASES Y OBJETOS</vt:lpstr>
      <vt:lpstr>ANATOMIA DE UNA APLICACIÓN PROCESSING</vt:lpstr>
      <vt:lpstr>TIPOS DE DATOS PRIMITIVOS</vt:lpstr>
      <vt:lpstr>TIPOS DE DATOS COMPLEJOS, objetos</vt:lpstr>
      <vt:lpstr>estructuras de control</vt:lpstr>
      <vt:lpstr>Librerías</vt:lpstr>
      <vt:lpstr>Manejadores de eventos</vt:lpstr>
      <vt:lpstr>Pasos a seguir</vt:lpstr>
      <vt:lpstr>Bibliografía, tutoriales y proyectos</vt:lpstr>
    </vt:vector>
  </TitlesOfParts>
  <Company>Facultad de Bellas Artes de la UCM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mínima a Arduino</dc:title>
  <dc:creator>Rosa María Bernárdez Rodríguez</dc:creator>
  <cp:lastModifiedBy>Rosa María Bernárdez Rodríguez</cp:lastModifiedBy>
  <cp:revision>57</cp:revision>
  <dcterms:created xsi:type="dcterms:W3CDTF">2014-09-26T15:37:46Z</dcterms:created>
  <dcterms:modified xsi:type="dcterms:W3CDTF">2014-12-15T17:07:43Z</dcterms:modified>
</cp:coreProperties>
</file>