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6" r:id="rId4"/>
    <p:sldId id="277" r:id="rId5"/>
    <p:sldId id="278" r:id="rId6"/>
    <p:sldId id="279" r:id="rId7"/>
    <p:sldId id="263" r:id="rId8"/>
    <p:sldId id="272" r:id="rId9"/>
    <p:sldId id="280" r:id="rId10"/>
    <p:sldId id="271" r:id="rId11"/>
    <p:sldId id="281" r:id="rId12"/>
    <p:sldId id="275" r:id="rId13"/>
    <p:sldId id="282" r:id="rId14"/>
    <p:sldId id="258" r:id="rId15"/>
    <p:sldId id="283" r:id="rId16"/>
    <p:sldId id="284" r:id="rId17"/>
    <p:sldId id="269" r:id="rId18"/>
    <p:sldId id="273" r:id="rId19"/>
    <p:sldId id="261" r:id="rId20"/>
    <p:sldId id="274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491" autoAdjust="0"/>
  </p:normalViewPr>
  <p:slideViewPr>
    <p:cSldViewPr snapToGrid="0">
      <p:cViewPr>
        <p:scale>
          <a:sx n="52" d="100"/>
          <a:sy n="52" d="100"/>
        </p:scale>
        <p:origin x="1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3590-ED14-429A-B911-15306AE9A8A3}" type="datetimeFigureOut">
              <a:rPr lang="es-ES" smtClean="0"/>
              <a:t>02/04/2017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0B89A-BFCF-4B1B-94EA-9BC65E5FCF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94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B89A-BFCF-4B1B-94EA-9BC65E5FCF7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04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B89A-BFCF-4B1B-94EA-9BC65E5FCF7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53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B89A-BFCF-4B1B-94EA-9BC65E5FCF7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2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B89A-BFCF-4B1B-94EA-9BC65E5FCF7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79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B89A-BFCF-4B1B-94EA-9BC65E5FCF7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19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6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0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index.htm" TargetMode="External"/><Relationship Id="rId3" Type="http://schemas.openxmlformats.org/officeDocument/2006/relationships/hyperlink" Target="https://www.processing.org/tutorials/gettingstarted/" TargetMode="External"/><Relationship Id="rId7" Type="http://schemas.openxmlformats.org/officeDocument/2006/relationships/hyperlink" Target="http://processing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" TargetMode="External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://openprocessing.org/brows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rocessing.org/brow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INVITACIÓN a PROCESSING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y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590218" y="5584879"/>
            <a:ext cx="781613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http://openprocessing.org/</a:t>
            </a:r>
          </a:p>
        </p:txBody>
      </p:sp>
      <p:pic>
        <p:nvPicPr>
          <p:cNvPr id="5124" name="Picture 4" descr="http://openprocessing.org/assets/images/homepage/visual44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8" y="3334195"/>
            <a:ext cx="4051230" cy="225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INTERACTIVIDAD BÁSICA: Manejadores de </a:t>
            </a:r>
            <a:r>
              <a:rPr lang="es-ES" dirty="0" smtClean="0"/>
              <a:t>eventos y variables de entrada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5268" y="1999403"/>
            <a:ext cx="7989752" cy="947683"/>
          </a:xfrm>
        </p:spPr>
        <p:txBody>
          <a:bodyPr>
            <a:normAutofit/>
          </a:bodyPr>
          <a:lstStyle/>
          <a:p>
            <a:r>
              <a:rPr lang="es-ES" sz="1600" dirty="0" smtClean="0"/>
              <a:t>Además de las funciones </a:t>
            </a:r>
            <a:r>
              <a:rPr lang="es-ES" sz="1600" dirty="0" err="1" smtClean="0"/>
              <a:t>setup</a:t>
            </a:r>
            <a:r>
              <a:rPr lang="es-ES" sz="1600" dirty="0" smtClean="0"/>
              <a:t>() y </a:t>
            </a:r>
            <a:r>
              <a:rPr lang="es-ES" sz="1600" dirty="0" err="1" smtClean="0"/>
              <a:t>draw</a:t>
            </a:r>
            <a:r>
              <a:rPr lang="es-ES" sz="1600" dirty="0" smtClean="0"/>
              <a:t>() tienen especial importancia las funciones de manejo de eventos porque permiten interaccionar con el mundo exterior.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97667" y="3099486"/>
            <a:ext cx="3924905" cy="3387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dirty="0" smtClean="0"/>
              <a:t>Manejadores de eventos</a:t>
            </a:r>
          </a:p>
          <a:p>
            <a:pPr marL="0" indent="0" algn="ctr">
              <a:buNone/>
            </a:pPr>
            <a:r>
              <a:rPr lang="es-ES" sz="1600" dirty="0" err="1" smtClean="0"/>
              <a:t>mouseClicked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/>
              <a:t>mouseDragged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/>
              <a:t>mouseMoved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/>
              <a:t>mouseOut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/>
              <a:t>mouseOver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/>
              <a:t>mousePressed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 smtClean="0"/>
              <a:t>mouseReleased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 smtClean="0"/>
              <a:t>keyPressed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/>
              <a:t>keyPressed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/>
              <a:t>keyReleased</a:t>
            </a:r>
            <a:r>
              <a:rPr lang="es-ES" sz="1600" dirty="0"/>
              <a:t>()</a:t>
            </a:r>
          </a:p>
          <a:p>
            <a:pPr marL="0" indent="0" algn="ctr">
              <a:buNone/>
            </a:pPr>
            <a:r>
              <a:rPr lang="es-ES" sz="1600" dirty="0" err="1"/>
              <a:t>keyTyped</a:t>
            </a:r>
            <a:r>
              <a:rPr lang="es-ES" sz="1600" dirty="0"/>
              <a:t>()</a:t>
            </a:r>
          </a:p>
          <a:p>
            <a:pPr marL="0" indent="0">
              <a:buNone/>
            </a:pPr>
            <a:endParaRPr lang="es-ES" sz="16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845077" y="3099485"/>
            <a:ext cx="2977554" cy="3231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dirty="0" smtClean="0"/>
              <a:t>Variables de entrada</a:t>
            </a:r>
            <a:endParaRPr lang="es-ES" sz="1600" b="1" dirty="0"/>
          </a:p>
          <a:p>
            <a:pPr marL="0" indent="0" algn="ctr">
              <a:buNone/>
            </a:pPr>
            <a:r>
              <a:rPr lang="es-ES" sz="1600" dirty="0" err="1"/>
              <a:t>mouseButton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 smtClean="0"/>
              <a:t>mousePressed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 smtClean="0"/>
              <a:t>mouseX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/>
              <a:t>mouseY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/>
              <a:t>pmouseX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/>
              <a:t>pmouseY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/>
              <a:t>Keyboard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/>
              <a:t>key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/>
              <a:t>keyCode</a:t>
            </a:r>
            <a:endParaRPr lang="es-ES" sz="1600" dirty="0"/>
          </a:p>
          <a:p>
            <a:pPr marL="0" indent="0" algn="ctr">
              <a:buNone/>
            </a:pPr>
            <a:r>
              <a:rPr lang="es-ES" sz="1600" dirty="0" err="1" smtClean="0"/>
              <a:t>keyPressed</a:t>
            </a: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338632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31" y="1915298"/>
            <a:ext cx="4469765" cy="30351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Processingjs</a:t>
            </a:r>
            <a:r>
              <a:rPr lang="es-ES" dirty="0" smtClean="0"/>
              <a:t>: Salir al mundo web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3371601"/>
            <a:ext cx="5844322" cy="31576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&lt;!DOCTYPE 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&lt;head&gt;</a:t>
            </a:r>
          </a:p>
          <a:p>
            <a:pPr marL="0" indent="0">
              <a:buNone/>
            </a:pPr>
            <a:r>
              <a:rPr lang="es-ES" dirty="0"/>
              <a:t>  &lt;</a:t>
            </a:r>
            <a:r>
              <a:rPr lang="es-ES" dirty="0" err="1"/>
              <a:t>title</a:t>
            </a:r>
            <a:r>
              <a:rPr lang="es-ES" dirty="0"/>
              <a:t>&gt;Poner en la web el sketch </a:t>
            </a:r>
            <a:r>
              <a:rPr lang="es-ES" dirty="0" err="1"/>
              <a:t>vacio</a:t>
            </a:r>
            <a:r>
              <a:rPr lang="es-ES" dirty="0"/>
              <a:t>&lt;/</a:t>
            </a:r>
            <a:r>
              <a:rPr lang="es-ES" dirty="0" err="1"/>
              <a:t>title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&lt;script </a:t>
            </a:r>
            <a:r>
              <a:rPr lang="es-ES" dirty="0" err="1"/>
              <a:t>src</a:t>
            </a:r>
            <a:r>
              <a:rPr lang="es-ES" dirty="0"/>
              <a:t>="processing.js"&gt;&lt;/script&gt;</a:t>
            </a:r>
          </a:p>
          <a:p>
            <a:pPr marL="0" indent="0">
              <a:buNone/>
            </a:pPr>
            <a:r>
              <a:rPr lang="es-ES" dirty="0"/>
              <a:t>  &lt;</a:t>
            </a:r>
            <a:r>
              <a:rPr lang="es-ES" dirty="0" err="1"/>
              <a:t>canvas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"</a:t>
            </a:r>
            <a:r>
              <a:rPr lang="es-ES" dirty="0" err="1"/>
              <a:t>none</a:t>
            </a:r>
            <a:r>
              <a:rPr lang="es-ES" dirty="0"/>
              <a:t>" id="sketch" data-</a:t>
            </a:r>
            <a:r>
              <a:rPr lang="es-ES" dirty="0" err="1"/>
              <a:t>processing</a:t>
            </a:r>
            <a:r>
              <a:rPr lang="es-ES" dirty="0"/>
              <a:t>-</a:t>
            </a:r>
            <a:r>
              <a:rPr lang="es-ES" dirty="0" err="1"/>
              <a:t>sources</a:t>
            </a:r>
            <a:r>
              <a:rPr lang="es-ES" dirty="0"/>
              <a:t>="</a:t>
            </a:r>
            <a:r>
              <a:rPr lang="es-ES" dirty="0" err="1"/>
              <a:t>sketch_vacio.pde</a:t>
            </a:r>
            <a:r>
              <a:rPr lang="es-ES" dirty="0"/>
              <a:t>"&gt;&lt;/</a:t>
            </a:r>
            <a:r>
              <a:rPr lang="es-ES" dirty="0" err="1"/>
              <a:t>canvas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&lt;!--</a:t>
            </a:r>
            <a:r>
              <a:rPr lang="es-ES" dirty="0" err="1"/>
              <a:t>canvas</a:t>
            </a:r>
            <a:r>
              <a:rPr lang="es-ES" dirty="0"/>
              <a:t> de </a:t>
            </a:r>
            <a:r>
              <a:rPr lang="es-ES" dirty="0" err="1"/>
              <a:t>processing</a:t>
            </a:r>
            <a:r>
              <a:rPr lang="es-ES" dirty="0"/>
              <a:t> puro,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js</a:t>
            </a:r>
            <a:r>
              <a:rPr lang="es-ES" dirty="0"/>
              <a:t> lo traduce de java a </a:t>
            </a:r>
            <a:r>
              <a:rPr lang="es-ES" dirty="0" err="1"/>
              <a:t>javascript</a:t>
            </a:r>
            <a:r>
              <a:rPr lang="es-ES" dirty="0"/>
              <a:t> al tener 'data-</a:t>
            </a:r>
            <a:r>
              <a:rPr lang="es-ES" dirty="0" err="1"/>
              <a:t>processing</a:t>
            </a:r>
            <a:r>
              <a:rPr lang="es-ES" dirty="0"/>
              <a:t>-</a:t>
            </a:r>
            <a:r>
              <a:rPr lang="es-ES" dirty="0" err="1"/>
              <a:t>sources</a:t>
            </a:r>
            <a:r>
              <a:rPr lang="es-ES" dirty="0"/>
              <a:t>'--&gt;</a:t>
            </a:r>
          </a:p>
          <a:p>
            <a:pPr marL="0" indent="0">
              <a:buNone/>
            </a:pPr>
            <a:r>
              <a:rPr lang="es-ES" dirty="0"/>
              <a:t>&lt;/head</a:t>
            </a:r>
            <a:r>
              <a:rPr lang="es-ES" dirty="0" smtClean="0"/>
              <a:t>&gt;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14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Librerías: crecer con los otros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Las librerías son fragmentos de código reusables y documentados que permiten reusar el trabajo de otros programadores.</a:t>
            </a:r>
          </a:p>
          <a:p>
            <a:r>
              <a:rPr lang="es-ES" dirty="0" smtClean="0"/>
              <a:t>Hoy en día nadie se plantea empezar a programar algo sin investigar antes qué librerías podrían serle de utilidad.</a:t>
            </a:r>
          </a:p>
          <a:p>
            <a:r>
              <a:rPr lang="es-ES" dirty="0" smtClean="0"/>
              <a:t>Processing es una librería </a:t>
            </a:r>
            <a:r>
              <a:rPr lang="es-ES" dirty="0" smtClean="0"/>
              <a:t>de Java. </a:t>
            </a:r>
            <a:endParaRPr lang="es-ES" dirty="0" smtClean="0"/>
          </a:p>
          <a:p>
            <a:r>
              <a:rPr lang="es-ES" dirty="0" smtClean="0"/>
              <a:t>Dentro de una librería se pueden usar librerías adicionales. </a:t>
            </a:r>
          </a:p>
          <a:p>
            <a:r>
              <a:rPr lang="es-ES" dirty="0" smtClean="0"/>
              <a:t>El IDE de Processing permite instalar librerías y usarlas. </a:t>
            </a:r>
          </a:p>
          <a:p>
            <a:r>
              <a:rPr lang="es-ES" dirty="0" smtClean="0"/>
              <a:t>En Processing hay librerías incluidas en el software y otras que se han de instalar previamente (</a:t>
            </a:r>
            <a:r>
              <a:rPr lang="es-ES" dirty="0" err="1" smtClean="0"/>
              <a:t>Contributed</a:t>
            </a:r>
            <a:r>
              <a:rPr lang="es-ES" dirty="0" smtClean="0"/>
              <a:t> </a:t>
            </a:r>
            <a:r>
              <a:rPr lang="es-ES" dirty="0" err="1" smtClean="0"/>
              <a:t>Libraries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Para usar una librería se usa la palabra reservada </a:t>
            </a:r>
            <a:r>
              <a:rPr lang="es-ES" dirty="0" err="1" smtClean="0"/>
              <a:t>import</a:t>
            </a:r>
            <a:r>
              <a:rPr lang="es-ES" dirty="0" smtClean="0"/>
              <a:t>:  </a:t>
            </a:r>
          </a:p>
          <a:p>
            <a:pPr marL="0" indent="0" algn="ctr">
              <a:buNone/>
            </a:pPr>
            <a:r>
              <a:rPr lang="es-ES" dirty="0" smtClean="0"/>
              <a:t>Ejemplo:  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/>
              <a:t>processing.serial</a:t>
            </a:r>
            <a:r>
              <a:rPr lang="es-ES" dirty="0"/>
              <a:t>.*;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9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P5JS: dominando la web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7" y="2181746"/>
            <a:ext cx="7302421" cy="44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0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Bibliografía, tutoriales y proyectos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962" y="2335428"/>
            <a:ext cx="8272211" cy="38923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APRENDER </a:t>
            </a:r>
            <a:r>
              <a:rPr lang="es-ES" b="1" dirty="0" smtClean="0"/>
              <a:t>PROCESSING</a:t>
            </a:r>
            <a:endParaRPr lang="es-ES" b="1" dirty="0"/>
          </a:p>
          <a:p>
            <a:r>
              <a:rPr lang="es-ES" b="1" dirty="0" smtClean="0">
                <a:hlinkClick r:id="rId3"/>
              </a:rPr>
              <a:t>https</a:t>
            </a:r>
            <a:r>
              <a:rPr lang="es-ES" b="1" dirty="0">
                <a:hlinkClick r:id="rId3"/>
              </a:rPr>
              <a:t>://www.processing.org/tutorials/gettingstarted/</a:t>
            </a:r>
            <a:r>
              <a:rPr lang="es-ES" b="1" dirty="0"/>
              <a:t> </a:t>
            </a:r>
          </a:p>
          <a:p>
            <a:r>
              <a:rPr lang="es-ES" b="1" dirty="0" smtClean="0">
                <a:hlinkClick r:id="rId4"/>
              </a:rPr>
              <a:t>http</a:t>
            </a:r>
            <a:r>
              <a:rPr lang="es-ES" b="1" dirty="0">
                <a:hlinkClick r:id="rId4"/>
              </a:rPr>
              <a:t>://</a:t>
            </a:r>
            <a:r>
              <a:rPr lang="es-ES" b="1" dirty="0" smtClean="0">
                <a:hlinkClick r:id="rId4"/>
              </a:rPr>
              <a:t>openprocessing.org/browse/</a:t>
            </a:r>
            <a:r>
              <a:rPr lang="es-ES" b="1" dirty="0" smtClean="0"/>
              <a:t> </a:t>
            </a:r>
          </a:p>
          <a:p>
            <a:pPr marL="0" indent="0">
              <a:buNone/>
            </a:pPr>
            <a:r>
              <a:rPr lang="es-ES" b="1" dirty="0" smtClean="0"/>
              <a:t>APRENDER HTML</a:t>
            </a:r>
          </a:p>
          <a:p>
            <a:r>
              <a:rPr lang="es-ES" b="1" dirty="0">
                <a:hlinkClick r:id="rId5"/>
              </a:rPr>
              <a:t>https://</a:t>
            </a:r>
            <a:r>
              <a:rPr lang="es-ES" b="1" dirty="0" smtClean="0">
                <a:hlinkClick r:id="rId5"/>
              </a:rPr>
              <a:t>www.w3schools.com/html/default.asp</a:t>
            </a:r>
            <a:r>
              <a:rPr lang="es-ES" b="1" dirty="0" smtClean="0"/>
              <a:t> </a:t>
            </a:r>
          </a:p>
          <a:p>
            <a:pPr marL="0" indent="0">
              <a:buNone/>
            </a:pPr>
            <a:r>
              <a:rPr lang="es-ES" b="1" dirty="0" smtClean="0"/>
              <a:t>APRENDER JAVASCRIPT</a:t>
            </a:r>
          </a:p>
          <a:p>
            <a:r>
              <a:rPr lang="es-ES" b="1" dirty="0">
                <a:hlinkClick r:id="rId6"/>
              </a:rPr>
              <a:t>https://www.w3schools.com/js</a:t>
            </a:r>
            <a:r>
              <a:rPr lang="es-ES" b="1" dirty="0" smtClean="0">
                <a:hlinkClick r:id="rId6"/>
              </a:rPr>
              <a:t>/</a:t>
            </a:r>
            <a:r>
              <a:rPr lang="es-ES" b="1" dirty="0" smtClean="0"/>
              <a:t> </a:t>
            </a:r>
          </a:p>
          <a:p>
            <a:pPr marL="0" indent="0">
              <a:buNone/>
            </a:pPr>
            <a:r>
              <a:rPr lang="es-ES" b="1" dirty="0" smtClean="0"/>
              <a:t>APRNDER </a:t>
            </a:r>
            <a:r>
              <a:rPr lang="es-ES" b="1" dirty="0"/>
              <a:t>PROCESSING JS</a:t>
            </a:r>
          </a:p>
          <a:p>
            <a:pPr marL="0" indent="0">
              <a:buNone/>
            </a:pPr>
            <a:r>
              <a:rPr lang="es-ES" b="1" dirty="0">
                <a:hlinkClick r:id="rId7"/>
              </a:rPr>
              <a:t>http://</a:t>
            </a:r>
            <a:r>
              <a:rPr lang="es-ES" b="1" dirty="0" smtClean="0">
                <a:hlinkClick r:id="rId7"/>
              </a:rPr>
              <a:t>processingjs.org/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APRENDER </a:t>
            </a:r>
            <a:r>
              <a:rPr lang="es-ES" b="1" dirty="0"/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hlinkClick r:id="rId8"/>
              </a:rPr>
              <a:t>https://www.tutorialspoint.com/java/index.htm</a:t>
            </a:r>
            <a:r>
              <a:rPr lang="es-ES" b="1" dirty="0"/>
              <a:t>  </a:t>
            </a:r>
          </a:p>
          <a:p>
            <a:endParaRPr lang="es-ES" b="1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91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camino esta señalado…..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11114" y="4337222"/>
            <a:ext cx="3059830" cy="152157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Tu decides si te apetece acompañarnos…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86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Menudo lio de lenguajes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581192" y="2337847"/>
            <a:ext cx="8126913" cy="3386371"/>
          </a:xfrm>
        </p:spPr>
        <p:txBody>
          <a:bodyPr anchor="t">
            <a:normAutofit lnSpcReduction="10000"/>
          </a:bodyPr>
          <a:lstStyle/>
          <a:p>
            <a:r>
              <a:rPr lang="es-ES" dirty="0" smtClean="0"/>
              <a:t>Todos los lenguajes modernos tienen librerías de funciones que permiten reusar código hecho por otros programadores. </a:t>
            </a:r>
          </a:p>
          <a:p>
            <a:r>
              <a:rPr lang="es-ES" dirty="0" smtClean="0"/>
              <a:t>El </a:t>
            </a:r>
            <a:r>
              <a:rPr lang="es-ES" dirty="0"/>
              <a:t>lenguaje de </a:t>
            </a:r>
            <a:r>
              <a:rPr lang="es-ES" dirty="0" smtClean="0"/>
              <a:t>Processing </a:t>
            </a:r>
            <a:r>
              <a:rPr lang="es-ES" dirty="0"/>
              <a:t>es Java. </a:t>
            </a:r>
          </a:p>
          <a:p>
            <a:r>
              <a:rPr lang="es-ES" dirty="0" smtClean="0"/>
              <a:t>Processing no es más que una </a:t>
            </a:r>
            <a:r>
              <a:rPr lang="es-ES" b="1" dirty="0" smtClean="0"/>
              <a:t>librería</a:t>
            </a:r>
            <a:r>
              <a:rPr lang="es-ES" dirty="0" smtClean="0"/>
              <a:t> de Java, que se puede ejecutar en un IDE simplificado aunque también se puede ejecutar en un IDE profesional (</a:t>
            </a:r>
            <a:r>
              <a:rPr lang="es-ES" dirty="0" err="1" smtClean="0"/>
              <a:t>NetBeans</a:t>
            </a:r>
            <a:r>
              <a:rPr lang="es-ES" dirty="0" smtClean="0"/>
              <a:t>, Eclipse, etc.) </a:t>
            </a:r>
          </a:p>
          <a:p>
            <a:r>
              <a:rPr lang="es-ES" dirty="0" smtClean="0"/>
              <a:t>JavaScript no tiene nada que ver con Java (le han puesto ese nombre por marketing). </a:t>
            </a:r>
          </a:p>
          <a:p>
            <a:r>
              <a:rPr lang="es-ES" dirty="0" smtClean="0"/>
              <a:t>Processing se puede ejecutar en una página web usando un desde JavaScript.  Esto se hace con ProcessingJS. </a:t>
            </a:r>
          </a:p>
          <a:p>
            <a:endParaRPr lang="es-ES" dirty="0"/>
          </a:p>
        </p:txBody>
      </p:sp>
      <p:pic>
        <p:nvPicPr>
          <p:cNvPr id="8200" name="Picture 8" descr="http://www.simalgrat.com/wp-content/uploads/2014/01/jav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5152548"/>
            <a:ext cx="1557479" cy="15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www.adafruit.com/blog/wp-content/uploads/2012/09/256px-Processing_Logo_Clipped.svg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37" y="5409483"/>
            <a:ext cx="1059767" cy="105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499" y="5541417"/>
            <a:ext cx="897667" cy="9086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8" y="5512855"/>
            <a:ext cx="924844" cy="924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7754" y="5450641"/>
            <a:ext cx="1049272" cy="10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TERMINOLOGÍA: TIPOS DE DATOS, FUNCIONES, CLASES Y OBJETOS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86138" y="2337847"/>
            <a:ext cx="8221968" cy="3386371"/>
          </a:xfrm>
        </p:spPr>
        <p:txBody>
          <a:bodyPr anchor="t">
            <a:normAutofit lnSpcReduction="10000"/>
          </a:bodyPr>
          <a:lstStyle/>
          <a:p>
            <a:r>
              <a:rPr lang="es-ES" dirty="0" smtClean="0"/>
              <a:t>Todos los lenguajes manejan datos que almacenan en memoria dinámica. Los datos pueden ser de distintos </a:t>
            </a:r>
            <a:r>
              <a:rPr lang="es-ES" b="1" u="sng" dirty="0" smtClean="0"/>
              <a:t>tipos</a:t>
            </a:r>
            <a:r>
              <a:rPr lang="es-ES" dirty="0" smtClean="0"/>
              <a:t> y es algo fundamental en todos los lenguajes de programación manejar distintos tipos de datos.</a:t>
            </a:r>
          </a:p>
          <a:p>
            <a:r>
              <a:rPr lang="es-ES" dirty="0" smtClean="0"/>
              <a:t>Los programas no son mas que conjuntos de órdenes para procesar distintos tipos de datos de diversas formas.  </a:t>
            </a:r>
          </a:p>
          <a:p>
            <a:r>
              <a:rPr lang="es-ES" dirty="0" smtClean="0"/>
              <a:t>Cuando un conjunto de ordenes la vamos a repetir varias veces, hacemos una función para no tener que escribirla una y otra vez. </a:t>
            </a:r>
          </a:p>
          <a:p>
            <a:r>
              <a:rPr lang="es-ES" dirty="0" smtClean="0"/>
              <a:t>Los lenguajes orientados a </a:t>
            </a:r>
            <a:r>
              <a:rPr lang="es-ES" b="1" dirty="0" smtClean="0"/>
              <a:t>objetos</a:t>
            </a:r>
            <a:r>
              <a:rPr lang="es-ES" dirty="0" smtClean="0"/>
              <a:t>, encapsulan las estructuras de datos junto a las funciones que los manejan en estructuras denominadas </a:t>
            </a:r>
            <a:r>
              <a:rPr lang="es-ES" b="1" dirty="0" smtClean="0"/>
              <a:t>clases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195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Nociones de java: TIPOS DE DATOS PRIMITIVOS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60294"/>
            <a:ext cx="7989751" cy="2770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En java hay tipos de datos “primitivos” y tipos de datos complejos.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Para crear una variable de un tipo de dato primitivo, basta con declarar que queremos usarla y asignarle un nombre. Se hace así: </a:t>
            </a:r>
          </a:p>
          <a:p>
            <a:pPr marL="0" indent="0" algn="ctr">
              <a:buNone/>
            </a:pPr>
            <a:r>
              <a:rPr lang="es-ES" dirty="0" err="1"/>
              <a:t>f</a:t>
            </a:r>
            <a:r>
              <a:rPr lang="es-ES" dirty="0" err="1" smtClean="0"/>
              <a:t>loat</a:t>
            </a:r>
            <a:r>
              <a:rPr lang="es-ES" dirty="0" smtClean="0"/>
              <a:t> distancia=0; </a:t>
            </a:r>
          </a:p>
          <a:p>
            <a:pPr marL="0" indent="0" algn="ctr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tipos de datos primitivos son: </a:t>
            </a:r>
            <a:r>
              <a:rPr lang="es-ES" dirty="0"/>
              <a:t> </a:t>
            </a:r>
            <a:r>
              <a:rPr lang="es-ES" dirty="0" smtClean="0"/>
              <a:t>byte, short , </a:t>
            </a:r>
            <a:r>
              <a:rPr lang="es-ES" dirty="0" err="1" smtClean="0"/>
              <a:t>int</a:t>
            </a:r>
            <a:r>
              <a:rPr lang="es-ES" dirty="0" smtClean="0"/>
              <a:t> , </a:t>
            </a:r>
            <a:r>
              <a:rPr lang="es-ES" dirty="0" err="1" smtClean="0"/>
              <a:t>long</a:t>
            </a:r>
            <a:r>
              <a:rPr lang="es-ES" dirty="0" smtClean="0"/>
              <a:t> , </a:t>
            </a:r>
            <a:r>
              <a:rPr lang="es-ES" dirty="0" err="1" smtClean="0"/>
              <a:t>float</a:t>
            </a:r>
            <a:r>
              <a:rPr lang="es-ES" dirty="0" smtClean="0"/>
              <a:t>, </a:t>
            </a:r>
            <a:r>
              <a:rPr lang="es-ES" dirty="0" err="1" smtClean="0"/>
              <a:t>double</a:t>
            </a:r>
            <a:r>
              <a:rPr lang="es-ES" dirty="0" smtClean="0"/>
              <a:t>, </a:t>
            </a:r>
            <a:r>
              <a:rPr lang="es-ES" dirty="0" err="1" smtClean="0"/>
              <a:t>boolean</a:t>
            </a:r>
            <a:r>
              <a:rPr lang="es-ES" dirty="0" smtClean="0"/>
              <a:t>, </a:t>
            </a:r>
            <a:r>
              <a:rPr lang="es-ES" dirty="0" err="1" smtClean="0"/>
              <a:t>char</a:t>
            </a:r>
            <a:r>
              <a:rPr lang="es-ES" dirty="0" smtClean="0"/>
              <a:t>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1192" y="5608948"/>
            <a:ext cx="8129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 </a:t>
            </a:r>
            <a:r>
              <a:rPr lang="es-ES" b="1" dirty="0"/>
              <a:t>http://www.tutorialspoint.com/java/java_basic_datatypes.htm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57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DIBUJO GENERATIVO PARA ARTISTAS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5018098" y="2337847"/>
            <a:ext cx="3690007" cy="3386371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Processing es un software para hacer arte generativo. </a:t>
            </a:r>
          </a:p>
          <a:p>
            <a:r>
              <a:rPr lang="es-ES" dirty="0" smtClean="0"/>
              <a:t>Se trata de hacer dibujos en los que la obra la genere el ordenador con los parámetros definidos por el artista. </a:t>
            </a:r>
          </a:p>
          <a:p>
            <a:r>
              <a:rPr lang="es-ES" dirty="0" smtClean="0"/>
              <a:t>Se hace uso intensivo de programación y fórmulas matemáticas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146" name="Picture 2" descr="http://1.bp.blogspot.com/-9X6ySfKDbRg/UXaxtjFPxZI/AAAAAAAAADE/VC_WWj3QEU4/s1600/a_850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8" y="2337847"/>
            <a:ext cx="4268601" cy="314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Nociones de java: TIPOS </a:t>
            </a:r>
            <a:r>
              <a:rPr lang="es-ES" dirty="0" smtClean="0"/>
              <a:t>DE DATOS COMPLEJOS,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60293"/>
            <a:ext cx="8342889" cy="46993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tipos de datos complejos son objetos.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objetos se definen mediante clases.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Para usar uno objeto hay que declarar una definir la clase, declarar la variable y después crear el objeto con </a:t>
            </a:r>
            <a:r>
              <a:rPr lang="es-ES" b="1" dirty="0" smtClean="0"/>
              <a:t>new.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En Processing ya hay definidas muchas clases muy útiles, pero para usarlas hay que declararlas y crearlas. Algo así:   </a:t>
            </a:r>
          </a:p>
          <a:p>
            <a:pPr marL="324000" lvl="1" indent="0">
              <a:buNone/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Punto</a:t>
            </a:r>
          </a:p>
          <a:p>
            <a:pPr marL="324000" lvl="1" indent="0">
              <a:buNone/>
            </a:pPr>
            <a:r>
              <a:rPr lang="es-ES" dirty="0" smtClean="0"/>
              <a:t>{ </a:t>
            </a:r>
            <a:r>
              <a:rPr lang="es-ES" dirty="0" err="1" smtClean="0"/>
              <a:t>float</a:t>
            </a:r>
            <a:r>
              <a:rPr lang="es-ES" dirty="0" smtClean="0"/>
              <a:t> x;</a:t>
            </a:r>
          </a:p>
          <a:p>
            <a:pPr marL="324000" lvl="1" indent="0">
              <a:buNone/>
            </a:pPr>
            <a:r>
              <a:rPr lang="es-ES" dirty="0" err="1"/>
              <a:t>f</a:t>
            </a:r>
            <a:r>
              <a:rPr lang="es-ES" dirty="0" err="1" smtClean="0"/>
              <a:t>loat</a:t>
            </a:r>
            <a:r>
              <a:rPr lang="es-ES" dirty="0" smtClean="0"/>
              <a:t> y;</a:t>
            </a:r>
          </a:p>
          <a:p>
            <a:pPr marL="324000" lvl="1" indent="0">
              <a:buNone/>
            </a:pPr>
            <a:r>
              <a:rPr lang="es-ES" dirty="0" smtClean="0"/>
              <a:t>Punto (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x_inicial</a:t>
            </a:r>
            <a:r>
              <a:rPr lang="es-ES" dirty="0" smtClean="0"/>
              <a:t>, 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y_inicial</a:t>
            </a:r>
            <a:r>
              <a:rPr lang="es-ES" dirty="0" smtClean="0"/>
              <a:t>) { x=</a:t>
            </a:r>
            <a:r>
              <a:rPr lang="es-ES" dirty="0" err="1" smtClean="0"/>
              <a:t>x_inicial</a:t>
            </a:r>
            <a:r>
              <a:rPr lang="es-ES" dirty="0" smtClean="0"/>
              <a:t>; y=</a:t>
            </a:r>
            <a:r>
              <a:rPr lang="es-ES" dirty="0" err="1" smtClean="0"/>
              <a:t>y_inicial</a:t>
            </a:r>
            <a:r>
              <a:rPr lang="es-ES" dirty="0" smtClean="0"/>
              <a:t>;}</a:t>
            </a:r>
          </a:p>
          <a:p>
            <a:pPr marL="324000" lvl="1" indent="0">
              <a:buNone/>
            </a:pPr>
            <a:r>
              <a:rPr lang="es-ES" dirty="0" err="1"/>
              <a:t>v</a:t>
            </a:r>
            <a:r>
              <a:rPr lang="es-ES" dirty="0" err="1" smtClean="0"/>
              <a:t>oid</a:t>
            </a:r>
            <a:r>
              <a:rPr lang="es-ES" dirty="0" smtClean="0"/>
              <a:t> Pinta() { </a:t>
            </a:r>
            <a:r>
              <a:rPr lang="es-ES" dirty="0" err="1" smtClean="0"/>
              <a:t>point</a:t>
            </a:r>
            <a:r>
              <a:rPr lang="es-ES" dirty="0" smtClean="0"/>
              <a:t> ( x, y);	}</a:t>
            </a:r>
          </a:p>
          <a:p>
            <a:pPr marL="324000" lvl="1" indent="0">
              <a:buNone/>
            </a:pPr>
            <a:r>
              <a:rPr lang="es-ES" dirty="0" err="1"/>
              <a:t>v</a:t>
            </a:r>
            <a:r>
              <a:rPr lang="es-ES" dirty="0" err="1" smtClean="0"/>
              <a:t>oid</a:t>
            </a:r>
            <a:r>
              <a:rPr lang="es-ES" dirty="0" smtClean="0"/>
              <a:t> Desplaza(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desplazaX</a:t>
            </a:r>
            <a:r>
              <a:rPr lang="es-ES" dirty="0" smtClean="0"/>
              <a:t>, 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desplazaY</a:t>
            </a:r>
            <a:r>
              <a:rPr lang="es-ES" dirty="0" smtClean="0"/>
              <a:t>) {x+=</a:t>
            </a:r>
            <a:r>
              <a:rPr lang="es-ES" dirty="0" err="1" smtClean="0"/>
              <a:t>desplazaX</a:t>
            </a:r>
            <a:r>
              <a:rPr lang="es-ES" dirty="0" smtClean="0"/>
              <a:t>; y+=</a:t>
            </a:r>
            <a:r>
              <a:rPr lang="es-ES" dirty="0" err="1" smtClean="0"/>
              <a:t>desplazaY</a:t>
            </a:r>
            <a:r>
              <a:rPr lang="es-ES" dirty="0" smtClean="0"/>
              <a:t>; }</a:t>
            </a:r>
          </a:p>
          <a:p>
            <a:pPr marL="324000" lvl="1" indent="0">
              <a:buNone/>
            </a:pPr>
            <a:r>
              <a:rPr lang="es-ES" dirty="0" smtClean="0"/>
              <a:t>}</a:t>
            </a:r>
          </a:p>
          <a:p>
            <a:pPr marL="324000" lvl="1" indent="0">
              <a:buNone/>
            </a:pPr>
            <a:r>
              <a:rPr lang="es-ES" dirty="0" smtClean="0"/>
              <a:t>Punto </a:t>
            </a:r>
            <a:r>
              <a:rPr lang="es-ES" dirty="0" err="1" smtClean="0"/>
              <a:t>m_punto</a:t>
            </a:r>
            <a:r>
              <a:rPr lang="es-ES" dirty="0" smtClean="0"/>
              <a:t> = new Punto(0, 0);</a:t>
            </a:r>
          </a:p>
          <a:p>
            <a:pPr marL="324000" lvl="1" indent="0">
              <a:buNone/>
            </a:pPr>
            <a:r>
              <a:rPr lang="es-ES" dirty="0" err="1" smtClean="0"/>
              <a:t>m_punto.pinta</a:t>
            </a:r>
            <a:r>
              <a:rPr lang="es-ES" dirty="0" smtClean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5388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Nociones de java: </a:t>
            </a:r>
            <a:r>
              <a:rPr lang="es-ES" dirty="0" smtClean="0"/>
              <a:t> estructuras de control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permiten dar unas órdenes y otras dependiendo de los datos que tengamos: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 , </a:t>
            </a:r>
            <a:r>
              <a:rPr lang="es-ES" dirty="0" err="1" smtClean="0"/>
              <a:t>else</a:t>
            </a:r>
            <a:r>
              <a:rPr lang="es-ES" dirty="0" smtClean="0"/>
              <a:t>:    </a:t>
            </a:r>
            <a:r>
              <a:rPr lang="es-ES" dirty="0" err="1" smtClean="0"/>
              <a:t>if</a:t>
            </a:r>
            <a:r>
              <a:rPr lang="es-ES" dirty="0" smtClean="0"/>
              <a:t> (x&gt;=0) {</a:t>
            </a:r>
            <a:r>
              <a:rPr lang="es-ES" dirty="0" err="1" smtClean="0"/>
              <a:t>pintaX</a:t>
            </a:r>
            <a:r>
              <a:rPr lang="es-ES" dirty="0" smtClean="0"/>
              <a:t>(); }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 err="1" smtClean="0"/>
              <a:t>pintaY</a:t>
            </a:r>
            <a:r>
              <a:rPr lang="es-ES" dirty="0" smtClean="0"/>
              <a:t>(); </a:t>
            </a:r>
            <a:endParaRPr lang="es-ES" dirty="0"/>
          </a:p>
          <a:p>
            <a:r>
              <a:rPr lang="es-ES" dirty="0" err="1" smtClean="0"/>
              <a:t>while</a:t>
            </a:r>
            <a:r>
              <a:rPr lang="es-ES" dirty="0" smtClean="0"/>
              <a:t> :  </a:t>
            </a:r>
            <a:r>
              <a:rPr lang="es-ES" dirty="0" err="1" smtClean="0"/>
              <a:t>while</a:t>
            </a:r>
            <a:r>
              <a:rPr lang="es-ES" dirty="0" smtClean="0"/>
              <a:t> (contador &gt;0) </a:t>
            </a:r>
            <a:r>
              <a:rPr lang="es-ES" dirty="0" err="1" smtClean="0"/>
              <a:t>pintaX</a:t>
            </a:r>
            <a:r>
              <a:rPr lang="es-ES" dirty="0" smtClean="0"/>
              <a:t>(); </a:t>
            </a:r>
            <a:r>
              <a:rPr lang="es-ES" dirty="0" err="1" smtClean="0"/>
              <a:t>else</a:t>
            </a:r>
            <a:r>
              <a:rPr lang="es-ES" dirty="0" smtClean="0"/>
              <a:t> contador=contador-1;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: </a:t>
            </a:r>
            <a:r>
              <a:rPr lang="es-ES" dirty="0" err="1" smtClean="0"/>
              <a:t>for</a:t>
            </a:r>
            <a:r>
              <a:rPr lang="es-ES" dirty="0" smtClean="0"/>
              <a:t> (</a:t>
            </a:r>
            <a:r>
              <a:rPr lang="es-ES" dirty="0" err="1" smtClean="0"/>
              <a:t>int</a:t>
            </a:r>
            <a:r>
              <a:rPr lang="es-ES" dirty="0" smtClean="0"/>
              <a:t> contador =0; contador &lt;100; contador ++) </a:t>
            </a:r>
            <a:r>
              <a:rPr lang="es-ES" dirty="0" err="1" smtClean="0"/>
              <a:t>pintaX</a:t>
            </a:r>
            <a:r>
              <a:rPr lang="es-ES" dirty="0" smtClean="0"/>
              <a:t>();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…..</a:t>
            </a:r>
          </a:p>
          <a:p>
            <a:r>
              <a:rPr lang="es-ES" dirty="0" err="1" smtClean="0"/>
              <a:t>etc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89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Artistas que usan </a:t>
            </a:r>
            <a:r>
              <a:rPr lang="es-ES" dirty="0" err="1" smtClean="0"/>
              <a:t>processing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7" y="1972190"/>
            <a:ext cx="8194216" cy="462631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355019" y="2113005"/>
            <a:ext cx="3084646" cy="502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Alba G. corral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99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2367"/>
            <a:ext cx="8241956" cy="4661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Artistas que usan </a:t>
            </a:r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55019" y="2113005"/>
            <a:ext cx="3084646" cy="502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Marta verde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66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Artistas que usan </a:t>
            </a:r>
            <a:r>
              <a:rPr lang="es-ES" dirty="0" err="1"/>
              <a:t>processing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0" y="2016322"/>
            <a:ext cx="8272127" cy="46316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3019" y="5733534"/>
            <a:ext cx="3084646" cy="502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Kike </a:t>
            </a:r>
            <a:r>
              <a:rPr lang="es-ES" dirty="0" err="1" smtClean="0"/>
              <a:t>ramirez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70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 muchos mas  ….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3" y="2421925"/>
            <a:ext cx="8134350" cy="4065244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08893" y="1919749"/>
            <a:ext cx="8134350" cy="502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https://www.openprocessing.org/browse</a:t>
            </a:r>
          </a:p>
        </p:txBody>
      </p:sp>
    </p:spTree>
    <p:extLst>
      <p:ext uri="{BB962C8B-B14F-4D97-AF65-F5344CB8AC3E}">
        <p14:creationId xmlns:p14="http://schemas.microsoft.com/office/powerpoint/2010/main" val="56947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Nos tiramos a la piscina …</a:t>
            </a:r>
            <a:br>
              <a:rPr lang="es-ES" dirty="0" smtClean="0"/>
            </a:br>
            <a:r>
              <a:rPr lang="es-ES" dirty="0" smtClean="0"/>
              <a:t>Pasos a seguir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13005"/>
            <a:ext cx="7989752" cy="4449841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Instalar el IDE de Processing </a:t>
            </a:r>
            <a:r>
              <a:rPr lang="es-ES" b="1" dirty="0"/>
              <a:t>https://</a:t>
            </a:r>
            <a:r>
              <a:rPr lang="es-ES" b="1" dirty="0" smtClean="0"/>
              <a:t>www.processing.org/download </a:t>
            </a:r>
          </a:p>
          <a:p>
            <a:r>
              <a:rPr lang="es-ES" dirty="0" smtClean="0"/>
              <a:t>Seguir </a:t>
            </a:r>
            <a:r>
              <a:rPr lang="es-ES" dirty="0"/>
              <a:t>los tutoriales: </a:t>
            </a:r>
            <a:r>
              <a:rPr lang="es-ES" dirty="0" smtClean="0"/>
              <a:t> </a:t>
            </a:r>
            <a:r>
              <a:rPr lang="es-ES" b="1" dirty="0" smtClean="0"/>
              <a:t>https</a:t>
            </a:r>
            <a:r>
              <a:rPr lang="es-ES" b="1" dirty="0"/>
              <a:t>://www.processing.org/tutorials/gettingstarted/</a:t>
            </a:r>
          </a:p>
          <a:p>
            <a:r>
              <a:rPr lang="es-ES" dirty="0" smtClean="0"/>
              <a:t>Proponerse un proyecto nuevo…. así según vayamos aprendiendo iremos evaluando si eso será útil a nuestro proyecto.</a:t>
            </a:r>
          </a:p>
          <a:p>
            <a:r>
              <a:rPr lang="es-ES" dirty="0" smtClean="0"/>
              <a:t>Ejecutar y modificar los ejemplos que vienen con Processing. </a:t>
            </a:r>
          </a:p>
          <a:p>
            <a:r>
              <a:rPr lang="es-ES" dirty="0" smtClean="0"/>
              <a:t>Buscar en </a:t>
            </a:r>
            <a:r>
              <a:rPr lang="es-ES" sz="2400" b="1" dirty="0" err="1" smtClean="0"/>
              <a:t>OpenProcessing</a:t>
            </a:r>
            <a:r>
              <a:rPr lang="es-ES" sz="2400" dirty="0" smtClean="0"/>
              <a:t> </a:t>
            </a:r>
            <a:r>
              <a:rPr lang="es-ES" dirty="0" smtClean="0"/>
              <a:t>un proyecto ya realizado, estudiarlo, entenderlo, y modificarlo. </a:t>
            </a:r>
          </a:p>
          <a:p>
            <a:pPr lvl="1"/>
            <a:r>
              <a:rPr lang="es-ES" dirty="0">
                <a:hlinkClick r:id="rId3"/>
              </a:rPr>
              <a:t>http://openprocessing.org/browse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/>
              <a:t> Aprender Java básico….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898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ANATOMIA DE UNA APLICACIÓN PROCESSING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86138" y="2337847"/>
            <a:ext cx="8221968" cy="3692563"/>
          </a:xfrm>
        </p:spPr>
        <p:txBody>
          <a:bodyPr anchor="t">
            <a:normAutofit fontScale="85000" lnSpcReduction="10000"/>
          </a:bodyPr>
          <a:lstStyle/>
          <a:p>
            <a:r>
              <a:rPr lang="es-ES" dirty="0" smtClean="0"/>
              <a:t>Las dos funciones principales de Processing son </a:t>
            </a:r>
            <a:r>
              <a:rPr lang="es-ES" dirty="0" err="1" smtClean="0"/>
              <a:t>setup</a:t>
            </a:r>
            <a:r>
              <a:rPr lang="es-ES" dirty="0" smtClean="0"/>
              <a:t>()  y </a:t>
            </a:r>
            <a:r>
              <a:rPr lang="es-ES" dirty="0" err="1" smtClean="0"/>
              <a:t>draw</a:t>
            </a:r>
            <a:r>
              <a:rPr lang="es-ES" dirty="0" smtClean="0"/>
              <a:t>()</a:t>
            </a:r>
          </a:p>
          <a:p>
            <a:r>
              <a:rPr lang="es-ES" dirty="0" smtClean="0"/>
              <a:t>Estas funciones tenemos que escribirlas nosotros, porque son distintas para cada programa</a:t>
            </a:r>
          </a:p>
          <a:p>
            <a:pPr marL="936000" lvl="3" indent="0">
              <a:buNone/>
            </a:pPr>
            <a:r>
              <a:rPr lang="es-ES" sz="1900" dirty="0" err="1" smtClean="0"/>
              <a:t>void</a:t>
            </a:r>
            <a:r>
              <a:rPr lang="es-ES" sz="1900" dirty="0" smtClean="0"/>
              <a:t> </a:t>
            </a:r>
            <a:r>
              <a:rPr lang="es-ES" sz="1900" dirty="0" err="1" smtClean="0"/>
              <a:t>setup</a:t>
            </a:r>
            <a:r>
              <a:rPr lang="es-ES" sz="1900" dirty="0" smtClean="0"/>
              <a:t>() </a:t>
            </a:r>
          </a:p>
          <a:p>
            <a:pPr marL="936000" lvl="3" indent="0">
              <a:buNone/>
            </a:pPr>
            <a:r>
              <a:rPr lang="es-ES" sz="1900" dirty="0" smtClean="0"/>
              <a:t>{  // </a:t>
            </a:r>
            <a:r>
              <a:rPr lang="es-ES" sz="1900" dirty="0" err="1" smtClean="0"/>
              <a:t>iniciaizar</a:t>
            </a:r>
            <a:r>
              <a:rPr lang="es-ES" sz="1900" dirty="0" smtClean="0"/>
              <a:t> la aplicación</a:t>
            </a:r>
          </a:p>
          <a:p>
            <a:pPr marL="936000" lvl="3" indent="0">
              <a:buNone/>
            </a:pPr>
            <a:r>
              <a:rPr lang="es-ES" sz="1900" dirty="0"/>
              <a:t>}</a:t>
            </a:r>
            <a:endParaRPr lang="es-ES" sz="1900" dirty="0" smtClean="0"/>
          </a:p>
          <a:p>
            <a:pPr marL="936000" lvl="3" indent="0">
              <a:buNone/>
            </a:pPr>
            <a:r>
              <a:rPr lang="es-ES" sz="1900" dirty="0" err="1"/>
              <a:t>v</a:t>
            </a:r>
            <a:r>
              <a:rPr lang="es-ES" sz="1900" dirty="0" err="1" smtClean="0"/>
              <a:t>oid</a:t>
            </a:r>
            <a:r>
              <a:rPr lang="es-ES" sz="1900" dirty="0" smtClean="0"/>
              <a:t> </a:t>
            </a:r>
            <a:r>
              <a:rPr lang="es-ES" sz="1900" dirty="0" err="1" smtClean="0"/>
              <a:t>draw</a:t>
            </a:r>
            <a:r>
              <a:rPr lang="es-ES" sz="1900" dirty="0" smtClean="0"/>
              <a:t>()</a:t>
            </a:r>
          </a:p>
          <a:p>
            <a:pPr marL="936000" lvl="3" indent="0">
              <a:buNone/>
            </a:pPr>
            <a:r>
              <a:rPr lang="es-ES" sz="1900" dirty="0" smtClean="0"/>
              <a:t>{ // dibujar lo que sea….</a:t>
            </a:r>
          </a:p>
          <a:p>
            <a:pPr marL="936000" lvl="3" indent="0">
              <a:buNone/>
            </a:pPr>
            <a:r>
              <a:rPr lang="es-ES" sz="1900" dirty="0" smtClean="0"/>
              <a:t>}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900" dirty="0" smtClean="0"/>
              <a:t>El orden en que se escriben las funciones es irrelevante, pero el orden en que se escribe el código dentro de las funciones es de máxima importancia.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15857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para empezar:</a:t>
            </a:r>
            <a:r>
              <a:rPr lang="es-ES" dirty="0"/>
              <a:t/>
            </a:r>
            <a:br>
              <a:rPr lang="es-ES" dirty="0"/>
            </a:br>
            <a:r>
              <a:rPr lang="es-ES" sz="1600" cap="none" dirty="0" smtClean="0"/>
              <a:t>https://github.com/avidabits/electroartistas/tree/master/tallerprocessing</a:t>
            </a:r>
            <a:endParaRPr lang="es-ES" sz="1600" cap="none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65084" y="2063578"/>
            <a:ext cx="8221968" cy="4436076"/>
          </a:xfrm>
        </p:spPr>
        <p:txBody>
          <a:bodyPr anchor="t">
            <a:normAutofit fontScale="32500" lnSpcReduction="20000"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()</a:t>
            </a:r>
          </a:p>
          <a:p>
            <a:r>
              <a:rPr lang="es-ES" sz="2500" dirty="0"/>
              <a:t>{</a:t>
            </a:r>
          </a:p>
          <a:p>
            <a:r>
              <a:rPr lang="es-ES" sz="2500" dirty="0"/>
              <a:t> // Indicamos cual va a ser el tamaño de nuestro lienzo de dibujo</a:t>
            </a:r>
          </a:p>
          <a:p>
            <a:r>
              <a:rPr lang="es-ES" sz="2500" dirty="0"/>
              <a:t>   </a:t>
            </a:r>
            <a:r>
              <a:rPr lang="es-ES" sz="2500" dirty="0" err="1"/>
              <a:t>size</a:t>
            </a:r>
            <a:r>
              <a:rPr lang="es-ES" sz="2500" dirty="0"/>
              <a:t>(640, 360);</a:t>
            </a:r>
          </a:p>
          <a:p>
            <a:r>
              <a:rPr lang="es-ES" sz="2500" dirty="0"/>
              <a:t> // definimos el color de fondo</a:t>
            </a:r>
          </a:p>
          <a:p>
            <a:r>
              <a:rPr lang="es-ES" sz="2500" dirty="0"/>
              <a:t>   </a:t>
            </a:r>
            <a:r>
              <a:rPr lang="es-ES" sz="2500" dirty="0" err="1"/>
              <a:t>background</a:t>
            </a:r>
            <a:r>
              <a:rPr lang="es-ES" sz="2500" dirty="0"/>
              <a:t> (220, 220, 128); </a:t>
            </a:r>
          </a:p>
          <a:p>
            <a:r>
              <a:rPr lang="es-ES" sz="2500" dirty="0"/>
              <a:t> // definimos cada cuantos segundo se redibuja </a:t>
            </a:r>
            <a:r>
              <a:rPr lang="es-ES" sz="2500" dirty="0" err="1"/>
              <a:t>nuesto</a:t>
            </a:r>
            <a:r>
              <a:rPr lang="es-ES" sz="2500" dirty="0"/>
              <a:t> lienzo</a:t>
            </a:r>
          </a:p>
          <a:p>
            <a:r>
              <a:rPr lang="es-ES" sz="2500" dirty="0"/>
              <a:t> </a:t>
            </a:r>
            <a:r>
              <a:rPr lang="es-ES" sz="2500" dirty="0" err="1"/>
              <a:t>frameRate</a:t>
            </a:r>
            <a:r>
              <a:rPr lang="es-ES" sz="2500" dirty="0"/>
              <a:t>(24);</a:t>
            </a:r>
          </a:p>
          <a:p>
            <a:r>
              <a:rPr lang="es-ES" sz="2500" dirty="0" smtClean="0"/>
              <a:t>}</a:t>
            </a:r>
            <a:endParaRPr lang="es-ES" sz="2500" dirty="0"/>
          </a:p>
          <a:p>
            <a:endParaRPr lang="es-ES" sz="2500" dirty="0"/>
          </a:p>
          <a:p>
            <a:r>
              <a:rPr lang="es-ES" sz="2500" dirty="0"/>
              <a:t>// en la función </a:t>
            </a:r>
            <a:r>
              <a:rPr lang="es-ES" sz="2500" dirty="0" err="1"/>
              <a:t>draw</a:t>
            </a:r>
            <a:r>
              <a:rPr lang="es-ES" sz="2500" dirty="0"/>
              <a:t> realizamos nuestros dibujos. </a:t>
            </a:r>
          </a:p>
          <a:p>
            <a:r>
              <a:rPr lang="es-ES" sz="2500" dirty="0" err="1" smtClean="0"/>
              <a:t>void</a:t>
            </a:r>
            <a:r>
              <a:rPr lang="es-ES" sz="2500" dirty="0" smtClean="0"/>
              <a:t> </a:t>
            </a:r>
            <a:r>
              <a:rPr lang="es-ES" sz="2500" dirty="0" err="1"/>
              <a:t>draw</a:t>
            </a:r>
            <a:r>
              <a:rPr lang="es-ES" sz="2500" dirty="0"/>
              <a:t>()</a:t>
            </a:r>
          </a:p>
          <a:p>
            <a:r>
              <a:rPr lang="es-ES" sz="2500" dirty="0"/>
              <a:t>{</a:t>
            </a:r>
          </a:p>
          <a:p>
            <a:r>
              <a:rPr lang="es-ES" sz="2500" dirty="0"/>
              <a:t>    </a:t>
            </a:r>
            <a:r>
              <a:rPr lang="es-ES" sz="2500" dirty="0" err="1"/>
              <a:t>background</a:t>
            </a:r>
            <a:r>
              <a:rPr lang="es-ES" sz="2500" dirty="0"/>
              <a:t>(220, 220, 128);</a:t>
            </a:r>
          </a:p>
          <a:p>
            <a:r>
              <a:rPr lang="es-ES" sz="2500" dirty="0"/>
              <a:t>    </a:t>
            </a:r>
          </a:p>
          <a:p>
            <a:r>
              <a:rPr lang="es-ES" sz="2500" dirty="0"/>
              <a:t>     </a:t>
            </a:r>
            <a:r>
              <a:rPr lang="es-ES" sz="2500" dirty="0" err="1"/>
              <a:t>stroke</a:t>
            </a:r>
            <a:r>
              <a:rPr lang="es-ES" sz="2500" dirty="0"/>
              <a:t>(35, 35, 127);</a:t>
            </a:r>
          </a:p>
          <a:p>
            <a:r>
              <a:rPr lang="es-ES" sz="2500" dirty="0"/>
              <a:t>    // </a:t>
            </a:r>
            <a:r>
              <a:rPr lang="es-ES" sz="2500" dirty="0" err="1"/>
              <a:t>processing</a:t>
            </a:r>
            <a:r>
              <a:rPr lang="es-ES" sz="2500" dirty="0"/>
              <a:t> nos proporciona variables predefinidas para evitarnos cálculos     </a:t>
            </a:r>
          </a:p>
          <a:p>
            <a:r>
              <a:rPr lang="es-ES" sz="2500" dirty="0"/>
              <a:t>    line(</a:t>
            </a:r>
            <a:r>
              <a:rPr lang="es-ES" sz="2500" dirty="0" err="1"/>
              <a:t>mouseX</a:t>
            </a:r>
            <a:r>
              <a:rPr lang="es-ES" sz="2500" dirty="0"/>
              <a:t>, 0, </a:t>
            </a:r>
            <a:r>
              <a:rPr lang="es-ES" sz="2500" dirty="0" err="1"/>
              <a:t>mouseX</a:t>
            </a:r>
            <a:r>
              <a:rPr lang="es-ES" sz="2500" dirty="0"/>
              <a:t>, </a:t>
            </a:r>
            <a:r>
              <a:rPr lang="es-ES" sz="2500" dirty="0" err="1"/>
              <a:t>height</a:t>
            </a:r>
            <a:r>
              <a:rPr lang="es-ES" sz="2500" dirty="0"/>
              <a:t>); </a:t>
            </a:r>
          </a:p>
          <a:p>
            <a:r>
              <a:rPr lang="es-ES" sz="2500" dirty="0"/>
              <a:t>    </a:t>
            </a:r>
            <a:r>
              <a:rPr lang="es-ES" sz="2500" dirty="0" err="1"/>
              <a:t>ellipse</a:t>
            </a:r>
            <a:r>
              <a:rPr lang="es-ES" sz="2500" dirty="0"/>
              <a:t>(</a:t>
            </a:r>
            <a:r>
              <a:rPr lang="es-ES" sz="2500" dirty="0" err="1"/>
              <a:t>mouseX</a:t>
            </a:r>
            <a:r>
              <a:rPr lang="es-ES" sz="2500" dirty="0"/>
              <a:t>, </a:t>
            </a:r>
            <a:r>
              <a:rPr lang="es-ES" sz="2500" dirty="0" err="1"/>
              <a:t>mouseY</a:t>
            </a:r>
            <a:r>
              <a:rPr lang="es-ES" sz="2500" dirty="0"/>
              <a:t>, </a:t>
            </a:r>
            <a:r>
              <a:rPr lang="es-ES" sz="2500" dirty="0" err="1"/>
              <a:t>width</a:t>
            </a:r>
            <a:r>
              <a:rPr lang="es-ES" sz="2500" dirty="0"/>
              <a:t>/4, </a:t>
            </a:r>
            <a:r>
              <a:rPr lang="es-ES" sz="2500" dirty="0" err="1"/>
              <a:t>height</a:t>
            </a:r>
            <a:r>
              <a:rPr lang="es-ES" sz="2500" dirty="0"/>
              <a:t>/4);</a:t>
            </a:r>
          </a:p>
          <a:p>
            <a:r>
              <a:rPr lang="es-ES" sz="2500" dirty="0"/>
              <a:t>}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42" y="2063578"/>
            <a:ext cx="4314310" cy="27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0</TotalTime>
  <Words>1141</Words>
  <Application>Microsoft Office PowerPoint</Application>
  <PresentationFormat>Presentación en pantalla (4:3)</PresentationFormat>
  <Paragraphs>159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Wingdings</vt:lpstr>
      <vt:lpstr>Wingdings 2</vt:lpstr>
      <vt:lpstr>Dividendo</vt:lpstr>
      <vt:lpstr>INVITACIÓN a PROCESSING</vt:lpstr>
      <vt:lpstr>DIBUJO GENERATIVO PARA ARTISTAS</vt:lpstr>
      <vt:lpstr>Artistas que usan processing</vt:lpstr>
      <vt:lpstr>Artistas que usan processing</vt:lpstr>
      <vt:lpstr>Artistas que usan processing</vt:lpstr>
      <vt:lpstr>Y muchos mas  ….</vt:lpstr>
      <vt:lpstr>Nos tiramos a la piscina … Pasos a seguir</vt:lpstr>
      <vt:lpstr>ANATOMIA DE UNA APLICACIÓN PROCESSING</vt:lpstr>
      <vt:lpstr>Ejemplo para empezar: https://github.com/avidabits/electroartistas/tree/master/tallerprocessing</vt:lpstr>
      <vt:lpstr>INTERACTIVIDAD BÁSICA: Manejadores de eventos y variables de entrada</vt:lpstr>
      <vt:lpstr>Processingjs: Salir al mundo web </vt:lpstr>
      <vt:lpstr>Librerías: crecer con los otros</vt:lpstr>
      <vt:lpstr>P5JS: dominando la web</vt:lpstr>
      <vt:lpstr>Bibliografía, tutoriales y proyectos</vt:lpstr>
      <vt:lpstr>El camino esta señalado…..</vt:lpstr>
      <vt:lpstr>anexos</vt:lpstr>
      <vt:lpstr>Menudo lio de lenguajes</vt:lpstr>
      <vt:lpstr>TERMINOLOGÍA: TIPOS DE DATOS, FUNCIONES, CLASES Y OBJETOS</vt:lpstr>
      <vt:lpstr>Nociones de java: TIPOS DE DATOS PRIMITIVOS</vt:lpstr>
      <vt:lpstr>Nociones de java: TIPOS DE DATOS COMPLEJOS, objetos</vt:lpstr>
      <vt:lpstr>Nociones de java:  estructuras de control</vt:lpstr>
    </vt:vector>
  </TitlesOfParts>
  <Company>Facultad de Bellas Artes de la UCM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mínima a Arduino</dc:title>
  <dc:creator>Rosa María Bernárdez Rodríguez</dc:creator>
  <cp:lastModifiedBy>Rosa María Bernárdez Rodríguez</cp:lastModifiedBy>
  <cp:revision>80</cp:revision>
  <dcterms:created xsi:type="dcterms:W3CDTF">2014-09-26T15:37:46Z</dcterms:created>
  <dcterms:modified xsi:type="dcterms:W3CDTF">2017-04-02T16:02:29Z</dcterms:modified>
</cp:coreProperties>
</file>