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76" r:id="rId4"/>
    <p:sldId id="277" r:id="rId5"/>
    <p:sldId id="278" r:id="rId6"/>
    <p:sldId id="279" r:id="rId7"/>
    <p:sldId id="263" r:id="rId8"/>
    <p:sldId id="272" r:id="rId9"/>
    <p:sldId id="280" r:id="rId10"/>
    <p:sldId id="271" r:id="rId11"/>
    <p:sldId id="275" r:id="rId12"/>
    <p:sldId id="273" r:id="rId13"/>
    <p:sldId id="258" r:id="rId14"/>
    <p:sldId id="261" r:id="rId15"/>
    <p:sldId id="274" r:id="rId16"/>
    <p:sldId id="262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1491" autoAdjust="0"/>
  </p:normalViewPr>
  <p:slideViewPr>
    <p:cSldViewPr snapToGrid="0">
      <p:cViewPr varScale="1">
        <p:scale>
          <a:sx n="52" d="100"/>
          <a:sy n="52" d="100"/>
        </p:scale>
        <p:origin x="1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13590-ED14-429A-B911-15306AE9A8A3}" type="datetimeFigureOut">
              <a:rPr lang="es-ES" smtClean="0"/>
              <a:t>31/03/2017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0B89A-BFCF-4B1B-94EA-9BC65E5FCF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6947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0B89A-BFCF-4B1B-94EA-9BC65E5FCF7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5049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0B89A-BFCF-4B1B-94EA-9BC65E5FCF7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536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0B89A-BFCF-4B1B-94EA-9BC65E5FCF75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1199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6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9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8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8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3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71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6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4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66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2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600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java/index.htm" TargetMode="External"/><Relationship Id="rId3" Type="http://schemas.openxmlformats.org/officeDocument/2006/relationships/hyperlink" Target="https://www.processing.org/tutorials/gettingstarted/" TargetMode="External"/><Relationship Id="rId7" Type="http://schemas.openxmlformats.org/officeDocument/2006/relationships/hyperlink" Target="http://processingjs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s/" TargetMode="External"/><Relationship Id="rId5" Type="http://schemas.openxmlformats.org/officeDocument/2006/relationships/hyperlink" Target="https://www.w3schools.com/html/default.asp" TargetMode="External"/><Relationship Id="rId4" Type="http://schemas.openxmlformats.org/officeDocument/2006/relationships/hyperlink" Target="http://openprocessing.org/browse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openprocessing.org/brows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INVITACIÓN a </a:t>
            </a:r>
            <a:r>
              <a:rPr lang="es-ES" dirty="0" smtClean="0"/>
              <a:t>PROCESSING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, para 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sirve</a:t>
            </a:r>
            <a:r>
              <a:rPr lang="en-US" dirty="0" smtClean="0"/>
              <a:t> y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empezar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590218" y="5584879"/>
            <a:ext cx="781613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35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http://openprocessing.org/</a:t>
            </a:r>
          </a:p>
        </p:txBody>
      </p:sp>
      <p:pic>
        <p:nvPicPr>
          <p:cNvPr id="5124" name="Picture 4" descr="http://openprocessing.org/assets/images/homepage/visual441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18" y="3334195"/>
            <a:ext cx="4051230" cy="225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46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INTERACTIVIDAD BÁSICA: Manejadores </a:t>
            </a:r>
            <a:r>
              <a:rPr lang="es-ES" dirty="0" smtClean="0"/>
              <a:t>de eventos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4080200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Además de las funciones </a:t>
            </a:r>
            <a:r>
              <a:rPr lang="es-ES" dirty="0" err="1" smtClean="0"/>
              <a:t>setup</a:t>
            </a:r>
            <a:r>
              <a:rPr lang="es-ES" dirty="0" smtClean="0"/>
              <a:t>() y </a:t>
            </a:r>
            <a:r>
              <a:rPr lang="es-ES" dirty="0" err="1" smtClean="0"/>
              <a:t>draw</a:t>
            </a:r>
            <a:r>
              <a:rPr lang="es-ES" dirty="0" smtClean="0"/>
              <a:t>() tienen especial importancia las funciones </a:t>
            </a:r>
            <a:r>
              <a:rPr lang="es-ES" dirty="0" smtClean="0"/>
              <a:t>de </a:t>
            </a:r>
            <a:r>
              <a:rPr lang="es-ES" dirty="0" smtClean="0"/>
              <a:t>manejo de eventos porque permiten interaccionar con el mundo exterior. </a:t>
            </a:r>
          </a:p>
          <a:p>
            <a:r>
              <a:rPr lang="es-ES" dirty="0" smtClean="0"/>
              <a:t>Las principales son las de eventos de ratón y las de eventos de teclado: </a:t>
            </a:r>
          </a:p>
          <a:p>
            <a:pPr marL="0" indent="0" algn="ctr">
              <a:buNone/>
            </a:pPr>
            <a:r>
              <a:rPr lang="en-US" dirty="0" err="1" smtClean="0"/>
              <a:t>mousePressed</a:t>
            </a:r>
            <a:r>
              <a:rPr lang="en-US" dirty="0"/>
              <a:t>()</a:t>
            </a:r>
          </a:p>
          <a:p>
            <a:pPr marL="0" indent="0" algn="ctr">
              <a:buNone/>
            </a:pPr>
            <a:r>
              <a:rPr lang="en-US" dirty="0" err="1"/>
              <a:t>mouseReleased</a:t>
            </a:r>
            <a:r>
              <a:rPr lang="en-US" dirty="0"/>
              <a:t>()</a:t>
            </a:r>
          </a:p>
          <a:p>
            <a:pPr marL="0" indent="0" algn="ctr">
              <a:buNone/>
            </a:pPr>
            <a:r>
              <a:rPr lang="en-US" dirty="0" err="1"/>
              <a:t>mouseMoved</a:t>
            </a:r>
            <a:r>
              <a:rPr lang="en-US" dirty="0"/>
              <a:t>()</a:t>
            </a:r>
          </a:p>
          <a:p>
            <a:pPr marL="0" indent="0" algn="ctr">
              <a:buNone/>
            </a:pPr>
            <a:r>
              <a:rPr lang="en-US" dirty="0" err="1"/>
              <a:t>mouseDragged</a:t>
            </a:r>
            <a:r>
              <a:rPr lang="en-US" dirty="0"/>
              <a:t>()</a:t>
            </a:r>
          </a:p>
          <a:p>
            <a:pPr marL="0" indent="0" algn="ctr">
              <a:buNone/>
            </a:pPr>
            <a:r>
              <a:rPr lang="en-US" dirty="0" err="1" smtClean="0"/>
              <a:t>mouseWheel</a:t>
            </a:r>
            <a:r>
              <a:rPr lang="en-US" dirty="0" smtClean="0"/>
              <a:t>()</a:t>
            </a:r>
          </a:p>
          <a:p>
            <a:pPr marL="0" indent="0" algn="ctr">
              <a:buNone/>
            </a:pPr>
            <a:r>
              <a:rPr lang="en-US" dirty="0" err="1" smtClean="0"/>
              <a:t>KeyPressed</a:t>
            </a:r>
            <a:r>
              <a:rPr lang="en-US" dirty="0" smtClean="0"/>
              <a:t>()</a:t>
            </a:r>
          </a:p>
          <a:p>
            <a:pPr marL="0" indent="0" algn="ctr">
              <a:buNone/>
            </a:pPr>
            <a:r>
              <a:rPr lang="es-ES" dirty="0" err="1"/>
              <a:t>keyReleased</a:t>
            </a:r>
            <a:r>
              <a:rPr lang="es-E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86320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Librerías: crecer con los otros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Las librerías son fragmentos de código reusables y documentados que permiten reusar el trabajo de otros programadores.</a:t>
            </a:r>
          </a:p>
          <a:p>
            <a:r>
              <a:rPr lang="es-ES" dirty="0" smtClean="0"/>
              <a:t>Hoy en día nadie se plantea empezar a programar algo sin investigar antes qué librerías podrían serle de utilidad.</a:t>
            </a:r>
          </a:p>
          <a:p>
            <a:r>
              <a:rPr lang="es-ES" dirty="0" smtClean="0"/>
              <a:t>Processing es una librería en si misma. </a:t>
            </a:r>
          </a:p>
          <a:p>
            <a:r>
              <a:rPr lang="es-ES" dirty="0" smtClean="0"/>
              <a:t>Dentro de una librería se pueden usar librerías adicionales. </a:t>
            </a:r>
          </a:p>
          <a:p>
            <a:r>
              <a:rPr lang="es-ES" dirty="0" smtClean="0"/>
              <a:t>El IDE de Processing permite instalar librerías y usarlas. </a:t>
            </a:r>
          </a:p>
          <a:p>
            <a:r>
              <a:rPr lang="es-ES" dirty="0" smtClean="0"/>
              <a:t>En Processing hay librerías incluidas en el software y otras que se han de instalar previamente (</a:t>
            </a:r>
            <a:r>
              <a:rPr lang="es-ES" dirty="0" err="1" smtClean="0"/>
              <a:t>Contributed</a:t>
            </a:r>
            <a:r>
              <a:rPr lang="es-ES" dirty="0" smtClean="0"/>
              <a:t> </a:t>
            </a:r>
            <a:r>
              <a:rPr lang="es-ES" dirty="0" err="1" smtClean="0"/>
              <a:t>Libraries</a:t>
            </a:r>
            <a:r>
              <a:rPr lang="es-ES" dirty="0" smtClean="0"/>
              <a:t>). </a:t>
            </a:r>
          </a:p>
          <a:p>
            <a:r>
              <a:rPr lang="es-ES" dirty="0" smtClean="0"/>
              <a:t>Para usar una librería se usa la palabra reservada </a:t>
            </a:r>
            <a:r>
              <a:rPr lang="es-ES" dirty="0" err="1" smtClean="0"/>
              <a:t>import</a:t>
            </a:r>
            <a:r>
              <a:rPr lang="es-ES" dirty="0" smtClean="0"/>
              <a:t>:  </a:t>
            </a:r>
          </a:p>
          <a:p>
            <a:pPr marL="0" indent="0" algn="ctr">
              <a:buNone/>
            </a:pPr>
            <a:r>
              <a:rPr lang="es-ES" dirty="0" smtClean="0"/>
              <a:t>Ejemplo:  </a:t>
            </a:r>
            <a:r>
              <a:rPr lang="es-ES" dirty="0" err="1" smtClean="0"/>
              <a:t>import</a:t>
            </a:r>
            <a:r>
              <a:rPr lang="es-ES" dirty="0" smtClean="0"/>
              <a:t> </a:t>
            </a:r>
            <a:r>
              <a:rPr lang="es-ES" dirty="0" err="1"/>
              <a:t>processing.serial</a:t>
            </a:r>
            <a:r>
              <a:rPr lang="es-ES" dirty="0"/>
              <a:t>.*;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79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TERMINOLOGÍA: TIPOS DE DATOS, FUNCIONES, CLASES Y OBJETOS</a:t>
            </a:r>
            <a:endParaRPr lang="es-ES" dirty="0"/>
          </a:p>
        </p:txBody>
      </p:sp>
      <p:sp>
        <p:nvSpPr>
          <p:cNvPr id="5" name="Marcador de contenido 3"/>
          <p:cNvSpPr>
            <a:spLocks noGrp="1"/>
          </p:cNvSpPr>
          <p:nvPr>
            <p:ph idx="1"/>
          </p:nvPr>
        </p:nvSpPr>
        <p:spPr>
          <a:xfrm>
            <a:off x="486138" y="2337847"/>
            <a:ext cx="8221968" cy="3386371"/>
          </a:xfrm>
        </p:spPr>
        <p:txBody>
          <a:bodyPr anchor="t">
            <a:normAutofit lnSpcReduction="10000"/>
          </a:bodyPr>
          <a:lstStyle/>
          <a:p>
            <a:r>
              <a:rPr lang="es-ES" dirty="0" smtClean="0"/>
              <a:t>Todos los lenguajes manejan datos que almacenan en memoria dinámica. Los datos pueden ser de distintos </a:t>
            </a:r>
            <a:r>
              <a:rPr lang="es-ES" b="1" u="sng" dirty="0" smtClean="0"/>
              <a:t>tipos</a:t>
            </a:r>
            <a:r>
              <a:rPr lang="es-ES" dirty="0" smtClean="0"/>
              <a:t> y es algo fundamental en todos los lenguajes de programación manejar distintos tipos de datos.</a:t>
            </a:r>
          </a:p>
          <a:p>
            <a:r>
              <a:rPr lang="es-ES" dirty="0" smtClean="0"/>
              <a:t>Los programas no son mas que conjuntos de órdenes para procesar distintos tipos de datos de diversas formas.  </a:t>
            </a:r>
          </a:p>
          <a:p>
            <a:r>
              <a:rPr lang="es-ES" dirty="0" smtClean="0"/>
              <a:t>Cuando un conjunto de ordenes la vamos a repetir varias veces, hacemos una función para no tener que escribirla una y otra vez. </a:t>
            </a:r>
          </a:p>
          <a:p>
            <a:r>
              <a:rPr lang="es-ES" dirty="0" smtClean="0"/>
              <a:t>Los lenguajes orientados a </a:t>
            </a:r>
            <a:r>
              <a:rPr lang="es-ES" b="1" dirty="0" smtClean="0"/>
              <a:t>objetos</a:t>
            </a:r>
            <a:r>
              <a:rPr lang="es-ES" dirty="0" smtClean="0"/>
              <a:t>, encapsulan las estructuras de datos junto a las funciones que los manejan en estructuras denominadas </a:t>
            </a:r>
            <a:r>
              <a:rPr lang="es-ES" b="1" dirty="0" smtClean="0"/>
              <a:t>clases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41952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Bibliografía, tutoriales y proyectos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9962" y="2335428"/>
            <a:ext cx="8272211" cy="38923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dirty="0"/>
              <a:t>APRENDER </a:t>
            </a:r>
            <a:r>
              <a:rPr lang="es-ES" b="1" dirty="0" smtClean="0"/>
              <a:t>PROCESSING</a:t>
            </a:r>
            <a:endParaRPr lang="es-ES" b="1" dirty="0"/>
          </a:p>
          <a:p>
            <a:r>
              <a:rPr lang="es-ES" b="1" dirty="0" smtClean="0">
                <a:hlinkClick r:id="rId3"/>
              </a:rPr>
              <a:t>https</a:t>
            </a:r>
            <a:r>
              <a:rPr lang="es-ES" b="1" dirty="0">
                <a:hlinkClick r:id="rId3"/>
              </a:rPr>
              <a:t>://www.processing.org/tutorials/gettingstarted/</a:t>
            </a:r>
            <a:r>
              <a:rPr lang="es-ES" b="1" dirty="0"/>
              <a:t> </a:t>
            </a:r>
          </a:p>
          <a:p>
            <a:r>
              <a:rPr lang="es-ES" b="1" dirty="0" smtClean="0">
                <a:hlinkClick r:id="rId4"/>
              </a:rPr>
              <a:t>http</a:t>
            </a:r>
            <a:r>
              <a:rPr lang="es-ES" b="1" dirty="0">
                <a:hlinkClick r:id="rId4"/>
              </a:rPr>
              <a:t>://</a:t>
            </a:r>
            <a:r>
              <a:rPr lang="es-ES" b="1" dirty="0" smtClean="0">
                <a:hlinkClick r:id="rId4"/>
              </a:rPr>
              <a:t>openprocessing.org/browse/</a:t>
            </a:r>
            <a:r>
              <a:rPr lang="es-ES" b="1" dirty="0" smtClean="0"/>
              <a:t> </a:t>
            </a:r>
          </a:p>
          <a:p>
            <a:pPr marL="0" indent="0">
              <a:buNone/>
            </a:pPr>
            <a:r>
              <a:rPr lang="es-ES" b="1" dirty="0" smtClean="0"/>
              <a:t>APRENDER HTML</a:t>
            </a:r>
          </a:p>
          <a:p>
            <a:r>
              <a:rPr lang="es-ES" b="1" dirty="0">
                <a:hlinkClick r:id="rId5"/>
              </a:rPr>
              <a:t>https://</a:t>
            </a:r>
            <a:r>
              <a:rPr lang="es-ES" b="1" dirty="0" smtClean="0">
                <a:hlinkClick r:id="rId5"/>
              </a:rPr>
              <a:t>www.w3schools.com/html/default.asp</a:t>
            </a:r>
            <a:r>
              <a:rPr lang="es-ES" b="1" dirty="0" smtClean="0"/>
              <a:t> </a:t>
            </a:r>
            <a:endParaRPr lang="es-ES" b="1" dirty="0" smtClean="0"/>
          </a:p>
          <a:p>
            <a:pPr marL="0" indent="0">
              <a:buNone/>
            </a:pPr>
            <a:r>
              <a:rPr lang="es-ES" b="1" dirty="0" smtClean="0"/>
              <a:t>APRENDER JAVASCRIPT</a:t>
            </a:r>
          </a:p>
          <a:p>
            <a:r>
              <a:rPr lang="es-ES" b="1" dirty="0">
                <a:hlinkClick r:id="rId6"/>
              </a:rPr>
              <a:t>https://www.w3schools.com/js</a:t>
            </a:r>
            <a:r>
              <a:rPr lang="es-ES" b="1" dirty="0" smtClean="0">
                <a:hlinkClick r:id="rId6"/>
              </a:rPr>
              <a:t>/</a:t>
            </a:r>
            <a:r>
              <a:rPr lang="es-ES" b="1" dirty="0" smtClean="0"/>
              <a:t> </a:t>
            </a:r>
          </a:p>
          <a:p>
            <a:pPr marL="0" indent="0">
              <a:buNone/>
            </a:pPr>
            <a:r>
              <a:rPr lang="es-ES" b="1" dirty="0" smtClean="0"/>
              <a:t>APRNDER </a:t>
            </a:r>
            <a:r>
              <a:rPr lang="es-ES" b="1" dirty="0"/>
              <a:t>PROCESSING JS</a:t>
            </a:r>
          </a:p>
          <a:p>
            <a:pPr marL="0" indent="0">
              <a:buNone/>
            </a:pPr>
            <a:r>
              <a:rPr lang="es-ES" b="1" dirty="0">
                <a:hlinkClick r:id="rId7"/>
              </a:rPr>
              <a:t>http://</a:t>
            </a:r>
            <a:r>
              <a:rPr lang="es-ES" b="1" dirty="0" smtClean="0">
                <a:hlinkClick r:id="rId7"/>
              </a:rPr>
              <a:t>processingjs.org/</a:t>
            </a:r>
            <a:endParaRPr lang="es-ES" b="1" dirty="0" smtClean="0"/>
          </a:p>
          <a:p>
            <a:pPr marL="0" indent="0">
              <a:buNone/>
            </a:pPr>
            <a:r>
              <a:rPr lang="es-ES" b="1" dirty="0" smtClean="0"/>
              <a:t>APRENDER </a:t>
            </a:r>
            <a:r>
              <a:rPr lang="es-ES" b="1" dirty="0"/>
              <a:t>JAVA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b="1" dirty="0">
                <a:hlinkClick r:id="rId8"/>
              </a:rPr>
              <a:t>https://www.tutorialspoint.com/java/index.htm</a:t>
            </a:r>
            <a:r>
              <a:rPr lang="es-ES" b="1" dirty="0"/>
              <a:t>  </a:t>
            </a:r>
          </a:p>
          <a:p>
            <a:endParaRPr lang="es-ES" b="1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991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Nociones de java: TIPOS </a:t>
            </a:r>
            <a:r>
              <a:rPr lang="es-ES" dirty="0" smtClean="0"/>
              <a:t>DE DATOS PRIMITIVOS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060294"/>
            <a:ext cx="7989751" cy="27701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En java hay tipos de datos “primitivos” y tipos de datos complejos.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Para crear una variable de un tipo de dato primitivo, basta con declarar que queremos usarla y asignarle un nombre. Se hace así: </a:t>
            </a:r>
          </a:p>
          <a:p>
            <a:pPr marL="0" indent="0" algn="ctr">
              <a:buNone/>
            </a:pPr>
            <a:r>
              <a:rPr lang="es-ES" dirty="0" err="1"/>
              <a:t>f</a:t>
            </a:r>
            <a:r>
              <a:rPr lang="es-ES" dirty="0" err="1" smtClean="0"/>
              <a:t>loat</a:t>
            </a:r>
            <a:r>
              <a:rPr lang="es-ES" dirty="0" smtClean="0"/>
              <a:t> distancia=0; </a:t>
            </a:r>
          </a:p>
          <a:p>
            <a:pPr marL="0" indent="0" algn="ctr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Los tipos de datos primitivos son: </a:t>
            </a:r>
            <a:r>
              <a:rPr lang="es-ES" dirty="0"/>
              <a:t> </a:t>
            </a:r>
            <a:r>
              <a:rPr lang="es-ES" dirty="0" smtClean="0"/>
              <a:t>byte, short , </a:t>
            </a:r>
            <a:r>
              <a:rPr lang="es-ES" dirty="0" err="1" smtClean="0"/>
              <a:t>int</a:t>
            </a:r>
            <a:r>
              <a:rPr lang="es-ES" dirty="0" smtClean="0"/>
              <a:t> , </a:t>
            </a:r>
            <a:r>
              <a:rPr lang="es-ES" dirty="0" err="1" smtClean="0"/>
              <a:t>long</a:t>
            </a:r>
            <a:r>
              <a:rPr lang="es-ES" dirty="0" smtClean="0"/>
              <a:t> , </a:t>
            </a:r>
            <a:r>
              <a:rPr lang="es-ES" dirty="0" err="1" smtClean="0"/>
              <a:t>float</a:t>
            </a:r>
            <a:r>
              <a:rPr lang="es-ES" dirty="0" smtClean="0"/>
              <a:t>, </a:t>
            </a:r>
            <a:r>
              <a:rPr lang="es-ES" dirty="0" err="1" smtClean="0"/>
              <a:t>double</a:t>
            </a:r>
            <a:r>
              <a:rPr lang="es-ES" dirty="0" smtClean="0"/>
              <a:t>, </a:t>
            </a:r>
            <a:r>
              <a:rPr lang="es-ES" dirty="0" err="1" smtClean="0"/>
              <a:t>boolean</a:t>
            </a:r>
            <a:r>
              <a:rPr lang="es-ES" dirty="0" smtClean="0"/>
              <a:t>, </a:t>
            </a:r>
            <a:r>
              <a:rPr lang="es-ES" dirty="0" err="1" smtClean="0"/>
              <a:t>char</a:t>
            </a:r>
            <a:r>
              <a:rPr lang="es-ES" dirty="0" smtClean="0"/>
              <a:t>.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81192" y="5608948"/>
            <a:ext cx="8129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/>
              <a:t> </a:t>
            </a:r>
            <a:r>
              <a:rPr lang="es-ES" b="1" dirty="0"/>
              <a:t>http://www.tutorialspoint.com/java/java_basic_datatypes.htm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574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Nociones de java: TIPOS </a:t>
            </a:r>
            <a:r>
              <a:rPr lang="es-ES" dirty="0" smtClean="0"/>
              <a:t>DE DATOS COMPLEJOS, objetos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060293"/>
            <a:ext cx="8342889" cy="469932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Los tipos de datos complejos son objetos.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Los objetos se definen mediante clases.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Para usar uno objeto hay que declarar una definir la clase, declarar la variable y después crear el objeto con </a:t>
            </a:r>
            <a:r>
              <a:rPr lang="es-ES" b="1" dirty="0" smtClean="0"/>
              <a:t>new.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En Processing ya hay definidas muchas clases muy útiles, pero para usarlas hay que declararlas y crearlas. Algo así:   </a:t>
            </a:r>
          </a:p>
          <a:p>
            <a:pPr marL="324000" lvl="1" indent="0">
              <a:buNone/>
            </a:pP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Punto</a:t>
            </a:r>
          </a:p>
          <a:p>
            <a:pPr marL="324000" lvl="1" indent="0">
              <a:buNone/>
            </a:pPr>
            <a:r>
              <a:rPr lang="es-ES" dirty="0" smtClean="0"/>
              <a:t>{ </a:t>
            </a:r>
            <a:r>
              <a:rPr lang="es-ES" dirty="0" err="1" smtClean="0"/>
              <a:t>float</a:t>
            </a:r>
            <a:r>
              <a:rPr lang="es-ES" dirty="0" smtClean="0"/>
              <a:t> x;</a:t>
            </a:r>
          </a:p>
          <a:p>
            <a:pPr marL="324000" lvl="1" indent="0">
              <a:buNone/>
            </a:pPr>
            <a:r>
              <a:rPr lang="es-ES" dirty="0" err="1"/>
              <a:t>f</a:t>
            </a:r>
            <a:r>
              <a:rPr lang="es-ES" dirty="0" err="1" smtClean="0"/>
              <a:t>loat</a:t>
            </a:r>
            <a:r>
              <a:rPr lang="es-ES" dirty="0" smtClean="0"/>
              <a:t> </a:t>
            </a:r>
            <a:r>
              <a:rPr lang="es-ES" dirty="0" smtClean="0"/>
              <a:t>y;</a:t>
            </a:r>
          </a:p>
          <a:p>
            <a:pPr marL="324000" lvl="1" indent="0">
              <a:buNone/>
            </a:pPr>
            <a:r>
              <a:rPr lang="es-ES" dirty="0" smtClean="0"/>
              <a:t>Punto (</a:t>
            </a:r>
            <a:r>
              <a:rPr lang="es-ES" dirty="0" err="1" smtClean="0"/>
              <a:t>float</a:t>
            </a:r>
            <a:r>
              <a:rPr lang="es-ES" dirty="0" smtClean="0"/>
              <a:t> </a:t>
            </a:r>
            <a:r>
              <a:rPr lang="es-ES" dirty="0" err="1" smtClean="0"/>
              <a:t>x_inicial</a:t>
            </a:r>
            <a:r>
              <a:rPr lang="es-ES" dirty="0" smtClean="0"/>
              <a:t>, </a:t>
            </a:r>
            <a:r>
              <a:rPr lang="es-ES" dirty="0" err="1" smtClean="0"/>
              <a:t>float</a:t>
            </a:r>
            <a:r>
              <a:rPr lang="es-ES" dirty="0" smtClean="0"/>
              <a:t> </a:t>
            </a:r>
            <a:r>
              <a:rPr lang="es-ES" dirty="0" err="1" smtClean="0"/>
              <a:t>y_inicial</a:t>
            </a:r>
            <a:r>
              <a:rPr lang="es-ES" dirty="0" smtClean="0"/>
              <a:t>) { x=</a:t>
            </a:r>
            <a:r>
              <a:rPr lang="es-ES" dirty="0" err="1" smtClean="0"/>
              <a:t>x_inicial</a:t>
            </a:r>
            <a:r>
              <a:rPr lang="es-ES" dirty="0" smtClean="0"/>
              <a:t>; y=</a:t>
            </a:r>
            <a:r>
              <a:rPr lang="es-ES" dirty="0" err="1" smtClean="0"/>
              <a:t>y_inicial</a:t>
            </a:r>
            <a:r>
              <a:rPr lang="es-ES" dirty="0" smtClean="0"/>
              <a:t>;}</a:t>
            </a:r>
          </a:p>
          <a:p>
            <a:pPr marL="324000" lvl="1" indent="0">
              <a:buNone/>
            </a:pPr>
            <a:r>
              <a:rPr lang="es-ES" dirty="0" err="1"/>
              <a:t>v</a:t>
            </a:r>
            <a:r>
              <a:rPr lang="es-ES" dirty="0" err="1" smtClean="0"/>
              <a:t>oid</a:t>
            </a:r>
            <a:r>
              <a:rPr lang="es-ES" dirty="0" smtClean="0"/>
              <a:t> Pinta() { </a:t>
            </a:r>
            <a:r>
              <a:rPr lang="es-ES" dirty="0" err="1" smtClean="0"/>
              <a:t>point</a:t>
            </a:r>
            <a:r>
              <a:rPr lang="es-ES" dirty="0" smtClean="0"/>
              <a:t> ( x, y);	}</a:t>
            </a:r>
          </a:p>
          <a:p>
            <a:pPr marL="324000" lvl="1" indent="0">
              <a:buNone/>
            </a:pPr>
            <a:r>
              <a:rPr lang="es-ES" dirty="0" err="1"/>
              <a:t>v</a:t>
            </a:r>
            <a:r>
              <a:rPr lang="es-ES" dirty="0" err="1" smtClean="0"/>
              <a:t>oid</a:t>
            </a:r>
            <a:r>
              <a:rPr lang="es-ES" dirty="0" smtClean="0"/>
              <a:t> Desplaza(</a:t>
            </a:r>
            <a:r>
              <a:rPr lang="es-ES" dirty="0" err="1" smtClean="0"/>
              <a:t>float</a:t>
            </a:r>
            <a:r>
              <a:rPr lang="es-ES" dirty="0" smtClean="0"/>
              <a:t> </a:t>
            </a:r>
            <a:r>
              <a:rPr lang="es-ES" dirty="0" err="1" smtClean="0"/>
              <a:t>desplazaX</a:t>
            </a:r>
            <a:r>
              <a:rPr lang="es-ES" dirty="0" smtClean="0"/>
              <a:t>, </a:t>
            </a:r>
            <a:r>
              <a:rPr lang="es-ES" dirty="0" err="1" smtClean="0"/>
              <a:t>float</a:t>
            </a:r>
            <a:r>
              <a:rPr lang="es-ES" dirty="0" smtClean="0"/>
              <a:t> </a:t>
            </a:r>
            <a:r>
              <a:rPr lang="es-ES" dirty="0" err="1" smtClean="0"/>
              <a:t>desplazaY</a:t>
            </a:r>
            <a:r>
              <a:rPr lang="es-ES" dirty="0" smtClean="0"/>
              <a:t>) {x+=</a:t>
            </a:r>
            <a:r>
              <a:rPr lang="es-ES" dirty="0" err="1" smtClean="0"/>
              <a:t>desplazaX</a:t>
            </a:r>
            <a:r>
              <a:rPr lang="es-ES" dirty="0" smtClean="0"/>
              <a:t>; y+=</a:t>
            </a:r>
            <a:r>
              <a:rPr lang="es-ES" dirty="0" err="1" smtClean="0"/>
              <a:t>desplazaY</a:t>
            </a:r>
            <a:r>
              <a:rPr lang="es-ES" dirty="0" smtClean="0"/>
              <a:t>; }</a:t>
            </a:r>
          </a:p>
          <a:p>
            <a:pPr marL="324000" lvl="1" indent="0">
              <a:buNone/>
            </a:pPr>
            <a:r>
              <a:rPr lang="es-ES" dirty="0" smtClean="0"/>
              <a:t>}</a:t>
            </a:r>
          </a:p>
          <a:p>
            <a:pPr marL="324000" lvl="1" indent="0">
              <a:buNone/>
            </a:pPr>
            <a:r>
              <a:rPr lang="es-ES" dirty="0" smtClean="0"/>
              <a:t>Punto </a:t>
            </a:r>
            <a:r>
              <a:rPr lang="es-ES" dirty="0" err="1" smtClean="0"/>
              <a:t>m_punto</a:t>
            </a:r>
            <a:r>
              <a:rPr lang="es-ES" dirty="0" smtClean="0"/>
              <a:t> = new Punto(0, 0);</a:t>
            </a:r>
          </a:p>
          <a:p>
            <a:pPr marL="324000" lvl="1" indent="0">
              <a:buNone/>
            </a:pPr>
            <a:r>
              <a:rPr lang="es-ES" dirty="0" err="1" smtClean="0"/>
              <a:t>m_punto.pinta</a:t>
            </a:r>
            <a:r>
              <a:rPr lang="es-ES" dirty="0" smtClean="0"/>
              <a:t>();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53881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Nociones de java: </a:t>
            </a:r>
            <a:r>
              <a:rPr lang="es-ES" dirty="0" smtClean="0"/>
              <a:t> estructuras </a:t>
            </a:r>
            <a:r>
              <a:rPr lang="es-ES" dirty="0" smtClean="0"/>
              <a:t>de control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permiten dar unas órdenes y otras dependiendo de los datos que tengamos:</a:t>
            </a:r>
          </a:p>
          <a:p>
            <a:r>
              <a:rPr lang="es-ES" dirty="0" err="1" smtClean="0"/>
              <a:t>if</a:t>
            </a:r>
            <a:r>
              <a:rPr lang="es-ES" dirty="0" smtClean="0"/>
              <a:t> , </a:t>
            </a:r>
            <a:r>
              <a:rPr lang="es-ES" dirty="0" err="1" smtClean="0"/>
              <a:t>else</a:t>
            </a:r>
            <a:r>
              <a:rPr lang="es-ES" dirty="0" smtClean="0"/>
              <a:t>:    </a:t>
            </a:r>
            <a:r>
              <a:rPr lang="es-ES" dirty="0" err="1" smtClean="0"/>
              <a:t>if</a:t>
            </a:r>
            <a:r>
              <a:rPr lang="es-ES" dirty="0" smtClean="0"/>
              <a:t> (x&gt;=0) {</a:t>
            </a:r>
            <a:r>
              <a:rPr lang="es-ES" dirty="0" err="1" smtClean="0"/>
              <a:t>pintaX</a:t>
            </a:r>
            <a:r>
              <a:rPr lang="es-ES" dirty="0" smtClean="0"/>
              <a:t>(); } </a:t>
            </a:r>
            <a:r>
              <a:rPr lang="es-ES" dirty="0" err="1" smtClean="0"/>
              <a:t>else</a:t>
            </a:r>
            <a:r>
              <a:rPr lang="es-ES" dirty="0" smtClean="0"/>
              <a:t> </a:t>
            </a:r>
            <a:r>
              <a:rPr lang="es-ES" dirty="0" err="1" smtClean="0"/>
              <a:t>pintaY</a:t>
            </a:r>
            <a:r>
              <a:rPr lang="es-ES" dirty="0" smtClean="0"/>
              <a:t>(); </a:t>
            </a:r>
            <a:endParaRPr lang="es-ES" dirty="0"/>
          </a:p>
          <a:p>
            <a:r>
              <a:rPr lang="es-ES" dirty="0" err="1" smtClean="0"/>
              <a:t>while</a:t>
            </a:r>
            <a:r>
              <a:rPr lang="es-ES" dirty="0" smtClean="0"/>
              <a:t> :  </a:t>
            </a:r>
            <a:r>
              <a:rPr lang="es-ES" dirty="0" err="1" smtClean="0"/>
              <a:t>while</a:t>
            </a:r>
            <a:r>
              <a:rPr lang="es-ES" dirty="0" smtClean="0"/>
              <a:t> (contador &gt;0) </a:t>
            </a:r>
            <a:r>
              <a:rPr lang="es-ES" dirty="0" err="1" smtClean="0"/>
              <a:t>pintaX</a:t>
            </a:r>
            <a:r>
              <a:rPr lang="es-ES" dirty="0" smtClean="0"/>
              <a:t>(); </a:t>
            </a:r>
            <a:r>
              <a:rPr lang="es-ES" dirty="0" err="1" smtClean="0"/>
              <a:t>else</a:t>
            </a:r>
            <a:r>
              <a:rPr lang="es-ES" dirty="0" smtClean="0"/>
              <a:t> contador=contador-1;</a:t>
            </a:r>
          </a:p>
          <a:p>
            <a:r>
              <a:rPr lang="es-ES" dirty="0" err="1" smtClean="0"/>
              <a:t>for</a:t>
            </a:r>
            <a:r>
              <a:rPr lang="es-ES" dirty="0" smtClean="0"/>
              <a:t> : </a:t>
            </a:r>
            <a:r>
              <a:rPr lang="es-ES" dirty="0" err="1" smtClean="0"/>
              <a:t>for</a:t>
            </a:r>
            <a:r>
              <a:rPr lang="es-ES" dirty="0" smtClean="0"/>
              <a:t> (</a:t>
            </a:r>
            <a:r>
              <a:rPr lang="es-ES" dirty="0" err="1" smtClean="0"/>
              <a:t>int</a:t>
            </a:r>
            <a:r>
              <a:rPr lang="es-ES" dirty="0" smtClean="0"/>
              <a:t> contador =0; contador &lt;100; contador ++) </a:t>
            </a:r>
            <a:r>
              <a:rPr lang="es-ES" dirty="0" err="1" smtClean="0"/>
              <a:t>pintaX</a:t>
            </a:r>
            <a:r>
              <a:rPr lang="es-ES" dirty="0" smtClean="0"/>
              <a:t>();</a:t>
            </a:r>
          </a:p>
          <a:p>
            <a:r>
              <a:rPr lang="es-ES" dirty="0" err="1" smtClean="0"/>
              <a:t>switch</a:t>
            </a:r>
            <a:r>
              <a:rPr lang="es-ES" dirty="0" smtClean="0"/>
              <a:t>…..</a:t>
            </a:r>
          </a:p>
          <a:p>
            <a:r>
              <a:rPr lang="es-ES" dirty="0" err="1" smtClean="0"/>
              <a:t>etc</a:t>
            </a:r>
            <a:r>
              <a:rPr lang="es-ES" dirty="0" smtClean="0"/>
              <a:t>, </a:t>
            </a:r>
            <a:r>
              <a:rPr lang="es-ES" dirty="0" err="1" smtClean="0"/>
              <a:t>etc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6893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Menudo lio de lenguajes</a:t>
            </a:r>
            <a:endParaRPr lang="es-ES" dirty="0"/>
          </a:p>
        </p:txBody>
      </p:sp>
      <p:sp>
        <p:nvSpPr>
          <p:cNvPr id="5" name="Marcador de contenido 3"/>
          <p:cNvSpPr>
            <a:spLocks noGrp="1"/>
          </p:cNvSpPr>
          <p:nvPr>
            <p:ph idx="1"/>
          </p:nvPr>
        </p:nvSpPr>
        <p:spPr>
          <a:xfrm>
            <a:off x="581192" y="2337847"/>
            <a:ext cx="8126913" cy="3386371"/>
          </a:xfrm>
        </p:spPr>
        <p:txBody>
          <a:bodyPr anchor="t">
            <a:normAutofit lnSpcReduction="10000"/>
          </a:bodyPr>
          <a:lstStyle/>
          <a:p>
            <a:r>
              <a:rPr lang="es-ES" dirty="0" smtClean="0"/>
              <a:t>Todos los lenguajes modernos tienen librerías de funciones que permiten reusar código hecho por otros programadores. </a:t>
            </a:r>
          </a:p>
          <a:p>
            <a:r>
              <a:rPr lang="es-ES" dirty="0" smtClean="0"/>
              <a:t>El </a:t>
            </a:r>
            <a:r>
              <a:rPr lang="es-ES" dirty="0"/>
              <a:t>lenguaje de </a:t>
            </a:r>
            <a:r>
              <a:rPr lang="es-ES" dirty="0" smtClean="0"/>
              <a:t>Processing </a:t>
            </a:r>
            <a:r>
              <a:rPr lang="es-ES" dirty="0"/>
              <a:t>es Java. </a:t>
            </a:r>
          </a:p>
          <a:p>
            <a:r>
              <a:rPr lang="es-ES" dirty="0" smtClean="0"/>
              <a:t>Processing no es más que una </a:t>
            </a:r>
            <a:r>
              <a:rPr lang="es-ES" b="1" dirty="0" smtClean="0"/>
              <a:t>librería</a:t>
            </a:r>
            <a:r>
              <a:rPr lang="es-ES" dirty="0" smtClean="0"/>
              <a:t> de Java, que se puede ejecutar en un IDE simplificado aunque también se puede ejecutar en un IDE profesional (</a:t>
            </a:r>
            <a:r>
              <a:rPr lang="es-ES" dirty="0" err="1" smtClean="0"/>
              <a:t>NetBeans</a:t>
            </a:r>
            <a:r>
              <a:rPr lang="es-ES" dirty="0" smtClean="0"/>
              <a:t>, Eclipse, etc.) </a:t>
            </a:r>
          </a:p>
          <a:p>
            <a:r>
              <a:rPr lang="es-ES" dirty="0" smtClean="0"/>
              <a:t>JavaScript </a:t>
            </a:r>
            <a:r>
              <a:rPr lang="es-ES" dirty="0" smtClean="0"/>
              <a:t>no tiene nada que ver con Java (le han puesto ese nombre por marketing). </a:t>
            </a:r>
          </a:p>
          <a:p>
            <a:r>
              <a:rPr lang="es-ES" dirty="0" smtClean="0"/>
              <a:t>Processing se puede ejecutar </a:t>
            </a:r>
            <a:r>
              <a:rPr lang="es-ES" dirty="0" smtClean="0"/>
              <a:t>en </a:t>
            </a:r>
            <a:r>
              <a:rPr lang="es-ES" dirty="0" smtClean="0"/>
              <a:t>una página web usando un </a:t>
            </a:r>
            <a:r>
              <a:rPr lang="es-ES" dirty="0" smtClean="0"/>
              <a:t>desde </a:t>
            </a:r>
            <a:r>
              <a:rPr lang="es-ES" dirty="0" smtClean="0"/>
              <a:t>JavaScript. </a:t>
            </a:r>
            <a:r>
              <a:rPr lang="es-ES" dirty="0" smtClean="0"/>
              <a:t> </a:t>
            </a:r>
            <a:r>
              <a:rPr lang="es-ES" dirty="0" smtClean="0"/>
              <a:t>Esto se hace con ProcessingJS. 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8200" name="Picture 8" descr="http://www.simalgrat.com/wp-content/uploads/2014/01/java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5152548"/>
            <a:ext cx="1557479" cy="155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http://www.adafruit.com/blog/wp-content/uploads/2012/09/256px-Processing_Logo_Clipped.svg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337" y="5409483"/>
            <a:ext cx="1059767" cy="105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499" y="5541417"/>
            <a:ext cx="897667" cy="90868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068" y="5512855"/>
            <a:ext cx="924844" cy="92484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47754" y="5450641"/>
            <a:ext cx="1049272" cy="10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0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DIBUJO GENERATIVO PARA ARTISTAS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5018098" y="2337847"/>
            <a:ext cx="3690007" cy="3386371"/>
          </a:xfrm>
        </p:spPr>
        <p:txBody>
          <a:bodyPr anchor="t">
            <a:normAutofit/>
          </a:bodyPr>
          <a:lstStyle/>
          <a:p>
            <a:r>
              <a:rPr lang="es-ES" dirty="0" smtClean="0"/>
              <a:t>Processing es un software para hacer arte generativo. </a:t>
            </a:r>
          </a:p>
          <a:p>
            <a:r>
              <a:rPr lang="es-ES" dirty="0" smtClean="0"/>
              <a:t>Se trata de hacer dibujos en los que la obra la genere el ordenador con los parámetros definidos por el artista. </a:t>
            </a:r>
          </a:p>
          <a:p>
            <a:r>
              <a:rPr lang="es-ES" dirty="0" smtClean="0"/>
              <a:t>Se hace uso intensivo de programación y fórmulas matemáticas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6146" name="Picture 2" descr="http://1.bp.blogspot.com/-9X6ySfKDbRg/UXaxtjFPxZI/AAAAAAAAADE/VC_WWj3QEU4/s1600/a_850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68" y="2337847"/>
            <a:ext cx="4268601" cy="314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04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Artistas que usan </a:t>
            </a:r>
            <a:r>
              <a:rPr lang="es-ES" dirty="0" err="1" smtClean="0"/>
              <a:t>processing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57" y="1972190"/>
            <a:ext cx="8194216" cy="4626318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5355019" y="2113005"/>
            <a:ext cx="3084646" cy="5021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/>
              <a:t>Alba G. corral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099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52367"/>
            <a:ext cx="8241956" cy="466165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Artistas que usan </a:t>
            </a:r>
            <a:r>
              <a:rPr lang="es-ES" dirty="0" err="1" smtClean="0"/>
              <a:t>processing</a:t>
            </a:r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355019" y="2113005"/>
            <a:ext cx="3084646" cy="50217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/>
              <a:t>Marta verde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366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Artistas que usan </a:t>
            </a:r>
            <a:r>
              <a:rPr lang="es-ES" dirty="0" err="1"/>
              <a:t>processing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0" y="2016322"/>
            <a:ext cx="8272127" cy="4631614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783019" y="5733534"/>
            <a:ext cx="3084646" cy="50217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/>
              <a:t>Kike </a:t>
            </a:r>
            <a:r>
              <a:rPr lang="es-ES" dirty="0" err="1" smtClean="0"/>
              <a:t>ramirez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470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Y muchos mas  ….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93" y="2421925"/>
            <a:ext cx="8134350" cy="4065244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508893" y="1919749"/>
            <a:ext cx="8134350" cy="5021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>
                <a:solidFill>
                  <a:schemeClr val="accent3">
                    <a:lumMod val="50000"/>
                  </a:schemeClr>
                </a:solidFill>
              </a:rPr>
              <a:t>https://www.openprocessing.org/browse</a:t>
            </a:r>
          </a:p>
        </p:txBody>
      </p:sp>
    </p:spTree>
    <p:extLst>
      <p:ext uri="{BB962C8B-B14F-4D97-AF65-F5344CB8AC3E}">
        <p14:creationId xmlns:p14="http://schemas.microsoft.com/office/powerpoint/2010/main" val="569477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Nos tiramos a la piscina …</a:t>
            </a:r>
            <a:br>
              <a:rPr lang="es-ES" dirty="0" smtClean="0"/>
            </a:br>
            <a:r>
              <a:rPr lang="es-ES" dirty="0" smtClean="0"/>
              <a:t>Pasos </a:t>
            </a:r>
            <a:r>
              <a:rPr lang="es-ES" dirty="0" smtClean="0"/>
              <a:t>a seguir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13005"/>
            <a:ext cx="7989752" cy="4449841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Instalar </a:t>
            </a:r>
            <a:r>
              <a:rPr lang="es-ES" dirty="0" smtClean="0"/>
              <a:t>el IDE de </a:t>
            </a:r>
            <a:r>
              <a:rPr lang="es-ES" dirty="0" smtClean="0"/>
              <a:t>Processing </a:t>
            </a:r>
            <a:r>
              <a:rPr lang="es-ES" b="1" dirty="0"/>
              <a:t>https://</a:t>
            </a:r>
            <a:r>
              <a:rPr lang="es-ES" b="1" dirty="0" smtClean="0"/>
              <a:t>www.processing.org/download </a:t>
            </a:r>
            <a:endParaRPr lang="es-ES" b="1" dirty="0" smtClean="0"/>
          </a:p>
          <a:p>
            <a:r>
              <a:rPr lang="es-ES" dirty="0" smtClean="0"/>
              <a:t>Seguir </a:t>
            </a:r>
            <a:r>
              <a:rPr lang="es-ES" dirty="0"/>
              <a:t>los tutoriales: </a:t>
            </a:r>
            <a:r>
              <a:rPr lang="es-ES" dirty="0" smtClean="0"/>
              <a:t> </a:t>
            </a:r>
            <a:r>
              <a:rPr lang="es-ES" b="1" dirty="0" smtClean="0"/>
              <a:t>https</a:t>
            </a:r>
            <a:r>
              <a:rPr lang="es-ES" b="1" dirty="0"/>
              <a:t>://www.processing.org/tutorials/gettingstarted/</a:t>
            </a:r>
          </a:p>
          <a:p>
            <a:r>
              <a:rPr lang="es-ES" dirty="0" smtClean="0"/>
              <a:t>Proponerse </a:t>
            </a:r>
            <a:r>
              <a:rPr lang="es-ES" dirty="0" smtClean="0"/>
              <a:t>un proyecto nuevo…. así según vayamos aprendiendo iremos evaluando si eso será útil a nuestro proyecto.</a:t>
            </a:r>
          </a:p>
          <a:p>
            <a:r>
              <a:rPr lang="es-ES" dirty="0" smtClean="0"/>
              <a:t>Ejecutar y modificar los ejemplos que vienen con Processing. </a:t>
            </a:r>
          </a:p>
          <a:p>
            <a:r>
              <a:rPr lang="es-ES" dirty="0" smtClean="0"/>
              <a:t>Buscar en </a:t>
            </a:r>
            <a:r>
              <a:rPr lang="es-ES" sz="2400" b="1" dirty="0" err="1" smtClean="0"/>
              <a:t>OpenProcessing</a:t>
            </a:r>
            <a:r>
              <a:rPr lang="es-ES" sz="2400" dirty="0" smtClean="0"/>
              <a:t> </a:t>
            </a:r>
            <a:r>
              <a:rPr lang="es-ES" dirty="0" smtClean="0"/>
              <a:t>un proyecto ya realizado, estudiarlo, entenderlo, y modificarlo. </a:t>
            </a:r>
          </a:p>
          <a:p>
            <a:pPr lvl="1"/>
            <a:r>
              <a:rPr lang="es-ES" dirty="0">
                <a:hlinkClick r:id="rId3"/>
              </a:rPr>
              <a:t>http://openprocessing.org/browse</a:t>
            </a:r>
            <a:r>
              <a:rPr lang="es-ES" dirty="0" smtClean="0">
                <a:hlinkClick r:id="rId3"/>
              </a:rPr>
              <a:t>/</a:t>
            </a:r>
            <a:endParaRPr lang="es-ES" dirty="0" smtClean="0"/>
          </a:p>
          <a:p>
            <a:r>
              <a:rPr lang="es-ES" dirty="0" smtClean="0"/>
              <a:t> Aprender </a:t>
            </a:r>
            <a:r>
              <a:rPr lang="es-ES" dirty="0" smtClean="0"/>
              <a:t>Java básico</a:t>
            </a:r>
            <a:r>
              <a:rPr lang="es-ES" dirty="0" smtClean="0"/>
              <a:t>….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68987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ANATOMIA DE UNA APLICACIÓN PROCESSING</a:t>
            </a:r>
            <a:endParaRPr lang="es-ES" dirty="0"/>
          </a:p>
        </p:txBody>
      </p:sp>
      <p:sp>
        <p:nvSpPr>
          <p:cNvPr id="5" name="Marcador de contenido 3"/>
          <p:cNvSpPr>
            <a:spLocks noGrp="1"/>
          </p:cNvSpPr>
          <p:nvPr>
            <p:ph idx="1"/>
          </p:nvPr>
        </p:nvSpPr>
        <p:spPr>
          <a:xfrm>
            <a:off x="486138" y="2337847"/>
            <a:ext cx="8221968" cy="3692563"/>
          </a:xfrm>
        </p:spPr>
        <p:txBody>
          <a:bodyPr anchor="t">
            <a:normAutofit fontScale="85000" lnSpcReduction="10000"/>
          </a:bodyPr>
          <a:lstStyle/>
          <a:p>
            <a:r>
              <a:rPr lang="es-ES" dirty="0" smtClean="0"/>
              <a:t>Las dos funciones principales de Processing son </a:t>
            </a:r>
            <a:r>
              <a:rPr lang="es-ES" dirty="0" err="1" smtClean="0"/>
              <a:t>setup</a:t>
            </a:r>
            <a:r>
              <a:rPr lang="es-ES" dirty="0" smtClean="0"/>
              <a:t>()  y </a:t>
            </a:r>
            <a:r>
              <a:rPr lang="es-ES" dirty="0" err="1" smtClean="0"/>
              <a:t>draw</a:t>
            </a:r>
            <a:r>
              <a:rPr lang="es-ES" dirty="0" smtClean="0"/>
              <a:t>()</a:t>
            </a:r>
          </a:p>
          <a:p>
            <a:r>
              <a:rPr lang="es-ES" dirty="0" smtClean="0"/>
              <a:t>Estas funciones tenemos que escribirlas nosotros, porque son distintas para cada programa</a:t>
            </a:r>
          </a:p>
          <a:p>
            <a:pPr marL="936000" lvl="3" indent="0">
              <a:buNone/>
            </a:pPr>
            <a:r>
              <a:rPr lang="es-ES" sz="1900" dirty="0" err="1" smtClean="0"/>
              <a:t>void</a:t>
            </a:r>
            <a:r>
              <a:rPr lang="es-ES" sz="1900" dirty="0" smtClean="0"/>
              <a:t> </a:t>
            </a:r>
            <a:r>
              <a:rPr lang="es-ES" sz="1900" dirty="0" err="1" smtClean="0"/>
              <a:t>setup</a:t>
            </a:r>
            <a:r>
              <a:rPr lang="es-ES" sz="1900" dirty="0" smtClean="0"/>
              <a:t>() </a:t>
            </a:r>
          </a:p>
          <a:p>
            <a:pPr marL="936000" lvl="3" indent="0">
              <a:buNone/>
            </a:pPr>
            <a:r>
              <a:rPr lang="es-ES" sz="1900" dirty="0" smtClean="0"/>
              <a:t>{  // </a:t>
            </a:r>
            <a:r>
              <a:rPr lang="es-ES" sz="1900" dirty="0" err="1" smtClean="0"/>
              <a:t>iniciaizar</a:t>
            </a:r>
            <a:r>
              <a:rPr lang="es-ES" sz="1900" dirty="0" smtClean="0"/>
              <a:t> la aplicación</a:t>
            </a:r>
          </a:p>
          <a:p>
            <a:pPr marL="936000" lvl="3" indent="0">
              <a:buNone/>
            </a:pPr>
            <a:r>
              <a:rPr lang="es-ES" sz="1900" dirty="0"/>
              <a:t>}</a:t>
            </a:r>
            <a:endParaRPr lang="es-ES" sz="1900" dirty="0" smtClean="0"/>
          </a:p>
          <a:p>
            <a:pPr marL="936000" lvl="3" indent="0">
              <a:buNone/>
            </a:pPr>
            <a:r>
              <a:rPr lang="es-ES" sz="1900" dirty="0" err="1"/>
              <a:t>v</a:t>
            </a:r>
            <a:r>
              <a:rPr lang="es-ES" sz="1900" dirty="0" err="1" smtClean="0"/>
              <a:t>oid</a:t>
            </a:r>
            <a:r>
              <a:rPr lang="es-ES" sz="1900" dirty="0" smtClean="0"/>
              <a:t> </a:t>
            </a:r>
            <a:r>
              <a:rPr lang="es-ES" sz="1900" dirty="0" err="1" smtClean="0"/>
              <a:t>draw</a:t>
            </a:r>
            <a:r>
              <a:rPr lang="es-ES" sz="1900" dirty="0" smtClean="0"/>
              <a:t>()</a:t>
            </a:r>
          </a:p>
          <a:p>
            <a:pPr marL="936000" lvl="3" indent="0">
              <a:buNone/>
            </a:pPr>
            <a:r>
              <a:rPr lang="es-ES" sz="1900" dirty="0" smtClean="0"/>
              <a:t>{ // dibujar lo que sea….</a:t>
            </a:r>
          </a:p>
          <a:p>
            <a:pPr marL="936000" lvl="3" indent="0">
              <a:buNone/>
            </a:pPr>
            <a:r>
              <a:rPr lang="es-ES" sz="1900" dirty="0" smtClean="0"/>
              <a:t>}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sz="1900" dirty="0" smtClean="0"/>
              <a:t>El orden en que se escriben las funciones es irrelevante, pero el orden en que se escribe el código dentro de las funciones es de máxima importancia.</a:t>
            </a:r>
            <a:endParaRPr lang="es-ES" sz="1900" dirty="0"/>
          </a:p>
        </p:txBody>
      </p:sp>
    </p:spTree>
    <p:extLst>
      <p:ext uri="{BB962C8B-B14F-4D97-AF65-F5344CB8AC3E}">
        <p14:creationId xmlns:p14="http://schemas.microsoft.com/office/powerpoint/2010/main" val="158571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Ejemplo para empezar:</a:t>
            </a:r>
            <a:r>
              <a:rPr lang="es-ES" dirty="0"/>
              <a:t/>
            </a:r>
            <a:br>
              <a:rPr lang="es-ES" dirty="0"/>
            </a:br>
            <a:r>
              <a:rPr lang="es-ES" sz="1600" cap="none" dirty="0" smtClean="0"/>
              <a:t>https://github.com/avidabits/electroartistas/tree/master/tallerprocessing</a:t>
            </a:r>
            <a:endParaRPr lang="es-ES" sz="1600" cap="none" dirty="0"/>
          </a:p>
        </p:txBody>
      </p:sp>
      <p:sp>
        <p:nvSpPr>
          <p:cNvPr id="5" name="Marcador de contenido 3"/>
          <p:cNvSpPr>
            <a:spLocks noGrp="1"/>
          </p:cNvSpPr>
          <p:nvPr>
            <p:ph idx="1"/>
          </p:nvPr>
        </p:nvSpPr>
        <p:spPr>
          <a:xfrm>
            <a:off x="465084" y="2063578"/>
            <a:ext cx="8221968" cy="4436076"/>
          </a:xfrm>
        </p:spPr>
        <p:txBody>
          <a:bodyPr anchor="t">
            <a:normAutofit fontScale="32500" lnSpcReduction="20000"/>
          </a:bodyPr>
          <a:lstStyle/>
          <a:p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setup</a:t>
            </a:r>
            <a:r>
              <a:rPr lang="es-ES" dirty="0"/>
              <a:t>()</a:t>
            </a:r>
          </a:p>
          <a:p>
            <a:r>
              <a:rPr lang="es-ES" sz="2500" dirty="0"/>
              <a:t>{</a:t>
            </a:r>
          </a:p>
          <a:p>
            <a:r>
              <a:rPr lang="es-ES" sz="2500" dirty="0"/>
              <a:t> // Indicamos cual va a ser el tamaño de nuestro lienzo de dibujo</a:t>
            </a:r>
          </a:p>
          <a:p>
            <a:r>
              <a:rPr lang="es-ES" sz="2500" dirty="0"/>
              <a:t>   </a:t>
            </a:r>
            <a:r>
              <a:rPr lang="es-ES" sz="2500" dirty="0" err="1"/>
              <a:t>size</a:t>
            </a:r>
            <a:r>
              <a:rPr lang="es-ES" sz="2500" dirty="0"/>
              <a:t>(640, 360);</a:t>
            </a:r>
          </a:p>
          <a:p>
            <a:r>
              <a:rPr lang="es-ES" sz="2500" dirty="0"/>
              <a:t> // definimos el color de fondo</a:t>
            </a:r>
          </a:p>
          <a:p>
            <a:r>
              <a:rPr lang="es-ES" sz="2500" dirty="0"/>
              <a:t>   </a:t>
            </a:r>
            <a:r>
              <a:rPr lang="es-ES" sz="2500" dirty="0" err="1"/>
              <a:t>background</a:t>
            </a:r>
            <a:r>
              <a:rPr lang="es-ES" sz="2500" dirty="0"/>
              <a:t> (220, 220, 128); </a:t>
            </a:r>
          </a:p>
          <a:p>
            <a:r>
              <a:rPr lang="es-ES" sz="2500" dirty="0"/>
              <a:t> // definimos cada cuantos segundo se redibuja </a:t>
            </a:r>
            <a:r>
              <a:rPr lang="es-ES" sz="2500" dirty="0" err="1"/>
              <a:t>nuesto</a:t>
            </a:r>
            <a:r>
              <a:rPr lang="es-ES" sz="2500" dirty="0"/>
              <a:t> lienzo</a:t>
            </a:r>
          </a:p>
          <a:p>
            <a:r>
              <a:rPr lang="es-ES" sz="2500" dirty="0"/>
              <a:t> </a:t>
            </a:r>
            <a:r>
              <a:rPr lang="es-ES" sz="2500" dirty="0" err="1"/>
              <a:t>frameRate</a:t>
            </a:r>
            <a:r>
              <a:rPr lang="es-ES" sz="2500" dirty="0"/>
              <a:t>(24);</a:t>
            </a:r>
          </a:p>
          <a:p>
            <a:r>
              <a:rPr lang="es-ES" sz="2500" dirty="0" smtClean="0"/>
              <a:t>}</a:t>
            </a:r>
            <a:endParaRPr lang="es-ES" sz="2500" dirty="0"/>
          </a:p>
          <a:p>
            <a:endParaRPr lang="es-ES" sz="2500" dirty="0"/>
          </a:p>
          <a:p>
            <a:r>
              <a:rPr lang="es-ES" sz="2500" dirty="0"/>
              <a:t>// en la función </a:t>
            </a:r>
            <a:r>
              <a:rPr lang="es-ES" sz="2500" dirty="0" err="1"/>
              <a:t>draw</a:t>
            </a:r>
            <a:r>
              <a:rPr lang="es-ES" sz="2500" dirty="0"/>
              <a:t> realizamos nuestros dibujos. </a:t>
            </a:r>
          </a:p>
          <a:p>
            <a:r>
              <a:rPr lang="es-ES" sz="2500" dirty="0" err="1" smtClean="0"/>
              <a:t>void</a:t>
            </a:r>
            <a:r>
              <a:rPr lang="es-ES" sz="2500" dirty="0" smtClean="0"/>
              <a:t> </a:t>
            </a:r>
            <a:r>
              <a:rPr lang="es-ES" sz="2500" dirty="0" err="1"/>
              <a:t>draw</a:t>
            </a:r>
            <a:r>
              <a:rPr lang="es-ES" sz="2500" dirty="0"/>
              <a:t>()</a:t>
            </a:r>
          </a:p>
          <a:p>
            <a:r>
              <a:rPr lang="es-ES" sz="2500" dirty="0"/>
              <a:t>{</a:t>
            </a:r>
          </a:p>
          <a:p>
            <a:r>
              <a:rPr lang="es-ES" sz="2500" dirty="0"/>
              <a:t>    </a:t>
            </a:r>
            <a:r>
              <a:rPr lang="es-ES" sz="2500" dirty="0" err="1"/>
              <a:t>background</a:t>
            </a:r>
            <a:r>
              <a:rPr lang="es-ES" sz="2500" dirty="0"/>
              <a:t>(220, 220, 128);</a:t>
            </a:r>
          </a:p>
          <a:p>
            <a:r>
              <a:rPr lang="es-ES" sz="2500" dirty="0"/>
              <a:t>    </a:t>
            </a:r>
          </a:p>
          <a:p>
            <a:r>
              <a:rPr lang="es-ES" sz="2500" dirty="0"/>
              <a:t>     </a:t>
            </a:r>
            <a:r>
              <a:rPr lang="es-ES" sz="2500" dirty="0" err="1"/>
              <a:t>stroke</a:t>
            </a:r>
            <a:r>
              <a:rPr lang="es-ES" sz="2500" dirty="0"/>
              <a:t>(35, 35, 127);</a:t>
            </a:r>
          </a:p>
          <a:p>
            <a:r>
              <a:rPr lang="es-ES" sz="2500" dirty="0"/>
              <a:t>    // </a:t>
            </a:r>
            <a:r>
              <a:rPr lang="es-ES" sz="2500" dirty="0" err="1"/>
              <a:t>processing</a:t>
            </a:r>
            <a:r>
              <a:rPr lang="es-ES" sz="2500" dirty="0"/>
              <a:t> nos proporciona variables predefinidas para evitarnos cálculos     </a:t>
            </a:r>
          </a:p>
          <a:p>
            <a:r>
              <a:rPr lang="es-ES" sz="2500" dirty="0"/>
              <a:t>    line(</a:t>
            </a:r>
            <a:r>
              <a:rPr lang="es-ES" sz="2500" dirty="0" err="1"/>
              <a:t>mouseX</a:t>
            </a:r>
            <a:r>
              <a:rPr lang="es-ES" sz="2500" dirty="0"/>
              <a:t>, 0, </a:t>
            </a:r>
            <a:r>
              <a:rPr lang="es-ES" sz="2500" dirty="0" err="1"/>
              <a:t>mouseX</a:t>
            </a:r>
            <a:r>
              <a:rPr lang="es-ES" sz="2500" dirty="0"/>
              <a:t>, </a:t>
            </a:r>
            <a:r>
              <a:rPr lang="es-ES" sz="2500" dirty="0" err="1"/>
              <a:t>height</a:t>
            </a:r>
            <a:r>
              <a:rPr lang="es-ES" sz="2500" dirty="0"/>
              <a:t>); </a:t>
            </a:r>
          </a:p>
          <a:p>
            <a:r>
              <a:rPr lang="es-ES" sz="2500" dirty="0"/>
              <a:t>    </a:t>
            </a:r>
            <a:r>
              <a:rPr lang="es-ES" sz="2500" dirty="0" err="1"/>
              <a:t>ellipse</a:t>
            </a:r>
            <a:r>
              <a:rPr lang="es-ES" sz="2500" dirty="0"/>
              <a:t>(</a:t>
            </a:r>
            <a:r>
              <a:rPr lang="es-ES" sz="2500" dirty="0" err="1"/>
              <a:t>mouseX</a:t>
            </a:r>
            <a:r>
              <a:rPr lang="es-ES" sz="2500" dirty="0"/>
              <a:t>, </a:t>
            </a:r>
            <a:r>
              <a:rPr lang="es-ES" sz="2500" dirty="0" err="1"/>
              <a:t>mouseY</a:t>
            </a:r>
            <a:r>
              <a:rPr lang="es-ES" sz="2500" dirty="0"/>
              <a:t>, </a:t>
            </a:r>
            <a:r>
              <a:rPr lang="es-ES" sz="2500" dirty="0" err="1"/>
              <a:t>width</a:t>
            </a:r>
            <a:r>
              <a:rPr lang="es-ES" sz="2500" dirty="0"/>
              <a:t>/4, </a:t>
            </a:r>
            <a:r>
              <a:rPr lang="es-ES" sz="2500" dirty="0" err="1"/>
              <a:t>height</a:t>
            </a:r>
            <a:r>
              <a:rPr lang="es-ES" sz="2500" dirty="0"/>
              <a:t>/4);</a:t>
            </a:r>
          </a:p>
          <a:p>
            <a:r>
              <a:rPr lang="es-ES" sz="2500" dirty="0"/>
              <a:t>}</a:t>
            </a:r>
            <a:endParaRPr lang="es-ES" sz="25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742" y="2063578"/>
            <a:ext cx="4314310" cy="271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6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TC103457464[[fn=Dividendo]]</Template>
  <TotalTime>0</TotalTime>
  <Words>1031</Words>
  <Application>Microsoft Office PowerPoint</Application>
  <PresentationFormat>Presentación en pantalla (4:3)</PresentationFormat>
  <Paragraphs>128</Paragraphs>
  <Slides>17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Gill Sans MT</vt:lpstr>
      <vt:lpstr>Wingdings</vt:lpstr>
      <vt:lpstr>Wingdings 2</vt:lpstr>
      <vt:lpstr>Dividendo</vt:lpstr>
      <vt:lpstr>INVITACIÓN a PROCESSING</vt:lpstr>
      <vt:lpstr>DIBUJO GENERATIVO PARA ARTISTAS</vt:lpstr>
      <vt:lpstr>Artistas que usan processing</vt:lpstr>
      <vt:lpstr>Artistas que usan processing</vt:lpstr>
      <vt:lpstr>Artistas que usan processing</vt:lpstr>
      <vt:lpstr>Y muchos mas  ….</vt:lpstr>
      <vt:lpstr>Nos tiramos a la piscina … Pasos a seguir</vt:lpstr>
      <vt:lpstr>ANATOMIA DE UNA APLICACIÓN PROCESSING</vt:lpstr>
      <vt:lpstr>Ejemplo para empezar: https://github.com/avidabits/electroartistas/tree/master/tallerprocessing</vt:lpstr>
      <vt:lpstr>INTERACTIVIDAD BÁSICA: Manejadores de eventos</vt:lpstr>
      <vt:lpstr>Librerías: crecer con los otros</vt:lpstr>
      <vt:lpstr>TERMINOLOGÍA: TIPOS DE DATOS, FUNCIONES, CLASES Y OBJETOS</vt:lpstr>
      <vt:lpstr>Bibliografía, tutoriales y proyectos</vt:lpstr>
      <vt:lpstr>Nociones de java: TIPOS DE DATOS PRIMITIVOS</vt:lpstr>
      <vt:lpstr>Nociones de java: TIPOS DE DATOS COMPLEJOS, objetos</vt:lpstr>
      <vt:lpstr>Nociones de java:  estructuras de control</vt:lpstr>
      <vt:lpstr>Menudo lio de lenguajes</vt:lpstr>
    </vt:vector>
  </TitlesOfParts>
  <Company>Facultad de Bellas Artes de la UCM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mínima a Arduino</dc:title>
  <dc:creator>Rosa María Bernárdez Rodríguez</dc:creator>
  <cp:lastModifiedBy>Rosa María Bernárdez Rodríguez</cp:lastModifiedBy>
  <cp:revision>70</cp:revision>
  <dcterms:created xsi:type="dcterms:W3CDTF">2014-09-26T15:37:46Z</dcterms:created>
  <dcterms:modified xsi:type="dcterms:W3CDTF">2017-04-02T14:26:03Z</dcterms:modified>
</cp:coreProperties>
</file>