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sldIdLst>
    <p:sldId id="256" r:id="rId3"/>
    <p:sldId id="257" r:id="rId4"/>
    <p:sldId id="281" r:id="rId5"/>
    <p:sldId id="259" r:id="rId6"/>
    <p:sldId id="260" r:id="rId7"/>
    <p:sldId id="282" r:id="rId8"/>
    <p:sldId id="262" r:id="rId9"/>
    <p:sldId id="275" r:id="rId10"/>
    <p:sldId id="279" r:id="rId11"/>
    <p:sldId id="280" r:id="rId12"/>
    <p:sldId id="276" r:id="rId13"/>
    <p:sldId id="263" r:id="rId14"/>
    <p:sldId id="278" r:id="rId15"/>
    <p:sldId id="284" r:id="rId16"/>
    <p:sldId id="285" r:id="rId17"/>
    <p:sldId id="265" r:id="rId18"/>
    <p:sldId id="266" r:id="rId19"/>
    <p:sldId id="268" r:id="rId20"/>
    <p:sldId id="270" r:id="rId21"/>
    <p:sldId id="271" r:id="rId22"/>
    <p:sldId id="273" r:id="rId23"/>
    <p:sldId id="274" r:id="rId24"/>
    <p:sldId id="277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819" y="802301"/>
            <a:ext cx="6477805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818" y="3724077"/>
            <a:ext cx="6477804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685" y="329310"/>
            <a:ext cx="4220081" cy="309201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627" y="798973"/>
            <a:ext cx="608264" cy="503578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1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290" y="798976"/>
            <a:ext cx="121180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5" y="798976"/>
            <a:ext cx="5638991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3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818" y="802299"/>
            <a:ext cx="6477805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818" y="3724075"/>
            <a:ext cx="6477804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684" y="329308"/>
            <a:ext cx="4220081" cy="309201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626" y="798973"/>
            <a:ext cx="608264" cy="503578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0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19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817" y="1756131"/>
            <a:ext cx="6482366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817" y="3725138"/>
            <a:ext cx="6482366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17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804890"/>
            <a:ext cx="6970183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2010879"/>
            <a:ext cx="3366491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0605" y="2017343"/>
            <a:ext cx="3366491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584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804164"/>
            <a:ext cx="6971702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2019550"/>
            <a:ext cx="336659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824270"/>
            <a:ext cx="3366596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2019" y="2023004"/>
            <a:ext cx="336659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2019" y="2821491"/>
            <a:ext cx="3366596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11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895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69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798973"/>
            <a:ext cx="2221475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7743" y="798974"/>
            <a:ext cx="4509353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3205492"/>
            <a:ext cx="2221475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1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500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08041" y="482171"/>
            <a:ext cx="3055900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1129513"/>
            <a:ext cx="4149246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1122543"/>
            <a:ext cx="209337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3059600"/>
            <a:ext cx="4143303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5469857"/>
            <a:ext cx="4145513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318641"/>
            <a:ext cx="4155753" cy="320931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12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289" y="798974"/>
            <a:ext cx="121180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798974"/>
            <a:ext cx="5638991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2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818" y="1756133"/>
            <a:ext cx="6482366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818" y="3725140"/>
            <a:ext cx="6482366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6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4" y="804892"/>
            <a:ext cx="6970183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9" y="2010879"/>
            <a:ext cx="3366491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0606" y="2017343"/>
            <a:ext cx="3366491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0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5" y="804166"/>
            <a:ext cx="6971702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4" y="2019552"/>
            <a:ext cx="336659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4" y="2824272"/>
            <a:ext cx="3366596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2019" y="2023006"/>
            <a:ext cx="336659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2019" y="2821491"/>
            <a:ext cx="3366596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05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97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2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5" y="798973"/>
            <a:ext cx="2221475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7743" y="798974"/>
            <a:ext cx="4509353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5" y="3205494"/>
            <a:ext cx="2221475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7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08041" y="482173"/>
            <a:ext cx="3055900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1129513"/>
            <a:ext cx="4149246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1122545"/>
            <a:ext cx="209337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8" y="3059600"/>
            <a:ext cx="4143303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8" y="5469859"/>
            <a:ext cx="4145513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318642"/>
            <a:ext cx="4155753" cy="320931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FB8C29"/>
                </a:solidFill>
              </a:rPr>
              <a:pPr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2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6" y="804522"/>
            <a:ext cx="6968411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6" y="2015734"/>
            <a:ext cx="696841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31561" y="330370"/>
            <a:ext cx="26255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5" y="329310"/>
            <a:ext cx="4220081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798973"/>
            <a:ext cx="608264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srgbClr val="FB8C29"/>
                </a:solidFill>
              </a:rPr>
              <a:pPr defTabSz="457200"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9144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4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804520"/>
            <a:ext cx="6968411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2015733"/>
            <a:ext cx="696841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31560" y="330370"/>
            <a:ext cx="26255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7/29/2019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329308"/>
            <a:ext cx="4220081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798973"/>
            <a:ext cx="608264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srgbClr val="FB8C29"/>
                </a:solidFill>
              </a:rPr>
              <a:pPr defTabSz="457200"/>
              <a:t>‹#›</a:t>
            </a:fld>
            <a:endParaRPr lang="en-US" dirty="0">
              <a:solidFill>
                <a:srgbClr val="FB8C2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9144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54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="" xmlns:a16="http://schemas.microsoft.com/office/drawing/2014/main" id="{15C9C9AF-C145-4969-898B-C22A96B6E22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2027238"/>
            <a:ext cx="6858000" cy="3895725"/>
          </a:xfrm>
        </p:spPr>
        <p:txBody>
          <a:bodyPr>
            <a:normAutofit lnSpcReduction="10000"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is the Smart Switch system?</a:t>
            </a:r>
          </a:p>
          <a:p>
            <a:pPr algn="l" rtl="0"/>
            <a:endParaRPr lang="en-US" sz="32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it gives the user?</a:t>
            </a:r>
          </a:p>
          <a:p>
            <a:pPr algn="l" rtl="0"/>
            <a:endParaRPr lang="en-US" sz="32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additional options are given to the user?</a:t>
            </a:r>
            <a:endParaRPr lang="he-IL" sz="3200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Smart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0914A14-C61F-4A0D-8FE7-83DE258F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7" y="804523"/>
            <a:ext cx="3132611" cy="1049235"/>
          </a:xfrm>
        </p:spPr>
        <p:txBody>
          <a:bodyPr>
            <a:normAutofit/>
          </a:bodyPr>
          <a:lstStyle/>
          <a:p>
            <a:r>
              <a:rPr lang="en-US" dirty="0"/>
              <a:t>Sign in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A59406EA-FD41-4275-B5DD-0C346F5F9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6" y="2015734"/>
            <a:ext cx="3129386" cy="3450613"/>
          </a:xfrm>
        </p:spPr>
        <p:txBody>
          <a:bodyPr>
            <a:normAutofit/>
          </a:bodyPr>
          <a:lstStyle/>
          <a:p>
            <a:r>
              <a:rPr lang="en-US" dirty="0"/>
              <a:t>Client user enter username &amp; password</a:t>
            </a:r>
          </a:p>
          <a:p>
            <a:r>
              <a:rPr lang="en-US" dirty="0"/>
              <a:t>Server validate </a:t>
            </a:r>
          </a:p>
          <a:p>
            <a:r>
              <a:rPr lang="en-US" dirty="0" err="1"/>
              <a:t>Jwt</a:t>
            </a:r>
            <a:r>
              <a:rPr lang="en-US" dirty="0"/>
              <a:t> token generation</a:t>
            </a:r>
          </a:p>
          <a:p>
            <a:r>
              <a:rPr lang="en-US" dirty="0"/>
              <a:t>Server &amp; client keep the unique token string</a:t>
            </a:r>
          </a:p>
        </p:txBody>
      </p:sp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xmlns="" id="{9C1C45F3-A4DD-416D-B302-B998C48CE258}"/>
              </a:ext>
            </a:extLst>
          </p:cNvPr>
          <p:cNvPicPr/>
          <p:nvPr/>
        </p:nvPicPr>
        <p:blipFill rotWithShape="1">
          <a:blip r:embed="rId2"/>
          <a:srcRect l="996" t="20439" r="11753"/>
          <a:stretch/>
        </p:blipFill>
        <p:spPr bwMode="auto">
          <a:xfrm>
            <a:off x="4806557" y="805583"/>
            <a:ext cx="3248837" cy="466076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90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07">
            <a:extLst>
              <a:ext uri="{FF2B5EF4-FFF2-40B4-BE49-F238E27FC236}">
                <a16:creationId xmlns="" xmlns:a16="http://schemas.microsoft.com/office/drawing/2014/main" id="{71C0D3FB-08E2-4647-9033-B55AA6C381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622291"/>
            <a:ext cx="9144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2" name="Picture 109">
            <a:extLst>
              <a:ext uri="{FF2B5EF4-FFF2-40B4-BE49-F238E27FC236}">
                <a16:creationId xmlns="" xmlns:a16="http://schemas.microsoft.com/office/drawing/2014/main" id="{5BB4D40C-33A3-4AC1-8A93-4DCFBCABF7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  <p:cxnSp>
        <p:nvCxnSpPr>
          <p:cNvPr id="133" name="Straight Connector 111">
            <a:extLst>
              <a:ext uri="{FF2B5EF4-FFF2-40B4-BE49-F238E27FC236}">
                <a16:creationId xmlns="" xmlns:a16="http://schemas.microsoft.com/office/drawing/2014/main" id="{DFB9D73C-B9F2-42DB-B291-2286108EE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3814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00914A14-C61F-4A0D-8FE7-83DE258F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781" y="838202"/>
            <a:ext cx="5020227" cy="790271"/>
          </a:xfrm>
        </p:spPr>
        <p:txBody>
          <a:bodyPr vert="horz" lIns="91440" tIns="45720" rIns="91440" bIns="0" rtlCol="0" anchor="b">
            <a:noAutofit/>
          </a:bodyPr>
          <a:lstStyle/>
          <a:p>
            <a:r>
              <a:rPr lang="en-US" sz="4400" dirty="0"/>
              <a:t>authorization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="" xmlns:a16="http://schemas.microsoft.com/office/drawing/2014/main" id="{C6D36F9A-D461-4CDB-AE26-991D98225D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87"/>
          <a:stretch/>
        </p:blipFill>
        <p:spPr>
          <a:xfrm rot="20731484">
            <a:off x="1159462" y="3317364"/>
            <a:ext cx="3057636" cy="266136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="" xmlns:a16="http://schemas.microsoft.com/office/drawing/2014/main" id="{35917DB2-9738-4B48-9D92-179E0D9195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899"/>
          <a:stretch/>
        </p:blipFill>
        <p:spPr>
          <a:xfrm rot="928196">
            <a:off x="732977" y="634558"/>
            <a:ext cx="1943747" cy="308374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="" xmlns:a16="http://schemas.microsoft.com/office/drawing/2014/main" id="{0FC353A1-F3DE-4A49-AC4F-1DB855ED6E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572"/>
          <a:stretch/>
        </p:blipFill>
        <p:spPr>
          <a:xfrm rot="288283">
            <a:off x="3575182" y="2126006"/>
            <a:ext cx="3602759" cy="2605995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="" xmlns:a16="http://schemas.microsoft.com/office/drawing/2014/main" id="{9C2B3CFF-FFA4-4D6A-BBDA-40B19C3BB0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621" r="-1" b="14622"/>
          <a:stretch/>
        </p:blipFill>
        <p:spPr>
          <a:xfrm rot="21378283">
            <a:off x="5382063" y="4148103"/>
            <a:ext cx="3341238" cy="25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381000"/>
            <a:ext cx="7886700" cy="1325563"/>
          </a:xfrm>
        </p:spPr>
        <p:txBody>
          <a:bodyPr/>
          <a:lstStyle/>
          <a:p>
            <a:r>
              <a:rPr lang="en-US" dirty="0" smtClean="0"/>
              <a:t>Front-end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367783C-5032-4F97-BB0B-E92FF3AB3579}"/>
              </a:ext>
            </a:extLst>
          </p:cNvPr>
          <p:cNvSpPr txBox="1">
            <a:spLocks/>
          </p:cNvSpPr>
          <p:nvPr/>
        </p:nvSpPr>
        <p:spPr>
          <a:xfrm>
            <a:off x="0" y="13716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dirty="0" smtClean="0"/>
              <a:t>How we implemented moving between pages</a:t>
            </a:r>
          </a:p>
          <a:p>
            <a:pPr lvl="1"/>
            <a:r>
              <a:rPr lang="en-US" dirty="0" smtClean="0"/>
              <a:t>Using an </a:t>
            </a:r>
            <a:r>
              <a:rPr lang="en-US" dirty="0" err="1" smtClean="0"/>
              <a:t>iframe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How we transfer data from one page to another</a:t>
            </a:r>
          </a:p>
          <a:p>
            <a:pPr lvl="1"/>
            <a:r>
              <a:rPr lang="en-US" dirty="0" err="1" smtClean="0"/>
              <a:t>Serssion</a:t>
            </a:r>
            <a:r>
              <a:rPr lang="en-US" dirty="0" smtClean="0"/>
              <a:t> storage</a:t>
            </a:r>
          </a:p>
          <a:p>
            <a:r>
              <a:rPr lang="en-US" dirty="0" smtClean="0"/>
              <a:t>Using sidebar as a logged in account</a:t>
            </a:r>
          </a:p>
          <a:p>
            <a:pPr lvl="1"/>
            <a:r>
              <a:rPr lang="en-US" dirty="0" smtClean="0"/>
              <a:t>The Sidebar is changing after logging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73183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The big picture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7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381000"/>
            <a:ext cx="7886700" cy="1325563"/>
          </a:xfrm>
        </p:spPr>
        <p:txBody>
          <a:bodyPr/>
          <a:lstStyle/>
          <a:p>
            <a:r>
              <a:rPr lang="en-US" dirty="0" smtClean="0"/>
              <a:t>Front-end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367783C-5032-4F97-BB0B-E92FF3AB3579}"/>
              </a:ext>
            </a:extLst>
          </p:cNvPr>
          <p:cNvSpPr txBox="1">
            <a:spLocks/>
          </p:cNvSpPr>
          <p:nvPr/>
        </p:nvSpPr>
        <p:spPr>
          <a:xfrm>
            <a:off x="0" y="13716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B8C29"/>
              </a:buClr>
              <a:buFont typeface="Arial" panose="020B0604020202020204" pitchFamily="34" charset="0"/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>
              <a:buClr>
                <a:srgbClr val="FB8C29"/>
              </a:buClr>
            </a:pPr>
            <a:r>
              <a:rPr lang="en-US" dirty="0" smtClean="0">
                <a:solidFill>
                  <a:prstClr val="white"/>
                </a:solidFill>
              </a:rPr>
              <a:t>Advantages</a:t>
            </a:r>
          </a:p>
          <a:p>
            <a:pPr lvl="1">
              <a:buClr>
                <a:srgbClr val="FB8C29"/>
              </a:buClr>
            </a:pPr>
            <a:r>
              <a:rPr lang="en-US" dirty="0" smtClean="0">
                <a:solidFill>
                  <a:prstClr val="white"/>
                </a:solidFill>
              </a:rPr>
              <a:t>The surroundings of the main </a:t>
            </a:r>
            <a:r>
              <a:rPr lang="en-US" dirty="0" err="1" smtClean="0">
                <a:solidFill>
                  <a:prstClr val="white"/>
                </a:solidFill>
              </a:rPr>
              <a:t>Div</a:t>
            </a:r>
            <a:r>
              <a:rPr lang="en-US" dirty="0" smtClean="0">
                <a:solidFill>
                  <a:prstClr val="white"/>
                </a:solidFill>
              </a:rPr>
              <a:t> is not changing</a:t>
            </a:r>
          </a:p>
          <a:p>
            <a:pPr lvl="1">
              <a:buClr>
                <a:srgbClr val="FB8C29"/>
              </a:buClr>
            </a:pPr>
            <a:r>
              <a:rPr lang="en-US" dirty="0" smtClean="0">
                <a:solidFill>
                  <a:prstClr val="white"/>
                </a:solidFill>
              </a:rPr>
              <a:t>Session storage cleans up at the end of every session</a:t>
            </a:r>
          </a:p>
          <a:p>
            <a:pPr lvl="1">
              <a:buClr>
                <a:srgbClr val="FB8C29"/>
              </a:buClr>
            </a:pPr>
            <a:r>
              <a:rPr lang="en-US" dirty="0" smtClean="0">
                <a:solidFill>
                  <a:prstClr val="white"/>
                </a:solidFill>
              </a:rPr>
              <a:t>Using sidebar we get a more comfortable UI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73183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B8C29"/>
                </a:solidFill>
              </a:rPr>
              <a:t>The big picture</a:t>
            </a:r>
            <a:endParaRPr lang="he-IL" dirty="0">
              <a:solidFill>
                <a:srgbClr val="FB8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  <a:endParaRPr lang="he-IL" dirty="0"/>
          </a:p>
        </p:txBody>
      </p:sp>
      <p:pic>
        <p:nvPicPr>
          <p:cNvPr id="2050" name="Picture 2" descr="C:\Users\Aviel\Desktop\סמסטר ב' - 2019\סדנא בהנדסת תוכנה\פרוייקט\תמונות מסך\plugsMainViewer - LoggedInWithSideb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1871"/>
            <a:ext cx="8272747" cy="37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1524000"/>
            <a:ext cx="876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Home Page when logging in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0"/>
            <a:ext cx="868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Each row matches one specific plug that the client owns and approved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773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  <a:endParaRPr lang="he-IL" dirty="0"/>
          </a:p>
        </p:txBody>
      </p:sp>
      <p:pic>
        <p:nvPicPr>
          <p:cNvPr id="3074" name="Picture 2" descr="C:\Users\Aviel\Desktop\סמסטר ב' - 2019\סדנא בהנדסת תוכנה\פרוייקט\תמונות מסך\plugsMainViewerWin - LoggedInWithSideb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1"/>
            <a:ext cx="8348041" cy="381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447800"/>
            <a:ext cx="876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 3 buttons menu…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097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viel\Desktop\סמסטר ב' - 2019\סדנא בהנדסת תוכנה\פרוייקט\תמונות מסך\addNewDevice - LoggedInWithSidebar.jpg">
            <a:extLst>
              <a:ext uri="{FF2B5EF4-FFF2-40B4-BE49-F238E27FC236}">
                <a16:creationId xmlns="" xmlns:a16="http://schemas.microsoft.com/office/drawing/2014/main" id="{6AE996D9-CE9B-4EA2-8100-24DF65977C8E}"/>
              </a:ext>
            </a:extLst>
          </p:cNvPr>
          <p:cNvPicPr>
            <a:picLocks noGrp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9"/>
          <a:stretch/>
        </p:blipFill>
        <p:spPr bwMode="auto">
          <a:xfrm>
            <a:off x="627743" y="1721077"/>
            <a:ext cx="3276000" cy="39973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 new device</a:t>
            </a:r>
            <a:endParaRPr lang="he-IL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="" xmlns:a16="http://schemas.microsoft.com/office/drawing/2014/main" id="{1367783C-5032-4F97-BB0B-E92FF3AB3579}"/>
              </a:ext>
            </a:extLst>
          </p:cNvPr>
          <p:cNvSpPr txBox="1">
            <a:spLocks/>
          </p:cNvSpPr>
          <p:nvPr/>
        </p:nvSpPr>
        <p:spPr>
          <a:xfrm>
            <a:off x="4191000" y="1371600"/>
            <a:ext cx="4495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Page elements and functionalities:</a:t>
            </a:r>
          </a:p>
          <a:p>
            <a:r>
              <a:rPr lang="en-US" dirty="0" smtClean="0"/>
              <a:t>Present all unapproved plugs for the client as viable options</a:t>
            </a:r>
          </a:p>
          <a:p>
            <a:r>
              <a:rPr lang="en-US" dirty="0" smtClean="0"/>
              <a:t>An “reject” button, which removes the unapproved plug as viable option for the client</a:t>
            </a:r>
          </a:p>
          <a:p>
            <a:r>
              <a:rPr lang="en-US" dirty="0" smtClean="0"/>
              <a:t>A “refresh” button, which loads the page on 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0" descr="C:\Users\Aviel\Desktop\סמסטר ב' - 2019\סדנא בהנדסת תוכנה\פרוייקט\תמונות מסך\addNewDeviceWin - LoggedInWithSidebar.jpg">
            <a:extLst>
              <a:ext uri="{FF2B5EF4-FFF2-40B4-BE49-F238E27FC236}">
                <a16:creationId xmlns="" xmlns:a16="http://schemas.microsoft.com/office/drawing/2014/main" id="{C2359224-90A0-4E34-8042-FD8FB786FD20}"/>
              </a:ext>
            </a:extLst>
          </p:cNvPr>
          <p:cNvPicPr>
            <a:picLocks noGrp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9"/>
          <a:stretch/>
        </p:blipFill>
        <p:spPr bwMode="auto">
          <a:xfrm>
            <a:off x="533400" y="1676400"/>
            <a:ext cx="3276000" cy="39973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Add new device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367783C-5032-4F97-BB0B-E92FF3AB3579}"/>
              </a:ext>
            </a:extLst>
          </p:cNvPr>
          <p:cNvSpPr txBox="1">
            <a:spLocks/>
          </p:cNvSpPr>
          <p:nvPr/>
        </p:nvSpPr>
        <p:spPr>
          <a:xfrm>
            <a:off x="4038600" y="1371600"/>
            <a:ext cx="4838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Page elements and functionalities:</a:t>
            </a:r>
          </a:p>
          <a:p>
            <a:r>
              <a:rPr lang="en-US" dirty="0" smtClean="0"/>
              <a:t>Present a popup by choosing a certain unapproved plug, by clicking the “accept” button</a:t>
            </a:r>
          </a:p>
          <a:p>
            <a:r>
              <a:rPr lang="en-US" dirty="0" smtClean="0"/>
              <a:t>Using said popup, the client determines the settings of the chosen plug</a:t>
            </a:r>
          </a:p>
          <a:p>
            <a:r>
              <a:rPr lang="en-US" dirty="0" smtClean="0"/>
              <a:t>Conveying the client’s  choices to the database and updating the page accordingly by clicking the “next” button from the popup</a:t>
            </a:r>
          </a:p>
          <a:p>
            <a:r>
              <a:rPr lang="en-US" dirty="0" smtClean="0"/>
              <a:t>Removing the popup by clicking on the “cancel” button ,which is located on said popup</a:t>
            </a:r>
          </a:p>
        </p:txBody>
      </p:sp>
    </p:spTree>
    <p:extLst>
      <p:ext uri="{BB962C8B-B14F-4D97-AF65-F5344CB8AC3E}">
        <p14:creationId xmlns:p14="http://schemas.microsoft.com/office/powerpoint/2010/main" val="384395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viel\Desktop\סמסטר ב' - 2019\סדנא בהנדסת תוכנה\פרוייקט\תמונות מסך\PlugsSettings - LoggedInWithSidebar.jpg">
            <a:extLst>
              <a:ext uri="{FF2B5EF4-FFF2-40B4-BE49-F238E27FC236}">
                <a16:creationId xmlns="" xmlns:a16="http://schemas.microsoft.com/office/drawing/2014/main" id="{A5122BF7-AC4E-46AC-8C23-F596DB1B854E}"/>
              </a:ext>
            </a:extLst>
          </p:cNvPr>
          <p:cNvPicPr>
            <a:picLocks noGrp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9"/>
          <a:stretch/>
        </p:blipFill>
        <p:spPr bwMode="auto">
          <a:xfrm>
            <a:off x="457200" y="1710192"/>
            <a:ext cx="3276000" cy="3997325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Device Settings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CA7F210-D8FC-4CAC-B85D-95AAADF01FFC}"/>
              </a:ext>
            </a:extLst>
          </p:cNvPr>
          <p:cNvSpPr txBox="1">
            <a:spLocks/>
          </p:cNvSpPr>
          <p:nvPr/>
        </p:nvSpPr>
        <p:spPr>
          <a:xfrm>
            <a:off x="3950606" y="1295400"/>
            <a:ext cx="4888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Page elements and functionalities:</a:t>
            </a:r>
          </a:p>
          <a:p>
            <a:r>
              <a:rPr lang="en-US" smtClean="0"/>
              <a:t>Present the current settings of the chosen plug, including the date of its arrival to the database and it’s mac address (which are unchangeable)</a:t>
            </a:r>
          </a:p>
          <a:p>
            <a:r>
              <a:rPr lang="en-US" smtClean="0"/>
              <a:t>An option to change the current nickname of the chosen plug</a:t>
            </a:r>
          </a:p>
          <a:p>
            <a:r>
              <a:rPr lang="en-US" smtClean="0"/>
              <a:t>An option to change the current plug’s priority</a:t>
            </a:r>
          </a:p>
          <a:p>
            <a:r>
              <a:rPr lang="en-US" smtClean="0"/>
              <a:t>An “approve” button, which conveys the client changes to the database</a:t>
            </a:r>
          </a:p>
          <a:p>
            <a:r>
              <a:rPr lang="en-US" smtClean="0"/>
              <a:t>An “remove-device” button, which removes the chosen plug from the client’s approved plugs, removes the plug from the database and updates the page accordingly by returning to the plugs Main Viewer page</a:t>
            </a:r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viel\Desktop\סמסטר ב' - 2019\סדנא בהנדסת תוכנה\פרוייקט\תמונות מסך\timingSettings - LoggedInWithSidebar.jpg">
            <a:extLst>
              <a:ext uri="{FF2B5EF4-FFF2-40B4-BE49-F238E27FC236}">
                <a16:creationId xmlns="" xmlns:a16="http://schemas.microsoft.com/office/drawing/2014/main" id="{B100C326-2252-41DC-8A46-BFFBA79A7F69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717677"/>
            <a:ext cx="6553200" cy="39973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Timing settings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53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current’s plug already created tasks and their settings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219200"/>
            <a:ext cx="762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“Add New Timing Setting” button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69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698DFE09-61A8-4594-BF18-0CEC6811CA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sz="3200" dirty="0"/>
              <a:t>Device and Architecture 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Server side, API and Security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Client side and Web Site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System Demo view</a:t>
            </a:r>
          </a:p>
          <a:p>
            <a:pPr algn="l" rtl="0"/>
            <a:endParaRPr lang="he-IL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Today we will show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7" descr="C:\Users\Aviel\Desktop\סמסטר ב' - 2019\סדנא בהנדסת תוכנה\פרוייקט\תמונות מסך\timingSettings - LoggedInWithSidebar - addNewTimingSettings.jpg">
            <a:extLst>
              <a:ext uri="{FF2B5EF4-FFF2-40B4-BE49-F238E27FC236}">
                <a16:creationId xmlns="" xmlns:a16="http://schemas.microsoft.com/office/drawing/2014/main" id="{D0A1B798-45AF-4B10-9841-A99DB784B8FD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1676402"/>
            <a:ext cx="6553200" cy="3997325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Timing settings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45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client determines the settings of the new task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61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database </a:t>
            </a:r>
            <a:r>
              <a:rPr lang="en-US" dirty="0" smtClean="0"/>
              <a:t>and the </a:t>
            </a:r>
            <a:r>
              <a:rPr lang="en-US" dirty="0"/>
              <a:t>page accordingly </a:t>
            </a:r>
            <a:r>
              <a:rPr lang="en-US" dirty="0" smtClean="0"/>
              <a:t>updates by </a:t>
            </a:r>
            <a:r>
              <a:rPr lang="en-US" dirty="0"/>
              <a:t>clicking the “ok” </a:t>
            </a:r>
            <a:r>
              <a:rPr lang="en-US" dirty="0" smtClean="0"/>
              <a:t>button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426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="" xmlns:a16="http://schemas.microsoft.com/office/drawing/2014/main" id="{84E6CBDC-B54D-4526-B475-6D785E16D1E6}"/>
              </a:ext>
            </a:extLst>
          </p:cNvPr>
          <p:cNvSpPr txBox="1"/>
          <p:nvPr/>
        </p:nvSpPr>
        <p:spPr>
          <a:xfrm>
            <a:off x="159026" y="1244899"/>
            <a:ext cx="898497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en-US" dirty="0"/>
              <a:t>In this page we can see power consumption of the device we entered with it this page. When we arrive this page </a:t>
            </a:r>
          </a:p>
          <a:p>
            <a:pPr rtl="1"/>
            <a:r>
              <a:rPr lang="en-US" dirty="0"/>
              <a:t>a graph will be display to the user that show the power consumption in KW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="" xmlns:a16="http://schemas.microsoft.com/office/drawing/2014/main" id="{13CC64D7-1652-4C58-83C8-836B7A70B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87" t="11698" r="1762" b="5654"/>
          <a:stretch/>
        </p:blipFill>
        <p:spPr>
          <a:xfrm>
            <a:off x="1076772" y="2234108"/>
            <a:ext cx="6924232" cy="431909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Power consumption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05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תוכן 6">
            <a:extLst>
              <a:ext uri="{FF2B5EF4-FFF2-40B4-BE49-F238E27FC236}">
                <a16:creationId xmlns="" xmlns:a16="http://schemas.microsoft.com/office/drawing/2014/main" id="{3A2740AC-634A-43F2-8283-D8CE5303715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11065" r="1988" b="5525"/>
          <a:stretch/>
        </p:blipFill>
        <p:spPr>
          <a:xfrm>
            <a:off x="914400" y="2057400"/>
            <a:ext cx="7099300" cy="4528476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="" xmlns:a16="http://schemas.microsoft.com/office/drawing/2014/main" id="{6F53886E-BACB-40EC-804C-B4E03AA9CC9B}"/>
              </a:ext>
            </a:extLst>
          </p:cNvPr>
          <p:cNvSpPr txBox="1"/>
          <p:nvPr/>
        </p:nvSpPr>
        <p:spPr>
          <a:xfrm>
            <a:off x="467140" y="1219202"/>
            <a:ext cx="81401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en-US" dirty="0"/>
              <a:t>In this page we can see how much did it cost using this device according to the power and the cost of one KW</a:t>
            </a:r>
            <a:r>
              <a:rPr lang="he-IL" dirty="0"/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Power consumption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75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457202"/>
            <a:ext cx="7886700" cy="1325563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46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3429000"/>
            <a:ext cx="7467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Thank you for listening……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7416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F9262E-02C3-441A-ADCA-F84C6C866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43000" y="1651000"/>
            <a:ext cx="6858000" cy="2387600"/>
          </a:xfrm>
        </p:spPr>
        <p:txBody>
          <a:bodyPr/>
          <a:lstStyle/>
          <a:p>
            <a:r>
              <a:rPr lang="en-US" dirty="0"/>
              <a:t>The Smart Switch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42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98798C05-A773-4B77-B289-E22F838D73B0}"/>
              </a:ext>
            </a:extLst>
          </p:cNvPr>
          <p:cNvCxnSpPr/>
          <p:nvPr/>
        </p:nvCxnSpPr>
        <p:spPr>
          <a:xfrm>
            <a:off x="6167355" y="556593"/>
            <a:ext cx="477079" cy="49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59F7B663-228F-4717-9AFD-A0AC69F5D67E}"/>
              </a:ext>
            </a:extLst>
          </p:cNvPr>
          <p:cNvCxnSpPr/>
          <p:nvPr/>
        </p:nvCxnSpPr>
        <p:spPr>
          <a:xfrm flipH="1">
            <a:off x="5329584" y="611728"/>
            <a:ext cx="119270" cy="92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CCE5193-B6A1-420E-9F01-E5C78DDB878B}"/>
              </a:ext>
            </a:extLst>
          </p:cNvPr>
          <p:cNvCxnSpPr/>
          <p:nvPr/>
        </p:nvCxnSpPr>
        <p:spPr>
          <a:xfrm>
            <a:off x="2286000" y="611728"/>
            <a:ext cx="1143012" cy="51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13" name="Picture 3" descr="C:\Users\Aviel\Desktop\סמסטר ב' - 2019\סדנא בהנדסת תוכנה\פרוייקט\תמונות מסך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67" y="1046923"/>
            <a:ext cx="7001468" cy="476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2A9DC3CA-2CCE-4BBF-B0F4-CFBC7B198946}"/>
              </a:ext>
            </a:extLst>
          </p:cNvPr>
          <p:cNvCxnSpPr/>
          <p:nvPr/>
        </p:nvCxnSpPr>
        <p:spPr>
          <a:xfrm>
            <a:off x="685800" y="2286000"/>
            <a:ext cx="2652498" cy="56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CCD8E858-CA69-4FE8-AAEF-955EC9F8CE8E}"/>
              </a:ext>
            </a:extLst>
          </p:cNvPr>
          <p:cNvCxnSpPr/>
          <p:nvPr/>
        </p:nvCxnSpPr>
        <p:spPr>
          <a:xfrm flipH="1">
            <a:off x="7924800" y="1881834"/>
            <a:ext cx="881270" cy="169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04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ngimg.com/uploads/server/server_PNG18.png">
            <a:extLst>
              <a:ext uri="{FF2B5EF4-FFF2-40B4-BE49-F238E27FC236}">
                <a16:creationId xmlns="" xmlns:a16="http://schemas.microsoft.com/office/drawing/2014/main" id="{2A985C3B-BE77-4C8B-97F0-667EC0ACD0F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6" y="1627190"/>
            <a:ext cx="1933575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BAC0B28F-8F22-4F06-86B0-347667D38B30}"/>
              </a:ext>
            </a:extLst>
          </p:cNvPr>
          <p:cNvCxnSpPr/>
          <p:nvPr/>
        </p:nvCxnSpPr>
        <p:spPr>
          <a:xfrm>
            <a:off x="4595348" y="3791671"/>
            <a:ext cx="2872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0635481-1944-4B50-AB4D-F6F035346621}"/>
              </a:ext>
            </a:extLst>
          </p:cNvPr>
          <p:cNvSpPr txBox="1"/>
          <p:nvPr/>
        </p:nvSpPr>
        <p:spPr>
          <a:xfrm>
            <a:off x="5467805" y="3429000"/>
            <a:ext cx="14664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Websockets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9" name="Picture 8" descr="A circuit board&#10;&#10;Description automatically generated">
            <a:extLst>
              <a:ext uri="{FF2B5EF4-FFF2-40B4-BE49-F238E27FC236}">
                <a16:creationId xmlns="" xmlns:a16="http://schemas.microsoft.com/office/drawing/2014/main" id="{3723A63B-D7AF-4E80-B2C8-511CD07BEE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00" b="90813" l="10000" r="90000">
                        <a14:foregroundMark x1="45583" y1="7750" x2="45583" y2="7750"/>
                        <a14:foregroundMark x1="60583" y1="3500" x2="60583" y2="3500"/>
                        <a14:foregroundMark x1="70333" y1="90813" x2="70333" y2="90813"/>
                        <a14:backgroundMark x1="49750" y1="86750" x2="55917" y2="86750"/>
                        <a14:backgroundMark x1="36583" y1="62813" x2="36583" y2="62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60926">
            <a:off x="-164642" y="1363717"/>
            <a:ext cx="4855908" cy="48559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Server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F9262E-02C3-441A-ADCA-F84C6C86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819" y="228600"/>
            <a:ext cx="6477805" cy="2920713"/>
          </a:xfrm>
        </p:spPr>
        <p:txBody>
          <a:bodyPr>
            <a:normAutofit/>
          </a:bodyPr>
          <a:lstStyle/>
          <a:p>
            <a:r>
              <a:rPr lang="en-US" sz="4000" dirty="0"/>
              <a:t>Web API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158799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E617BB-33CF-419C-9CFE-F73555A4FF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Easily recognizable per REST standards</a:t>
            </a:r>
          </a:p>
          <a:p>
            <a:r>
              <a:rPr lang="en-US" dirty="0"/>
              <a:t>Uses DTOs for efficient data transmission</a:t>
            </a:r>
          </a:p>
          <a:p>
            <a:r>
              <a:rPr lang="en-US" dirty="0"/>
              <a:t>Numbered errors for efficient error handling</a:t>
            </a:r>
          </a:p>
          <a:p>
            <a:r>
              <a:rPr lang="en-US" dirty="0"/>
              <a:t>Plugs</a:t>
            </a:r>
          </a:p>
          <a:p>
            <a:pPr lvl="1"/>
            <a:r>
              <a:rPr lang="en-US" dirty="0"/>
              <a:t>Turn on/off</a:t>
            </a:r>
          </a:p>
          <a:p>
            <a:pPr lvl="1"/>
            <a:r>
              <a:rPr lang="en-US" dirty="0"/>
              <a:t>Change properties</a:t>
            </a:r>
          </a:p>
          <a:p>
            <a:r>
              <a:rPr lang="en-US" dirty="0"/>
              <a:t>Samples</a:t>
            </a:r>
          </a:p>
          <a:p>
            <a:pPr lvl="1"/>
            <a:r>
              <a:rPr lang="en-US" dirty="0"/>
              <a:t>Get samples of a given plug during a specified period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Schedule periodic/single tasks (e.g. turn off in 5 minutes, turn on every morning)</a:t>
            </a:r>
          </a:p>
          <a:p>
            <a:r>
              <a:rPr lang="en-US" dirty="0"/>
              <a:t>A well-documented JavaScript API was built</a:t>
            </a:r>
          </a:p>
          <a:p>
            <a:endParaRPr lang="he-IL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340FA19-5350-4C8D-8473-7DB94F143C43}"/>
              </a:ext>
            </a:extLst>
          </p:cNvPr>
          <p:cNvSpPr txBox="1">
            <a:spLocks/>
          </p:cNvSpPr>
          <p:nvPr/>
        </p:nvSpPr>
        <p:spPr>
          <a:xfrm>
            <a:off x="1143000" y="-304800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ASP.NET Core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/>
              <a:t>API</a:t>
            </a:r>
          </a:p>
        </p:txBody>
      </p:sp>
      <p:pic>
        <p:nvPicPr>
          <p:cNvPr id="1027" name="Picture 3" descr="C:\Users\Aviel\Desktop\סמסטר ב' - 2019\סדנא בהנדסת תוכנה\פרוייקט\.ne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90700"/>
            <a:ext cx="43434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viel\Desktop\סמסטר ב' - 2019\סדנא בהנדסת תוכנה\פרוייקט\c#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69" y="3290888"/>
            <a:ext cx="1708731" cy="189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0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3D8AD451-5692-42B0-A5A8-BA8BC4374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462" y="962902"/>
            <a:ext cx="3128610" cy="2471104"/>
          </a:xfrm>
        </p:spPr>
        <p:txBody>
          <a:bodyPr>
            <a:normAutofit/>
          </a:bodyPr>
          <a:lstStyle/>
          <a:p>
            <a:r>
              <a:rPr lang="en-US" sz="4800"/>
              <a:t>security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="" xmlns:a16="http://schemas.microsoft.com/office/drawing/2014/main" id="{F88CB65D-6FB6-4D98-BB74-C1536F58C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465" y="3448299"/>
            <a:ext cx="3128609" cy="16935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Authentication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33A1A73D-05C9-4525-B0C4-AD4E210D1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3190" y="805583"/>
            <a:ext cx="349557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0914A14-C61F-4A0D-8FE7-83DE258F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7" y="804523"/>
            <a:ext cx="3132611" cy="1049235"/>
          </a:xfrm>
        </p:spPr>
        <p:txBody>
          <a:bodyPr>
            <a:normAutofit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A59406EA-FD41-4275-B5DD-0C346F5F9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6" y="2015734"/>
            <a:ext cx="3129386" cy="3450613"/>
          </a:xfrm>
        </p:spPr>
        <p:txBody>
          <a:bodyPr>
            <a:normAutofit/>
          </a:bodyPr>
          <a:lstStyle/>
          <a:p>
            <a:r>
              <a:rPr lang="en-US" dirty="0"/>
              <a:t>Valid user name</a:t>
            </a:r>
          </a:p>
          <a:p>
            <a:r>
              <a:rPr lang="en-US" dirty="0"/>
              <a:t>Valid password</a:t>
            </a:r>
          </a:p>
          <a:p>
            <a:r>
              <a:rPr lang="en-US" dirty="0"/>
              <a:t>user data saved in server’s data base</a:t>
            </a:r>
          </a:p>
        </p:txBody>
      </p:sp>
      <p:pic>
        <p:nvPicPr>
          <p:cNvPr id="7" name="מציין מיקום תוכן 3">
            <a:extLst>
              <a:ext uri="{FF2B5EF4-FFF2-40B4-BE49-F238E27FC236}">
                <a16:creationId xmlns:a16="http://schemas.microsoft.com/office/drawing/2014/main" xmlns="" id="{29BF1ABF-91E1-456F-8CA6-FF867EE464A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195" t="20439" r="12948"/>
          <a:stretch/>
        </p:blipFill>
        <p:spPr bwMode="auto">
          <a:xfrm>
            <a:off x="4832510" y="805583"/>
            <a:ext cx="3196931" cy="466076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1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1_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593</Words>
  <Application>Microsoft Office PowerPoint</Application>
  <PresentationFormat>On-screen Show (4:3)</PresentationFormat>
  <Paragraphs>102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גלריה</vt:lpstr>
      <vt:lpstr>1_גלריה</vt:lpstr>
      <vt:lpstr>PowerPoint Presentation</vt:lpstr>
      <vt:lpstr>PowerPoint Presentation</vt:lpstr>
      <vt:lpstr>The Smart Switch</vt:lpstr>
      <vt:lpstr>PowerPoint Presentation</vt:lpstr>
      <vt:lpstr>PowerPoint Presentation</vt:lpstr>
      <vt:lpstr>Web API</vt:lpstr>
      <vt:lpstr>PowerPoint Presentation</vt:lpstr>
      <vt:lpstr>security</vt:lpstr>
      <vt:lpstr>registration</vt:lpstr>
      <vt:lpstr>Sign in</vt:lpstr>
      <vt:lpstr>authorization</vt:lpstr>
      <vt:lpstr>Front-end</vt:lpstr>
      <vt:lpstr>Front-end</vt:lpstr>
      <vt:lpstr>Front-end</vt:lpstr>
      <vt:lpstr>Front-end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demo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Switch</dc:title>
  <dc:creator>Aviel Vaknin</dc:creator>
  <cp:lastModifiedBy>Aviel Vaknin</cp:lastModifiedBy>
  <cp:revision>18</cp:revision>
  <dcterms:created xsi:type="dcterms:W3CDTF">2006-08-16T00:00:00Z</dcterms:created>
  <dcterms:modified xsi:type="dcterms:W3CDTF">2019-07-29T10:35:19Z</dcterms:modified>
</cp:coreProperties>
</file>