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6" r:id="rId3"/>
    <p:sldId id="257" r:id="rId4"/>
    <p:sldId id="258" r:id="rId5"/>
    <p:sldId id="283" r:id="rId6"/>
    <p:sldId id="284" r:id="rId7"/>
    <p:sldId id="285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1" r:id="rId17"/>
    <p:sldId id="274" r:id="rId18"/>
    <p:sldId id="272" r:id="rId19"/>
    <p:sldId id="267" r:id="rId20"/>
    <p:sldId id="268" r:id="rId21"/>
    <p:sldId id="279" r:id="rId22"/>
    <p:sldId id="277" r:id="rId23"/>
    <p:sldId id="278" r:id="rId24"/>
    <p:sldId id="26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2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C263-2109-463E-C392-12A26317E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2619" y="849746"/>
            <a:ext cx="4742872" cy="1948872"/>
          </a:xfrm>
        </p:spPr>
        <p:txBody>
          <a:bodyPr>
            <a:noAutofit/>
          </a:bodyPr>
          <a:lstStyle/>
          <a:p>
            <a:pPr algn="ctr"/>
            <a:br>
              <a:rPr lang="he-IL" sz="4500" dirty="0"/>
            </a:br>
            <a:endParaRPr lang="LID4096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04B8A-2CA5-349F-526C-33A707102F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64872" y="1480128"/>
            <a:ext cx="6978074" cy="2253672"/>
          </a:xfrm>
        </p:spPr>
        <p:txBody>
          <a:bodyPr>
            <a:normAutofit fontScale="92500"/>
          </a:bodyPr>
          <a:lstStyle/>
          <a:p>
            <a:pPr algn="ctr"/>
            <a:r>
              <a:rPr lang="he-IL" sz="6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פרויקט י"ג במסדי נתונים</a:t>
            </a:r>
          </a:p>
          <a:p>
            <a:pPr algn="ctr"/>
            <a:r>
              <a:rPr lang="he-IL" sz="5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הנושא: מתנ"ס חוגים</a:t>
            </a:r>
            <a:endParaRPr lang="LID4096" sz="52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D74BE0-7F0E-ECAA-04A6-5631323605D4}"/>
              </a:ext>
            </a:extLst>
          </p:cNvPr>
          <p:cNvSpPr txBox="1">
            <a:spLocks/>
          </p:cNvSpPr>
          <p:nvPr/>
        </p:nvSpPr>
        <p:spPr>
          <a:xfrm>
            <a:off x="2311764" y="5195270"/>
            <a:ext cx="1618552" cy="3652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קיץ תשפ"ד</a:t>
            </a:r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BA6B6-9F64-47CE-8CF0-6688C2447512}"/>
              </a:ext>
            </a:extLst>
          </p:cNvPr>
          <p:cNvSpPr txBox="1"/>
          <p:nvPr/>
        </p:nvSpPr>
        <p:spPr>
          <a:xfrm>
            <a:off x="4223084" y="3429000"/>
            <a:ext cx="374583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שם: אביגיל ירושלמי</a:t>
            </a:r>
          </a:p>
          <a:p>
            <a:pPr algn="ctr"/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מוסד: פרי תואר </a:t>
            </a:r>
          </a:p>
          <a:p>
            <a:pPr algn="ctr"/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ת.ז: 327868717</a:t>
            </a:r>
          </a:p>
          <a:p>
            <a:pPr algn="ctr"/>
            <a:r>
              <a:rPr lang="he-IL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מורה מנחה: </a:t>
            </a:r>
            <a:r>
              <a:rPr lang="he-IL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ח.פינגרהוט</a:t>
            </a:r>
            <a:endParaRPr lang="he-IL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64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4;p18">
            <a:extLst>
              <a:ext uri="{FF2B5EF4-FFF2-40B4-BE49-F238E27FC236}">
                <a16:creationId xmlns:a16="http://schemas.microsoft.com/office/drawing/2014/main" id="{122A6085-DC27-0D3B-304E-A7E0CCF12FD6}"/>
              </a:ext>
            </a:extLst>
          </p:cNvPr>
          <p:cNvSpPr txBox="1"/>
          <p:nvPr/>
        </p:nvSpPr>
        <p:spPr>
          <a:xfrm>
            <a:off x="6933396" y="293738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8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ב.תיאור הנתונים </a:t>
            </a:r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Google Shape;165;p18">
            <a:extLst>
              <a:ext uri="{FF2B5EF4-FFF2-40B4-BE49-F238E27FC236}">
                <a16:creationId xmlns:a16="http://schemas.microsoft.com/office/drawing/2014/main" id="{D0C0EA09-7D46-1F60-837E-96A94BB075E5}"/>
              </a:ext>
            </a:extLst>
          </p:cNvPr>
          <p:cNvSpPr txBox="1"/>
          <p:nvPr/>
        </p:nvSpPr>
        <p:spPr>
          <a:xfrm>
            <a:off x="6163663" y="746786"/>
            <a:ext cx="45720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ב2. </a:t>
            </a:r>
            <a:r>
              <a:rPr lang="he-IL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 תיאור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  <a:r>
              <a:rPr lang="he-IL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התלויות</a:t>
            </a:r>
            <a:r>
              <a:rPr lang="en-US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  <a:r>
              <a:rPr lang="he-IL" sz="2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-הקשרים</a:t>
            </a:r>
            <a:endParaRPr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Google Shape;166;p18">
            <a:extLst>
              <a:ext uri="{FF2B5EF4-FFF2-40B4-BE49-F238E27FC236}">
                <a16:creationId xmlns:a16="http://schemas.microsoft.com/office/drawing/2014/main" id="{25BF2288-8F82-F402-E790-9B531542A6AF}"/>
              </a:ext>
            </a:extLst>
          </p:cNvPr>
          <p:cNvSpPr txBox="1"/>
          <p:nvPr/>
        </p:nvSpPr>
        <p:spPr>
          <a:xfrm>
            <a:off x="757381" y="977598"/>
            <a:ext cx="10677237" cy="6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 algn="r" rtl="1">
              <a:lnSpc>
                <a:spcPct val="2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he-IL" sz="1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חוגים לרישום</a:t>
            </a: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: כל רישום מכיל חוג אחד וחוג אחד יכול להמצא במס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'</a:t>
            </a: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רישומים.</a:t>
            </a:r>
          </a:p>
          <a:p>
            <a:pPr marL="342900" indent="-342900" algn="r" rtl="1">
              <a:lnSpc>
                <a:spcPct val="2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he-IL" sz="1600" b="1" dirty="0"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תלמידים לרישום: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בכל רישום ניתן לרשום תלמיד אחד וכל רישום מכיל הרבה תלמידים.</a:t>
            </a:r>
            <a:endParaRPr lang="he-IL"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Segoe UI Light" panose="020B0502040204020203" pitchFamily="34" charset="0"/>
              <a:sym typeface="Gisha"/>
            </a:endParaRPr>
          </a:p>
          <a:p>
            <a:pPr marL="342900" indent="-342900" algn="r" rtl="1">
              <a:lnSpc>
                <a:spcPct val="2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he-IL" sz="1600" b="1" dirty="0">
                <a:latin typeface="Calibri" panose="020F0502020204030204" pitchFamily="34" charset="0"/>
                <a:cs typeface="Segoe UI Light" panose="020B0502040204020203" pitchFamily="34" charset="0"/>
              </a:rPr>
              <a:t>תלמידים לקבוצות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:בכל קבוצה יש מס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'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תלמידים,וכל תלמיד בקבוצה אחת.</a:t>
            </a:r>
          </a:p>
          <a:p>
            <a:pPr marL="342900" indent="-342900" algn="r" rtl="1">
              <a:lnSpc>
                <a:spcPct val="2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he-IL" sz="1600" b="1" dirty="0">
                <a:latin typeface="Calibri" panose="020F0502020204030204" pitchFamily="34" charset="0"/>
                <a:cs typeface="Segoe UI Light" panose="020B0502040204020203" pitchFamily="34" charset="0"/>
              </a:rPr>
              <a:t>קבוצות לפרטי קבוצות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: לכל קבוצה יש את פרטיה.</a:t>
            </a:r>
          </a:p>
          <a:p>
            <a:pPr marL="342900" indent="-342900" algn="r" rtl="1">
              <a:lnSpc>
                <a:spcPct val="2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he-IL" sz="1400" b="1" dirty="0">
                <a:latin typeface="Calibri" panose="020F0502020204030204" pitchFamily="34" charset="0"/>
                <a:cs typeface="Segoe UI Light" panose="020B0502040204020203" pitchFamily="34" charset="0"/>
              </a:rPr>
              <a:t> פרטי קבוצות לחוגים: 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בכל קבוצה לומדים חוג אחד וחוג אחד נלמד במס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'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קבוצות.</a:t>
            </a:r>
          </a:p>
          <a:p>
            <a:pPr marL="342900" indent="-342900" algn="r" rtl="1">
              <a:lnSpc>
                <a:spcPct val="2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he-IL" sz="1600" b="1" dirty="0">
                <a:latin typeface="Calibri" panose="020F0502020204030204" pitchFamily="34" charset="0"/>
                <a:cs typeface="Segoe UI Light" panose="020B0502040204020203" pitchFamily="34" charset="0"/>
              </a:rPr>
              <a:t> פרטי קבוצות למורים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:בכל קבוצה מורה אחד,ומורה מלמד במס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'</a:t>
            </a:r>
            <a:r>
              <a:rPr lang="he-IL" sz="1400" dirty="0"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קבוצות.</a:t>
            </a:r>
          </a:p>
          <a:p>
            <a:pPr marL="342900" indent="-342900" algn="r" rtl="1">
              <a:lnSpc>
                <a:spcPct val="2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he-IL" sz="1400" b="1" dirty="0">
                <a:latin typeface="Calibri" panose="020F0502020204030204" pitchFamily="34" charset="0"/>
                <a:cs typeface="Segoe UI Light" panose="020B0502040204020203" pitchFamily="34" charset="0"/>
                <a:sym typeface="Gisha"/>
              </a:rPr>
              <a:t>קטגוריות לחוגים</a:t>
            </a:r>
            <a:r>
              <a:rPr lang="he-IL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  <a:sym typeface="Gisha"/>
              </a:rPr>
              <a:t>: כל קטגוריה מכילה מס</a:t>
            </a: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  <a:sym typeface="Gisha"/>
              </a:rPr>
              <a:t>'</a:t>
            </a:r>
            <a:r>
              <a:rPr lang="he-IL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  <a:sym typeface="Gisha"/>
              </a:rPr>
              <a:t> חוגים,וכל חוג לקטגוריה אחת.</a:t>
            </a:r>
            <a:endParaRPr lang="en-US"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Segoe UI Light" panose="020B0502040204020203" pitchFamily="34" charset="0"/>
              <a:sym typeface="Gisha"/>
            </a:endParaRPr>
          </a:p>
          <a:p>
            <a:pPr marL="342900" indent="-342900" algn="r" rtl="1">
              <a:lnSpc>
                <a:spcPct val="2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  <a:sym typeface="Gisha"/>
              </a:rPr>
              <a:t>Stand by </a:t>
            </a:r>
            <a:r>
              <a:rPr lang="he-IL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  <a:sym typeface="Gisha"/>
              </a:rPr>
              <a:t>לחוגים:לכל חוג יכולים להיות מס</a:t>
            </a: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  <a:sym typeface="Gisha"/>
              </a:rPr>
              <a:t>'</a:t>
            </a:r>
            <a:r>
              <a:rPr lang="he-IL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  <a:sym typeface="Gisha"/>
              </a:rPr>
              <a:t> ממתינים,והרבה ממתינים לחוג אחד שיפתח.</a:t>
            </a:r>
          </a:p>
          <a:p>
            <a:pPr marL="342900" indent="-342900" algn="r" rtl="1">
              <a:lnSpc>
                <a:spcPct val="2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  <a:sym typeface="Gisha"/>
              </a:rPr>
              <a:t>Stand by </a:t>
            </a:r>
            <a:r>
              <a:rPr lang="he-IL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  <a:sym typeface="Gisha"/>
              </a:rPr>
              <a:t>לתלמידים: לכל תלמיד יכולים להיות מס</a:t>
            </a:r>
            <a:r>
              <a:rPr lang="en-US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  <a:sym typeface="Gisha"/>
              </a:rPr>
              <a:t>'</a:t>
            </a:r>
            <a:r>
              <a:rPr lang="he-IL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Segoe UI Light" panose="020B0502040204020203" pitchFamily="34" charset="0"/>
                <a:sym typeface="Gisha"/>
              </a:rPr>
              <a:t> חוגי שממתין שיפתחו ,והרבה תלמידים ממתינים לחוג אחד שיפתח.</a:t>
            </a:r>
          </a:p>
          <a:p>
            <a:pPr marL="342900" indent="-342900" algn="r" rtl="1">
              <a:lnSpc>
                <a:spcPct val="2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endParaRPr lang="he-IL" sz="16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Segoe UI Light" panose="020B0502040204020203" pitchFamily="34" charset="0"/>
              <a:sym typeface="Gisha"/>
            </a:endParaRPr>
          </a:p>
          <a:p>
            <a:pPr marL="342900" indent="-342900" algn="r" rtl="1">
              <a:lnSpc>
                <a:spcPct val="250000"/>
              </a:lnSpc>
              <a:buClr>
                <a:schemeClr val="dk1"/>
              </a:buClr>
              <a:buSzPts val="1400"/>
              <a:buFont typeface="+mj-lt"/>
              <a:buAutoNum type="arabicPeriod"/>
            </a:pPr>
            <a:endParaRPr lang="he-IL" sz="1600" dirty="0">
              <a:latin typeface="Calibri" panose="020F0502020204030204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36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71;p19"/>
          <p:cNvSpPr txBox="1"/>
          <p:nvPr/>
        </p:nvSpPr>
        <p:spPr>
          <a:xfrm>
            <a:off x="8088283" y="717574"/>
            <a:ext cx="325151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 rtl="1"/>
            <a:r>
              <a:rPr lang="he-IL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ב 3.   אילוצי נתונים</a:t>
            </a:r>
            <a:endParaRPr lang="he-IL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Google Shape;173;p19"/>
          <p:cNvSpPr txBox="1"/>
          <p:nvPr/>
        </p:nvSpPr>
        <p:spPr>
          <a:xfrm>
            <a:off x="1795549" y="3980137"/>
            <a:ext cx="10135663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8900" marR="0"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he-IL" sz="1600" dirty="0">
              <a:solidFill>
                <a:schemeClr val="accent1">
                  <a:lumMod val="75000"/>
                </a:schemeClr>
              </a:solidFill>
              <a:latin typeface="Gisha"/>
              <a:ea typeface="Gisha"/>
              <a:cs typeface="Gisha"/>
              <a:sym typeface="Gisha"/>
            </a:endParaRPr>
          </a:p>
          <a:p>
            <a:pPr marL="4318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he-IL" sz="1600" dirty="0">
                <a:solidFill>
                  <a:schemeClr val="accent1">
                    <a:lumMod val="75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איחוד מפתחות.</a:t>
            </a:r>
          </a:p>
          <a:p>
            <a:pPr marL="4318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he-IL" sz="1600" dirty="0">
                <a:solidFill>
                  <a:schemeClr val="accent1">
                    <a:lumMod val="75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איחוד מפתחות.</a:t>
            </a:r>
          </a:p>
          <a:p>
            <a:pPr marL="4318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he-IL" sz="1600" dirty="0">
                <a:solidFill>
                  <a:schemeClr val="accent1">
                    <a:lumMod val="75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מספר מפגשים לקורס נע בין 7 עד 12 מפגשים.</a:t>
            </a:r>
          </a:p>
          <a:p>
            <a:pPr marL="4318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he-IL" sz="1600" dirty="0">
                <a:solidFill>
                  <a:schemeClr val="accent1">
                    <a:lumMod val="75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הקטגוריות האפשריות לחוגים :תפירה, התעמלות, אפיה, ריקוד.</a:t>
            </a:r>
          </a:p>
          <a:p>
            <a:pPr marL="4318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he-IL" sz="1600" dirty="0">
                <a:solidFill>
                  <a:schemeClr val="accent1">
                    <a:lumMod val="75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ימי הפעילות של המתנ"ס בין ראשון ל-חמישי.</a:t>
            </a:r>
          </a:p>
          <a:p>
            <a:pPr marL="4318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he-IL" sz="1600" dirty="0">
                <a:solidFill>
                  <a:schemeClr val="accent1">
                    <a:lumMod val="75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שעות הפעילות לקבוצה בין 16:00 עד 20:00.</a:t>
            </a:r>
          </a:p>
          <a:p>
            <a:pPr marL="4318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r>
              <a:rPr lang="he-IL" sz="1600" dirty="0">
                <a:solidFill>
                  <a:schemeClr val="accent1">
                    <a:lumMod val="75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מחיר הקורס נע בין 500 עד 1000</a:t>
            </a:r>
          </a:p>
          <a:p>
            <a:pPr marL="88900" marR="0" lvl="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he-IL" sz="1400" dirty="0">
              <a:solidFill>
                <a:srgbClr val="00B0F0"/>
              </a:solidFill>
              <a:latin typeface="Gisha"/>
              <a:ea typeface="Gisha"/>
              <a:cs typeface="Gisha"/>
              <a:sym typeface="Gisha"/>
            </a:endParaRPr>
          </a:p>
          <a:p>
            <a:pPr marL="431800" marR="0" lvl="0" indent="-342900" algn="r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+mj-lt"/>
              <a:buAutoNum type="arabicPeriod"/>
            </a:pPr>
            <a:endParaRPr lang="he-IL" sz="1400" dirty="0">
              <a:solidFill>
                <a:srgbClr val="00B0F0"/>
              </a:solidFill>
              <a:latin typeface="Gisha"/>
              <a:ea typeface="Gisha"/>
              <a:cs typeface="Gisha"/>
              <a:sym typeface="Gish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523" y="2242026"/>
            <a:ext cx="300896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</a:p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4</a:t>
            </a:r>
          </a:p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5</a:t>
            </a:r>
          </a:p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6</a:t>
            </a:r>
          </a:p>
          <a:p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7</a:t>
            </a:r>
          </a:p>
          <a:p>
            <a:endParaRPr lang="he-IL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תמונה 3" descr="dataBaseMatnas.sql - Seminar-Server\liberman.matnasDB_temp (SEMINARB\student (55)) - Microsoft SQL Server Management Studio">
            <a:extLst>
              <a:ext uri="{FF2B5EF4-FFF2-40B4-BE49-F238E27FC236}">
                <a16:creationId xmlns:a16="http://schemas.microsoft.com/office/drawing/2014/main" id="{42F0B4D1-846B-4320-A420-8C5171D42B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03" t="45718" r="10986" b="33657"/>
          <a:stretch/>
        </p:blipFill>
        <p:spPr>
          <a:xfrm>
            <a:off x="375419" y="1916494"/>
            <a:ext cx="11401494" cy="192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2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8;p20">
            <a:extLst>
              <a:ext uri="{FF2B5EF4-FFF2-40B4-BE49-F238E27FC236}">
                <a16:creationId xmlns:a16="http://schemas.microsoft.com/office/drawing/2014/main" id="{DE878EB6-AF15-7510-7076-D1C249AB953B}"/>
              </a:ext>
            </a:extLst>
          </p:cNvPr>
          <p:cNvSpPr txBox="1"/>
          <p:nvPr/>
        </p:nvSpPr>
        <p:spPr>
          <a:xfrm>
            <a:off x="6796198" y="440932"/>
            <a:ext cx="457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Gisha"/>
                <a:cs typeface="Gisha"/>
                <a:sym typeface="Gisha"/>
              </a:rPr>
              <a:t>ב.2 דיאגרמת קשרים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Gisha"/>
                <a:cs typeface="Gisha"/>
                <a:sym typeface="Gisha"/>
              </a:rPr>
              <a:t>(DSD)</a:t>
            </a:r>
            <a:endParaRPr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425" y="1191094"/>
            <a:ext cx="10346575" cy="55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3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4;p21">
            <a:extLst>
              <a:ext uri="{FF2B5EF4-FFF2-40B4-BE49-F238E27FC236}">
                <a16:creationId xmlns:a16="http://schemas.microsoft.com/office/drawing/2014/main" id="{05FF2CDF-9FA7-7BD5-8A37-F9128EAF3849}"/>
              </a:ext>
            </a:extLst>
          </p:cNvPr>
          <p:cNvSpPr txBox="1"/>
          <p:nvPr/>
        </p:nvSpPr>
        <p:spPr>
          <a:xfrm>
            <a:off x="5962717" y="715718"/>
            <a:ext cx="543323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ג. הפקת מידע וביצוע תהליכים</a:t>
            </a:r>
            <a:endParaRPr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185;p21">
            <a:extLst>
              <a:ext uri="{FF2B5EF4-FFF2-40B4-BE49-F238E27FC236}">
                <a16:creationId xmlns:a16="http://schemas.microsoft.com/office/drawing/2014/main" id="{746B5BF0-D33A-E256-BAD9-EFFB430B99A8}"/>
              </a:ext>
            </a:extLst>
          </p:cNvPr>
          <p:cNvSpPr txBox="1"/>
          <p:nvPr/>
        </p:nvSpPr>
        <p:spPr>
          <a:xfrm>
            <a:off x="4409720" y="1542079"/>
            <a:ext cx="642206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b="1" u="sng" dirty="0">
                <a:solidFill>
                  <a:srgbClr val="5B0E21"/>
                </a:solidFill>
                <a:latin typeface="Gisha"/>
                <a:ea typeface="Gisha"/>
                <a:cs typeface="Gisha"/>
                <a:sym typeface="Gisha"/>
              </a:rPr>
              <a:t>1.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b="1" u="sng" dirty="0">
                <a:solidFill>
                  <a:srgbClr val="5B0E21"/>
                </a:solidFill>
                <a:latin typeface="Gisha"/>
                <a:cs typeface="Gisha"/>
                <a:sym typeface="Gisha"/>
              </a:rPr>
              <a:t>תיאור: </a:t>
            </a:r>
            <a:r>
              <a:rPr lang="he-IL" sz="1600" dirty="0">
                <a:solidFill>
                  <a:srgbClr val="0070C0"/>
                </a:solidFill>
                <a:latin typeface="Curlz MT" panose="04040404050702020202" pitchFamily="82" charset="0"/>
                <a:cs typeface="Gisha"/>
                <a:sym typeface="Gisha"/>
              </a:rPr>
              <a:t>שאילתה המציגה את שם החוג, וכמה מקום פנוי יש בחוג זה.</a:t>
            </a:r>
            <a:endParaRPr sz="1600" dirty="0">
              <a:solidFill>
                <a:srgbClr val="0070C0"/>
              </a:solidFill>
              <a:latin typeface="Curlz MT" panose="04040404050702020202" pitchFamily="82" charset="0"/>
            </a:endParaRPr>
          </a:p>
        </p:txBody>
      </p:sp>
      <p:sp>
        <p:nvSpPr>
          <p:cNvPr id="4" name="Google Shape;186;p21">
            <a:extLst>
              <a:ext uri="{FF2B5EF4-FFF2-40B4-BE49-F238E27FC236}">
                <a16:creationId xmlns:a16="http://schemas.microsoft.com/office/drawing/2014/main" id="{62AA6043-F547-C118-AEC7-363568F1A935}"/>
              </a:ext>
            </a:extLst>
          </p:cNvPr>
          <p:cNvSpPr txBox="1"/>
          <p:nvPr/>
        </p:nvSpPr>
        <p:spPr>
          <a:xfrm>
            <a:off x="387631" y="4451646"/>
            <a:ext cx="64220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b="1" u="sng" dirty="0">
                <a:solidFill>
                  <a:srgbClr val="0070C0"/>
                </a:solidFill>
                <a:latin typeface="Gisha"/>
                <a:ea typeface="Gisha"/>
                <a:cs typeface="Gisha"/>
                <a:sym typeface="Gisha"/>
              </a:rPr>
              <a:t>הפלט לדוגמא:</a:t>
            </a:r>
            <a:endParaRPr sz="1400" b="1" dirty="0">
              <a:solidFill>
                <a:srgbClr val="0070C0"/>
              </a:solidFill>
              <a:latin typeface="Gisha"/>
              <a:ea typeface="Gisha"/>
              <a:cs typeface="Gisha"/>
              <a:sym typeface="Gisha"/>
            </a:endParaRPr>
          </a:p>
        </p:txBody>
      </p:sp>
      <p:sp>
        <p:nvSpPr>
          <p:cNvPr id="7" name="Google Shape;189;p21">
            <a:extLst>
              <a:ext uri="{FF2B5EF4-FFF2-40B4-BE49-F238E27FC236}">
                <a16:creationId xmlns:a16="http://schemas.microsoft.com/office/drawing/2014/main" id="{1FC6F530-E7F5-F92C-DD77-A4C0F45F9CA7}"/>
              </a:ext>
            </a:extLst>
          </p:cNvPr>
          <p:cNvSpPr txBox="1"/>
          <p:nvPr/>
        </p:nvSpPr>
        <p:spPr>
          <a:xfrm>
            <a:off x="7440580" y="1136623"/>
            <a:ext cx="368283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cs typeface="Gisha"/>
                <a:sym typeface="Gisha"/>
              </a:rPr>
              <a:t>שאילתות:</a:t>
            </a:r>
            <a:endParaRPr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3DE0C4-1D7A-06DB-4940-886911163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65" t="27744" r="2718" b="46263"/>
          <a:stretch/>
        </p:blipFill>
        <p:spPr>
          <a:xfrm>
            <a:off x="1184724" y="2284329"/>
            <a:ext cx="8608292" cy="17826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BE8F47-FEF9-60BB-4F2B-59937B8FCF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85" t="32015" r="72473" b="59862"/>
          <a:stretch/>
        </p:blipFill>
        <p:spPr>
          <a:xfrm>
            <a:off x="2438398" y="4975411"/>
            <a:ext cx="3592983" cy="125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85;p21">
            <a:extLst>
              <a:ext uri="{FF2B5EF4-FFF2-40B4-BE49-F238E27FC236}">
                <a16:creationId xmlns:a16="http://schemas.microsoft.com/office/drawing/2014/main" id="{E98799B3-4F4E-191C-6005-3A71999BBB4A}"/>
              </a:ext>
            </a:extLst>
          </p:cNvPr>
          <p:cNvSpPr txBox="1"/>
          <p:nvPr/>
        </p:nvSpPr>
        <p:spPr>
          <a:xfrm>
            <a:off x="5056265" y="572261"/>
            <a:ext cx="642206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b="1" u="sng" dirty="0">
                <a:solidFill>
                  <a:srgbClr val="5B0E21"/>
                </a:solidFill>
                <a:latin typeface="Gisha"/>
                <a:ea typeface="Gisha"/>
                <a:cs typeface="Gisha"/>
                <a:sym typeface="Gisha"/>
              </a:rPr>
              <a:t>2.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b="1" u="sng" dirty="0">
                <a:solidFill>
                  <a:srgbClr val="5B0E21"/>
                </a:solidFill>
                <a:latin typeface="Gisha"/>
                <a:cs typeface="Gisha"/>
                <a:sym typeface="Gisha"/>
              </a:rPr>
              <a:t>תיאור: </a:t>
            </a:r>
            <a:r>
              <a:rPr lang="he-IL" sz="1600" dirty="0">
                <a:solidFill>
                  <a:srgbClr val="0070C0"/>
                </a:solidFill>
                <a:latin typeface="Curlz MT" panose="04040404050702020202" pitchFamily="82" charset="0"/>
                <a:cs typeface="Gisha"/>
                <a:sym typeface="Gisha"/>
              </a:rPr>
              <a:t>שאילתה המציגה את רישומי התלמידים  לחוגים.</a:t>
            </a:r>
            <a:endParaRPr sz="1600" dirty="0">
              <a:solidFill>
                <a:srgbClr val="0070C0"/>
              </a:solidFill>
              <a:latin typeface="Curlz MT" panose="04040404050702020202" pitchFamily="82" charset="0"/>
            </a:endParaRPr>
          </a:p>
        </p:txBody>
      </p:sp>
      <p:sp>
        <p:nvSpPr>
          <p:cNvPr id="4" name="Google Shape;186;p21">
            <a:extLst>
              <a:ext uri="{FF2B5EF4-FFF2-40B4-BE49-F238E27FC236}">
                <a16:creationId xmlns:a16="http://schemas.microsoft.com/office/drawing/2014/main" id="{21747FE8-AC32-D187-5749-E0F5F54F3851}"/>
              </a:ext>
            </a:extLst>
          </p:cNvPr>
          <p:cNvSpPr txBox="1"/>
          <p:nvPr/>
        </p:nvSpPr>
        <p:spPr>
          <a:xfrm>
            <a:off x="4525522" y="4082191"/>
            <a:ext cx="64220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b="1" u="sng" dirty="0">
                <a:solidFill>
                  <a:srgbClr val="0070C0"/>
                </a:solidFill>
                <a:latin typeface="Gisha"/>
                <a:ea typeface="Gisha"/>
                <a:cs typeface="Gisha"/>
                <a:sym typeface="Gisha"/>
              </a:rPr>
              <a:t>הפלט לדוגמא:</a:t>
            </a:r>
            <a:endParaRPr sz="1400" b="1" dirty="0">
              <a:solidFill>
                <a:srgbClr val="0070C0"/>
              </a:solidFill>
              <a:latin typeface="Gisha"/>
              <a:ea typeface="Gisha"/>
              <a:cs typeface="Gisha"/>
              <a:sym typeface="Gish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FC2876-0637-8BE0-4E18-E34507AA11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418" t="37474" r="5828" b="52435"/>
          <a:stretch/>
        </p:blipFill>
        <p:spPr>
          <a:xfrm>
            <a:off x="723944" y="2355273"/>
            <a:ext cx="11395261" cy="928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F930F8-72F2-7282-4109-719E1D0F7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24" t="78115" r="72287" b="10303"/>
          <a:stretch/>
        </p:blipFill>
        <p:spPr>
          <a:xfrm>
            <a:off x="5829244" y="4631507"/>
            <a:ext cx="3814619" cy="186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12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5;p21">
            <a:extLst>
              <a:ext uri="{FF2B5EF4-FFF2-40B4-BE49-F238E27FC236}">
                <a16:creationId xmlns:a16="http://schemas.microsoft.com/office/drawing/2014/main" id="{672BE532-103C-8099-88A0-864CB4787318}"/>
              </a:ext>
            </a:extLst>
          </p:cNvPr>
          <p:cNvSpPr txBox="1"/>
          <p:nvPr/>
        </p:nvSpPr>
        <p:spPr>
          <a:xfrm>
            <a:off x="4760429" y="787414"/>
            <a:ext cx="642206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 dirty="0">
                <a:solidFill>
                  <a:srgbClr val="5B0E21"/>
                </a:solidFill>
                <a:latin typeface="Gisha"/>
                <a:ea typeface="Gisha"/>
                <a:cs typeface="Gisha"/>
                <a:sym typeface="Gisha"/>
              </a:rPr>
              <a:t>3</a:t>
            </a:r>
            <a:r>
              <a:rPr lang="he-IL" sz="1400" b="1" u="sng" dirty="0">
                <a:solidFill>
                  <a:srgbClr val="5B0E21"/>
                </a:solidFill>
                <a:latin typeface="Gisha"/>
                <a:ea typeface="Gisha"/>
                <a:cs typeface="Gisha"/>
                <a:sym typeface="Gisha"/>
              </a:rPr>
              <a:t>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b="1" u="sng" dirty="0">
                <a:solidFill>
                  <a:srgbClr val="5B0E21"/>
                </a:solidFill>
                <a:latin typeface="Gisha"/>
                <a:cs typeface="Gisha"/>
                <a:sym typeface="Gisha"/>
              </a:rPr>
              <a:t>תיאור: </a:t>
            </a:r>
            <a:r>
              <a:rPr lang="he-IL" sz="1600" dirty="0">
                <a:solidFill>
                  <a:srgbClr val="0070C0"/>
                </a:solidFill>
                <a:latin typeface="Curlz MT" panose="04040404050702020202" pitchFamily="82" charset="0"/>
                <a:cs typeface="Gisha"/>
                <a:sym typeface="Gisha"/>
              </a:rPr>
              <a:t>שאילתה המעדכנת את החוב של </a:t>
            </a:r>
            <a:r>
              <a:rPr lang="en-US" sz="1600" dirty="0">
                <a:solidFill>
                  <a:srgbClr val="0070C0"/>
                </a:solidFill>
                <a:latin typeface="Curlz MT" panose="04040404050702020202" pitchFamily="82" charset="0"/>
                <a:cs typeface="Gisha"/>
                <a:sym typeface="Gisha"/>
              </a:rPr>
              <a:t> </a:t>
            </a:r>
            <a:r>
              <a:rPr lang="he-IL" sz="1600" dirty="0">
                <a:solidFill>
                  <a:srgbClr val="0070C0"/>
                </a:solidFill>
                <a:latin typeface="Curlz MT" panose="04040404050702020202" pitchFamily="82" charset="0"/>
                <a:cs typeface="Gisha"/>
                <a:sym typeface="Gisha"/>
              </a:rPr>
              <a:t>תלמיד בהתאם למחיר החוג שנרשם.</a:t>
            </a:r>
            <a:endParaRPr sz="1600" dirty="0">
              <a:solidFill>
                <a:srgbClr val="0070C0"/>
              </a:solidFill>
              <a:latin typeface="Curlz MT" panose="04040404050702020202" pitchFamily="82" charset="0"/>
            </a:endParaRPr>
          </a:p>
        </p:txBody>
      </p:sp>
      <p:sp>
        <p:nvSpPr>
          <p:cNvPr id="3" name="Google Shape;186;p21">
            <a:extLst>
              <a:ext uri="{FF2B5EF4-FFF2-40B4-BE49-F238E27FC236}">
                <a16:creationId xmlns:a16="http://schemas.microsoft.com/office/drawing/2014/main" id="{650166CF-0B04-ED28-5815-AA20CC32C333}"/>
              </a:ext>
            </a:extLst>
          </p:cNvPr>
          <p:cNvSpPr txBox="1"/>
          <p:nvPr/>
        </p:nvSpPr>
        <p:spPr>
          <a:xfrm>
            <a:off x="4229686" y="4297344"/>
            <a:ext cx="64220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b="1" u="sng" dirty="0">
                <a:solidFill>
                  <a:srgbClr val="0070C0"/>
                </a:solidFill>
                <a:latin typeface="Gisha"/>
                <a:ea typeface="Gisha"/>
                <a:cs typeface="Gisha"/>
                <a:sym typeface="Gisha"/>
              </a:rPr>
              <a:t>הפלט לדוגמא:</a:t>
            </a:r>
            <a:endParaRPr sz="1400" b="1" dirty="0">
              <a:solidFill>
                <a:srgbClr val="0070C0"/>
              </a:solidFill>
              <a:latin typeface="Gisha"/>
              <a:ea typeface="Gisha"/>
              <a:cs typeface="Gisha"/>
              <a:sym typeface="Gish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E387AD-157C-576B-2442-F2914F686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34" t="37385" r="3942" b="34419"/>
          <a:stretch/>
        </p:blipFill>
        <p:spPr>
          <a:xfrm>
            <a:off x="537977" y="1881554"/>
            <a:ext cx="10255432" cy="2241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FBF160-7F8B-9E34-1B81-AD9A2E1B2F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54" t="78275" r="68206" b="10352"/>
          <a:stretch/>
        </p:blipFill>
        <p:spPr>
          <a:xfrm>
            <a:off x="5680546" y="4662914"/>
            <a:ext cx="3520343" cy="139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70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5;p21">
            <a:extLst>
              <a:ext uri="{FF2B5EF4-FFF2-40B4-BE49-F238E27FC236}">
                <a16:creationId xmlns:a16="http://schemas.microsoft.com/office/drawing/2014/main" id="{79D67802-7796-491D-3605-C058981E8F0E}"/>
              </a:ext>
            </a:extLst>
          </p:cNvPr>
          <p:cNvSpPr txBox="1"/>
          <p:nvPr/>
        </p:nvSpPr>
        <p:spPr>
          <a:xfrm>
            <a:off x="4806611" y="793082"/>
            <a:ext cx="6422065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b="1" u="sng" dirty="0">
                <a:solidFill>
                  <a:srgbClr val="5B0E21"/>
                </a:solidFill>
                <a:latin typeface="Gisha"/>
                <a:ea typeface="Gisha"/>
                <a:cs typeface="Gisha"/>
                <a:sym typeface="Gisha"/>
              </a:rPr>
              <a:t>4.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b="1" u="sng" dirty="0">
                <a:solidFill>
                  <a:srgbClr val="5B0E21"/>
                </a:solidFill>
                <a:latin typeface="Gisha"/>
                <a:cs typeface="Gisha"/>
                <a:sym typeface="Gisha"/>
              </a:rPr>
              <a:t>תיאור: </a:t>
            </a:r>
            <a:r>
              <a:rPr lang="he-IL" sz="1600" dirty="0">
                <a:solidFill>
                  <a:srgbClr val="0070C0"/>
                </a:solidFill>
                <a:latin typeface="Curlz MT" panose="04040404050702020202" pitchFamily="82" charset="0"/>
                <a:cs typeface="Gisha"/>
                <a:sym typeface="Gisha"/>
              </a:rPr>
              <a:t>שאילתה המציגה את התלמידים הרשומים לחוג מסוים(102).</a:t>
            </a:r>
            <a:endParaRPr sz="1600" dirty="0">
              <a:solidFill>
                <a:srgbClr val="0070C0"/>
              </a:solidFill>
              <a:latin typeface="Curlz MT" panose="04040404050702020202" pitchFamily="82" charset="0"/>
            </a:endParaRPr>
          </a:p>
        </p:txBody>
      </p:sp>
      <p:sp>
        <p:nvSpPr>
          <p:cNvPr id="3" name="Google Shape;186;p21">
            <a:extLst>
              <a:ext uri="{FF2B5EF4-FFF2-40B4-BE49-F238E27FC236}">
                <a16:creationId xmlns:a16="http://schemas.microsoft.com/office/drawing/2014/main" id="{AF3CFFF1-510B-1F57-27BC-08F2055F3218}"/>
              </a:ext>
            </a:extLst>
          </p:cNvPr>
          <p:cNvSpPr txBox="1"/>
          <p:nvPr/>
        </p:nvSpPr>
        <p:spPr>
          <a:xfrm>
            <a:off x="4229686" y="4297344"/>
            <a:ext cx="64220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b="1" u="sng" dirty="0">
                <a:solidFill>
                  <a:srgbClr val="0070C0"/>
                </a:solidFill>
                <a:latin typeface="Gisha"/>
                <a:ea typeface="Gisha"/>
                <a:cs typeface="Gisha"/>
                <a:sym typeface="Gisha"/>
              </a:rPr>
              <a:t>הפלט לדוגמא:</a:t>
            </a:r>
            <a:endParaRPr sz="1400" b="1" dirty="0">
              <a:solidFill>
                <a:srgbClr val="0070C0"/>
              </a:solidFill>
              <a:latin typeface="Gisha"/>
              <a:ea typeface="Gisha"/>
              <a:cs typeface="Gisha"/>
              <a:sym typeface="Gish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A7CE50-D6D8-0B49-79B0-96C7EAD0B9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61" t="46868" r="36474" b="41550"/>
          <a:stretch/>
        </p:blipFill>
        <p:spPr>
          <a:xfrm>
            <a:off x="417140" y="1979680"/>
            <a:ext cx="8290410" cy="1606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A3BB10-6651-CBE7-C063-CB4B232167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" t="68069" r="86630" b="22424"/>
          <a:stretch/>
        </p:blipFill>
        <p:spPr>
          <a:xfrm>
            <a:off x="4470401" y="4605122"/>
            <a:ext cx="2900217" cy="135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361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5;p21">
            <a:extLst>
              <a:ext uri="{FF2B5EF4-FFF2-40B4-BE49-F238E27FC236}">
                <a16:creationId xmlns:a16="http://schemas.microsoft.com/office/drawing/2014/main" id="{69A3EC44-421F-A37C-80DA-5DD5C438B186}"/>
              </a:ext>
            </a:extLst>
          </p:cNvPr>
          <p:cNvSpPr txBox="1"/>
          <p:nvPr/>
        </p:nvSpPr>
        <p:spPr>
          <a:xfrm>
            <a:off x="3463637" y="793083"/>
            <a:ext cx="77650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b="1" u="sng" dirty="0">
                <a:solidFill>
                  <a:srgbClr val="5B0E21"/>
                </a:solidFill>
                <a:latin typeface="Gisha"/>
                <a:ea typeface="Gisha"/>
                <a:cs typeface="Gisha"/>
                <a:sym typeface="Gisha"/>
              </a:rPr>
              <a:t>5.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b="1" u="sng" dirty="0">
                <a:solidFill>
                  <a:srgbClr val="5B0E21"/>
                </a:solidFill>
                <a:latin typeface="Gisha"/>
                <a:cs typeface="Gisha"/>
                <a:sym typeface="Gisha"/>
              </a:rPr>
              <a:t>תיאור: </a:t>
            </a:r>
            <a:r>
              <a:rPr lang="he-IL" sz="1600" dirty="0">
                <a:solidFill>
                  <a:srgbClr val="0070C0"/>
                </a:solidFill>
                <a:latin typeface="Curlz MT" panose="04040404050702020202" pitchFamily="82" charset="0"/>
                <a:cs typeface="Gisha"/>
                <a:sym typeface="Gisha"/>
              </a:rPr>
              <a:t>שאילתה המציגה את התלמידים החריגים- נמצאים ביותר מחוג אחד באותו יום ושעה</a:t>
            </a:r>
            <a:endParaRPr sz="1600" dirty="0">
              <a:solidFill>
                <a:srgbClr val="0070C0"/>
              </a:solidFill>
              <a:latin typeface="Curlz MT" panose="04040404050702020202" pitchFamily="82" charset="0"/>
            </a:endParaRPr>
          </a:p>
        </p:txBody>
      </p:sp>
      <p:sp>
        <p:nvSpPr>
          <p:cNvPr id="3" name="Google Shape;186;p21">
            <a:extLst>
              <a:ext uri="{FF2B5EF4-FFF2-40B4-BE49-F238E27FC236}">
                <a16:creationId xmlns:a16="http://schemas.microsoft.com/office/drawing/2014/main" id="{219AF96A-1147-05B5-364E-ACEF4177576B}"/>
              </a:ext>
            </a:extLst>
          </p:cNvPr>
          <p:cNvSpPr txBox="1"/>
          <p:nvPr/>
        </p:nvSpPr>
        <p:spPr>
          <a:xfrm>
            <a:off x="4229686" y="4297344"/>
            <a:ext cx="642206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400" b="1" u="sng" dirty="0">
                <a:solidFill>
                  <a:srgbClr val="0070C0"/>
                </a:solidFill>
                <a:latin typeface="Gisha"/>
                <a:ea typeface="Gisha"/>
                <a:cs typeface="Gisha"/>
                <a:sym typeface="Gisha"/>
              </a:rPr>
              <a:t>הפלט לדוגמא:</a:t>
            </a:r>
            <a:endParaRPr sz="1400" b="1" dirty="0">
              <a:solidFill>
                <a:srgbClr val="0070C0"/>
              </a:solidFill>
              <a:latin typeface="Gisha"/>
              <a:ea typeface="Gisha"/>
              <a:cs typeface="Gisha"/>
              <a:sym typeface="Gish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232FD5-8321-3F8E-42CC-50632558D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849" y="4605122"/>
            <a:ext cx="6452056" cy="1888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8FDA6C-FFEC-D258-E898-0689E8C633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144"/>
          <a:stretch/>
        </p:blipFill>
        <p:spPr>
          <a:xfrm>
            <a:off x="767737" y="1574207"/>
            <a:ext cx="9732736" cy="23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83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15;p24">
            <a:extLst>
              <a:ext uri="{FF2B5EF4-FFF2-40B4-BE49-F238E27FC236}">
                <a16:creationId xmlns:a16="http://schemas.microsoft.com/office/drawing/2014/main" id="{3D349EBA-1944-76AF-8F22-F420C3417DFB}"/>
              </a:ext>
            </a:extLst>
          </p:cNvPr>
          <p:cNvSpPr txBox="1"/>
          <p:nvPr/>
        </p:nvSpPr>
        <p:spPr>
          <a:xfrm>
            <a:off x="4925990" y="4334711"/>
            <a:ext cx="642206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הצגת הטבלה המדומה:</a:t>
            </a:r>
            <a:endParaRPr b="1" dirty="0">
              <a:solidFill>
                <a:schemeClr val="accent6">
                  <a:lumMod val="60000"/>
                  <a:lumOff val="40000"/>
                </a:schemeClr>
              </a:solidFill>
              <a:latin typeface="Gisha"/>
              <a:ea typeface="Gisha"/>
              <a:cs typeface="Gisha"/>
              <a:sym typeface="Gisha"/>
            </a:endParaRPr>
          </a:p>
        </p:txBody>
      </p:sp>
      <p:sp>
        <p:nvSpPr>
          <p:cNvPr id="6" name="Google Shape;217;p24">
            <a:extLst>
              <a:ext uri="{FF2B5EF4-FFF2-40B4-BE49-F238E27FC236}">
                <a16:creationId xmlns:a16="http://schemas.microsoft.com/office/drawing/2014/main" id="{D0216CD2-4EC5-22A9-24C7-C82B43964AC6}"/>
              </a:ext>
            </a:extLst>
          </p:cNvPr>
          <p:cNvSpPr txBox="1"/>
          <p:nvPr/>
        </p:nvSpPr>
        <p:spPr>
          <a:xfrm>
            <a:off x="7472219" y="574936"/>
            <a:ext cx="368144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6.טבלאה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  <a:r>
              <a:rPr lang="he-IL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מדומה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(views):</a:t>
            </a:r>
            <a:endParaRPr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148CFF-372B-BFE7-F670-AC69D8A8AF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08" t="32189" r="29585" b="50000"/>
          <a:stretch/>
        </p:blipFill>
        <p:spPr>
          <a:xfrm>
            <a:off x="663089" y="2022540"/>
            <a:ext cx="9676572" cy="17200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66AC41-DE17-268D-648E-44BC6314CB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65" t="49055" r="58906" b="44448"/>
          <a:stretch/>
        </p:blipFill>
        <p:spPr>
          <a:xfrm>
            <a:off x="3877111" y="4405771"/>
            <a:ext cx="4773458" cy="596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260ACE-4EB0-732A-BBC5-3E16CB6D0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940" r="67570" b="16094"/>
          <a:stretch/>
        </p:blipFill>
        <p:spPr>
          <a:xfrm>
            <a:off x="3770393" y="5296000"/>
            <a:ext cx="5877819" cy="1126836"/>
          </a:xfrm>
          <a:prstGeom prst="rect">
            <a:avLst/>
          </a:prstGeom>
        </p:spPr>
      </p:pic>
      <p:sp>
        <p:nvSpPr>
          <p:cNvPr id="13" name="Google Shape;215;p24">
            <a:extLst>
              <a:ext uri="{FF2B5EF4-FFF2-40B4-BE49-F238E27FC236}">
                <a16:creationId xmlns:a16="http://schemas.microsoft.com/office/drawing/2014/main" id="{A02937EB-EB51-BA88-FCD5-F2F7E4FB9A2A}"/>
              </a:ext>
            </a:extLst>
          </p:cNvPr>
          <p:cNvSpPr txBox="1"/>
          <p:nvPr/>
        </p:nvSpPr>
        <p:spPr>
          <a:xfrm>
            <a:off x="1937005" y="1187532"/>
            <a:ext cx="967657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View</a:t>
            </a:r>
            <a:r>
              <a:rPr lang="he-IL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לצורך גביית התשלום מהתלמיד 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מעונינים לראות א שמו וסכום החוב (השימוש בטבלה נצרך,וגורם לסדר נכון של הפרטים)</a:t>
            </a:r>
            <a:endParaRPr sz="2000" dirty="0">
              <a:solidFill>
                <a:schemeClr val="accent6">
                  <a:lumMod val="60000"/>
                  <a:lumOff val="40000"/>
                </a:schemeClr>
              </a:solidFill>
              <a:latin typeface="Gisha"/>
              <a:ea typeface="Gisha"/>
              <a:cs typeface="Gisha"/>
              <a:sym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val="724299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3;p26">
            <a:extLst>
              <a:ext uri="{FF2B5EF4-FFF2-40B4-BE49-F238E27FC236}">
                <a16:creationId xmlns:a16="http://schemas.microsoft.com/office/drawing/2014/main" id="{D5A14E91-3511-7523-DA16-BC513457C420}"/>
              </a:ext>
            </a:extLst>
          </p:cNvPr>
          <p:cNvSpPr txBox="1"/>
          <p:nvPr/>
        </p:nvSpPr>
        <p:spPr>
          <a:xfrm>
            <a:off x="1559860" y="1379963"/>
            <a:ext cx="9319126" cy="1076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b="1" u="sng" dirty="0">
                <a:solidFill>
                  <a:srgbClr val="C00000"/>
                </a:solidFill>
                <a:latin typeface="Gisha"/>
                <a:ea typeface="Gisha"/>
                <a:cs typeface="Gisha"/>
                <a:sym typeface="Gisha"/>
              </a:rPr>
              <a:t>7</a:t>
            </a:r>
            <a:r>
              <a:rPr lang="en-US" sz="1600" b="1" u="sng" dirty="0">
                <a:solidFill>
                  <a:srgbClr val="5B0E21"/>
                </a:solidFill>
                <a:latin typeface="Gisha"/>
                <a:ea typeface="Gisha"/>
                <a:cs typeface="Gisha"/>
                <a:sym typeface="Gisha"/>
              </a:rPr>
              <a:t>.</a:t>
            </a:r>
            <a:br>
              <a:rPr lang="en-US" sz="1600" b="1" u="sng" dirty="0">
                <a:solidFill>
                  <a:srgbClr val="5B0E21"/>
                </a:solidFill>
                <a:latin typeface="Gisha"/>
                <a:ea typeface="Gisha"/>
                <a:cs typeface="Gisha"/>
                <a:sym typeface="Gisha"/>
              </a:rPr>
            </a:br>
            <a:r>
              <a:rPr lang="he-IL" sz="16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תיאור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: </a:t>
            </a:r>
            <a:b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</a:br>
            <a:r>
              <a:rPr lang="he-IL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מזניק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(trigger) </a:t>
            </a:r>
            <a:r>
              <a:rPr lang="he-IL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שמעדכן אוטומטית את </a:t>
            </a:r>
            <a:r>
              <a:rPr lang="he-IL" sz="16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החוב</a:t>
            </a:r>
            <a:r>
              <a:rPr lang="he-IL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כאשר תלמיד נרשם פעם נוספת יהיה לו </a:t>
            </a:r>
            <a:r>
              <a:rPr lang="he-IL" sz="16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הנחה</a:t>
            </a:r>
            <a:r>
              <a:rPr lang="he-IL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של 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10% </a:t>
            </a:r>
            <a:r>
              <a:rPr lang="en-US" sz="1600" b="1" dirty="0" err="1">
                <a:solidFill>
                  <a:srgbClr val="5B0E21"/>
                </a:solidFill>
                <a:latin typeface="Gisha"/>
                <a:ea typeface="Gisha"/>
                <a:cs typeface="Gisha"/>
                <a:sym typeface="Gisha"/>
              </a:rPr>
              <a:t>מענה</a:t>
            </a:r>
            <a:r>
              <a:rPr lang="en-US" sz="1600" b="1" dirty="0">
                <a:solidFill>
                  <a:srgbClr val="5B0E21"/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  <a:r>
              <a:rPr lang="en-US" sz="1600" b="1" dirty="0" err="1">
                <a:solidFill>
                  <a:srgbClr val="5B0E21"/>
                </a:solidFill>
                <a:latin typeface="Gisha"/>
                <a:ea typeface="Gisha"/>
                <a:cs typeface="Gisha"/>
                <a:sym typeface="Gisha"/>
              </a:rPr>
              <a:t>למטרה</a:t>
            </a:r>
            <a:r>
              <a:rPr lang="en-US" sz="1600" b="1" dirty="0">
                <a:solidFill>
                  <a:srgbClr val="5B0E21"/>
                </a:solidFill>
                <a:latin typeface="Gisha"/>
                <a:ea typeface="Gisha"/>
                <a:cs typeface="Gisha"/>
                <a:sym typeface="Gisha"/>
              </a:rPr>
              <a:t> 4)</a:t>
            </a:r>
            <a:endParaRPr sz="2000" dirty="0"/>
          </a:p>
        </p:txBody>
      </p:sp>
      <p:sp>
        <p:nvSpPr>
          <p:cNvPr id="4" name="Google Shape;235;p26">
            <a:extLst>
              <a:ext uri="{FF2B5EF4-FFF2-40B4-BE49-F238E27FC236}">
                <a16:creationId xmlns:a16="http://schemas.microsoft.com/office/drawing/2014/main" id="{D32A9D97-FA70-354D-4DFF-F54C6BE74C8A}"/>
              </a:ext>
            </a:extLst>
          </p:cNvPr>
          <p:cNvSpPr txBox="1"/>
          <p:nvPr/>
        </p:nvSpPr>
        <p:spPr>
          <a:xfrm>
            <a:off x="7851415" y="768584"/>
            <a:ext cx="341305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מזניקים</a:t>
            </a:r>
            <a:r>
              <a:rPr lang="en-US" sz="24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(Triggers):</a:t>
            </a:r>
            <a:endParaRPr sz="2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תמונה 2" descr="matnasAvigaily.sql - SEMINAR-SERVER\LIBERMAN.matnasDB_temp (SEMINARB\student (56))* - Microsoft SQL Server Management Studio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9" t="23687" r="40000" b="61188"/>
          <a:stretch/>
        </p:blipFill>
        <p:spPr>
          <a:xfrm>
            <a:off x="1708484" y="3046305"/>
            <a:ext cx="9156616" cy="174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9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C9E98-1B56-2B98-7107-3F85D80D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64" y="387926"/>
            <a:ext cx="11342254" cy="6470073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he-IL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cs typeface="Aharoni" panose="02010803020104030203" pitchFamily="2" charset="-79"/>
              </a:rPr>
              <a:t>תוכן ענינים:</a:t>
            </a:r>
          </a:p>
          <a:p>
            <a:pPr marL="0" indent="0" algn="r">
              <a:buNone/>
            </a:pPr>
            <a:r>
              <a:rPr lang="he-IL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מבוא........................................................................................................ 3</a:t>
            </a:r>
          </a:p>
          <a:p>
            <a:pPr marL="0" indent="0" algn="r">
              <a:buNone/>
            </a:pPr>
            <a:r>
              <a:rPr lang="he-IL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מטרות הפרויקט........................................................................................ 4  </a:t>
            </a:r>
          </a:p>
          <a:p>
            <a:pPr marL="0" indent="0" algn="r">
              <a:buNone/>
            </a:pPr>
            <a:r>
              <a:rPr lang="he-IL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טבלאות.....................................................................................................5 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r">
              <a:buNone/>
            </a:pPr>
            <a:r>
              <a:rPr lang="he-IL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משתמשי המערכת......................................................................................8  </a:t>
            </a:r>
          </a:p>
          <a:p>
            <a:pPr marL="0" indent="0" algn="r">
              <a:buNone/>
            </a:pPr>
            <a:r>
              <a:rPr lang="he-IL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תיאור הנתונים:</a:t>
            </a:r>
          </a:p>
          <a:p>
            <a:pPr marL="0" indent="0" algn="r">
              <a:buNone/>
            </a:pPr>
            <a:r>
              <a:rPr lang="he-IL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תרשים ישות קשרים............................................................................... 9</a:t>
            </a:r>
          </a:p>
          <a:p>
            <a:pPr marL="0" indent="0" algn="r">
              <a:buNone/>
            </a:pPr>
            <a:r>
              <a:rPr lang="he-IL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  </a:t>
            </a:r>
            <a:r>
              <a:rPr lang="he-IL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תיאור התלויות.......................................................................................... 10</a:t>
            </a:r>
          </a:p>
          <a:p>
            <a:pPr marL="0" indent="0" algn="r">
              <a:buNone/>
            </a:pPr>
            <a:r>
              <a:rPr lang="he-IL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אילוצי נתונים............................................................................................ 11</a:t>
            </a:r>
          </a:p>
          <a:p>
            <a:pPr marL="0" indent="0" algn="r">
              <a:buNone/>
            </a:pPr>
            <a:r>
              <a:rPr lang="he-IL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דיאגרמת קשרים..........................................................................................12 </a:t>
            </a:r>
          </a:p>
          <a:p>
            <a:pPr marL="0" indent="0" algn="r">
              <a:buNone/>
            </a:pPr>
            <a:r>
              <a:rPr lang="he-IL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הפקת מידע וביצוע תהליכים........................................................................13</a:t>
            </a:r>
          </a:p>
          <a:p>
            <a:pPr marL="0" indent="0" algn="r">
              <a:buNone/>
            </a:pPr>
            <a:r>
              <a:rPr lang="he-IL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18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…………...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……………………………………………………………...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VIEW</a:t>
            </a:r>
            <a:endParaRPr lang="he-IL" sz="2400" dirty="0">
              <a:solidFill>
                <a:schemeClr val="accent6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r">
              <a:buNone/>
            </a:pPr>
            <a:r>
              <a:rPr lang="he-IL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-מזניקים.......................................................................................20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Trigger</a:t>
            </a:r>
            <a:endParaRPr lang="he-IL" sz="2400" dirty="0">
              <a:solidFill>
                <a:schemeClr val="accent6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r">
              <a:buNone/>
            </a:pPr>
            <a:r>
              <a:rPr lang="he-IL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פונקציה…………………………………………………….....................21</a:t>
            </a:r>
          </a:p>
          <a:p>
            <a:pPr marL="0" indent="0" algn="r">
              <a:buNone/>
            </a:pPr>
            <a:r>
              <a:rPr lang="he-IL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פורצדורות</a:t>
            </a:r>
            <a:r>
              <a:rPr lang="he-IL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……………………………………………………............……..............22</a:t>
            </a:r>
          </a:p>
        </p:txBody>
      </p:sp>
    </p:spTree>
    <p:extLst>
      <p:ext uri="{BB962C8B-B14F-4D97-AF65-F5344CB8AC3E}">
        <p14:creationId xmlns:p14="http://schemas.microsoft.com/office/powerpoint/2010/main" val="3650174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3;p26">
            <a:extLst>
              <a:ext uri="{FF2B5EF4-FFF2-40B4-BE49-F238E27FC236}">
                <a16:creationId xmlns:a16="http://schemas.microsoft.com/office/drawing/2014/main" id="{3D08217B-7B6B-8868-12ED-E33F1B6D75CD}"/>
              </a:ext>
            </a:extLst>
          </p:cNvPr>
          <p:cNvSpPr txBox="1"/>
          <p:nvPr/>
        </p:nvSpPr>
        <p:spPr>
          <a:xfrm>
            <a:off x="1478091" y="1199934"/>
            <a:ext cx="976736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b="1" u="sng" dirty="0">
                <a:solidFill>
                  <a:srgbClr val="C00000"/>
                </a:solidFill>
                <a:latin typeface="Gisha"/>
                <a:ea typeface="Gisha"/>
                <a:cs typeface="Gisha"/>
                <a:sym typeface="Gisha"/>
              </a:rPr>
              <a:t>8</a:t>
            </a:r>
            <a:r>
              <a:rPr lang="en-US" sz="1600" b="1" u="sng" dirty="0">
                <a:solidFill>
                  <a:srgbClr val="5B0E21"/>
                </a:solidFill>
                <a:latin typeface="Gisha"/>
                <a:ea typeface="Gisha"/>
                <a:cs typeface="Gisha"/>
                <a:sym typeface="Gisha"/>
              </a:rPr>
              <a:t>.</a:t>
            </a:r>
            <a:br>
              <a:rPr lang="en-US" sz="1600" b="1" u="sng" dirty="0">
                <a:solidFill>
                  <a:srgbClr val="5B0E21"/>
                </a:solidFill>
                <a:latin typeface="Gisha"/>
                <a:ea typeface="Gisha"/>
                <a:cs typeface="Gisha"/>
                <a:sym typeface="Gisha"/>
              </a:rPr>
            </a:br>
            <a:r>
              <a:rPr lang="he-IL" sz="16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תיאור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: </a:t>
            </a:r>
            <a:b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</a:br>
            <a:r>
              <a:rPr lang="he-IL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מזניק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(trigger) </a:t>
            </a:r>
            <a:r>
              <a:rPr lang="he-IL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שמעדכן אוטומטית את הסטטוס כאשר תלמיד נרשם לקבוצה פעילה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>
                <a:solidFill>
                  <a:srgbClr val="5B0E21"/>
                </a:solidFill>
                <a:latin typeface="Gisha"/>
                <a:ea typeface="Gisha"/>
                <a:cs typeface="Gisha"/>
                <a:sym typeface="Gisha"/>
              </a:rPr>
              <a:t>מענה</a:t>
            </a:r>
            <a:r>
              <a:rPr lang="en-US" sz="1600" b="1" dirty="0">
                <a:solidFill>
                  <a:srgbClr val="5B0E21"/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  <a:r>
              <a:rPr lang="en-US" sz="1600" b="1" dirty="0" err="1">
                <a:solidFill>
                  <a:srgbClr val="5B0E21"/>
                </a:solidFill>
                <a:latin typeface="Gisha"/>
                <a:ea typeface="Gisha"/>
                <a:cs typeface="Gisha"/>
                <a:sym typeface="Gisha"/>
              </a:rPr>
              <a:t>למטרה</a:t>
            </a:r>
            <a:r>
              <a:rPr lang="en-US" sz="1600" b="1" dirty="0">
                <a:solidFill>
                  <a:srgbClr val="5B0E21"/>
                </a:solidFill>
                <a:latin typeface="Gisha"/>
                <a:ea typeface="Gisha"/>
                <a:cs typeface="Gisha"/>
                <a:sym typeface="Gisha"/>
              </a:rPr>
              <a:t> 4)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EDB52E-2C6C-D306-5984-CDB4C2C274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95" t="37980" r="32441" b="39798"/>
          <a:stretch/>
        </p:blipFill>
        <p:spPr>
          <a:xfrm>
            <a:off x="803564" y="2486890"/>
            <a:ext cx="8377383" cy="194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493915-CB32-185A-E5B7-DAEC16816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0" t="64939" r="72881" b="26928"/>
          <a:stretch/>
        </p:blipFill>
        <p:spPr>
          <a:xfrm>
            <a:off x="803564" y="4763008"/>
            <a:ext cx="5303822" cy="10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38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3;p26">
            <a:extLst>
              <a:ext uri="{FF2B5EF4-FFF2-40B4-BE49-F238E27FC236}">
                <a16:creationId xmlns:a16="http://schemas.microsoft.com/office/drawing/2014/main" id="{06ECBEA6-2398-395A-51B1-5EA42F20A2BD}"/>
              </a:ext>
            </a:extLst>
          </p:cNvPr>
          <p:cNvSpPr txBox="1"/>
          <p:nvPr/>
        </p:nvSpPr>
        <p:spPr>
          <a:xfrm>
            <a:off x="5467927" y="784297"/>
            <a:ext cx="5675926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פונקציה:</a:t>
            </a:r>
            <a:br>
              <a:rPr lang="en-US" sz="2400" b="1" u="sng" dirty="0">
                <a:solidFill>
                  <a:schemeClr val="accent2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</a:br>
            <a:r>
              <a:rPr lang="he-IL" b="1" u="sng" dirty="0">
                <a:solidFill>
                  <a:schemeClr val="accent5">
                    <a:lumMod val="5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9.</a:t>
            </a:r>
            <a:endParaRPr lang="he-IL" b="1" u="sng" dirty="0">
              <a:solidFill>
                <a:schemeClr val="accent6">
                  <a:lumMod val="60000"/>
                  <a:lumOff val="40000"/>
                </a:schemeClr>
              </a:solidFill>
              <a:latin typeface="Gisha"/>
              <a:ea typeface="Gisha"/>
              <a:cs typeface="Gisha"/>
              <a:sym typeface="Gisha"/>
            </a:endParaRPr>
          </a:p>
          <a:p>
            <a:pPr algn="r"/>
            <a:r>
              <a:rPr lang="he-IL" sz="16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תיאור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: </a:t>
            </a:r>
            <a:endParaRPr lang="he-IL" sz="18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he-IL" sz="18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פונקציה המחזירה את כמות התלמידים המחכים לפתיחת חוג</a:t>
            </a:r>
            <a:endParaRPr sz="2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7E37A9-2A3B-B924-A61F-1F02FD069B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78" t="26262" r="31432" b="40202"/>
          <a:stretch/>
        </p:blipFill>
        <p:spPr>
          <a:xfrm>
            <a:off x="604750" y="2046140"/>
            <a:ext cx="7791103" cy="2694424"/>
          </a:xfrm>
          <a:prstGeom prst="rect">
            <a:avLst/>
          </a:prstGeom>
        </p:spPr>
      </p:pic>
      <p:sp>
        <p:nvSpPr>
          <p:cNvPr id="7" name="Google Shape;233;p26">
            <a:extLst>
              <a:ext uri="{FF2B5EF4-FFF2-40B4-BE49-F238E27FC236}">
                <a16:creationId xmlns:a16="http://schemas.microsoft.com/office/drawing/2014/main" id="{15E4CD38-EE79-9286-DB04-2B835750AC69}"/>
              </a:ext>
            </a:extLst>
          </p:cNvPr>
          <p:cNvSpPr txBox="1"/>
          <p:nvPr/>
        </p:nvSpPr>
        <p:spPr>
          <a:xfrm>
            <a:off x="5333999" y="4229943"/>
            <a:ext cx="56759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שימוש:</a:t>
            </a:r>
            <a:endParaRPr sz="20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DA521-9A51-A417-102D-CE0F5E43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098" y="4630012"/>
            <a:ext cx="6942422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9E3420-9015-53EC-BDE8-C645775A5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19" y="1920335"/>
            <a:ext cx="10752211" cy="4682837"/>
          </a:xfrm>
          <a:prstGeom prst="rect">
            <a:avLst/>
          </a:prstGeom>
        </p:spPr>
      </p:pic>
      <p:sp>
        <p:nvSpPr>
          <p:cNvPr id="6" name="Google Shape;269;p30">
            <a:extLst>
              <a:ext uri="{FF2B5EF4-FFF2-40B4-BE49-F238E27FC236}">
                <a16:creationId xmlns:a16="http://schemas.microsoft.com/office/drawing/2014/main" id="{3E4CAB81-4C6B-E331-854D-C11D203DDEDF}"/>
              </a:ext>
            </a:extLst>
          </p:cNvPr>
          <p:cNvSpPr txBox="1"/>
          <p:nvPr/>
        </p:nvSpPr>
        <p:spPr>
          <a:xfrm>
            <a:off x="2335442" y="701696"/>
            <a:ext cx="9438792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b="1" u="sng" dirty="0">
                <a:solidFill>
                  <a:srgbClr val="5B0E21"/>
                </a:solidFill>
                <a:latin typeface="Gisha"/>
                <a:ea typeface="Gisha"/>
                <a:cs typeface="Gisha"/>
                <a:sym typeface="Gisha"/>
              </a:rPr>
              <a:t>10. </a:t>
            </a:r>
            <a:r>
              <a:rPr lang="he-IL" sz="1600" b="1" u="sng" dirty="0">
                <a:solidFill>
                  <a:srgbClr val="C00000"/>
                </a:solidFill>
                <a:latin typeface="Gisha"/>
                <a:ea typeface="Gisha"/>
                <a:cs typeface="Gisha"/>
                <a:sym typeface="Gisha"/>
              </a:rPr>
              <a:t>תיאור</a:t>
            </a:r>
            <a:r>
              <a:rPr lang="en-US" sz="1600" b="1" dirty="0">
                <a:solidFill>
                  <a:srgbClr val="C00000"/>
                </a:solidFill>
                <a:latin typeface="Gisha"/>
                <a:ea typeface="Gisha"/>
                <a:cs typeface="Gisha"/>
                <a:sym typeface="Gisha"/>
              </a:rPr>
              <a:t>: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  <a:endParaRPr sz="1600" b="1" dirty="0">
              <a:solidFill>
                <a:schemeClr val="accent6">
                  <a:lumMod val="60000"/>
                  <a:lumOff val="40000"/>
                </a:schemeClr>
              </a:solidFill>
              <a:latin typeface="Gisha"/>
              <a:ea typeface="Gisha"/>
              <a:cs typeface="Gisha"/>
              <a:sym typeface="Gisha"/>
            </a:endParaRPr>
          </a:p>
          <a:p>
            <a:pPr lvl="0" algn="r"/>
            <a:r>
              <a:rPr lang="he-IL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פורצדורה להוספת קבוצה חדשה לחוג </a:t>
            </a:r>
          </a:p>
          <a:p>
            <a:pPr lvl="0" algn="r"/>
            <a:r>
              <a:rPr lang="he-IL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הפורצדורה מקבלת פרמטרים להוספת קבוצה ובודקת שהמורה המלמד/ת פנויים באותו יום ושעה</a:t>
            </a:r>
          </a:p>
          <a:p>
            <a:pPr lvl="0" algn="r"/>
            <a:r>
              <a:rPr lang="he-IL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וכן שהמורה יכול/ה ללמד חוג זה –המין שלה מתאים למין הקורס</a:t>
            </a:r>
          </a:p>
          <a:p>
            <a:pPr lvl="0" algn="r"/>
            <a:r>
              <a:rPr lang="he-IL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וכמובן,שיש מספיק תלמידים המחכים לפתיחת חוג זה(בסטנד בי)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AF24C92-7979-763D-B7C1-C16DF05A712A}"/>
              </a:ext>
            </a:extLst>
          </p:cNvPr>
          <p:cNvSpPr/>
          <p:nvPr/>
        </p:nvSpPr>
        <p:spPr>
          <a:xfrm rot="437787">
            <a:off x="8937698" y="2879485"/>
            <a:ext cx="2387060" cy="1099028"/>
          </a:xfrm>
          <a:prstGeom prst="wedgeRoundRect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/>
                </a:solidFill>
                <a:latin typeface="+mj-lt"/>
              </a:rPr>
              <a:t>הצהרה על משתנים ואיתחול ע"פ הפרמטרים שהתקבלו</a:t>
            </a:r>
            <a:endParaRPr lang="LID4096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Google Shape;242;p27">
            <a:extLst>
              <a:ext uri="{FF2B5EF4-FFF2-40B4-BE49-F238E27FC236}">
                <a16:creationId xmlns:a16="http://schemas.microsoft.com/office/drawing/2014/main" id="{7EE91AF1-6910-111C-9645-E2930BC9F513}"/>
              </a:ext>
            </a:extLst>
          </p:cNvPr>
          <p:cNvSpPr txBox="1"/>
          <p:nvPr/>
        </p:nvSpPr>
        <p:spPr>
          <a:xfrm>
            <a:off x="5207000" y="254826"/>
            <a:ext cx="411959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פורצדורות</a:t>
            </a:r>
            <a:r>
              <a:rPr 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(Procedures):</a:t>
            </a:r>
            <a:endParaRPr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383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29D6E26-7A9A-66C3-9339-C11F532833C8}"/>
              </a:ext>
            </a:extLst>
          </p:cNvPr>
          <p:cNvSpPr/>
          <p:nvPr/>
        </p:nvSpPr>
        <p:spPr>
          <a:xfrm>
            <a:off x="7546109" y="572656"/>
            <a:ext cx="2493819" cy="93287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000" dirty="0">
                <a:solidFill>
                  <a:schemeClr val="accent5">
                    <a:lumMod val="75000"/>
                  </a:schemeClr>
                </a:solidFill>
              </a:rPr>
              <a:t>המשך הוספת קבוצה</a:t>
            </a:r>
          </a:p>
          <a:p>
            <a:pPr algn="ctr"/>
            <a:r>
              <a:rPr lang="he-IL" sz="2000" dirty="0">
                <a:solidFill>
                  <a:schemeClr val="accent5">
                    <a:lumMod val="75000"/>
                  </a:schemeClr>
                </a:solidFill>
              </a:rPr>
              <a:t>בדיקות תקינות</a:t>
            </a:r>
            <a:endParaRPr lang="LID4096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0E4D41-8BA0-E175-77B2-8EB49C0DB9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29" t="20068" r="2179" b="27003"/>
          <a:stretch/>
        </p:blipFill>
        <p:spPr>
          <a:xfrm>
            <a:off x="797993" y="1958108"/>
            <a:ext cx="10867533" cy="401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06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69;p30">
            <a:extLst>
              <a:ext uri="{FF2B5EF4-FFF2-40B4-BE49-F238E27FC236}">
                <a16:creationId xmlns:a16="http://schemas.microsoft.com/office/drawing/2014/main" id="{9A9AD059-A103-BAE0-CAF6-C045E511BC2A}"/>
              </a:ext>
            </a:extLst>
          </p:cNvPr>
          <p:cNvSpPr txBox="1"/>
          <p:nvPr/>
        </p:nvSpPr>
        <p:spPr>
          <a:xfrm>
            <a:off x="1596533" y="1024970"/>
            <a:ext cx="943879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b="1" u="sng" dirty="0">
                <a:solidFill>
                  <a:srgbClr val="5B0E21"/>
                </a:solidFill>
                <a:latin typeface="Gisha"/>
                <a:ea typeface="Gisha"/>
                <a:cs typeface="Gisha"/>
                <a:sym typeface="Gisha"/>
              </a:rPr>
              <a:t>10.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600" b="1" u="sng" dirty="0">
                <a:solidFill>
                  <a:srgbClr val="C00000"/>
                </a:solidFill>
                <a:latin typeface="Gisha"/>
                <a:ea typeface="Gisha"/>
                <a:cs typeface="Gisha"/>
                <a:sym typeface="Gisha"/>
              </a:rPr>
              <a:t>תיאור</a:t>
            </a:r>
            <a:r>
              <a:rPr lang="en-US" sz="1600" b="1" dirty="0">
                <a:solidFill>
                  <a:srgbClr val="C00000"/>
                </a:solidFill>
                <a:latin typeface="Gisha"/>
                <a:ea typeface="Gisha"/>
                <a:cs typeface="Gisha"/>
                <a:sym typeface="Gisha"/>
              </a:rPr>
              <a:t>:</a:t>
            </a:r>
            <a:r>
              <a:rPr lang="en-US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  <a:endParaRPr sz="1600" b="1" dirty="0">
              <a:solidFill>
                <a:schemeClr val="accent6">
                  <a:lumMod val="60000"/>
                  <a:lumOff val="40000"/>
                </a:schemeClr>
              </a:solidFill>
              <a:latin typeface="Gisha"/>
              <a:ea typeface="Gisha"/>
              <a:cs typeface="Gisha"/>
              <a:sym typeface="Gisha"/>
            </a:endParaRPr>
          </a:p>
          <a:p>
            <a:pPr algn="r"/>
            <a:r>
              <a:rPr lang="he-IL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פורצדורה להוספת תלמיד לקבוצה(רישום)  הפורצדורה תבדוק ש</a:t>
            </a:r>
            <a:r>
              <a:rPr lang="he-IL" sz="16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מין</a:t>
            </a:r>
            <a:r>
              <a:rPr lang="he-IL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התלמיד תואם למין החוג ,וכן תבדוק שהתלמיד </a:t>
            </a:r>
            <a:r>
              <a:rPr lang="he-IL" sz="16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פנוי</a:t>
            </a:r>
            <a:r>
              <a:rPr lang="he-IL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באותו זמן - לא רשום לחוג אחר וכן אם יש </a:t>
            </a:r>
            <a:r>
              <a:rPr lang="he-IL" sz="16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מקום</a:t>
            </a:r>
            <a:r>
              <a:rPr lang="he-IL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  <a:r>
              <a:rPr lang="he-IL" sz="16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וגילו</a:t>
            </a:r>
            <a:r>
              <a:rPr lang="he-IL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מתאים לקבוצה וכן </a:t>
            </a:r>
            <a:r>
              <a:rPr lang="he-IL" sz="16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שהחוב</a:t>
            </a:r>
            <a:r>
              <a:rPr lang="he-IL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שלו לא עולה על 1000 וכן שיש </a:t>
            </a:r>
            <a:r>
              <a:rPr lang="he-IL" sz="1600" b="1" u="sng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קבוצה פעילה  </a:t>
            </a:r>
            <a:r>
              <a:rPr lang="he-IL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בהתאם לחוג שמעונין(אם אין מכניסה לסטנד בי ומודיעה לו)</a:t>
            </a:r>
          </a:p>
          <a:p>
            <a:pPr lvl="0" algn="r"/>
            <a:r>
              <a:rPr lang="he-IL" sz="1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B6468D9-D9EB-E27F-E612-B8EBBA2927D7}"/>
              </a:ext>
            </a:extLst>
          </p:cNvPr>
          <p:cNvSpPr/>
          <p:nvPr/>
        </p:nvSpPr>
        <p:spPr>
          <a:xfrm>
            <a:off x="4899891" y="2733963"/>
            <a:ext cx="2041236" cy="3592945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9643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CF36DA-76CD-D5DB-FCFD-664A7A58AC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984"/>
          <a:stretch/>
        </p:blipFill>
        <p:spPr>
          <a:xfrm>
            <a:off x="1560617" y="1072910"/>
            <a:ext cx="8700983" cy="5524979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97B87687-FDD9-55E0-3D8B-1D5D8F2C6E53}"/>
              </a:ext>
            </a:extLst>
          </p:cNvPr>
          <p:cNvSpPr/>
          <p:nvPr/>
        </p:nvSpPr>
        <p:spPr>
          <a:xfrm rot="437787">
            <a:off x="9068070" y="776698"/>
            <a:ext cx="2387060" cy="1099028"/>
          </a:xfrm>
          <a:prstGeom prst="wedgeRoundRect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>
                <a:solidFill>
                  <a:schemeClr val="bg1"/>
                </a:solidFill>
                <a:latin typeface="+mj-lt"/>
              </a:rPr>
              <a:t>הצהרה על משתנים ואיתחול ע"פ הפרמטרים שהתקבלו</a:t>
            </a:r>
            <a:endParaRPr lang="LID4096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675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FAF0F6-5C52-AD91-9AE4-F2ADCC415F20}"/>
              </a:ext>
            </a:extLst>
          </p:cNvPr>
          <p:cNvSpPr/>
          <p:nvPr/>
        </p:nvSpPr>
        <p:spPr>
          <a:xfrm>
            <a:off x="8922327" y="186063"/>
            <a:ext cx="1847273" cy="4248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המשך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07158D-C4CA-2520-E90A-22654BB00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834" y="1119887"/>
            <a:ext cx="8831639" cy="551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9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9DE7C1-D25E-AFF0-9461-2162DDDD9D92}"/>
              </a:ext>
            </a:extLst>
          </p:cNvPr>
          <p:cNvSpPr/>
          <p:nvPr/>
        </p:nvSpPr>
        <p:spPr>
          <a:xfrm>
            <a:off x="9134764" y="969610"/>
            <a:ext cx="1847273" cy="4248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המשך </a:t>
            </a:r>
            <a:endParaRPr lang="LID4096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242EEB-04B6-A71F-A903-C75DC122950C}"/>
              </a:ext>
            </a:extLst>
          </p:cNvPr>
          <p:cNvSpPr/>
          <p:nvPr/>
        </p:nvSpPr>
        <p:spPr>
          <a:xfrm>
            <a:off x="4428835" y="5717936"/>
            <a:ext cx="3149600" cy="868218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dirty="0"/>
              <a:t>סוף!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82487-5809-BEA7-AFC5-0CCD3BFFC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34" y="1851039"/>
            <a:ext cx="8062659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16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7;p14">
            <a:extLst>
              <a:ext uri="{FF2B5EF4-FFF2-40B4-BE49-F238E27FC236}">
                <a16:creationId xmlns:a16="http://schemas.microsoft.com/office/drawing/2014/main" id="{C23F56C0-F66B-143D-A006-35FD10D99239}"/>
              </a:ext>
            </a:extLst>
          </p:cNvPr>
          <p:cNvSpPr txBox="1"/>
          <p:nvPr/>
        </p:nvSpPr>
        <p:spPr>
          <a:xfrm>
            <a:off x="6459227" y="775686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800" b="1" i="0" u="none" strike="noStrike" cap="none" dirty="0">
                <a:solidFill>
                  <a:schemeClr val="accent6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א-מבוא</a:t>
            </a:r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Google Shape;108;p14">
            <a:extLst>
              <a:ext uri="{FF2B5EF4-FFF2-40B4-BE49-F238E27FC236}">
                <a16:creationId xmlns:a16="http://schemas.microsoft.com/office/drawing/2014/main" id="{2C700A81-9811-E5CD-B0E5-4F52F9B96CF5}"/>
              </a:ext>
            </a:extLst>
          </p:cNvPr>
          <p:cNvSpPr txBox="1"/>
          <p:nvPr/>
        </p:nvSpPr>
        <p:spPr>
          <a:xfrm>
            <a:off x="7296726" y="1547447"/>
            <a:ext cx="386380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800" b="1" i="0" u="none" strike="noStrike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א-1. תיאור הארגון </a:t>
            </a:r>
            <a:endParaRPr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Google Shape;109;p14">
            <a:extLst>
              <a:ext uri="{FF2B5EF4-FFF2-40B4-BE49-F238E27FC236}">
                <a16:creationId xmlns:a16="http://schemas.microsoft.com/office/drawing/2014/main" id="{D2C42023-D96E-6017-A5E0-D2CDECD6314C}"/>
              </a:ext>
            </a:extLst>
          </p:cNvPr>
          <p:cNvSpPr txBox="1"/>
          <p:nvPr/>
        </p:nvSpPr>
        <p:spPr>
          <a:xfrm>
            <a:off x="1326091" y="2567709"/>
            <a:ext cx="9705136" cy="3558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המתנ"ס "חוגים לכל גיל "מאפשר חוגים להעשרת הידע ולהנאה מרובה. החוגים כוללים מגוון עשיר של נושאים  הנלמדים בקלות ובהנאה,החוגים מיועדים לכל גיל ,החוגים בהפרדה ונימסרים ע"י מורות ומורים מקצועים ומנוסים.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המתנ"ס פתוח בימים א'-ה' בין השעות 20:00 -16:00.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אורך פעילות חוג: שעה.</a:t>
            </a:r>
            <a:endParaRPr lang="he-I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המנהל פותח חוגים בהתאם לדרישות ולצורך,לפתיחת חוג חדש צריך לפחות 5 משתתפים.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בעת הרישום יש לבדוק האם יש במתנ"ס את החוג פעיל. אם החוג לא פעיל עליו להמתין שיהיה מספר מינימלי של משתתפים ורק אז יוכל להירשם לחוג.</a:t>
            </a:r>
          </a:p>
          <a:p>
            <a:pPr marL="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708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4;p15">
            <a:extLst>
              <a:ext uri="{FF2B5EF4-FFF2-40B4-BE49-F238E27FC236}">
                <a16:creationId xmlns:a16="http://schemas.microsoft.com/office/drawing/2014/main" id="{95EE98E7-5D99-4ECF-F7F1-64F39F02C065}"/>
              </a:ext>
            </a:extLst>
          </p:cNvPr>
          <p:cNvSpPr txBox="1"/>
          <p:nvPr/>
        </p:nvSpPr>
        <p:spPr>
          <a:xfrm>
            <a:off x="6773263" y="1107288"/>
            <a:ext cx="45720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800" b="1" i="0" u="none" strike="noStrike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2-א מטרות הפרויקט</a:t>
            </a:r>
            <a:endParaRPr sz="2400" dirty="0"/>
          </a:p>
        </p:txBody>
      </p:sp>
      <p:sp>
        <p:nvSpPr>
          <p:cNvPr id="5" name="Google Shape;115;p15">
            <a:extLst>
              <a:ext uri="{FF2B5EF4-FFF2-40B4-BE49-F238E27FC236}">
                <a16:creationId xmlns:a16="http://schemas.microsoft.com/office/drawing/2014/main" id="{259B22CF-B30A-8790-AA57-7189FCCFE4EB}"/>
              </a:ext>
            </a:extLst>
          </p:cNvPr>
          <p:cNvSpPr txBox="1"/>
          <p:nvPr/>
        </p:nvSpPr>
        <p:spPr>
          <a:xfrm>
            <a:off x="1" y="2151504"/>
            <a:ext cx="11588524" cy="357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000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פרויקט זה נוצר כדי להגיש מערכת ממוחשבת של המידע המתנהל במתנ"ס בהתאם למטרותיו שפורטו קודם.</a:t>
            </a:r>
            <a:endParaRPr sz="2000" i="0" u="none" strike="noStrike" cap="none" dirty="0">
              <a:solidFill>
                <a:schemeClr val="dk1"/>
              </a:solidFill>
              <a:latin typeface="Gisha"/>
              <a:ea typeface="Gisha"/>
              <a:cs typeface="Gisha"/>
              <a:sym typeface="Gisha"/>
            </a:endParaRPr>
          </a:p>
          <a:p>
            <a:pPr marL="342900" marR="0" lvl="0" indent="-342900" algn="r" rt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he-IL" i="0" u="none" strike="noStrike" cap="none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ניהול יעיל</a:t>
            </a:r>
            <a:r>
              <a:rPr lang="en-US" i="0" u="none" strike="noStrike" cap="none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  <a:r>
              <a:rPr lang="he-IL" i="0" u="none" strike="noStrike" cap="none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של קבוצות בשביל המורים המלמדים שם.</a:t>
            </a:r>
          </a:p>
          <a:p>
            <a:pPr marL="342900" marR="0" lvl="0" indent="-342900" algn="r" rt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שמירה על הנתונים של החוגים.</a:t>
            </a:r>
          </a:p>
          <a:p>
            <a:pPr marL="342900" marR="0" lvl="0" indent="-342900" algn="r" rt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he-IL" dirty="0">
                <a:solidFill>
                  <a:schemeClr val="dk1"/>
                </a:solidFill>
                <a:latin typeface="Calibri" panose="020F0502020204030204" pitchFamily="34" charset="0"/>
                <a:ea typeface="Gisha"/>
                <a:cs typeface="Gisha"/>
                <a:sym typeface="Gisha"/>
              </a:rPr>
              <a:t>פתיחת קבוצות נוספות בעת הצורך.</a:t>
            </a:r>
          </a:p>
          <a:p>
            <a:pPr marL="342900" marR="0" lvl="0" indent="-342900" algn="r" rt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he-IL" dirty="0">
                <a:solidFill>
                  <a:schemeClr val="dk1"/>
                </a:solidFill>
                <a:latin typeface="Calibri" panose="020F0502020204030204" pitchFamily="34" charset="0"/>
                <a:ea typeface="Gisha"/>
                <a:cs typeface="Gisha"/>
                <a:sym typeface="Gisha"/>
              </a:rPr>
              <a:t>מעקב מסודר על מס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Gisha"/>
                <a:cs typeface="Gisha"/>
                <a:sym typeface="Gisha"/>
              </a:rPr>
              <a:t>'</a:t>
            </a:r>
            <a:r>
              <a:rPr lang="he-IL" dirty="0">
                <a:solidFill>
                  <a:schemeClr val="dk1"/>
                </a:solidFill>
                <a:latin typeface="Calibri" panose="020F0502020204030204" pitchFamily="34" charset="0"/>
                <a:ea typeface="Gisha"/>
                <a:cs typeface="Gisha"/>
                <a:sym typeface="Gisha"/>
              </a:rPr>
              <a:t> תלמידים המעונינים בחוג מסיום ופתיחתו בעת הצורך.</a:t>
            </a:r>
          </a:p>
          <a:p>
            <a:pPr marL="342900" marR="0" lvl="0" indent="-342900" algn="r" rt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he-IL" dirty="0">
                <a:solidFill>
                  <a:schemeClr val="dk1"/>
                </a:solidFill>
                <a:latin typeface="Calibri" panose="020F0502020204030204" pitchFamily="34" charset="0"/>
                <a:ea typeface="Gisha"/>
                <a:cs typeface="Gisha"/>
                <a:sym typeface="Gisha"/>
              </a:rPr>
              <a:t>ניהול לו"ז מסודר למורים/ות המלמדים במס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Gisha"/>
                <a:cs typeface="Gisha"/>
                <a:sym typeface="Gisha"/>
              </a:rPr>
              <a:t>'</a:t>
            </a:r>
            <a:r>
              <a:rPr lang="he-IL" dirty="0">
                <a:solidFill>
                  <a:schemeClr val="dk1"/>
                </a:solidFill>
                <a:latin typeface="Calibri" panose="020F0502020204030204" pitchFamily="34" charset="0"/>
                <a:ea typeface="Gisha"/>
                <a:cs typeface="Gisha"/>
                <a:sym typeface="Gisha"/>
              </a:rPr>
              <a:t> קבוצות.</a:t>
            </a:r>
            <a:endParaRPr lang="he-IL" dirty="0">
              <a:solidFill>
                <a:schemeClr val="dk1"/>
              </a:solidFill>
              <a:latin typeface="Gisha"/>
              <a:ea typeface="Gisha"/>
              <a:cs typeface="Gisha"/>
              <a:sym typeface="Gisha"/>
            </a:endParaRPr>
          </a:p>
          <a:p>
            <a:pPr marL="342900" indent="-342900" algn="r" rtl="1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</a:rPr>
              <a:t>רישום לחוגים בקלות וביעילות .</a:t>
            </a:r>
          </a:p>
          <a:p>
            <a:pPr marL="342900" indent="-342900" algn="r" rtl="1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600"/>
              <a:buFont typeface="Courier New" panose="02070309020205020404" pitchFamily="49" charset="0"/>
              <a:buChar char="o"/>
            </a:pPr>
            <a:r>
              <a:rPr lang="he-IL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עדכון סטטוס רישום בהתאם לכמות המפגשים מהפעם הראשונה.</a:t>
            </a:r>
          </a:p>
        </p:txBody>
      </p:sp>
    </p:spTree>
    <p:extLst>
      <p:ext uri="{BB962C8B-B14F-4D97-AF65-F5344CB8AC3E}">
        <p14:creationId xmlns:p14="http://schemas.microsoft.com/office/powerpoint/2010/main" val="190761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4;p15">
            <a:extLst>
              <a:ext uri="{FF2B5EF4-FFF2-40B4-BE49-F238E27FC236}">
                <a16:creationId xmlns:a16="http://schemas.microsoft.com/office/drawing/2014/main" id="{2BC0DA56-6523-405A-9985-8E799FA63E03}"/>
              </a:ext>
            </a:extLst>
          </p:cNvPr>
          <p:cNvSpPr txBox="1"/>
          <p:nvPr/>
        </p:nvSpPr>
        <p:spPr>
          <a:xfrm>
            <a:off x="9344525" y="489666"/>
            <a:ext cx="2169179" cy="529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800" b="1" i="0" u="none" strike="noStrike" cap="none" dirty="0">
                <a:solidFill>
                  <a:schemeClr val="accent5">
                    <a:lumMod val="60000"/>
                    <a:lumOff val="4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2-ב טבלאות</a:t>
            </a:r>
            <a:endParaRPr sz="2400" dirty="0"/>
          </a:p>
        </p:txBody>
      </p:sp>
      <p:sp>
        <p:nvSpPr>
          <p:cNvPr id="4" name="Google Shape;121;p16">
            <a:extLst>
              <a:ext uri="{FF2B5EF4-FFF2-40B4-BE49-F238E27FC236}">
                <a16:creationId xmlns:a16="http://schemas.microsoft.com/office/drawing/2014/main" id="{F939D998-B7FA-4A7F-9EB1-FF2CD3DE6B8B}"/>
              </a:ext>
            </a:extLst>
          </p:cNvPr>
          <p:cNvSpPr txBox="1"/>
          <p:nvPr/>
        </p:nvSpPr>
        <p:spPr>
          <a:xfrm>
            <a:off x="4267200" y="1271619"/>
            <a:ext cx="7246504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u="sng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טבלת תלמידים:</a:t>
            </a:r>
          </a:p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טבלה המציגה את כל התלמידים הקיימים במערכת:</a:t>
            </a:r>
          </a:p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שדות</a:t>
            </a:r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ת.ז תלמיד, שם פרטי ומשפחה, כתובת, עיר, פלאפון , תאריך לידה, מין, חוב -תשלום</a:t>
            </a: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F6DA29F-6FCF-4B80-A763-CADBDA3CD9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636"/>
          <a:stretch/>
        </p:blipFill>
        <p:spPr>
          <a:xfrm>
            <a:off x="6360741" y="2337984"/>
            <a:ext cx="5582605" cy="1182122"/>
          </a:xfrm>
          <a:prstGeom prst="rect">
            <a:avLst/>
          </a:prstGeom>
        </p:spPr>
      </p:pic>
      <p:sp>
        <p:nvSpPr>
          <p:cNvPr id="9" name="Google Shape;121;p16">
            <a:extLst>
              <a:ext uri="{FF2B5EF4-FFF2-40B4-BE49-F238E27FC236}">
                <a16:creationId xmlns:a16="http://schemas.microsoft.com/office/drawing/2014/main" id="{53C303D4-798D-4089-9568-E07F50DFA152}"/>
              </a:ext>
            </a:extLst>
          </p:cNvPr>
          <p:cNvSpPr txBox="1"/>
          <p:nvPr/>
        </p:nvSpPr>
        <p:spPr>
          <a:xfrm>
            <a:off x="4563979" y="3644715"/>
            <a:ext cx="7246504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u="sng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טבלת מורים:</a:t>
            </a:r>
          </a:p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טבלה המציגה את כל המורים הקיימים במערכת:</a:t>
            </a:r>
          </a:p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שדות</a:t>
            </a:r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ת.ז מורה, שם פרטי ומשפחה, כתובת, עיר, פלאפון , מין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9416564-EFA3-401D-A0D6-F5D74BC6D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696" y="4775249"/>
            <a:ext cx="5524650" cy="144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4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1;p16">
            <a:extLst>
              <a:ext uri="{FF2B5EF4-FFF2-40B4-BE49-F238E27FC236}">
                <a16:creationId xmlns:a16="http://schemas.microsoft.com/office/drawing/2014/main" id="{2584CD64-A849-48DF-A2A2-DA418D62C8A3}"/>
              </a:ext>
            </a:extLst>
          </p:cNvPr>
          <p:cNvSpPr txBox="1"/>
          <p:nvPr/>
        </p:nvSpPr>
        <p:spPr>
          <a:xfrm>
            <a:off x="-2578252" y="1050660"/>
            <a:ext cx="14545662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u="sng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טבלת חוגים:</a:t>
            </a:r>
          </a:p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טבלה המציגה את כל החוגים הקיימים במערכת:</a:t>
            </a:r>
          </a:p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שדות</a:t>
            </a:r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קוד חוג, שם חוג, קטגורה, מין, מספר מפגשים, גיל </a:t>
            </a:r>
            <a:r>
              <a:rPr lang="he-IL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מינמלי</a:t>
            </a:r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, גיל מקסימלי, עלות </a:t>
            </a:r>
            <a:r>
              <a:rPr lang="he-IL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החוג,מספר</a:t>
            </a:r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משתתפים מינימלי, מספר משתתפים מקסימלי</a:t>
            </a: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33BA9FE-2586-4366-861D-750A9F28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619" y="1974766"/>
            <a:ext cx="7964011" cy="685896"/>
          </a:xfrm>
          <a:prstGeom prst="rect">
            <a:avLst/>
          </a:prstGeom>
        </p:spPr>
      </p:pic>
      <p:sp>
        <p:nvSpPr>
          <p:cNvPr id="5" name="Google Shape;121;p16">
            <a:extLst>
              <a:ext uri="{FF2B5EF4-FFF2-40B4-BE49-F238E27FC236}">
                <a16:creationId xmlns:a16="http://schemas.microsoft.com/office/drawing/2014/main" id="{1E4AD833-2ABD-49FE-9A7D-8B20D02B12CF}"/>
              </a:ext>
            </a:extLst>
          </p:cNvPr>
          <p:cNvSpPr txBox="1"/>
          <p:nvPr/>
        </p:nvSpPr>
        <p:spPr>
          <a:xfrm>
            <a:off x="3023938" y="2678312"/>
            <a:ext cx="8839200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u="sng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טבלת קבוצות:</a:t>
            </a:r>
          </a:p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טבלה המציגה את כל הקבוצות הקיימות במערכת:</a:t>
            </a:r>
          </a:p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שדות</a:t>
            </a:r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קוד קבוצה, קוד חוג, ת.ז מורה, יום פעילות, שעת הפעילות.</a:t>
            </a:r>
          </a:p>
        </p:txBody>
      </p:sp>
      <p:sp>
        <p:nvSpPr>
          <p:cNvPr id="7" name="Google Shape;121;p16">
            <a:extLst>
              <a:ext uri="{FF2B5EF4-FFF2-40B4-BE49-F238E27FC236}">
                <a16:creationId xmlns:a16="http://schemas.microsoft.com/office/drawing/2014/main" id="{8508B7F5-0497-48A3-8DAE-D6A14C71A07A}"/>
              </a:ext>
            </a:extLst>
          </p:cNvPr>
          <p:cNvSpPr txBox="1"/>
          <p:nvPr/>
        </p:nvSpPr>
        <p:spPr>
          <a:xfrm>
            <a:off x="5310171" y="4505153"/>
            <a:ext cx="6569243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u="sng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טבלת תלמידים בקבוצה:</a:t>
            </a:r>
          </a:p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טבלה המציגה את כל התלמידים בקבוצה הקיימים במערכת:</a:t>
            </a:r>
          </a:p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שדות</a:t>
            </a:r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קוד קבוצה, קוד תלמיד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37A665-BE92-5CA6-96C1-EDA0715281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925" r="253"/>
          <a:stretch/>
        </p:blipFill>
        <p:spPr>
          <a:xfrm>
            <a:off x="6368814" y="3719662"/>
            <a:ext cx="5197876" cy="6858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519ACB-D23F-EEF7-C054-90AC588286C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5737" r="21537"/>
          <a:stretch/>
        </p:blipFill>
        <p:spPr>
          <a:xfrm>
            <a:off x="6813940" y="5290644"/>
            <a:ext cx="2456690" cy="115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24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1;p16">
            <a:extLst>
              <a:ext uri="{FF2B5EF4-FFF2-40B4-BE49-F238E27FC236}">
                <a16:creationId xmlns:a16="http://schemas.microsoft.com/office/drawing/2014/main" id="{B16F0FD0-0B7C-4AD4-B07B-79547AFEE5D8}"/>
              </a:ext>
            </a:extLst>
          </p:cNvPr>
          <p:cNvSpPr txBox="1"/>
          <p:nvPr/>
        </p:nvSpPr>
        <p:spPr>
          <a:xfrm>
            <a:off x="5269829" y="560845"/>
            <a:ext cx="6569243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u="sng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טבלת  סטנד בי:</a:t>
            </a:r>
          </a:p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טבלה המציגה את כל התלמידים המחכים לפתיחת חוג במערכת:</a:t>
            </a:r>
          </a:p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שדות</a:t>
            </a:r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ת"ז תלמיד, קוד חוג.</a:t>
            </a:r>
          </a:p>
        </p:txBody>
      </p:sp>
      <p:sp>
        <p:nvSpPr>
          <p:cNvPr id="5" name="Google Shape;121;p16">
            <a:extLst>
              <a:ext uri="{FF2B5EF4-FFF2-40B4-BE49-F238E27FC236}">
                <a16:creationId xmlns:a16="http://schemas.microsoft.com/office/drawing/2014/main" id="{71DB7E5D-85D6-965D-312E-F1AF9A213FBF}"/>
              </a:ext>
            </a:extLst>
          </p:cNvPr>
          <p:cNvSpPr txBox="1"/>
          <p:nvPr/>
        </p:nvSpPr>
        <p:spPr>
          <a:xfrm>
            <a:off x="5311876" y="3429000"/>
            <a:ext cx="6569243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u="sng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טבלת קטגוריות:</a:t>
            </a:r>
          </a:p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טבלה המציגה את כל הקטגוריות הקיימות במערכת:</a:t>
            </a:r>
          </a:p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שדות</a:t>
            </a:r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קוד קטגוריה, שם קטגוריה</a:t>
            </a:r>
          </a:p>
        </p:txBody>
      </p:sp>
      <p:sp>
        <p:nvSpPr>
          <p:cNvPr id="6" name="Google Shape;121;p16">
            <a:extLst>
              <a:ext uri="{FF2B5EF4-FFF2-40B4-BE49-F238E27FC236}">
                <a16:creationId xmlns:a16="http://schemas.microsoft.com/office/drawing/2014/main" id="{52E446BD-39E0-A66E-068F-1D27AD1558ED}"/>
              </a:ext>
            </a:extLst>
          </p:cNvPr>
          <p:cNvSpPr txBox="1"/>
          <p:nvPr/>
        </p:nvSpPr>
        <p:spPr>
          <a:xfrm>
            <a:off x="455969" y="1478060"/>
            <a:ext cx="6569243" cy="941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u="sng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טבלת רישום:</a:t>
            </a:r>
          </a:p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טבלה המציגה את כל הרישומים הקיימים במערכת:</a:t>
            </a:r>
          </a:p>
          <a:p>
            <a:pPr marR="0"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he-IL" sz="1600" u="sng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שדות</a:t>
            </a:r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e-IL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קוד רישום, ת"ז תלמיד, תאריך רישום, קוד חוג, סטטוס רישום.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2BB97A-837C-20A5-905A-9CEF3E3B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077" y="1605936"/>
            <a:ext cx="2749042" cy="1439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20E9B4-385B-DD68-12C2-CDD900261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911" y="4345832"/>
            <a:ext cx="2140089" cy="12595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99CDA4-83A0-A919-B840-31E2919D8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424" y="2212158"/>
            <a:ext cx="5132552" cy="20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76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0;p16">
            <a:extLst>
              <a:ext uri="{FF2B5EF4-FFF2-40B4-BE49-F238E27FC236}">
                <a16:creationId xmlns:a16="http://schemas.microsoft.com/office/drawing/2014/main" id="{2CAC96A1-7413-967E-A7D5-7E6AA553E3D0}"/>
              </a:ext>
            </a:extLst>
          </p:cNvPr>
          <p:cNvSpPr txBox="1"/>
          <p:nvPr/>
        </p:nvSpPr>
        <p:spPr>
          <a:xfrm>
            <a:off x="6634718" y="1385776"/>
            <a:ext cx="45720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accent6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  <a:r>
              <a:rPr lang="he-IL" sz="2000" b="1" i="0" u="none" strike="noStrike" cap="none" dirty="0">
                <a:solidFill>
                  <a:schemeClr val="accent6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  3.א  משתמשי המערכת</a:t>
            </a:r>
            <a:endParaRPr dirty="0"/>
          </a:p>
        </p:txBody>
      </p:sp>
      <p:sp>
        <p:nvSpPr>
          <p:cNvPr id="5" name="Google Shape;121;p16">
            <a:extLst>
              <a:ext uri="{FF2B5EF4-FFF2-40B4-BE49-F238E27FC236}">
                <a16:creationId xmlns:a16="http://schemas.microsoft.com/office/drawing/2014/main" id="{2D0EEFBC-D585-C2A1-906A-D6A47717BCF0}"/>
              </a:ext>
            </a:extLst>
          </p:cNvPr>
          <p:cNvSpPr txBox="1"/>
          <p:nvPr/>
        </p:nvSpPr>
        <p:spPr>
          <a:xfrm>
            <a:off x="2835563" y="2169977"/>
            <a:ext cx="8254197" cy="136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he-IL" b="0" i="0" u="none" strike="noStrike" cap="none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מנהל</a:t>
            </a:r>
            <a:r>
              <a:rPr lang="en-US" b="0" i="0" u="none" strike="noStrike" cap="none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  <a:r>
              <a:rPr lang="he-IL" b="0" i="0" u="none" strike="noStrike" cap="none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המתנ"ס</a:t>
            </a:r>
            <a:r>
              <a:rPr lang="he-IL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:</a:t>
            </a:r>
            <a:r>
              <a:rPr lang="en-US" b="0" i="0" u="none" strike="noStrike" cap="none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  <a:r>
              <a:rPr lang="he-IL" b="0" i="0" u="none" strike="noStrike" cap="none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גישה ל</a:t>
            </a:r>
            <a:r>
              <a:rPr lang="he-IL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כ</a:t>
            </a:r>
            <a:r>
              <a:rPr lang="he-IL" b="0" i="0" u="none" strike="noStrike" cap="none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ל המידע השמור במערכת.</a:t>
            </a:r>
            <a:endParaRPr b="0" i="0" u="none" strike="noStrike" cap="none" dirty="0">
              <a:solidFill>
                <a:schemeClr val="dk1"/>
              </a:solidFill>
              <a:latin typeface="Gisha"/>
              <a:ea typeface="Gisha"/>
              <a:cs typeface="Gisha"/>
              <a:sym typeface="Gisha"/>
            </a:endParaRPr>
          </a:p>
          <a:p>
            <a:pPr marL="342900" marR="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he-IL" b="0" i="0" u="none" strike="noStrike" cap="none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מורים</a:t>
            </a:r>
            <a:r>
              <a:rPr lang="en-US" b="0" i="0" u="none" strike="noStrike" cap="none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: </a:t>
            </a:r>
            <a:r>
              <a:rPr lang="he-IL" b="0" i="0" u="none" strike="noStrike" cap="none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גישה לקבוצות בהם הם מלמדים וכן לעדכון שעות פעילות</a:t>
            </a:r>
          </a:p>
          <a:p>
            <a:pPr marL="342900" indent="-342900" algn="r" rtl="1">
              <a:lnSpc>
                <a:spcPct val="115000"/>
              </a:lnSpc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he-IL" b="0" i="0" u="none" strike="noStrike" cap="none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מזכירות: גישה לפרטי החוגים ,ניהול קבוצות,ורישום משתתפים לחוג.</a:t>
            </a:r>
            <a:endParaRPr lang="he-IL" dirty="0">
              <a:solidFill>
                <a:schemeClr val="dk1"/>
              </a:solidFill>
              <a:latin typeface="Gisha"/>
              <a:ea typeface="Gisha"/>
              <a:cs typeface="Gisha"/>
              <a:sym typeface="Gisha"/>
            </a:endParaRPr>
          </a:p>
          <a:p>
            <a:pPr marL="342900" indent="-342900" algn="r" rtl="1">
              <a:lnSpc>
                <a:spcPct val="115000"/>
              </a:lnSpc>
              <a:buClr>
                <a:schemeClr val="dk1"/>
              </a:buClr>
              <a:buSzPts val="1400"/>
              <a:buFont typeface="Courier New" panose="02070309020205020404" pitchFamily="49" charset="0"/>
              <a:buChar char="o"/>
            </a:pPr>
            <a:r>
              <a:rPr lang="he-IL" sz="1800" dirty="0">
                <a:solidFill>
                  <a:schemeClr val="dk1"/>
                </a:solidFill>
                <a:effectLst/>
                <a:latin typeface="Gisha"/>
                <a:ea typeface="Calibri" panose="020F0502020204030204" pitchFamily="34" charset="0"/>
                <a:cs typeface="Gisha"/>
                <a:sym typeface="Gisha"/>
              </a:rPr>
              <a:t>תלמידי</a:t>
            </a:r>
            <a:r>
              <a:rPr lang="he-IL" dirty="0">
                <a:solidFill>
                  <a:schemeClr val="dk1"/>
                </a:solidFill>
                <a:latin typeface="Gisha"/>
                <a:ea typeface="Calibri" panose="020F0502020204030204" pitchFamily="34" charset="0"/>
                <a:cs typeface="Gisha"/>
                <a:sym typeface="Gisha"/>
              </a:rPr>
              <a:t>ם:הוספת פרטיהם למערכת.</a:t>
            </a:r>
            <a:endParaRPr lang="he-I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Google Shape;122;p16">
            <a:extLst>
              <a:ext uri="{FF2B5EF4-FFF2-40B4-BE49-F238E27FC236}">
                <a16:creationId xmlns:a16="http://schemas.microsoft.com/office/drawing/2014/main" id="{CE4E89F7-005A-AAA4-CB5F-98801798386D}"/>
              </a:ext>
            </a:extLst>
          </p:cNvPr>
          <p:cNvSpPr txBox="1"/>
          <p:nvPr/>
        </p:nvSpPr>
        <p:spPr>
          <a:xfrm>
            <a:off x="2973896" y="4622106"/>
            <a:ext cx="8910085" cy="340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 err="1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סביבת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עבודה</a:t>
            </a:r>
            <a:r>
              <a:rPr lang="he-IL" sz="1400" b="1" i="0" u="none" strike="noStrike" cap="none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 2018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 - </a:t>
            </a:r>
            <a:r>
              <a:rPr lang="en-US" sz="1400" b="1" i="0" u="none" strike="noStrike" cap="none" dirty="0" err="1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Sqlserver</a:t>
            </a:r>
            <a:endParaRPr sz="1400" b="1" i="0" u="none" strike="noStrike" cap="none" dirty="0">
              <a:solidFill>
                <a:schemeClr val="dk1"/>
              </a:solidFill>
              <a:latin typeface="Gisha"/>
              <a:ea typeface="Gisha"/>
              <a:cs typeface="Gisha"/>
              <a:sym typeface="Gisha"/>
            </a:endParaRPr>
          </a:p>
        </p:txBody>
      </p:sp>
    </p:spTree>
    <p:extLst>
      <p:ext uri="{BB962C8B-B14F-4D97-AF65-F5344CB8AC3E}">
        <p14:creationId xmlns:p14="http://schemas.microsoft.com/office/powerpoint/2010/main" val="2270827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7;p17">
            <a:extLst>
              <a:ext uri="{FF2B5EF4-FFF2-40B4-BE49-F238E27FC236}">
                <a16:creationId xmlns:a16="http://schemas.microsoft.com/office/drawing/2014/main" id="{FC85D001-6225-29A8-85AE-0C15E375310F}"/>
              </a:ext>
            </a:extLst>
          </p:cNvPr>
          <p:cNvSpPr txBox="1"/>
          <p:nvPr/>
        </p:nvSpPr>
        <p:spPr>
          <a:xfrm>
            <a:off x="4731263" y="917721"/>
            <a:ext cx="688121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800" b="1" i="0" u="none" strike="noStrike" cap="none" dirty="0">
                <a:solidFill>
                  <a:schemeClr val="accent6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ב. תיאור הנתונים </a:t>
            </a:r>
            <a:r>
              <a:rPr lang="he-IL" sz="2800" b="1" i="0" u="none" strike="noStrike" cap="none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הנתונים</a:t>
            </a:r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Google Shape;138;p17">
            <a:extLst>
              <a:ext uri="{FF2B5EF4-FFF2-40B4-BE49-F238E27FC236}">
                <a16:creationId xmlns:a16="http://schemas.microsoft.com/office/drawing/2014/main" id="{A637B139-CE29-40C1-241E-4A1360EF6900}"/>
              </a:ext>
            </a:extLst>
          </p:cNvPr>
          <p:cNvSpPr txBox="1"/>
          <p:nvPr/>
        </p:nvSpPr>
        <p:spPr>
          <a:xfrm>
            <a:off x="6561772" y="1564658"/>
            <a:ext cx="45720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 rtl="1"/>
            <a:r>
              <a:rPr lang="en-US" sz="2000" b="1" i="0" u="none" strike="noStrike" cap="none" dirty="0">
                <a:solidFill>
                  <a:schemeClr val="accent6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ב1. </a:t>
            </a:r>
            <a:r>
              <a:rPr lang="en-US" sz="2000" b="1" i="0" u="none" strike="noStrike" cap="none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תרשים</a:t>
            </a:r>
            <a:r>
              <a:rPr lang="en-US" sz="2000" b="1" i="0" u="none" strike="noStrike" cap="none" dirty="0">
                <a:solidFill>
                  <a:schemeClr val="accent6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  <a:r>
              <a:rPr lang="en-US" sz="2000" b="1" i="0" u="none" strike="noStrike" cap="none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ישוית</a:t>
            </a:r>
            <a:r>
              <a:rPr lang="en-US" sz="2000" b="1" i="0" u="none" strike="noStrike" cap="none" dirty="0">
                <a:solidFill>
                  <a:schemeClr val="accent6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  <a:r>
              <a:rPr lang="en-US" sz="2000" b="1" i="0" u="none" strike="noStrike" cap="none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קשרים</a:t>
            </a:r>
            <a:r>
              <a:rPr lang="en-US" sz="2000" b="1" i="0" u="none" strike="noStrike" cap="none" dirty="0">
                <a:solidFill>
                  <a:schemeClr val="accent6">
                    <a:lumMod val="40000"/>
                    <a:lumOff val="60000"/>
                  </a:schemeClr>
                </a:solidFill>
                <a:latin typeface="Gisha"/>
                <a:ea typeface="Gisha"/>
                <a:cs typeface="Gisha"/>
                <a:sym typeface="Gisha"/>
              </a:rPr>
              <a:t>- (ERD)</a:t>
            </a:r>
            <a:endParaRPr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Google Shape;154;p17">
            <a:extLst>
              <a:ext uri="{FF2B5EF4-FFF2-40B4-BE49-F238E27FC236}">
                <a16:creationId xmlns:a16="http://schemas.microsoft.com/office/drawing/2014/main" id="{F842C914-032E-01FB-29B1-69972D0C2378}"/>
              </a:ext>
            </a:extLst>
          </p:cNvPr>
          <p:cNvSpPr txBox="1"/>
          <p:nvPr/>
        </p:nvSpPr>
        <p:spPr>
          <a:xfrm>
            <a:off x="1978122" y="1042954"/>
            <a:ext cx="825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מקרא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sz="1800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155;p17">
            <a:extLst>
              <a:ext uri="{FF2B5EF4-FFF2-40B4-BE49-F238E27FC236}">
                <a16:creationId xmlns:a16="http://schemas.microsoft.com/office/drawing/2014/main" id="{0B0DB9EA-864C-7BFE-3994-80F0C2320782}"/>
              </a:ext>
            </a:extLst>
          </p:cNvPr>
          <p:cNvSpPr/>
          <p:nvPr/>
        </p:nvSpPr>
        <p:spPr>
          <a:xfrm>
            <a:off x="1996967" y="1487717"/>
            <a:ext cx="787527" cy="2064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_</a:t>
            </a:r>
            <a:endParaRPr sz="1800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156;p17">
            <a:extLst>
              <a:ext uri="{FF2B5EF4-FFF2-40B4-BE49-F238E27FC236}">
                <a16:creationId xmlns:a16="http://schemas.microsoft.com/office/drawing/2014/main" id="{796B4EAD-D455-861D-474C-5E5CAE32DF63}"/>
              </a:ext>
            </a:extLst>
          </p:cNvPr>
          <p:cNvSpPr/>
          <p:nvPr/>
        </p:nvSpPr>
        <p:spPr>
          <a:xfrm>
            <a:off x="1877111" y="1859251"/>
            <a:ext cx="989548" cy="4620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157;p17">
            <a:extLst>
              <a:ext uri="{FF2B5EF4-FFF2-40B4-BE49-F238E27FC236}">
                <a16:creationId xmlns:a16="http://schemas.microsoft.com/office/drawing/2014/main" id="{2F361491-A519-35DE-F66F-D0CF1C367377}"/>
              </a:ext>
            </a:extLst>
          </p:cNvPr>
          <p:cNvSpPr txBox="1"/>
          <p:nvPr/>
        </p:nvSpPr>
        <p:spPr>
          <a:xfrm>
            <a:off x="212258" y="1511382"/>
            <a:ext cx="1563844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קבוצת</a:t>
            </a:r>
            <a:r>
              <a:rPr lang="en-US" sz="1200" b="1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ישויות</a:t>
            </a:r>
            <a:r>
              <a:rPr lang="en-US" sz="1200" b="1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חלשה</a:t>
            </a:r>
            <a:endParaRPr sz="1200" b="1" dirty="0">
              <a:solidFill>
                <a:schemeClr val="dk1"/>
              </a:solidFill>
              <a:latin typeface="Gisha"/>
              <a:ea typeface="Gisha"/>
              <a:cs typeface="Gisha"/>
              <a:sym typeface="Gisha"/>
            </a:endParaRPr>
          </a:p>
        </p:txBody>
      </p:sp>
      <p:sp>
        <p:nvSpPr>
          <p:cNvPr id="33" name="Google Shape;158;p17">
            <a:extLst>
              <a:ext uri="{FF2B5EF4-FFF2-40B4-BE49-F238E27FC236}">
                <a16:creationId xmlns:a16="http://schemas.microsoft.com/office/drawing/2014/main" id="{F786C168-FFCC-A680-F11E-93E1BF1E006C}"/>
              </a:ext>
            </a:extLst>
          </p:cNvPr>
          <p:cNvSpPr txBox="1"/>
          <p:nvPr/>
        </p:nvSpPr>
        <p:spPr>
          <a:xfrm>
            <a:off x="436400" y="1897194"/>
            <a:ext cx="124400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" b="1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ישות חזקה</a:t>
            </a:r>
            <a:endParaRPr sz="1200" b="1" dirty="0">
              <a:solidFill>
                <a:schemeClr val="dk1"/>
              </a:solidFill>
              <a:latin typeface="Gisha"/>
              <a:ea typeface="Gisha"/>
              <a:cs typeface="Gisha"/>
              <a:sym typeface="Gisha"/>
            </a:endParaRPr>
          </a:p>
        </p:txBody>
      </p:sp>
      <p:sp>
        <p:nvSpPr>
          <p:cNvPr id="34" name="Google Shape;159;p17">
            <a:extLst>
              <a:ext uri="{FF2B5EF4-FFF2-40B4-BE49-F238E27FC236}">
                <a16:creationId xmlns:a16="http://schemas.microsoft.com/office/drawing/2014/main" id="{FF9D41E9-E193-BBC1-DF6A-EB47C124ECD8}"/>
              </a:ext>
            </a:extLst>
          </p:cNvPr>
          <p:cNvSpPr txBox="1"/>
          <p:nvPr/>
        </p:nvSpPr>
        <p:spPr>
          <a:xfrm>
            <a:off x="8208443" y="6324471"/>
            <a:ext cx="33492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* פירוט התלויות בשקופית הבאה: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" name="Google Shape;141;p17">
            <a:extLst>
              <a:ext uri="{FF2B5EF4-FFF2-40B4-BE49-F238E27FC236}">
                <a16:creationId xmlns:a16="http://schemas.microsoft.com/office/drawing/2014/main" id="{B70E7585-8BAB-5DFB-2ED5-5DDC45DAB524}"/>
              </a:ext>
            </a:extLst>
          </p:cNvPr>
          <p:cNvSpPr/>
          <p:nvPr/>
        </p:nvSpPr>
        <p:spPr>
          <a:xfrm>
            <a:off x="1678667" y="4097727"/>
            <a:ext cx="1899684" cy="6804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8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קטגוריות</a:t>
            </a: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143;p17">
            <a:extLst>
              <a:ext uri="{FF2B5EF4-FFF2-40B4-BE49-F238E27FC236}">
                <a16:creationId xmlns:a16="http://schemas.microsoft.com/office/drawing/2014/main" id="{76BAB36C-5386-55BD-9487-48B3E063558A}"/>
              </a:ext>
            </a:extLst>
          </p:cNvPr>
          <p:cNvSpPr/>
          <p:nvPr/>
        </p:nvSpPr>
        <p:spPr>
          <a:xfrm>
            <a:off x="3948010" y="2509230"/>
            <a:ext cx="423144" cy="436206"/>
          </a:xfrm>
          <a:prstGeom prst="diamond">
            <a:avLst/>
          </a:prstGeom>
          <a:solidFill>
            <a:schemeClr val="bg1">
              <a:lumMod val="65000"/>
            </a:schemeClr>
          </a:solidFill>
          <a:ln w="15875" cap="flat" cmpd="sng">
            <a:solidFill>
              <a:srgbClr val="8953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endParaRPr sz="11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2" name="Google Shape;147;p17">
            <a:extLst>
              <a:ext uri="{FF2B5EF4-FFF2-40B4-BE49-F238E27FC236}">
                <a16:creationId xmlns:a16="http://schemas.microsoft.com/office/drawing/2014/main" id="{C9DB9F12-DB00-57B8-A606-578BAF3AA55C}"/>
              </a:ext>
            </a:extLst>
          </p:cNvPr>
          <p:cNvCxnSpPr>
            <a:cxnSpLocks/>
          </p:cNvCxnSpPr>
          <p:nvPr/>
        </p:nvCxnSpPr>
        <p:spPr>
          <a:xfrm>
            <a:off x="2591740" y="3180080"/>
            <a:ext cx="11775" cy="90086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150;p17">
            <a:extLst>
              <a:ext uri="{FF2B5EF4-FFF2-40B4-BE49-F238E27FC236}">
                <a16:creationId xmlns:a16="http://schemas.microsoft.com/office/drawing/2014/main" id="{5A0B0861-731A-7E73-ED67-78A78D4A6F0D}"/>
              </a:ext>
            </a:extLst>
          </p:cNvPr>
          <p:cNvSpPr/>
          <p:nvPr/>
        </p:nvSpPr>
        <p:spPr>
          <a:xfrm rot="21323670">
            <a:off x="4749389" y="4596378"/>
            <a:ext cx="630952" cy="476845"/>
          </a:xfrm>
          <a:prstGeom prst="diamond">
            <a:avLst/>
          </a:prstGeom>
          <a:solidFill>
            <a:schemeClr val="bg1">
              <a:lumMod val="65000"/>
            </a:schemeClr>
          </a:solidFill>
          <a:ln w="15875" cap="flat" cmpd="sng">
            <a:solidFill>
              <a:srgbClr val="8953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endParaRPr sz="11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139;p17">
            <a:extLst>
              <a:ext uri="{FF2B5EF4-FFF2-40B4-BE49-F238E27FC236}">
                <a16:creationId xmlns:a16="http://schemas.microsoft.com/office/drawing/2014/main" id="{3604C70B-C778-64BB-5857-D029696E6A3E}"/>
              </a:ext>
            </a:extLst>
          </p:cNvPr>
          <p:cNvSpPr/>
          <p:nvPr/>
        </p:nvSpPr>
        <p:spPr>
          <a:xfrm>
            <a:off x="1988957" y="2555711"/>
            <a:ext cx="1424763" cy="680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8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חוגים</a:t>
            </a: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140;p17">
            <a:extLst>
              <a:ext uri="{FF2B5EF4-FFF2-40B4-BE49-F238E27FC236}">
                <a16:creationId xmlns:a16="http://schemas.microsoft.com/office/drawing/2014/main" id="{F170454D-C4C5-35C1-7894-6C708EF4F3CD}"/>
              </a:ext>
            </a:extLst>
          </p:cNvPr>
          <p:cNvSpPr/>
          <p:nvPr/>
        </p:nvSpPr>
        <p:spPr>
          <a:xfrm>
            <a:off x="4731263" y="2495422"/>
            <a:ext cx="1899684" cy="680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8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רישומים</a:t>
            </a: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136;p17">
            <a:extLst>
              <a:ext uri="{FF2B5EF4-FFF2-40B4-BE49-F238E27FC236}">
                <a16:creationId xmlns:a16="http://schemas.microsoft.com/office/drawing/2014/main" id="{F3F8DC60-F45B-823F-D083-2F8AEA7BC7BD}"/>
              </a:ext>
            </a:extLst>
          </p:cNvPr>
          <p:cNvSpPr/>
          <p:nvPr/>
        </p:nvSpPr>
        <p:spPr>
          <a:xfrm>
            <a:off x="1149309" y="5811668"/>
            <a:ext cx="1899684" cy="680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8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תלמידים</a:t>
            </a: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47" name="Google Shape;147;p17">
            <a:extLst>
              <a:ext uri="{FF2B5EF4-FFF2-40B4-BE49-F238E27FC236}">
                <a16:creationId xmlns:a16="http://schemas.microsoft.com/office/drawing/2014/main" id="{5D63B9BE-F52E-8592-58BC-0F5F98F96237}"/>
              </a:ext>
            </a:extLst>
          </p:cNvPr>
          <p:cNvCxnSpPr>
            <a:cxnSpLocks/>
          </p:cNvCxnSpPr>
          <p:nvPr/>
        </p:nvCxnSpPr>
        <p:spPr>
          <a:xfrm flipV="1">
            <a:off x="870807" y="2889222"/>
            <a:ext cx="1126257" cy="43448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" name="Google Shape;135;p17">
            <a:extLst>
              <a:ext uri="{FF2B5EF4-FFF2-40B4-BE49-F238E27FC236}">
                <a16:creationId xmlns:a16="http://schemas.microsoft.com/office/drawing/2014/main" id="{C754EA80-EB7A-3441-2BD2-7882E8BB2BE6}"/>
              </a:ext>
            </a:extLst>
          </p:cNvPr>
          <p:cNvCxnSpPr>
            <a:cxnSpLocks/>
          </p:cNvCxnSpPr>
          <p:nvPr/>
        </p:nvCxnSpPr>
        <p:spPr>
          <a:xfrm>
            <a:off x="4901009" y="3226124"/>
            <a:ext cx="0" cy="28828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" name="Google Shape;135;p17">
            <a:extLst>
              <a:ext uri="{FF2B5EF4-FFF2-40B4-BE49-F238E27FC236}">
                <a16:creationId xmlns:a16="http://schemas.microsoft.com/office/drawing/2014/main" id="{E088D27D-B6CE-B0EC-C80A-88A9005246CE}"/>
              </a:ext>
            </a:extLst>
          </p:cNvPr>
          <p:cNvCxnSpPr>
            <a:cxnSpLocks/>
          </p:cNvCxnSpPr>
          <p:nvPr/>
        </p:nvCxnSpPr>
        <p:spPr>
          <a:xfrm flipH="1">
            <a:off x="3019765" y="6079429"/>
            <a:ext cx="1881244" cy="429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136;p17">
            <a:extLst>
              <a:ext uri="{FF2B5EF4-FFF2-40B4-BE49-F238E27FC236}">
                <a16:creationId xmlns:a16="http://schemas.microsoft.com/office/drawing/2014/main" id="{7C1DB3B9-02E8-7288-6FAA-91C7E88943E8}"/>
              </a:ext>
            </a:extLst>
          </p:cNvPr>
          <p:cNvSpPr/>
          <p:nvPr/>
        </p:nvSpPr>
        <p:spPr>
          <a:xfrm>
            <a:off x="6082158" y="6013320"/>
            <a:ext cx="1899684" cy="6804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8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תלמידים בקבוצה</a:t>
            </a: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1" name="Google Shape;135;p17">
            <a:extLst>
              <a:ext uri="{FF2B5EF4-FFF2-40B4-BE49-F238E27FC236}">
                <a16:creationId xmlns:a16="http://schemas.microsoft.com/office/drawing/2014/main" id="{A7472F3B-A809-FBF7-3325-CA1E454CF8DB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3083735" y="6353562"/>
            <a:ext cx="2998423" cy="92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Google Shape;136;p17">
            <a:extLst>
              <a:ext uri="{FF2B5EF4-FFF2-40B4-BE49-F238E27FC236}">
                <a16:creationId xmlns:a16="http://schemas.microsoft.com/office/drawing/2014/main" id="{A04572AE-9AF4-FFC8-E830-1972CE353568}"/>
              </a:ext>
            </a:extLst>
          </p:cNvPr>
          <p:cNvSpPr/>
          <p:nvPr/>
        </p:nvSpPr>
        <p:spPr>
          <a:xfrm>
            <a:off x="8327455" y="4695582"/>
            <a:ext cx="1703803" cy="648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8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פרטי קבוצה</a:t>
            </a: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3" name="Google Shape;135;p17">
            <a:extLst>
              <a:ext uri="{FF2B5EF4-FFF2-40B4-BE49-F238E27FC236}">
                <a16:creationId xmlns:a16="http://schemas.microsoft.com/office/drawing/2014/main" id="{A849CF36-DAA3-C24A-D850-CF8F70E8CF52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7981842" y="5379722"/>
            <a:ext cx="691226" cy="9738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135;p17">
            <a:extLst>
              <a:ext uri="{FF2B5EF4-FFF2-40B4-BE49-F238E27FC236}">
                <a16:creationId xmlns:a16="http://schemas.microsoft.com/office/drawing/2014/main" id="{DB31E7CD-C658-D290-BDB2-1B53B6712701}"/>
              </a:ext>
            </a:extLst>
          </p:cNvPr>
          <p:cNvCxnSpPr>
            <a:cxnSpLocks/>
          </p:cNvCxnSpPr>
          <p:nvPr/>
        </p:nvCxnSpPr>
        <p:spPr>
          <a:xfrm flipH="1" flipV="1">
            <a:off x="3276380" y="2988591"/>
            <a:ext cx="5005853" cy="18272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136;p17">
            <a:extLst>
              <a:ext uri="{FF2B5EF4-FFF2-40B4-BE49-F238E27FC236}">
                <a16:creationId xmlns:a16="http://schemas.microsoft.com/office/drawing/2014/main" id="{9594E356-00DB-7744-5343-03098E0E3EBC}"/>
              </a:ext>
            </a:extLst>
          </p:cNvPr>
          <p:cNvSpPr/>
          <p:nvPr/>
        </p:nvSpPr>
        <p:spPr>
          <a:xfrm>
            <a:off x="7995871" y="2902001"/>
            <a:ext cx="1703803" cy="648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5875" cap="flat" cmpd="sng">
            <a:solidFill>
              <a:srgbClr val="8515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8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 מורים</a:t>
            </a: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6" name="Google Shape;135;p17">
            <a:extLst>
              <a:ext uri="{FF2B5EF4-FFF2-40B4-BE49-F238E27FC236}">
                <a16:creationId xmlns:a16="http://schemas.microsoft.com/office/drawing/2014/main" id="{F1953A95-4636-8424-7CF7-9551EFF7EEEF}"/>
              </a:ext>
            </a:extLst>
          </p:cNvPr>
          <p:cNvCxnSpPr>
            <a:cxnSpLocks/>
          </p:cNvCxnSpPr>
          <p:nvPr/>
        </p:nvCxnSpPr>
        <p:spPr>
          <a:xfrm>
            <a:off x="9303763" y="3581983"/>
            <a:ext cx="22710" cy="120040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149;p17">
            <a:extLst>
              <a:ext uri="{FF2B5EF4-FFF2-40B4-BE49-F238E27FC236}">
                <a16:creationId xmlns:a16="http://schemas.microsoft.com/office/drawing/2014/main" id="{8AA66731-0336-D96B-72BC-92CF8D0FDDC6}"/>
              </a:ext>
            </a:extLst>
          </p:cNvPr>
          <p:cNvSpPr/>
          <p:nvPr/>
        </p:nvSpPr>
        <p:spPr>
          <a:xfrm>
            <a:off x="4371154" y="6145225"/>
            <a:ext cx="529855" cy="491459"/>
          </a:xfrm>
          <a:prstGeom prst="diamond">
            <a:avLst/>
          </a:prstGeom>
          <a:solidFill>
            <a:schemeClr val="bg1">
              <a:lumMod val="65000"/>
            </a:schemeClr>
          </a:solidFill>
          <a:ln w="15875" cap="flat" cmpd="sng">
            <a:solidFill>
              <a:srgbClr val="8953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endParaRPr sz="11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8" name="Google Shape;146;p17">
            <a:extLst>
              <a:ext uri="{FF2B5EF4-FFF2-40B4-BE49-F238E27FC236}">
                <a16:creationId xmlns:a16="http://schemas.microsoft.com/office/drawing/2014/main" id="{57CB5862-138B-A3BF-F1DA-8D8086728C35}"/>
              </a:ext>
            </a:extLst>
          </p:cNvPr>
          <p:cNvSpPr/>
          <p:nvPr/>
        </p:nvSpPr>
        <p:spPr>
          <a:xfrm>
            <a:off x="8172617" y="5643469"/>
            <a:ext cx="500451" cy="501756"/>
          </a:xfrm>
          <a:prstGeom prst="diamond">
            <a:avLst/>
          </a:prstGeom>
          <a:solidFill>
            <a:schemeClr val="bg1">
              <a:lumMod val="65000"/>
            </a:schemeClr>
          </a:solidFill>
          <a:ln w="15875" cap="flat" cmpd="sng">
            <a:solidFill>
              <a:srgbClr val="8953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 sz="11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9" name="Google Shape;144;p17">
            <a:extLst>
              <a:ext uri="{FF2B5EF4-FFF2-40B4-BE49-F238E27FC236}">
                <a16:creationId xmlns:a16="http://schemas.microsoft.com/office/drawing/2014/main" id="{08230C83-C313-FA63-C432-E3E165B3C5D6}"/>
              </a:ext>
            </a:extLst>
          </p:cNvPr>
          <p:cNvSpPr/>
          <p:nvPr/>
        </p:nvSpPr>
        <p:spPr>
          <a:xfrm>
            <a:off x="6107274" y="3830670"/>
            <a:ext cx="526301" cy="488162"/>
          </a:xfrm>
          <a:prstGeom prst="diamond">
            <a:avLst/>
          </a:prstGeom>
          <a:solidFill>
            <a:schemeClr val="bg1">
              <a:lumMod val="65000"/>
            </a:schemeClr>
          </a:solidFill>
          <a:ln w="15875" cap="flat" cmpd="sng">
            <a:solidFill>
              <a:srgbClr val="8953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endParaRPr sz="11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0" name="Google Shape;151;p17">
            <a:extLst>
              <a:ext uri="{FF2B5EF4-FFF2-40B4-BE49-F238E27FC236}">
                <a16:creationId xmlns:a16="http://schemas.microsoft.com/office/drawing/2014/main" id="{C14B024A-E966-B379-17F8-6F41A4B2B72E}"/>
              </a:ext>
            </a:extLst>
          </p:cNvPr>
          <p:cNvSpPr/>
          <p:nvPr/>
        </p:nvSpPr>
        <p:spPr>
          <a:xfrm>
            <a:off x="2341522" y="3440824"/>
            <a:ext cx="500435" cy="461394"/>
          </a:xfrm>
          <a:prstGeom prst="diamond">
            <a:avLst/>
          </a:prstGeom>
          <a:solidFill>
            <a:schemeClr val="bg1">
              <a:lumMod val="65000"/>
            </a:schemeClr>
          </a:solidFill>
          <a:ln w="15875" cap="flat" cmpd="sng">
            <a:solidFill>
              <a:srgbClr val="8953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7</a:t>
            </a:r>
            <a:endParaRPr sz="11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145;p17">
            <a:extLst>
              <a:ext uri="{FF2B5EF4-FFF2-40B4-BE49-F238E27FC236}">
                <a16:creationId xmlns:a16="http://schemas.microsoft.com/office/drawing/2014/main" id="{6A50F768-3079-6D3F-BC65-E4842569A5D9}"/>
              </a:ext>
            </a:extLst>
          </p:cNvPr>
          <p:cNvSpPr/>
          <p:nvPr/>
        </p:nvSpPr>
        <p:spPr>
          <a:xfrm>
            <a:off x="9027866" y="3905775"/>
            <a:ext cx="529855" cy="450999"/>
          </a:xfrm>
          <a:prstGeom prst="diamond">
            <a:avLst/>
          </a:prstGeom>
          <a:solidFill>
            <a:schemeClr val="bg1">
              <a:lumMod val="65000"/>
            </a:schemeClr>
          </a:solidFill>
          <a:ln w="15875" cap="flat" cmpd="sng">
            <a:solidFill>
              <a:srgbClr val="8953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r>
            <a:endParaRPr sz="11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Google Shape;141;p17">
            <a:extLst>
              <a:ext uri="{FF2B5EF4-FFF2-40B4-BE49-F238E27FC236}">
                <a16:creationId xmlns:a16="http://schemas.microsoft.com/office/drawing/2014/main" id="{28D0FE06-DB34-7883-72EF-9507BFEE708F}"/>
              </a:ext>
            </a:extLst>
          </p:cNvPr>
          <p:cNvSpPr/>
          <p:nvPr/>
        </p:nvSpPr>
        <p:spPr>
          <a:xfrm>
            <a:off x="6295" y="3383047"/>
            <a:ext cx="1244010" cy="434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Stand by</a:t>
            </a:r>
            <a:endParaRPr sz="18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" name="Google Shape;147;p17">
            <a:extLst>
              <a:ext uri="{FF2B5EF4-FFF2-40B4-BE49-F238E27FC236}">
                <a16:creationId xmlns:a16="http://schemas.microsoft.com/office/drawing/2014/main" id="{BBA47E35-D455-C221-FABE-F14EEE48125F}"/>
              </a:ext>
            </a:extLst>
          </p:cNvPr>
          <p:cNvCxnSpPr>
            <a:cxnSpLocks/>
          </p:cNvCxnSpPr>
          <p:nvPr/>
        </p:nvCxnSpPr>
        <p:spPr>
          <a:xfrm>
            <a:off x="3428780" y="2962027"/>
            <a:ext cx="1454883" cy="1768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Google Shape;151;p17">
            <a:extLst>
              <a:ext uri="{FF2B5EF4-FFF2-40B4-BE49-F238E27FC236}">
                <a16:creationId xmlns:a16="http://schemas.microsoft.com/office/drawing/2014/main" id="{E91B39AD-C934-9D3F-9E65-02A842A97D40}"/>
              </a:ext>
            </a:extLst>
          </p:cNvPr>
          <p:cNvSpPr/>
          <p:nvPr/>
        </p:nvSpPr>
        <p:spPr>
          <a:xfrm>
            <a:off x="1201430" y="2786634"/>
            <a:ext cx="500435" cy="461394"/>
          </a:xfrm>
          <a:prstGeom prst="diamond">
            <a:avLst/>
          </a:prstGeom>
          <a:solidFill>
            <a:schemeClr val="bg1">
              <a:lumMod val="65000"/>
            </a:schemeClr>
          </a:solidFill>
          <a:ln w="15875" cap="flat" cmpd="sng">
            <a:solidFill>
              <a:srgbClr val="8953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8</a:t>
            </a:r>
            <a:endParaRPr sz="11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" name="Google Shape;147;p17">
            <a:extLst>
              <a:ext uri="{FF2B5EF4-FFF2-40B4-BE49-F238E27FC236}">
                <a16:creationId xmlns:a16="http://schemas.microsoft.com/office/drawing/2014/main" id="{31443E7C-431F-07AF-8BE2-6FA1046FC45C}"/>
              </a:ext>
            </a:extLst>
          </p:cNvPr>
          <p:cNvCxnSpPr>
            <a:cxnSpLocks/>
          </p:cNvCxnSpPr>
          <p:nvPr/>
        </p:nvCxnSpPr>
        <p:spPr>
          <a:xfrm flipH="1" flipV="1">
            <a:off x="514590" y="3830670"/>
            <a:ext cx="959974" cy="20528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151;p17">
            <a:extLst>
              <a:ext uri="{FF2B5EF4-FFF2-40B4-BE49-F238E27FC236}">
                <a16:creationId xmlns:a16="http://schemas.microsoft.com/office/drawing/2014/main" id="{B2B4B78B-4BD0-FEB9-A43E-3A810FE61836}"/>
              </a:ext>
            </a:extLst>
          </p:cNvPr>
          <p:cNvSpPr/>
          <p:nvPr/>
        </p:nvSpPr>
        <p:spPr>
          <a:xfrm>
            <a:off x="810272" y="4869007"/>
            <a:ext cx="500435" cy="461394"/>
          </a:xfrm>
          <a:prstGeom prst="diamond">
            <a:avLst/>
          </a:prstGeom>
          <a:solidFill>
            <a:schemeClr val="bg1">
              <a:lumMod val="65000"/>
            </a:schemeClr>
          </a:solidFill>
          <a:ln w="15875" cap="flat" cmpd="sng">
            <a:solidFill>
              <a:srgbClr val="8953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9</a:t>
            </a:r>
            <a:endParaRPr sz="1100" b="0" i="0" u="none" strike="noStrike" cap="none" dirty="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69BE5272-6249-4AC7-B675-B16DD89C5D08}"/>
              </a:ext>
            </a:extLst>
          </p:cNvPr>
          <p:cNvSpPr/>
          <p:nvPr/>
        </p:nvSpPr>
        <p:spPr>
          <a:xfrm>
            <a:off x="3276380" y="1449875"/>
            <a:ext cx="641684" cy="46200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יהלום 4">
            <a:extLst>
              <a:ext uri="{FF2B5EF4-FFF2-40B4-BE49-F238E27FC236}">
                <a16:creationId xmlns:a16="http://schemas.microsoft.com/office/drawing/2014/main" id="{034959C6-F97D-4EA6-A9E4-79BBAF249A5E}"/>
              </a:ext>
            </a:extLst>
          </p:cNvPr>
          <p:cNvSpPr/>
          <p:nvPr/>
        </p:nvSpPr>
        <p:spPr>
          <a:xfrm>
            <a:off x="3336758" y="1458497"/>
            <a:ext cx="540884" cy="436700"/>
          </a:xfrm>
          <a:prstGeom prst="diamond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2" name="Google Shape;158;p17">
            <a:extLst>
              <a:ext uri="{FF2B5EF4-FFF2-40B4-BE49-F238E27FC236}">
                <a16:creationId xmlns:a16="http://schemas.microsoft.com/office/drawing/2014/main" id="{1F412774-DF19-4584-8FD3-D1A50C15E97D}"/>
              </a:ext>
            </a:extLst>
          </p:cNvPr>
          <p:cNvSpPr txBox="1"/>
          <p:nvPr/>
        </p:nvSpPr>
        <p:spPr>
          <a:xfrm>
            <a:off x="2866659" y="1928569"/>
            <a:ext cx="124400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 err="1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קבוצת</a:t>
            </a:r>
            <a:r>
              <a:rPr lang="en-US" sz="1200" b="1" dirty="0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Gisha"/>
                <a:ea typeface="Gisha"/>
                <a:cs typeface="Gisha"/>
                <a:sym typeface="Gisha"/>
              </a:rPr>
              <a:t>קשר</a:t>
            </a:r>
            <a:endParaRPr sz="1200" b="1" dirty="0">
              <a:solidFill>
                <a:schemeClr val="dk1"/>
              </a:solidFill>
              <a:latin typeface="Gisha"/>
              <a:ea typeface="Gisha"/>
              <a:cs typeface="Gisha"/>
              <a:sym typeface="Gisha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ADD800-ED2A-520E-4B6E-4B9B43BF8603}"/>
              </a:ext>
            </a:extLst>
          </p:cNvPr>
          <p:cNvSpPr/>
          <p:nvPr/>
        </p:nvSpPr>
        <p:spPr>
          <a:xfrm>
            <a:off x="4802909" y="362957"/>
            <a:ext cx="1828038" cy="11877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לסדר!!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475493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1585</TotalTime>
  <Words>1170</Words>
  <Application>Microsoft Office PowerPoint</Application>
  <PresentationFormat>Widescreen</PresentationFormat>
  <Paragraphs>170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Aharoni</vt:lpstr>
      <vt:lpstr>Arial</vt:lpstr>
      <vt:lpstr>Calibri</vt:lpstr>
      <vt:lpstr>Century Gothic</vt:lpstr>
      <vt:lpstr>Consolas</vt:lpstr>
      <vt:lpstr>Courier New</vt:lpstr>
      <vt:lpstr>Curlz MT</vt:lpstr>
      <vt:lpstr>Gill Sans</vt:lpstr>
      <vt:lpstr>Gisha</vt:lpstr>
      <vt:lpstr>Vapor Trail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52</cp:revision>
  <dcterms:created xsi:type="dcterms:W3CDTF">2024-05-21T15:40:36Z</dcterms:created>
  <dcterms:modified xsi:type="dcterms:W3CDTF">2024-06-23T18:59:37Z</dcterms:modified>
</cp:coreProperties>
</file>