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8" r:id="rId3"/>
    <p:sldId id="259" r:id="rId4"/>
    <p:sldId id="298" r:id="rId5"/>
    <p:sldId id="299" r:id="rId6"/>
    <p:sldId id="300" r:id="rId7"/>
    <p:sldId id="261" r:id="rId8"/>
    <p:sldId id="295" r:id="rId9"/>
    <p:sldId id="301" r:id="rId10"/>
    <p:sldId id="302" r:id="rId11"/>
    <p:sldId id="316" r:id="rId12"/>
    <p:sldId id="314" r:id="rId13"/>
    <p:sldId id="296" r:id="rId14"/>
    <p:sldId id="309" r:id="rId15"/>
    <p:sldId id="310" r:id="rId16"/>
    <p:sldId id="311" r:id="rId17"/>
    <p:sldId id="312" r:id="rId18"/>
    <p:sldId id="297" r:id="rId19"/>
    <p:sldId id="313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Segoe UI Emoji" panose="020B0502040204020203" pitchFamily="3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9" autoAdjust="0"/>
  </p:normalViewPr>
  <p:slideViewPr>
    <p:cSldViewPr snapToGrid="0">
      <p:cViewPr varScale="1">
        <p:scale>
          <a:sx n="92" d="100"/>
          <a:sy n="92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9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cap="all" dirty="0">
                <a:solidFill>
                  <a:srgbClr val="27262B"/>
                </a:solidFill>
                <a:effectLst/>
                <a:latin typeface="+mj-lt"/>
              </a:rPr>
              <a:t>NFLOW CORE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src_port</a:t>
            </a:r>
            <a:r>
              <a:rPr lang="en-US" dirty="0"/>
              <a:t> , </a:t>
            </a:r>
            <a:r>
              <a:rPr lang="en-US" dirty="0" err="1"/>
              <a:t>dst_port</a:t>
            </a:r>
            <a:r>
              <a:rPr lang="en-US" dirty="0"/>
              <a:t> , protocol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ip_version</a:t>
            </a:r>
            <a:r>
              <a:rPr lang="en-US" dirty="0"/>
              <a:t> , </a:t>
            </a:r>
            <a:r>
              <a:rPr lang="en-US" dirty="0" err="1"/>
              <a:t>bidirectional_duration_ms</a:t>
            </a:r>
            <a:r>
              <a:rPr lang="en-US" dirty="0"/>
              <a:t> , </a:t>
            </a:r>
            <a:r>
              <a:rPr lang="en-US" dirty="0" err="1"/>
              <a:t>bidirectional_packets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bidirectional_bytes</a:t>
            </a:r>
            <a:r>
              <a:rPr lang="en-US" dirty="0"/>
              <a:t> , src2dst_duration_ms , src2dst_packets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src2dst_bytes , dst2src_duration_ms , dst2src_packets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dst2src_bytes , </a:t>
            </a:r>
            <a:r>
              <a:rPr lang="en-US" dirty="0" err="1"/>
              <a:t>application_is_guessed</a:t>
            </a:r>
            <a:r>
              <a:rPr lang="en-US" dirty="0"/>
              <a:t> , </a:t>
            </a:r>
            <a:r>
              <a:rPr lang="en-US" dirty="0" err="1"/>
              <a:t>bidirectional_min_ps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bidirectional_mean_ps</a:t>
            </a:r>
            <a:r>
              <a:rPr lang="en-US" dirty="0"/>
              <a:t> , </a:t>
            </a:r>
            <a:r>
              <a:rPr lang="en-US" dirty="0" err="1"/>
              <a:t>bidirectional_stddev_ps</a:t>
            </a:r>
            <a:r>
              <a:rPr lang="en-US" dirty="0"/>
              <a:t> , </a:t>
            </a:r>
            <a:r>
              <a:rPr lang="en-US" dirty="0" err="1"/>
              <a:t>bidirectional_max_ps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src2dst_min_ps , src2dst_mean_ps , src2dst_stddev_ps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src2dst_max_ps , dst2src_min_ps , dst2src_mean_ps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dst2src_stddev_ps , dst2src_max_ps , </a:t>
            </a:r>
            <a:r>
              <a:rPr lang="en-US" dirty="0" err="1"/>
              <a:t>bidirectional_min_piat_ms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bidirectional_mean_piat_ms</a:t>
            </a:r>
            <a:r>
              <a:rPr lang="en-US" dirty="0"/>
              <a:t> , </a:t>
            </a:r>
            <a:r>
              <a:rPr lang="en-US" dirty="0" err="1"/>
              <a:t>bidirectional_stddev_piat_ms</a:t>
            </a:r>
            <a:r>
              <a:rPr lang="en-US" dirty="0"/>
              <a:t> , </a:t>
            </a:r>
            <a:r>
              <a:rPr lang="en-US" dirty="0" err="1"/>
              <a:t>bidirectional_max_piat_ms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src2dst_min_piat_ms , src2dst_mean_piat_ms , src2dst_stddev_piat_ms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src2dst_max_piat_ms , dst2src_min_piat_ms , dst2src_mean_piat_ms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dst2src_stddev_piat_ms , dst2src_max_piat_ms , </a:t>
            </a:r>
            <a:r>
              <a:rPr lang="en-US" dirty="0" err="1"/>
              <a:t>bidirectional_syn_packets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bidirectional_ack_packets</a:t>
            </a:r>
            <a:r>
              <a:rPr lang="en-US" dirty="0"/>
              <a:t> , </a:t>
            </a:r>
            <a:r>
              <a:rPr lang="en-US" dirty="0" err="1"/>
              <a:t>bidirectional_psh_packets</a:t>
            </a:r>
            <a:r>
              <a:rPr lang="en-US" dirty="0"/>
              <a:t>  , </a:t>
            </a:r>
            <a:r>
              <a:rPr lang="en-US" dirty="0" err="1"/>
              <a:t>bidirectional_rst_packets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bidirectional_fin_packets</a:t>
            </a:r>
            <a:r>
              <a:rPr lang="en-US" dirty="0"/>
              <a:t> , src2dst_syn_packets , src2dst_ack_packets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src2dst_psh_packets , src2dst_rst_packets , src2dst_fin_packets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dst2src_syn_packets , dst2src_ack_packets , dst2src_psh_packets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dst2src_rst_packets , dst2src_fin_packets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303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3be10622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3be10622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udps.stnn_image</a:t>
            </a:r>
            <a:r>
              <a:rPr lang="en-US" dirty="0"/>
              <a:t> – A (5,14) matrix, with statistical features about the flow/session.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iat</a:t>
            </a:r>
            <a:r>
              <a:rPr lang="en-US" dirty="0"/>
              <a:t> max, </a:t>
            </a:r>
            <a:r>
              <a:rPr lang="en-US" dirty="0" err="1"/>
              <a:t>iat</a:t>
            </a:r>
            <a:r>
              <a:rPr lang="en-US" dirty="0"/>
              <a:t> min, </a:t>
            </a:r>
            <a:r>
              <a:rPr lang="en-US" dirty="0" err="1"/>
              <a:t>iat</a:t>
            </a:r>
            <a:r>
              <a:rPr lang="en-US" dirty="0"/>
              <a:t> mean, </a:t>
            </a:r>
            <a:r>
              <a:rPr lang="en-US" dirty="0" err="1"/>
              <a:t>iat</a:t>
            </a:r>
            <a:r>
              <a:rPr lang="en-US" dirty="0"/>
              <a:t> </a:t>
            </a:r>
            <a:r>
              <a:rPr lang="en-US" dirty="0" err="1"/>
              <a:t>stddev</a:t>
            </a:r>
            <a:r>
              <a:rPr lang="en-US" dirty="0"/>
              <a:t>, </a:t>
            </a:r>
            <a:r>
              <a:rPr lang="en-US" dirty="0" err="1"/>
              <a:t>iat</a:t>
            </a:r>
            <a:r>
              <a:rPr lang="en-US" dirty="0"/>
              <a:t> skew, size min, size max, size mean, size </a:t>
            </a:r>
            <a:r>
              <a:rPr lang="en-US" dirty="0" err="1"/>
              <a:t>stddev</a:t>
            </a:r>
            <a:r>
              <a:rPr lang="en-US" dirty="0"/>
              <a:t>, size skew, #packets, #bytes, pkts/time, bytes/time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udps.protocol_header_fields</a:t>
            </a:r>
            <a:r>
              <a:rPr lang="en-US" dirty="0"/>
              <a:t> – A (32,4) matrix, [direction, payload size, </a:t>
            </a:r>
            <a:r>
              <a:rPr lang="en-US" dirty="0" err="1"/>
              <a:t>delta_time</a:t>
            </a:r>
            <a:r>
              <a:rPr lang="en-US" dirty="0"/>
              <a:t>, </a:t>
            </a:r>
            <a:r>
              <a:rPr lang="en-US" dirty="0" err="1"/>
              <a:t>tcp</a:t>
            </a:r>
            <a:r>
              <a:rPr lang="en-US" dirty="0"/>
              <a:t> win size] of the first 32 packets. If the session Is not TCP-based, then the </a:t>
            </a:r>
            <a:r>
              <a:rPr lang="en-US" dirty="0" err="1"/>
              <a:t>TCPwin</a:t>
            </a:r>
            <a:r>
              <a:rPr lang="en-US" dirty="0"/>
              <a:t>-size is set to 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71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218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3be10622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3be10622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88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3be10622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3be10622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30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3be10622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3be10622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663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3be10622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3be10622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244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49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nDPI</a:t>
            </a:r>
            <a:r>
              <a:rPr lang="en-US" dirty="0"/>
              <a:t> is used by both </a:t>
            </a:r>
            <a:r>
              <a:rPr lang="en-US" dirty="0" err="1"/>
              <a:t>ntop</a:t>
            </a:r>
            <a:r>
              <a:rPr lang="en-US" dirty="0"/>
              <a:t> and </a:t>
            </a:r>
            <a:r>
              <a:rPr lang="en-US" dirty="0" err="1"/>
              <a:t>nProbe</a:t>
            </a:r>
            <a:r>
              <a:rPr lang="en-US" dirty="0"/>
              <a:t> for adding application-layer detection of protocols, regardless of the port being used. This means that it is possible to both detect known protocols on non-standard ports (e.g. detect http on ports other than 80), and also the opposite (e.g. detect Skype traffic on port 80).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58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3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3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27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27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30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fstream.org/docs/a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Malware Detection and Classification Challenge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Initially, what features were abandoned?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9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bidirectional_first_seen_ms</a:t>
            </a:r>
            <a:r>
              <a:rPr lang="en-US" sz="1600" dirty="0"/>
              <a:t> (</a:t>
            </a:r>
            <a:r>
              <a:rPr lang="en-US" sz="1600" i="1" dirty="0"/>
              <a:t>forum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bidirectional_last_seen_ms</a:t>
            </a:r>
            <a:r>
              <a:rPr lang="en-US" sz="1600" dirty="0"/>
              <a:t> (</a:t>
            </a:r>
            <a:r>
              <a:rPr lang="en-US" sz="1600" i="1" dirty="0"/>
              <a:t>forum</a:t>
            </a:r>
            <a:r>
              <a:rPr lang="en-US" sz="1600" dirty="0"/>
              <a:t>)</a:t>
            </a:r>
          </a:p>
          <a:p>
            <a:r>
              <a:rPr lang="en-US" sz="1600" dirty="0"/>
              <a:t>src2dst_first_seen_ms (</a:t>
            </a:r>
            <a:r>
              <a:rPr lang="en-US" sz="1600" i="1" dirty="0"/>
              <a:t>forum</a:t>
            </a:r>
            <a:r>
              <a:rPr lang="en-US" sz="1600" dirty="0"/>
              <a:t>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sz="1600" dirty="0"/>
              <a:t>src2dst_last_seen_ms (</a:t>
            </a:r>
            <a:r>
              <a:rPr lang="en-US" sz="1600" i="1" dirty="0"/>
              <a:t>forum</a:t>
            </a:r>
            <a:r>
              <a:rPr lang="en-US" sz="1600" dirty="0"/>
              <a:t>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sz="1600" dirty="0"/>
              <a:t>dst2src_first_seen_ms (</a:t>
            </a:r>
            <a:r>
              <a:rPr lang="en-US" sz="1600" i="1" dirty="0"/>
              <a:t>forum</a:t>
            </a:r>
            <a:r>
              <a:rPr lang="en-US" sz="1600" dirty="0"/>
              <a:t>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sz="1600" dirty="0"/>
              <a:t>dst2src_last_seen_ms (</a:t>
            </a:r>
            <a:r>
              <a:rPr lang="en-US" sz="1600" i="1" dirty="0"/>
              <a:t>forum</a:t>
            </a:r>
            <a:r>
              <a:rPr lang="en-US" sz="1600" dirty="0"/>
              <a:t>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sz="1600" dirty="0" err="1"/>
              <a:t>application_name</a:t>
            </a:r>
            <a:r>
              <a:rPr lang="en-US" sz="1600" dirty="0"/>
              <a:t> (</a:t>
            </a:r>
            <a:r>
              <a:rPr lang="en-US" sz="1600" i="1" dirty="0"/>
              <a:t>zero-day dataset</a:t>
            </a:r>
            <a:r>
              <a:rPr lang="en-US" sz="1600" dirty="0"/>
              <a:t>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sz="1600" dirty="0" err="1"/>
              <a:t>application_category_name</a:t>
            </a:r>
            <a:r>
              <a:rPr lang="en-US" sz="1600" dirty="0"/>
              <a:t> (</a:t>
            </a:r>
            <a:r>
              <a:rPr lang="en-US" sz="1600" i="1" dirty="0"/>
              <a:t>zero-day dataset</a:t>
            </a:r>
            <a:r>
              <a:rPr lang="en-US" sz="1600" dirty="0"/>
              <a:t>)</a:t>
            </a:r>
            <a:endParaRPr sz="16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13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77753" y="363071"/>
            <a:ext cx="7761600" cy="6589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Useful features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267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NFLOW (53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/>
              <a:t>bidirectional_bytes</a:t>
            </a:r>
            <a:r>
              <a:rPr lang="en-US" sz="1600" dirty="0"/>
              <a:t>, src2dst_packets, dst2src_packets (Zero-day)</a:t>
            </a:r>
          </a:p>
          <a:p>
            <a:r>
              <a:rPr lang="en-US" sz="1600" dirty="0"/>
              <a:t>UDPS (66 features)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/>
              <a:t>udps.handshake_packets_duration</a:t>
            </a:r>
            <a:endParaRPr lang="en-US" sz="1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/>
              <a:t>udps.protocol_header_fields</a:t>
            </a:r>
            <a:r>
              <a:rPr lang="en-US" sz="1600" dirty="0"/>
              <a:t> (10 features)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/>
              <a:t>udps.stnn_image</a:t>
            </a:r>
            <a:r>
              <a:rPr lang="en-US" sz="1200" dirty="0"/>
              <a:t> </a:t>
            </a:r>
            <a:r>
              <a:rPr lang="en-US" sz="1600" dirty="0"/>
              <a:t>(</a:t>
            </a:r>
            <a:r>
              <a:rPr lang="en-US" sz="1600" i="1" dirty="0"/>
              <a:t>55 features</a:t>
            </a:r>
            <a:r>
              <a:rPr lang="en-US" sz="1600" dirty="0"/>
              <a:t>)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11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Useful features</a:t>
            </a:r>
            <a:endParaRPr dirty="0"/>
          </a:p>
        </p:txBody>
      </p:sp>
      <p:sp>
        <p:nvSpPr>
          <p:cNvPr id="674" name="Google Shape;674;p4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673;p45">
            <a:extLst>
              <a:ext uri="{FF2B5EF4-FFF2-40B4-BE49-F238E27FC236}">
                <a16:creationId xmlns:a16="http://schemas.microsoft.com/office/drawing/2014/main" id="{66299238-9391-4B7D-AF00-6F655B0BBBB4}"/>
              </a:ext>
            </a:extLst>
          </p:cNvPr>
          <p:cNvSpPr txBox="1">
            <a:spLocks/>
          </p:cNvSpPr>
          <p:nvPr/>
        </p:nvSpPr>
        <p:spPr>
          <a:xfrm>
            <a:off x="1370303" y="2427282"/>
            <a:ext cx="7358061" cy="67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>
                <a:latin typeface="Montserrat" panose="00000500000000000000" pitchFamily="2" charset="0"/>
              </a:rPr>
              <a:t>Features were created using min, max, and mean from </a:t>
            </a:r>
            <a:r>
              <a:rPr lang="en-US" sz="1600" dirty="0" err="1">
                <a:latin typeface="Montserrat" panose="00000500000000000000" pitchFamily="2" charset="0"/>
              </a:rPr>
              <a:t>udps.protocol_header_fields</a:t>
            </a:r>
            <a:r>
              <a:rPr lang="en-US" sz="1600" b="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40" name="Google Shape;673;p45">
            <a:extLst>
              <a:ext uri="{FF2B5EF4-FFF2-40B4-BE49-F238E27FC236}">
                <a16:creationId xmlns:a16="http://schemas.microsoft.com/office/drawing/2014/main" id="{010644F1-CFA4-4924-BCBC-E0FC1BB1D7C7}"/>
              </a:ext>
            </a:extLst>
          </p:cNvPr>
          <p:cNvSpPr txBox="1">
            <a:spLocks/>
          </p:cNvSpPr>
          <p:nvPr/>
        </p:nvSpPr>
        <p:spPr>
          <a:xfrm>
            <a:off x="1370303" y="1618325"/>
            <a:ext cx="7358061" cy="6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>
                <a:latin typeface="Montserrat" panose="00000500000000000000" pitchFamily="2" charset="0"/>
              </a:rPr>
              <a:t>The following features are no used in </a:t>
            </a:r>
            <a:r>
              <a:rPr lang="en-US" sz="1600" dirty="0" err="1">
                <a:latin typeface="Montserrat" panose="00000500000000000000" pitchFamily="2" charset="0"/>
              </a:rPr>
              <a:t>udps.stnn_image</a:t>
            </a:r>
            <a:r>
              <a:rPr lang="en-US" sz="1600" b="0" dirty="0">
                <a:latin typeface="Montserrat" panose="00000500000000000000" pitchFamily="2" charset="0"/>
              </a:rPr>
              <a:t>: </a:t>
            </a:r>
            <a:r>
              <a:rPr lang="en-US" sz="1600" b="0" i="1" dirty="0" err="1"/>
              <a:t>iat</a:t>
            </a:r>
            <a:r>
              <a:rPr lang="en-US" sz="1600" b="0" i="1" dirty="0"/>
              <a:t> max, pkts/time</a:t>
            </a:r>
            <a:r>
              <a:rPr lang="en-US" sz="1600" dirty="0"/>
              <a:t> </a:t>
            </a:r>
            <a:r>
              <a:rPr lang="en-US" sz="1600" b="0" dirty="0"/>
              <a:t>and</a:t>
            </a:r>
            <a:r>
              <a:rPr lang="en-US" sz="1600" dirty="0"/>
              <a:t> </a:t>
            </a:r>
            <a:r>
              <a:rPr lang="en-US" sz="1600" b="0" i="1" dirty="0"/>
              <a:t>bytes/time</a:t>
            </a:r>
            <a:r>
              <a:rPr lang="en-US" sz="1600" b="0" dirty="0"/>
              <a:t>.</a:t>
            </a:r>
            <a:endParaRPr lang="en-US" sz="1600" b="0" dirty="0">
              <a:latin typeface="Montserrat" panose="00000500000000000000" pitchFamily="2" charset="0"/>
            </a:endParaRPr>
          </a:p>
        </p:txBody>
      </p:sp>
      <p:grpSp>
        <p:nvGrpSpPr>
          <p:cNvPr id="41" name="Google Shape;1347;p47">
            <a:extLst>
              <a:ext uri="{FF2B5EF4-FFF2-40B4-BE49-F238E27FC236}">
                <a16:creationId xmlns:a16="http://schemas.microsoft.com/office/drawing/2014/main" id="{7B00A99A-369C-43D2-BB95-F6BE8CFEC341}"/>
              </a:ext>
            </a:extLst>
          </p:cNvPr>
          <p:cNvGrpSpPr/>
          <p:nvPr/>
        </p:nvGrpSpPr>
        <p:grpSpPr>
          <a:xfrm>
            <a:off x="826237" y="1698203"/>
            <a:ext cx="445738" cy="442950"/>
            <a:chOff x="1442627" y="5710929"/>
            <a:chExt cx="594318" cy="590600"/>
          </a:xfrm>
        </p:grpSpPr>
        <p:sp>
          <p:nvSpPr>
            <p:cNvPr id="42" name="Google Shape;1348;p47">
              <a:extLst>
                <a:ext uri="{FF2B5EF4-FFF2-40B4-BE49-F238E27FC236}">
                  <a16:creationId xmlns:a16="http://schemas.microsoft.com/office/drawing/2014/main" id="{9010A49C-2F60-426E-85FB-F415D6C16658}"/>
                </a:ext>
              </a:extLst>
            </p:cNvPr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349;p47">
              <a:extLst>
                <a:ext uri="{FF2B5EF4-FFF2-40B4-BE49-F238E27FC236}">
                  <a16:creationId xmlns:a16="http://schemas.microsoft.com/office/drawing/2014/main" id="{660E6147-6CF6-40CC-8837-00C11093A32A}"/>
                </a:ext>
              </a:extLst>
            </p:cNvPr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350;p47">
              <a:extLst>
                <a:ext uri="{FF2B5EF4-FFF2-40B4-BE49-F238E27FC236}">
                  <a16:creationId xmlns:a16="http://schemas.microsoft.com/office/drawing/2014/main" id="{9E503F28-AD00-4AD4-9AF8-ECA49BCDB4CD}"/>
                </a:ext>
              </a:extLst>
            </p:cNvPr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351;p47">
              <a:extLst>
                <a:ext uri="{FF2B5EF4-FFF2-40B4-BE49-F238E27FC236}">
                  <a16:creationId xmlns:a16="http://schemas.microsoft.com/office/drawing/2014/main" id="{025980EC-8A43-4DE0-9466-8D21FA82B280}"/>
                </a:ext>
              </a:extLst>
            </p:cNvPr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1347;p47">
            <a:extLst>
              <a:ext uri="{FF2B5EF4-FFF2-40B4-BE49-F238E27FC236}">
                <a16:creationId xmlns:a16="http://schemas.microsoft.com/office/drawing/2014/main" id="{55BE2113-9E35-4669-9F74-0B3FD119A9A7}"/>
              </a:ext>
            </a:extLst>
          </p:cNvPr>
          <p:cNvGrpSpPr/>
          <p:nvPr/>
        </p:nvGrpSpPr>
        <p:grpSpPr>
          <a:xfrm>
            <a:off x="826237" y="2583099"/>
            <a:ext cx="445738" cy="442950"/>
            <a:chOff x="1442627" y="5710929"/>
            <a:chExt cx="594318" cy="590600"/>
          </a:xfrm>
        </p:grpSpPr>
        <p:sp>
          <p:nvSpPr>
            <p:cNvPr id="47" name="Google Shape;1348;p47">
              <a:extLst>
                <a:ext uri="{FF2B5EF4-FFF2-40B4-BE49-F238E27FC236}">
                  <a16:creationId xmlns:a16="http://schemas.microsoft.com/office/drawing/2014/main" id="{3221E0EF-4C59-4007-AAAB-4CA425D84320}"/>
                </a:ext>
              </a:extLst>
            </p:cNvPr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349;p47">
              <a:extLst>
                <a:ext uri="{FF2B5EF4-FFF2-40B4-BE49-F238E27FC236}">
                  <a16:creationId xmlns:a16="http://schemas.microsoft.com/office/drawing/2014/main" id="{8FEDCC29-0BB7-456B-9989-640937E58D5C}"/>
                </a:ext>
              </a:extLst>
            </p:cNvPr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350;p47">
              <a:extLst>
                <a:ext uri="{FF2B5EF4-FFF2-40B4-BE49-F238E27FC236}">
                  <a16:creationId xmlns:a16="http://schemas.microsoft.com/office/drawing/2014/main" id="{AF87FE53-B409-4ABE-9974-B8EFA274414A}"/>
                </a:ext>
              </a:extLst>
            </p:cNvPr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351;p47">
              <a:extLst>
                <a:ext uri="{FF2B5EF4-FFF2-40B4-BE49-F238E27FC236}">
                  <a16:creationId xmlns:a16="http://schemas.microsoft.com/office/drawing/2014/main" id="{9072B097-7409-4C85-A220-D5B6DD18B1A3}"/>
                </a:ext>
              </a:extLst>
            </p:cNvPr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3.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EvalAI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110275" y="2618768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did things turn out?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42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MTA Detection</a:t>
            </a:r>
            <a:endParaRPr dirty="0"/>
          </a:p>
        </p:txBody>
      </p:sp>
      <p:sp>
        <p:nvSpPr>
          <p:cNvPr id="674" name="Google Shape;674;p4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675" name="Google Shape;675;p45"/>
          <p:cNvGraphicFramePr/>
          <p:nvPr>
            <p:extLst>
              <p:ext uri="{D42A27DB-BD31-4B8C-83A1-F6EECF244321}">
                <p14:modId xmlns:p14="http://schemas.microsoft.com/office/powerpoint/2010/main" val="2956905715"/>
              </p:ext>
            </p:extLst>
          </p:nvPr>
        </p:nvGraphicFramePr>
        <p:xfrm>
          <a:off x="811799" y="1474725"/>
          <a:ext cx="7737049" cy="1981050"/>
        </p:xfrm>
        <a:graphic>
          <a:graphicData uri="http://schemas.openxmlformats.org/drawingml/2006/table">
            <a:tbl>
              <a:tblPr>
                <a:noFill/>
                <a:tableStyleId>{4886E1FF-FDF2-4410-8487-3ABA108AFFFD}</a:tableStyleId>
              </a:tblPr>
              <a:tblGrid>
                <a:gridCol w="113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8563">
                  <a:extLst>
                    <a:ext uri="{9D8B030D-6E8A-4147-A177-3AD203B41FA5}">
                      <a16:colId xmlns:a16="http://schemas.microsoft.com/office/drawing/2014/main" val="4072009685"/>
                    </a:ext>
                  </a:extLst>
                </a:gridCol>
              </a:tblGrid>
              <a:tr h="29298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(first set)</a:t>
                      </a:r>
                      <a:endParaRPr sz="700" b="0" dirty="0">
                        <a:solidFill>
                          <a:schemeClr val="bg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(Zero-day set)</a:t>
                      </a:r>
                      <a:endParaRPr sz="7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Validation</a:t>
                      </a: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(first set)</a:t>
                      </a:r>
                      <a:endParaRPr sz="700" b="0" dirty="0">
                        <a:solidFill>
                          <a:schemeClr val="bg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Validation ( Zero-day set)</a:t>
                      </a:r>
                      <a:endParaRPr lang="en-US" sz="5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dirty="0">
                          <a:latin typeface="Montserrat" panose="00000500000000000000" pitchFamily="2" charset="0"/>
                          <a:sym typeface="Arial"/>
                        </a:rPr>
                        <a:t>Accuracy</a:t>
                      </a:r>
                      <a:endParaRPr u="none" dirty="0">
                        <a:latin typeface="Montserrat" panose="00000500000000000000" pitchFamily="2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ru-RU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67</a:t>
                      </a:r>
                      <a:endParaRPr lang="en"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0.84</a:t>
                      </a:r>
                      <a:endParaRPr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Precision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  <a:endParaRPr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ru-RU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69</a:t>
                      </a:r>
                      <a:endParaRPr lang="en"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0.84</a:t>
                      </a:r>
                      <a:endParaRPr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Recall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ru-RU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67</a:t>
                      </a:r>
                      <a:endParaRPr lang="en"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0.84</a:t>
                      </a:r>
                      <a:endParaRPr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F1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  <a:endParaRPr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ru-RU" sz="80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67</a:t>
                      </a:r>
                      <a:endParaRPr lang="en"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0.84</a:t>
                      </a:r>
                      <a:endParaRPr sz="8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oogle Shape;334;p31">
            <a:extLst>
              <a:ext uri="{FF2B5EF4-FFF2-40B4-BE49-F238E27FC236}">
                <a16:creationId xmlns:a16="http://schemas.microsoft.com/office/drawing/2014/main" id="{4C022C00-ADB2-4BDE-94F7-6434B4B5A85D}"/>
              </a:ext>
            </a:extLst>
          </p:cNvPr>
          <p:cNvGrpSpPr/>
          <p:nvPr/>
        </p:nvGrpSpPr>
        <p:grpSpPr>
          <a:xfrm>
            <a:off x="7217484" y="3800519"/>
            <a:ext cx="603499" cy="605867"/>
            <a:chOff x="3782700" y="1538288"/>
            <a:chExt cx="1578600" cy="1578600"/>
          </a:xfrm>
        </p:grpSpPr>
        <p:sp>
          <p:nvSpPr>
            <p:cNvPr id="6" name="Google Shape;335;p31">
              <a:extLst>
                <a:ext uri="{FF2B5EF4-FFF2-40B4-BE49-F238E27FC236}">
                  <a16:creationId xmlns:a16="http://schemas.microsoft.com/office/drawing/2014/main" id="{7ECB242D-015A-4460-B2BA-63E3FE6CF366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6;p31">
              <a:extLst>
                <a:ext uri="{FF2B5EF4-FFF2-40B4-BE49-F238E27FC236}">
                  <a16:creationId xmlns:a16="http://schemas.microsoft.com/office/drawing/2014/main" id="{AFC081DB-E377-4BE3-9ECB-CFE6EA0372E8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;p31">
              <a:extLst>
                <a:ext uri="{FF2B5EF4-FFF2-40B4-BE49-F238E27FC236}">
                  <a16:creationId xmlns:a16="http://schemas.microsoft.com/office/drawing/2014/main" id="{91CB048C-3C49-4C23-8D29-E962519FCEC8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8;p31">
              <a:extLst>
                <a:ext uri="{FF2B5EF4-FFF2-40B4-BE49-F238E27FC236}">
                  <a16:creationId xmlns:a16="http://schemas.microsoft.com/office/drawing/2014/main" id="{CE899C54-66D8-4772-8BE1-2602933E0682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34;p31">
            <a:extLst>
              <a:ext uri="{FF2B5EF4-FFF2-40B4-BE49-F238E27FC236}">
                <a16:creationId xmlns:a16="http://schemas.microsoft.com/office/drawing/2014/main" id="{15C89060-97D7-4160-A0E4-E8C763639412}"/>
              </a:ext>
            </a:extLst>
          </p:cNvPr>
          <p:cNvGrpSpPr/>
          <p:nvPr/>
        </p:nvGrpSpPr>
        <p:grpSpPr>
          <a:xfrm>
            <a:off x="3538030" y="3808875"/>
            <a:ext cx="603499" cy="605867"/>
            <a:chOff x="3782700" y="1538288"/>
            <a:chExt cx="1578600" cy="1578600"/>
          </a:xfrm>
        </p:grpSpPr>
        <p:sp>
          <p:nvSpPr>
            <p:cNvPr id="11" name="Google Shape;335;p31">
              <a:extLst>
                <a:ext uri="{FF2B5EF4-FFF2-40B4-BE49-F238E27FC236}">
                  <a16:creationId xmlns:a16="http://schemas.microsoft.com/office/drawing/2014/main" id="{F4B613E2-95B3-46E5-9D63-AE0D6F6E1EC0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6;p31">
              <a:extLst>
                <a:ext uri="{FF2B5EF4-FFF2-40B4-BE49-F238E27FC236}">
                  <a16:creationId xmlns:a16="http://schemas.microsoft.com/office/drawing/2014/main" id="{5A990DE9-E084-4ADF-87F0-9232F774A0DC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;p31">
              <a:extLst>
                <a:ext uri="{FF2B5EF4-FFF2-40B4-BE49-F238E27FC236}">
                  <a16:creationId xmlns:a16="http://schemas.microsoft.com/office/drawing/2014/main" id="{51EB877C-A319-4A33-B429-6E829AFF624D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;p31">
              <a:extLst>
                <a:ext uri="{FF2B5EF4-FFF2-40B4-BE49-F238E27FC236}">
                  <a16:creationId xmlns:a16="http://schemas.microsoft.com/office/drawing/2014/main" id="{5EABB09D-A5F8-4FDC-A27A-DC452CFF6C26}"/>
                </a:ext>
              </a:extLst>
            </p:cNvPr>
            <p:cNvSpPr/>
            <p:nvPr/>
          </p:nvSpPr>
          <p:spPr>
            <a:xfrm rot="10800000">
              <a:off x="5001899" y="1538288"/>
              <a:ext cx="359401" cy="35940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00C4A0-7AFF-4661-BD52-AB664DCBD966}"/>
              </a:ext>
            </a:extLst>
          </p:cNvPr>
          <p:cNvSpPr txBox="1"/>
          <p:nvPr/>
        </p:nvSpPr>
        <p:spPr>
          <a:xfrm>
            <a:off x="3597732" y="3927143"/>
            <a:ext cx="484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👍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3FB60-B6F8-443E-9735-AB44E58E2A90}"/>
              </a:ext>
            </a:extLst>
          </p:cNvPr>
          <p:cNvSpPr txBox="1"/>
          <p:nvPr/>
        </p:nvSpPr>
        <p:spPr>
          <a:xfrm>
            <a:off x="7288359" y="3938457"/>
            <a:ext cx="46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😭</a:t>
            </a:r>
            <a:endParaRPr lang="en-US" sz="1800" dirty="0"/>
          </a:p>
        </p:txBody>
      </p:sp>
      <p:grpSp>
        <p:nvGrpSpPr>
          <p:cNvPr id="17" name="Google Shape;334;p31">
            <a:extLst>
              <a:ext uri="{FF2B5EF4-FFF2-40B4-BE49-F238E27FC236}">
                <a16:creationId xmlns:a16="http://schemas.microsoft.com/office/drawing/2014/main" id="{F03699E6-9D9A-4CED-8E1E-52D000C56832}"/>
              </a:ext>
            </a:extLst>
          </p:cNvPr>
          <p:cNvGrpSpPr/>
          <p:nvPr/>
        </p:nvGrpSpPr>
        <p:grpSpPr>
          <a:xfrm>
            <a:off x="2223848" y="3800519"/>
            <a:ext cx="603499" cy="605867"/>
            <a:chOff x="3782700" y="1538288"/>
            <a:chExt cx="1578600" cy="1578600"/>
          </a:xfrm>
        </p:grpSpPr>
        <p:sp>
          <p:nvSpPr>
            <p:cNvPr id="19" name="Google Shape;335;p31">
              <a:extLst>
                <a:ext uri="{FF2B5EF4-FFF2-40B4-BE49-F238E27FC236}">
                  <a16:creationId xmlns:a16="http://schemas.microsoft.com/office/drawing/2014/main" id="{8561ADA0-2EEA-401D-A3E0-12F13F54201F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;p31">
              <a:extLst>
                <a:ext uri="{FF2B5EF4-FFF2-40B4-BE49-F238E27FC236}">
                  <a16:creationId xmlns:a16="http://schemas.microsoft.com/office/drawing/2014/main" id="{3E81FD1F-B28D-4C0E-9420-5213BC7FCDEB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;p31">
              <a:extLst>
                <a:ext uri="{FF2B5EF4-FFF2-40B4-BE49-F238E27FC236}">
                  <a16:creationId xmlns:a16="http://schemas.microsoft.com/office/drawing/2014/main" id="{C8CBC91F-8357-434E-B1F0-801392347918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;p31">
              <a:extLst>
                <a:ext uri="{FF2B5EF4-FFF2-40B4-BE49-F238E27FC236}">
                  <a16:creationId xmlns:a16="http://schemas.microsoft.com/office/drawing/2014/main" id="{E2138731-42B0-4DC2-AC7C-C31A7C574E23}"/>
                </a:ext>
              </a:extLst>
            </p:cNvPr>
            <p:cNvSpPr/>
            <p:nvPr/>
          </p:nvSpPr>
          <p:spPr>
            <a:xfrm rot="10800000">
              <a:off x="5001899" y="1538288"/>
              <a:ext cx="359401" cy="35940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E5A306D-1F38-4B20-A3D2-6766E27E5425}"/>
              </a:ext>
            </a:extLst>
          </p:cNvPr>
          <p:cNvSpPr txBox="1"/>
          <p:nvPr/>
        </p:nvSpPr>
        <p:spPr>
          <a:xfrm>
            <a:off x="2283550" y="3918787"/>
            <a:ext cx="484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👍</a:t>
            </a:r>
            <a:endParaRPr lang="en-US" sz="1800" dirty="0"/>
          </a:p>
        </p:txBody>
      </p:sp>
      <p:grpSp>
        <p:nvGrpSpPr>
          <p:cNvPr id="24" name="Google Shape;334;p31">
            <a:extLst>
              <a:ext uri="{FF2B5EF4-FFF2-40B4-BE49-F238E27FC236}">
                <a16:creationId xmlns:a16="http://schemas.microsoft.com/office/drawing/2014/main" id="{F533E62B-A95D-42E2-AC7F-05C6143444CA}"/>
              </a:ext>
            </a:extLst>
          </p:cNvPr>
          <p:cNvGrpSpPr/>
          <p:nvPr/>
        </p:nvGrpSpPr>
        <p:grpSpPr>
          <a:xfrm>
            <a:off x="5244628" y="3800519"/>
            <a:ext cx="603499" cy="605867"/>
            <a:chOff x="3782700" y="1538288"/>
            <a:chExt cx="1578600" cy="1578600"/>
          </a:xfrm>
        </p:grpSpPr>
        <p:sp>
          <p:nvSpPr>
            <p:cNvPr id="25" name="Google Shape;335;p31">
              <a:extLst>
                <a:ext uri="{FF2B5EF4-FFF2-40B4-BE49-F238E27FC236}">
                  <a16:creationId xmlns:a16="http://schemas.microsoft.com/office/drawing/2014/main" id="{A67FDA04-293E-43D1-A24C-7FCEC9F96D20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6;p31">
              <a:extLst>
                <a:ext uri="{FF2B5EF4-FFF2-40B4-BE49-F238E27FC236}">
                  <a16:creationId xmlns:a16="http://schemas.microsoft.com/office/drawing/2014/main" id="{0842863E-D815-4AF1-B6A9-D799DBB23E42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7;p31">
              <a:extLst>
                <a:ext uri="{FF2B5EF4-FFF2-40B4-BE49-F238E27FC236}">
                  <a16:creationId xmlns:a16="http://schemas.microsoft.com/office/drawing/2014/main" id="{5093D9F1-1AD7-4B47-AF32-1D2BCA2E4F6F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;p31">
              <a:extLst>
                <a:ext uri="{FF2B5EF4-FFF2-40B4-BE49-F238E27FC236}">
                  <a16:creationId xmlns:a16="http://schemas.microsoft.com/office/drawing/2014/main" id="{97248052-DC3C-4268-8395-37F1C7752A10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ECD8587-E08C-4F44-B2EE-B15160959227}"/>
              </a:ext>
            </a:extLst>
          </p:cNvPr>
          <p:cNvSpPr txBox="1"/>
          <p:nvPr/>
        </p:nvSpPr>
        <p:spPr>
          <a:xfrm>
            <a:off x="5315503" y="3938457"/>
            <a:ext cx="46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😭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852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MTA </a:t>
            </a:r>
            <a:r>
              <a:rPr lang="en-US" i="0" dirty="0">
                <a:effectLst/>
                <a:latin typeface="Roboto" panose="02000000000000000000" pitchFamily="2" charset="0"/>
              </a:rPr>
              <a:t>Family Classification</a:t>
            </a:r>
            <a:endParaRPr dirty="0"/>
          </a:p>
        </p:txBody>
      </p:sp>
      <p:sp>
        <p:nvSpPr>
          <p:cNvPr id="674" name="Google Shape;674;p4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675" name="Google Shape;675;p45"/>
          <p:cNvGraphicFramePr/>
          <p:nvPr>
            <p:extLst>
              <p:ext uri="{D42A27DB-BD31-4B8C-83A1-F6EECF244321}">
                <p14:modId xmlns:p14="http://schemas.microsoft.com/office/powerpoint/2010/main" val="2286809750"/>
              </p:ext>
            </p:extLst>
          </p:nvPr>
        </p:nvGraphicFramePr>
        <p:xfrm>
          <a:off x="811799" y="1474725"/>
          <a:ext cx="7641002" cy="1935330"/>
        </p:xfrm>
        <a:graphic>
          <a:graphicData uri="http://schemas.openxmlformats.org/drawingml/2006/table">
            <a:tbl>
              <a:tblPr>
                <a:noFill/>
                <a:tableStyleId>{4886E1FF-FDF2-4410-8487-3ABA108AFFFD}</a:tableStyleId>
              </a:tblPr>
              <a:tblGrid>
                <a:gridCol w="111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4072009685"/>
                    </a:ext>
                  </a:extLst>
                </a:gridCol>
                <a:gridCol w="1955019">
                  <a:extLst>
                    <a:ext uri="{9D8B030D-6E8A-4147-A177-3AD203B41FA5}">
                      <a16:colId xmlns:a16="http://schemas.microsoft.com/office/drawing/2014/main" val="696946212"/>
                    </a:ext>
                  </a:extLst>
                </a:gridCol>
              </a:tblGrid>
              <a:tr h="29298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Test (first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Test (Zero-day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Validation (first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Validation (Zero-day set)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dirty="0">
                          <a:latin typeface="Montserrat" panose="00000500000000000000" pitchFamily="2" charset="0"/>
                          <a:sym typeface="Arial"/>
                        </a:rPr>
                        <a:t>Accuracy</a:t>
                      </a:r>
                      <a:endParaRPr u="none" dirty="0">
                        <a:latin typeface="Montserrat" panose="00000500000000000000" pitchFamily="2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0.97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Precision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0.94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0.93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0.91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Recall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0.92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0.86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F1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0.92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0.93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oogle Shape;334;p31">
            <a:extLst>
              <a:ext uri="{FF2B5EF4-FFF2-40B4-BE49-F238E27FC236}">
                <a16:creationId xmlns:a16="http://schemas.microsoft.com/office/drawing/2014/main" id="{D9B3B0CC-AA04-4439-A7F6-CC5E4E93C7C0}"/>
              </a:ext>
            </a:extLst>
          </p:cNvPr>
          <p:cNvGrpSpPr/>
          <p:nvPr/>
        </p:nvGrpSpPr>
        <p:grpSpPr>
          <a:xfrm>
            <a:off x="2203269" y="3763155"/>
            <a:ext cx="603499" cy="605867"/>
            <a:chOff x="3782700" y="1538288"/>
            <a:chExt cx="1578600" cy="1578600"/>
          </a:xfrm>
        </p:grpSpPr>
        <p:sp>
          <p:nvSpPr>
            <p:cNvPr id="6" name="Google Shape;335;p31">
              <a:extLst>
                <a:ext uri="{FF2B5EF4-FFF2-40B4-BE49-F238E27FC236}">
                  <a16:creationId xmlns:a16="http://schemas.microsoft.com/office/drawing/2014/main" id="{1104683A-26F2-42B8-A143-6AD19B1C454D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6;p31">
              <a:extLst>
                <a:ext uri="{FF2B5EF4-FFF2-40B4-BE49-F238E27FC236}">
                  <a16:creationId xmlns:a16="http://schemas.microsoft.com/office/drawing/2014/main" id="{1C1D02E7-5C18-4729-B8E7-2C43C0BE5D25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;p31">
              <a:extLst>
                <a:ext uri="{FF2B5EF4-FFF2-40B4-BE49-F238E27FC236}">
                  <a16:creationId xmlns:a16="http://schemas.microsoft.com/office/drawing/2014/main" id="{817869EF-FD38-464D-B73C-8AE8759BEA6F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8;p31">
              <a:extLst>
                <a:ext uri="{FF2B5EF4-FFF2-40B4-BE49-F238E27FC236}">
                  <a16:creationId xmlns:a16="http://schemas.microsoft.com/office/drawing/2014/main" id="{C063A3F3-C449-4B43-9552-D111E31BDF08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F3D1EA-D0DA-4676-8E8E-7109067B7335}"/>
              </a:ext>
            </a:extLst>
          </p:cNvPr>
          <p:cNvSpPr txBox="1"/>
          <p:nvPr/>
        </p:nvSpPr>
        <p:spPr>
          <a:xfrm>
            <a:off x="2279324" y="3881423"/>
            <a:ext cx="45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😒</a:t>
            </a:r>
            <a:endParaRPr lang="en-US" sz="1800" dirty="0"/>
          </a:p>
        </p:txBody>
      </p:sp>
      <p:grpSp>
        <p:nvGrpSpPr>
          <p:cNvPr id="12" name="Google Shape;334;p31">
            <a:extLst>
              <a:ext uri="{FF2B5EF4-FFF2-40B4-BE49-F238E27FC236}">
                <a16:creationId xmlns:a16="http://schemas.microsoft.com/office/drawing/2014/main" id="{9C2345F2-2E02-4EE8-90A5-99E235D01E9B}"/>
              </a:ext>
            </a:extLst>
          </p:cNvPr>
          <p:cNvGrpSpPr/>
          <p:nvPr/>
        </p:nvGrpSpPr>
        <p:grpSpPr>
          <a:xfrm>
            <a:off x="5389814" y="3763155"/>
            <a:ext cx="603499" cy="605867"/>
            <a:chOff x="3782700" y="1538288"/>
            <a:chExt cx="1578600" cy="1578600"/>
          </a:xfrm>
        </p:grpSpPr>
        <p:sp>
          <p:nvSpPr>
            <p:cNvPr id="13" name="Google Shape;335;p31">
              <a:extLst>
                <a:ext uri="{FF2B5EF4-FFF2-40B4-BE49-F238E27FC236}">
                  <a16:creationId xmlns:a16="http://schemas.microsoft.com/office/drawing/2014/main" id="{C45CFEC7-9A31-4120-ADDA-D59CB7B860B4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;p31">
              <a:extLst>
                <a:ext uri="{FF2B5EF4-FFF2-40B4-BE49-F238E27FC236}">
                  <a16:creationId xmlns:a16="http://schemas.microsoft.com/office/drawing/2014/main" id="{1B8A0BF8-88F0-4DD2-A328-A4AA50835B3D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;p31">
              <a:extLst>
                <a:ext uri="{FF2B5EF4-FFF2-40B4-BE49-F238E27FC236}">
                  <a16:creationId xmlns:a16="http://schemas.microsoft.com/office/drawing/2014/main" id="{BF10A138-0BB9-466B-AC0B-19E66842DA82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;p31">
              <a:extLst>
                <a:ext uri="{FF2B5EF4-FFF2-40B4-BE49-F238E27FC236}">
                  <a16:creationId xmlns:a16="http://schemas.microsoft.com/office/drawing/2014/main" id="{5DD8900B-16CA-4103-8299-E9D3DDA3E641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FDAE171-501A-40E5-AAD2-AFF5A8050A9E}"/>
              </a:ext>
            </a:extLst>
          </p:cNvPr>
          <p:cNvSpPr txBox="1"/>
          <p:nvPr/>
        </p:nvSpPr>
        <p:spPr>
          <a:xfrm>
            <a:off x="5465869" y="3881423"/>
            <a:ext cx="45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😒</a:t>
            </a:r>
            <a:endParaRPr lang="en-US" sz="1800" dirty="0"/>
          </a:p>
        </p:txBody>
      </p:sp>
      <p:grpSp>
        <p:nvGrpSpPr>
          <p:cNvPr id="18" name="Google Shape;334;p31">
            <a:extLst>
              <a:ext uri="{FF2B5EF4-FFF2-40B4-BE49-F238E27FC236}">
                <a16:creationId xmlns:a16="http://schemas.microsoft.com/office/drawing/2014/main" id="{FC528707-DB93-4B03-97FD-7EEB43087470}"/>
              </a:ext>
            </a:extLst>
          </p:cNvPr>
          <p:cNvGrpSpPr/>
          <p:nvPr/>
        </p:nvGrpSpPr>
        <p:grpSpPr>
          <a:xfrm>
            <a:off x="3678132" y="3763155"/>
            <a:ext cx="603499" cy="605867"/>
            <a:chOff x="3782700" y="1538288"/>
            <a:chExt cx="1578600" cy="1578600"/>
          </a:xfrm>
        </p:grpSpPr>
        <p:sp>
          <p:nvSpPr>
            <p:cNvPr id="19" name="Google Shape;335;p31">
              <a:extLst>
                <a:ext uri="{FF2B5EF4-FFF2-40B4-BE49-F238E27FC236}">
                  <a16:creationId xmlns:a16="http://schemas.microsoft.com/office/drawing/2014/main" id="{C65F1571-5056-4A76-8695-3E3924CAB178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;p31">
              <a:extLst>
                <a:ext uri="{FF2B5EF4-FFF2-40B4-BE49-F238E27FC236}">
                  <a16:creationId xmlns:a16="http://schemas.microsoft.com/office/drawing/2014/main" id="{E40928FD-468C-4535-B637-E85395860526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;p31">
              <a:extLst>
                <a:ext uri="{FF2B5EF4-FFF2-40B4-BE49-F238E27FC236}">
                  <a16:creationId xmlns:a16="http://schemas.microsoft.com/office/drawing/2014/main" id="{A0A62866-FB0E-46C0-9086-C283E26B4A89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;p31">
              <a:extLst>
                <a:ext uri="{FF2B5EF4-FFF2-40B4-BE49-F238E27FC236}">
                  <a16:creationId xmlns:a16="http://schemas.microsoft.com/office/drawing/2014/main" id="{8221CF6C-1E0E-41F3-A688-D8791B9C31C5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CABB36-7979-476B-9625-2A67C1B1FFB8}"/>
              </a:ext>
            </a:extLst>
          </p:cNvPr>
          <p:cNvSpPr txBox="1"/>
          <p:nvPr/>
        </p:nvSpPr>
        <p:spPr>
          <a:xfrm>
            <a:off x="3754187" y="3881423"/>
            <a:ext cx="45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👎</a:t>
            </a:r>
            <a:endParaRPr lang="en-US" sz="1800" dirty="0"/>
          </a:p>
        </p:txBody>
      </p:sp>
      <p:grpSp>
        <p:nvGrpSpPr>
          <p:cNvPr id="24" name="Google Shape;334;p31">
            <a:extLst>
              <a:ext uri="{FF2B5EF4-FFF2-40B4-BE49-F238E27FC236}">
                <a16:creationId xmlns:a16="http://schemas.microsoft.com/office/drawing/2014/main" id="{1F68CB21-2028-4167-B0A1-700C83318B52}"/>
              </a:ext>
            </a:extLst>
          </p:cNvPr>
          <p:cNvGrpSpPr/>
          <p:nvPr/>
        </p:nvGrpSpPr>
        <p:grpSpPr>
          <a:xfrm>
            <a:off x="7189789" y="3763155"/>
            <a:ext cx="603499" cy="605867"/>
            <a:chOff x="3782700" y="1538288"/>
            <a:chExt cx="1578600" cy="1578600"/>
          </a:xfrm>
        </p:grpSpPr>
        <p:sp>
          <p:nvSpPr>
            <p:cNvPr id="25" name="Google Shape;335;p31">
              <a:extLst>
                <a:ext uri="{FF2B5EF4-FFF2-40B4-BE49-F238E27FC236}">
                  <a16:creationId xmlns:a16="http://schemas.microsoft.com/office/drawing/2014/main" id="{B6E67FE0-1CBE-4AE7-8D27-0FB2E5BF36D9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6;p31">
              <a:extLst>
                <a:ext uri="{FF2B5EF4-FFF2-40B4-BE49-F238E27FC236}">
                  <a16:creationId xmlns:a16="http://schemas.microsoft.com/office/drawing/2014/main" id="{107687D2-BD96-42E5-9073-4F0FE75A932D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7;p31">
              <a:extLst>
                <a:ext uri="{FF2B5EF4-FFF2-40B4-BE49-F238E27FC236}">
                  <a16:creationId xmlns:a16="http://schemas.microsoft.com/office/drawing/2014/main" id="{CC08F915-8E88-4CA7-BFED-B7B2C2B3AA55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;p31">
              <a:extLst>
                <a:ext uri="{FF2B5EF4-FFF2-40B4-BE49-F238E27FC236}">
                  <a16:creationId xmlns:a16="http://schemas.microsoft.com/office/drawing/2014/main" id="{556CBD09-5195-4579-8B90-3A23A17C504F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6B320B5-8934-4E16-853D-2A94DAA50EA1}"/>
              </a:ext>
            </a:extLst>
          </p:cNvPr>
          <p:cNvSpPr txBox="1"/>
          <p:nvPr/>
        </p:nvSpPr>
        <p:spPr>
          <a:xfrm>
            <a:off x="7265844" y="3881423"/>
            <a:ext cx="45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Segoe UI Emoji" panose="020B0502040204020203" pitchFamily="34" charset="0"/>
                <a:ea typeface="Segoe UI Emoji" panose="020B0502040204020203" pitchFamily="34" charset="0"/>
              </a:rPr>
              <a:t>👎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045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USTC Detection</a:t>
            </a:r>
            <a:endParaRPr dirty="0"/>
          </a:p>
        </p:txBody>
      </p:sp>
      <p:sp>
        <p:nvSpPr>
          <p:cNvPr id="674" name="Google Shape;674;p4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675" name="Google Shape;675;p45"/>
          <p:cNvGraphicFramePr/>
          <p:nvPr>
            <p:extLst>
              <p:ext uri="{D42A27DB-BD31-4B8C-83A1-F6EECF244321}">
                <p14:modId xmlns:p14="http://schemas.microsoft.com/office/powerpoint/2010/main" val="2309535377"/>
              </p:ext>
            </p:extLst>
          </p:nvPr>
        </p:nvGraphicFramePr>
        <p:xfrm>
          <a:off x="811800" y="1474725"/>
          <a:ext cx="7881928" cy="1935330"/>
        </p:xfrm>
        <a:graphic>
          <a:graphicData uri="http://schemas.openxmlformats.org/drawingml/2006/table">
            <a:tbl>
              <a:tblPr>
                <a:noFill/>
                <a:tableStyleId>{4886E1FF-FDF2-4410-8487-3ABA108AFFFD}</a:tableStyleId>
              </a:tblPr>
              <a:tblGrid>
                <a:gridCol w="114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873">
                  <a:extLst>
                    <a:ext uri="{9D8B030D-6E8A-4147-A177-3AD203B41FA5}">
                      <a16:colId xmlns:a16="http://schemas.microsoft.com/office/drawing/2014/main" val="4072009685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19628794"/>
                    </a:ext>
                  </a:extLst>
                </a:gridCol>
              </a:tblGrid>
              <a:tr h="29298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Test (first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Test (Zero-day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Validation (first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Validation (Zero-day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dirty="0">
                          <a:latin typeface="Montserrat" panose="00000500000000000000" pitchFamily="2" charset="0"/>
                          <a:sym typeface="Arial"/>
                        </a:rPr>
                        <a:t>Accuracy</a:t>
                      </a:r>
                      <a:endParaRPr u="none" dirty="0">
                        <a:latin typeface="Montserrat" panose="00000500000000000000" pitchFamily="2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Precision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Recall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F1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oogle Shape;334;p31">
            <a:extLst>
              <a:ext uri="{FF2B5EF4-FFF2-40B4-BE49-F238E27FC236}">
                <a16:creationId xmlns:a16="http://schemas.microsoft.com/office/drawing/2014/main" id="{4C3C2164-A0A7-4890-B301-0BF5CC2B394B}"/>
              </a:ext>
            </a:extLst>
          </p:cNvPr>
          <p:cNvGrpSpPr/>
          <p:nvPr/>
        </p:nvGrpSpPr>
        <p:grpSpPr>
          <a:xfrm>
            <a:off x="7394811" y="3758378"/>
            <a:ext cx="603499" cy="605867"/>
            <a:chOff x="3782700" y="1538288"/>
            <a:chExt cx="1578600" cy="1578600"/>
          </a:xfrm>
        </p:grpSpPr>
        <p:sp>
          <p:nvSpPr>
            <p:cNvPr id="6" name="Google Shape;335;p31">
              <a:extLst>
                <a:ext uri="{FF2B5EF4-FFF2-40B4-BE49-F238E27FC236}">
                  <a16:creationId xmlns:a16="http://schemas.microsoft.com/office/drawing/2014/main" id="{220CC59B-3A49-4885-890C-96FC04DE3EE1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6;p31">
              <a:extLst>
                <a:ext uri="{FF2B5EF4-FFF2-40B4-BE49-F238E27FC236}">
                  <a16:creationId xmlns:a16="http://schemas.microsoft.com/office/drawing/2014/main" id="{39D3C435-1459-43CB-A325-19F45158B8DB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;p31">
              <a:extLst>
                <a:ext uri="{FF2B5EF4-FFF2-40B4-BE49-F238E27FC236}">
                  <a16:creationId xmlns:a16="http://schemas.microsoft.com/office/drawing/2014/main" id="{B6BD40C8-8D06-4A12-A32F-D18857632729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8;p31">
              <a:extLst>
                <a:ext uri="{FF2B5EF4-FFF2-40B4-BE49-F238E27FC236}">
                  <a16:creationId xmlns:a16="http://schemas.microsoft.com/office/drawing/2014/main" id="{33961116-C135-499B-93D8-8DA8332E02A5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013867-2B99-449C-AD9F-8C4C064E8834}"/>
              </a:ext>
            </a:extLst>
          </p:cNvPr>
          <p:cNvSpPr txBox="1"/>
          <p:nvPr/>
        </p:nvSpPr>
        <p:spPr>
          <a:xfrm>
            <a:off x="7463510" y="3876646"/>
            <a:ext cx="479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👍</a:t>
            </a:r>
            <a:endParaRPr lang="en-US" sz="1800" dirty="0"/>
          </a:p>
        </p:txBody>
      </p:sp>
      <p:grpSp>
        <p:nvGrpSpPr>
          <p:cNvPr id="11" name="Google Shape;334;p31">
            <a:extLst>
              <a:ext uri="{FF2B5EF4-FFF2-40B4-BE49-F238E27FC236}">
                <a16:creationId xmlns:a16="http://schemas.microsoft.com/office/drawing/2014/main" id="{06CBBB7F-F50C-414D-81DB-8F399DF093D1}"/>
              </a:ext>
            </a:extLst>
          </p:cNvPr>
          <p:cNvGrpSpPr/>
          <p:nvPr/>
        </p:nvGrpSpPr>
        <p:grpSpPr>
          <a:xfrm>
            <a:off x="2212168" y="3763155"/>
            <a:ext cx="603499" cy="605867"/>
            <a:chOff x="3782700" y="1538288"/>
            <a:chExt cx="1578600" cy="1578600"/>
          </a:xfrm>
        </p:grpSpPr>
        <p:sp>
          <p:nvSpPr>
            <p:cNvPr id="13" name="Google Shape;335;p31">
              <a:extLst>
                <a:ext uri="{FF2B5EF4-FFF2-40B4-BE49-F238E27FC236}">
                  <a16:creationId xmlns:a16="http://schemas.microsoft.com/office/drawing/2014/main" id="{C11956AD-6941-46D5-9F47-7BC2E643AB50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;p31">
              <a:extLst>
                <a:ext uri="{FF2B5EF4-FFF2-40B4-BE49-F238E27FC236}">
                  <a16:creationId xmlns:a16="http://schemas.microsoft.com/office/drawing/2014/main" id="{C3FB76F3-ACEB-4DF1-8359-D2BADA5C3407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;p31">
              <a:extLst>
                <a:ext uri="{FF2B5EF4-FFF2-40B4-BE49-F238E27FC236}">
                  <a16:creationId xmlns:a16="http://schemas.microsoft.com/office/drawing/2014/main" id="{AB20596D-7CFA-4AF8-9D92-1E55D45B8DB8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;p31">
              <a:extLst>
                <a:ext uri="{FF2B5EF4-FFF2-40B4-BE49-F238E27FC236}">
                  <a16:creationId xmlns:a16="http://schemas.microsoft.com/office/drawing/2014/main" id="{7FC85720-3475-4508-942E-CC476431DD77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3AA04B1-F650-47C5-8093-7486B0ABD8F4}"/>
              </a:ext>
            </a:extLst>
          </p:cNvPr>
          <p:cNvSpPr txBox="1"/>
          <p:nvPr/>
        </p:nvSpPr>
        <p:spPr>
          <a:xfrm>
            <a:off x="2280867" y="3881423"/>
            <a:ext cx="479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👍</a:t>
            </a:r>
            <a:endParaRPr lang="en-US" sz="1800" dirty="0"/>
          </a:p>
        </p:txBody>
      </p:sp>
      <p:grpSp>
        <p:nvGrpSpPr>
          <p:cNvPr id="18" name="Google Shape;334;p31">
            <a:extLst>
              <a:ext uri="{FF2B5EF4-FFF2-40B4-BE49-F238E27FC236}">
                <a16:creationId xmlns:a16="http://schemas.microsoft.com/office/drawing/2014/main" id="{DC059CAB-0E21-40FD-96B3-5A37E66EDDFA}"/>
              </a:ext>
            </a:extLst>
          </p:cNvPr>
          <p:cNvGrpSpPr/>
          <p:nvPr/>
        </p:nvGrpSpPr>
        <p:grpSpPr>
          <a:xfrm>
            <a:off x="3692632" y="3763155"/>
            <a:ext cx="603499" cy="605867"/>
            <a:chOff x="3782700" y="1538288"/>
            <a:chExt cx="1578600" cy="1578600"/>
          </a:xfrm>
        </p:grpSpPr>
        <p:sp>
          <p:nvSpPr>
            <p:cNvPr id="19" name="Google Shape;335;p31">
              <a:extLst>
                <a:ext uri="{FF2B5EF4-FFF2-40B4-BE49-F238E27FC236}">
                  <a16:creationId xmlns:a16="http://schemas.microsoft.com/office/drawing/2014/main" id="{FBE4F09C-5ABE-404F-9EC3-A1918A369002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;p31">
              <a:extLst>
                <a:ext uri="{FF2B5EF4-FFF2-40B4-BE49-F238E27FC236}">
                  <a16:creationId xmlns:a16="http://schemas.microsoft.com/office/drawing/2014/main" id="{AB517614-B34E-477C-8D18-2F07F0DF653A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;p31">
              <a:extLst>
                <a:ext uri="{FF2B5EF4-FFF2-40B4-BE49-F238E27FC236}">
                  <a16:creationId xmlns:a16="http://schemas.microsoft.com/office/drawing/2014/main" id="{4CF42659-073D-484F-AA9D-A24FA61FD5FD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;p31">
              <a:extLst>
                <a:ext uri="{FF2B5EF4-FFF2-40B4-BE49-F238E27FC236}">
                  <a16:creationId xmlns:a16="http://schemas.microsoft.com/office/drawing/2014/main" id="{BBB4571A-7978-470B-A4EA-C329D76FB139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480989-F2A2-400C-A587-B8E24A4E6F7E}"/>
              </a:ext>
            </a:extLst>
          </p:cNvPr>
          <p:cNvSpPr txBox="1"/>
          <p:nvPr/>
        </p:nvSpPr>
        <p:spPr>
          <a:xfrm>
            <a:off x="3761331" y="3881423"/>
            <a:ext cx="479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👍</a:t>
            </a:r>
            <a:endParaRPr lang="en-US" sz="1800" dirty="0"/>
          </a:p>
        </p:txBody>
      </p:sp>
      <p:grpSp>
        <p:nvGrpSpPr>
          <p:cNvPr id="24" name="Google Shape;334;p31">
            <a:extLst>
              <a:ext uri="{FF2B5EF4-FFF2-40B4-BE49-F238E27FC236}">
                <a16:creationId xmlns:a16="http://schemas.microsoft.com/office/drawing/2014/main" id="{92C199F5-09F7-42B4-B93E-0C9F468B104F}"/>
              </a:ext>
            </a:extLst>
          </p:cNvPr>
          <p:cNvGrpSpPr/>
          <p:nvPr/>
        </p:nvGrpSpPr>
        <p:grpSpPr>
          <a:xfrm>
            <a:off x="5509372" y="3758378"/>
            <a:ext cx="603499" cy="605867"/>
            <a:chOff x="3782700" y="1538288"/>
            <a:chExt cx="1578600" cy="1578600"/>
          </a:xfrm>
        </p:grpSpPr>
        <p:sp>
          <p:nvSpPr>
            <p:cNvPr id="25" name="Google Shape;335;p31">
              <a:extLst>
                <a:ext uri="{FF2B5EF4-FFF2-40B4-BE49-F238E27FC236}">
                  <a16:creationId xmlns:a16="http://schemas.microsoft.com/office/drawing/2014/main" id="{76BB99C9-DC87-4D7C-8F2F-FC5244B51EA4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6;p31">
              <a:extLst>
                <a:ext uri="{FF2B5EF4-FFF2-40B4-BE49-F238E27FC236}">
                  <a16:creationId xmlns:a16="http://schemas.microsoft.com/office/drawing/2014/main" id="{3A99CC60-1EDE-43AE-9456-D5A2AFC32E69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7;p31">
              <a:extLst>
                <a:ext uri="{FF2B5EF4-FFF2-40B4-BE49-F238E27FC236}">
                  <a16:creationId xmlns:a16="http://schemas.microsoft.com/office/drawing/2014/main" id="{D18D843C-9321-419A-AD9A-42A4009F64BE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;p31">
              <a:extLst>
                <a:ext uri="{FF2B5EF4-FFF2-40B4-BE49-F238E27FC236}">
                  <a16:creationId xmlns:a16="http://schemas.microsoft.com/office/drawing/2014/main" id="{70E7C719-43D2-4BB9-B070-9D19E96652F6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004C178-78C2-4420-8FAA-4547FE0F1AEC}"/>
              </a:ext>
            </a:extLst>
          </p:cNvPr>
          <p:cNvSpPr txBox="1"/>
          <p:nvPr/>
        </p:nvSpPr>
        <p:spPr>
          <a:xfrm>
            <a:off x="5578071" y="3876646"/>
            <a:ext cx="479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👍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627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USTC </a:t>
            </a:r>
            <a:r>
              <a:rPr lang="en-US" i="0" dirty="0">
                <a:effectLst/>
                <a:latin typeface="Roboto" panose="02000000000000000000" pitchFamily="2" charset="0"/>
              </a:rPr>
              <a:t>Family Classification</a:t>
            </a:r>
            <a:endParaRPr dirty="0"/>
          </a:p>
        </p:txBody>
      </p:sp>
      <p:sp>
        <p:nvSpPr>
          <p:cNvPr id="674" name="Google Shape;674;p4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675" name="Google Shape;675;p45"/>
          <p:cNvGraphicFramePr/>
          <p:nvPr>
            <p:extLst>
              <p:ext uri="{D42A27DB-BD31-4B8C-83A1-F6EECF244321}">
                <p14:modId xmlns:p14="http://schemas.microsoft.com/office/powerpoint/2010/main" val="521064619"/>
              </p:ext>
            </p:extLst>
          </p:nvPr>
        </p:nvGraphicFramePr>
        <p:xfrm>
          <a:off x="811799" y="1474725"/>
          <a:ext cx="7744976" cy="1935330"/>
        </p:xfrm>
        <a:graphic>
          <a:graphicData uri="http://schemas.openxmlformats.org/drawingml/2006/table">
            <a:tbl>
              <a:tblPr>
                <a:noFill/>
                <a:tableStyleId>{4886E1FF-FDF2-4410-8487-3ABA108AFFFD}</a:tableStyleId>
              </a:tblPr>
              <a:tblGrid>
                <a:gridCol w="112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4072009685"/>
                    </a:ext>
                  </a:extLst>
                </a:gridCol>
                <a:gridCol w="1948157">
                  <a:extLst>
                    <a:ext uri="{9D8B030D-6E8A-4147-A177-3AD203B41FA5}">
                      <a16:colId xmlns:a16="http://schemas.microsoft.com/office/drawing/2014/main" val="689567741"/>
                    </a:ext>
                  </a:extLst>
                </a:gridCol>
              </a:tblGrid>
              <a:tr h="29298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Test (first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Test (Zero-day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Validation (first set)</a:t>
                      </a:r>
                      <a:endParaRPr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Validation (Zero-day set)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dirty="0">
                          <a:latin typeface="Montserrat" panose="00000500000000000000" pitchFamily="2" charset="0"/>
                          <a:sym typeface="Arial"/>
                        </a:rPr>
                        <a:t>Accuracy</a:t>
                      </a:r>
                      <a:endParaRPr u="none" dirty="0">
                        <a:latin typeface="Montserrat" panose="00000500000000000000" pitchFamily="2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Precision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Recall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  <a:sym typeface="Arial"/>
                        </a:rPr>
                        <a:t>F1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oogle Shape;334;p31">
            <a:extLst>
              <a:ext uri="{FF2B5EF4-FFF2-40B4-BE49-F238E27FC236}">
                <a16:creationId xmlns:a16="http://schemas.microsoft.com/office/drawing/2014/main" id="{977249A1-9C5C-43D9-B429-9F1FC2C12619}"/>
              </a:ext>
            </a:extLst>
          </p:cNvPr>
          <p:cNvGrpSpPr/>
          <p:nvPr/>
        </p:nvGrpSpPr>
        <p:grpSpPr>
          <a:xfrm>
            <a:off x="5451779" y="3757844"/>
            <a:ext cx="603499" cy="605867"/>
            <a:chOff x="3782700" y="1538288"/>
            <a:chExt cx="1578600" cy="1578600"/>
          </a:xfrm>
        </p:grpSpPr>
        <p:sp>
          <p:nvSpPr>
            <p:cNvPr id="6" name="Google Shape;335;p31">
              <a:extLst>
                <a:ext uri="{FF2B5EF4-FFF2-40B4-BE49-F238E27FC236}">
                  <a16:creationId xmlns:a16="http://schemas.microsoft.com/office/drawing/2014/main" id="{B5E40B62-C571-4B3B-A8C7-3C7AFD322300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6;p31">
              <a:extLst>
                <a:ext uri="{FF2B5EF4-FFF2-40B4-BE49-F238E27FC236}">
                  <a16:creationId xmlns:a16="http://schemas.microsoft.com/office/drawing/2014/main" id="{D7955593-1DEF-433C-A0C3-837FEBBADB5F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;p31">
              <a:extLst>
                <a:ext uri="{FF2B5EF4-FFF2-40B4-BE49-F238E27FC236}">
                  <a16:creationId xmlns:a16="http://schemas.microsoft.com/office/drawing/2014/main" id="{02CE9225-6D1A-4B9F-91E9-F6085A51675E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8;p31">
              <a:extLst>
                <a:ext uri="{FF2B5EF4-FFF2-40B4-BE49-F238E27FC236}">
                  <a16:creationId xmlns:a16="http://schemas.microsoft.com/office/drawing/2014/main" id="{8BE08065-792A-4725-A926-35A9DA0C0146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3876A2-0BE2-4587-9F5D-5ED804237B61}"/>
              </a:ext>
            </a:extLst>
          </p:cNvPr>
          <p:cNvSpPr txBox="1"/>
          <p:nvPr/>
        </p:nvSpPr>
        <p:spPr>
          <a:xfrm>
            <a:off x="5483119" y="3876112"/>
            <a:ext cx="54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👍</a:t>
            </a:r>
            <a:endParaRPr lang="en-US" sz="1800" dirty="0"/>
          </a:p>
        </p:txBody>
      </p:sp>
      <p:grpSp>
        <p:nvGrpSpPr>
          <p:cNvPr id="12" name="Google Shape;334;p31">
            <a:extLst>
              <a:ext uri="{FF2B5EF4-FFF2-40B4-BE49-F238E27FC236}">
                <a16:creationId xmlns:a16="http://schemas.microsoft.com/office/drawing/2014/main" id="{C00196D2-5FFB-46C6-9DC7-EAFAE4DB1F8E}"/>
              </a:ext>
            </a:extLst>
          </p:cNvPr>
          <p:cNvGrpSpPr/>
          <p:nvPr/>
        </p:nvGrpSpPr>
        <p:grpSpPr>
          <a:xfrm>
            <a:off x="2206634" y="3757844"/>
            <a:ext cx="603499" cy="605867"/>
            <a:chOff x="3782700" y="1538288"/>
            <a:chExt cx="1578600" cy="1578600"/>
          </a:xfrm>
        </p:grpSpPr>
        <p:sp>
          <p:nvSpPr>
            <p:cNvPr id="13" name="Google Shape;335;p31">
              <a:extLst>
                <a:ext uri="{FF2B5EF4-FFF2-40B4-BE49-F238E27FC236}">
                  <a16:creationId xmlns:a16="http://schemas.microsoft.com/office/drawing/2014/main" id="{F36BE825-FD90-44CD-BAE7-73640DD46D04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;p31">
              <a:extLst>
                <a:ext uri="{FF2B5EF4-FFF2-40B4-BE49-F238E27FC236}">
                  <a16:creationId xmlns:a16="http://schemas.microsoft.com/office/drawing/2014/main" id="{ED5C208E-0AF8-4C99-A585-47F82C7783F3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;p31">
              <a:extLst>
                <a:ext uri="{FF2B5EF4-FFF2-40B4-BE49-F238E27FC236}">
                  <a16:creationId xmlns:a16="http://schemas.microsoft.com/office/drawing/2014/main" id="{D4AD5CB7-8BC2-4335-BBAB-E0A107C95D2F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;p31">
              <a:extLst>
                <a:ext uri="{FF2B5EF4-FFF2-40B4-BE49-F238E27FC236}">
                  <a16:creationId xmlns:a16="http://schemas.microsoft.com/office/drawing/2014/main" id="{83F71BFC-39C9-4F92-A983-D8B00A9039E1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2AFDF16-5D30-46A8-8AED-11B138195C4F}"/>
              </a:ext>
            </a:extLst>
          </p:cNvPr>
          <p:cNvSpPr txBox="1"/>
          <p:nvPr/>
        </p:nvSpPr>
        <p:spPr>
          <a:xfrm>
            <a:off x="2237974" y="3876112"/>
            <a:ext cx="54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👍</a:t>
            </a:r>
            <a:endParaRPr lang="en-US" sz="1800" dirty="0"/>
          </a:p>
        </p:txBody>
      </p:sp>
      <p:grpSp>
        <p:nvGrpSpPr>
          <p:cNvPr id="18" name="Google Shape;334;p31">
            <a:extLst>
              <a:ext uri="{FF2B5EF4-FFF2-40B4-BE49-F238E27FC236}">
                <a16:creationId xmlns:a16="http://schemas.microsoft.com/office/drawing/2014/main" id="{9EB9176A-236F-4B88-83C4-24CA877F9AF3}"/>
              </a:ext>
            </a:extLst>
          </p:cNvPr>
          <p:cNvGrpSpPr/>
          <p:nvPr/>
        </p:nvGrpSpPr>
        <p:grpSpPr>
          <a:xfrm>
            <a:off x="3710733" y="3757844"/>
            <a:ext cx="603499" cy="605867"/>
            <a:chOff x="3782700" y="1538288"/>
            <a:chExt cx="1578600" cy="1578600"/>
          </a:xfrm>
        </p:grpSpPr>
        <p:sp>
          <p:nvSpPr>
            <p:cNvPr id="19" name="Google Shape;335;p31">
              <a:extLst>
                <a:ext uri="{FF2B5EF4-FFF2-40B4-BE49-F238E27FC236}">
                  <a16:creationId xmlns:a16="http://schemas.microsoft.com/office/drawing/2014/main" id="{62E77BE6-391C-4093-9410-C5A4D07104F6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;p31">
              <a:extLst>
                <a:ext uri="{FF2B5EF4-FFF2-40B4-BE49-F238E27FC236}">
                  <a16:creationId xmlns:a16="http://schemas.microsoft.com/office/drawing/2014/main" id="{3B552237-4421-412F-87AB-6366AE7C6760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;p31">
              <a:extLst>
                <a:ext uri="{FF2B5EF4-FFF2-40B4-BE49-F238E27FC236}">
                  <a16:creationId xmlns:a16="http://schemas.microsoft.com/office/drawing/2014/main" id="{CED0B4E7-5E84-4203-89D9-068DB795906D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;p31">
              <a:extLst>
                <a:ext uri="{FF2B5EF4-FFF2-40B4-BE49-F238E27FC236}">
                  <a16:creationId xmlns:a16="http://schemas.microsoft.com/office/drawing/2014/main" id="{80C68E92-38C4-476B-A5BF-B8CFA16DB377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556A474-823E-4641-AA70-F43EA45C805D}"/>
              </a:ext>
            </a:extLst>
          </p:cNvPr>
          <p:cNvSpPr txBox="1"/>
          <p:nvPr/>
        </p:nvSpPr>
        <p:spPr>
          <a:xfrm>
            <a:off x="3786788" y="3876112"/>
            <a:ext cx="45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👎</a:t>
            </a:r>
            <a:endParaRPr lang="en-US" sz="1800" dirty="0"/>
          </a:p>
        </p:txBody>
      </p:sp>
      <p:grpSp>
        <p:nvGrpSpPr>
          <p:cNvPr id="24" name="Google Shape;334;p31">
            <a:extLst>
              <a:ext uri="{FF2B5EF4-FFF2-40B4-BE49-F238E27FC236}">
                <a16:creationId xmlns:a16="http://schemas.microsoft.com/office/drawing/2014/main" id="{236E160B-A6C4-4FFF-B42B-5221F2ECCB4D}"/>
              </a:ext>
            </a:extLst>
          </p:cNvPr>
          <p:cNvGrpSpPr/>
          <p:nvPr/>
        </p:nvGrpSpPr>
        <p:grpSpPr>
          <a:xfrm>
            <a:off x="7285409" y="3757844"/>
            <a:ext cx="603499" cy="605867"/>
            <a:chOff x="3782700" y="1538288"/>
            <a:chExt cx="1578600" cy="1578600"/>
          </a:xfrm>
        </p:grpSpPr>
        <p:sp>
          <p:nvSpPr>
            <p:cNvPr id="25" name="Google Shape;335;p31">
              <a:extLst>
                <a:ext uri="{FF2B5EF4-FFF2-40B4-BE49-F238E27FC236}">
                  <a16:creationId xmlns:a16="http://schemas.microsoft.com/office/drawing/2014/main" id="{E21F061A-BE7B-401D-BB26-A5A4C97A346F}"/>
                </a:ext>
              </a:extLst>
            </p:cNvPr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6;p31">
              <a:extLst>
                <a:ext uri="{FF2B5EF4-FFF2-40B4-BE49-F238E27FC236}">
                  <a16:creationId xmlns:a16="http://schemas.microsoft.com/office/drawing/2014/main" id="{FEFFAFC5-74FB-41BA-AE41-6DEAEACDDC3F}"/>
                </a:ext>
              </a:extLst>
            </p:cNvPr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7;p31">
              <a:extLst>
                <a:ext uri="{FF2B5EF4-FFF2-40B4-BE49-F238E27FC236}">
                  <a16:creationId xmlns:a16="http://schemas.microsoft.com/office/drawing/2014/main" id="{4CC60DDA-3990-445D-805F-983786EC1CF2}"/>
                </a:ext>
              </a:extLst>
            </p:cNvPr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;p31">
              <a:extLst>
                <a:ext uri="{FF2B5EF4-FFF2-40B4-BE49-F238E27FC236}">
                  <a16:creationId xmlns:a16="http://schemas.microsoft.com/office/drawing/2014/main" id="{97799912-D10E-447F-8AEC-5073A3404A15}"/>
                </a:ext>
              </a:extLst>
            </p:cNvPr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9B78D2-65A5-4D92-BE9C-132738CE0CD4}"/>
              </a:ext>
            </a:extLst>
          </p:cNvPr>
          <p:cNvSpPr txBox="1"/>
          <p:nvPr/>
        </p:nvSpPr>
        <p:spPr>
          <a:xfrm>
            <a:off x="7361464" y="3876112"/>
            <a:ext cx="45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👎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548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4.</a:t>
            </a:r>
            <a:endParaRPr sz="9600" dirty="0">
              <a:solidFill>
                <a:schemeClr val="accent2"/>
              </a:solidFill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Discussion and Conclusion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110275" y="2599123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nearing the end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81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731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Besides zero-day results </a:t>
            </a:r>
            <a:r>
              <a:rPr lang="en" sz="2000" dirty="0">
                <a:solidFill>
                  <a:srgbClr val="FFFFFF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Montserrat"/>
                <a:sym typeface="Montserrat"/>
              </a:rPr>
              <a:t>🤷</a:t>
            </a:r>
            <a:r>
              <a:rPr lang="en-US" sz="2000" dirty="0"/>
              <a:t>, my algorithm works in both MTAC and USTC environments. </a:t>
            </a:r>
          </a:p>
          <a:p>
            <a:r>
              <a:rPr lang="en-US" sz="2000" dirty="0">
                <a:latin typeface="Montserrat" panose="00000500000000000000" pitchFamily="2" charset="0"/>
              </a:rPr>
              <a:t>Use the </a:t>
            </a:r>
            <a:r>
              <a:rPr lang="en-US" sz="2000" i="1" dirty="0" err="1">
                <a:latin typeface="Montserrat" panose="00000500000000000000" pitchFamily="2" charset="0"/>
              </a:rPr>
              <a:t>application_name</a:t>
            </a:r>
            <a:r>
              <a:rPr lang="en-US" sz="2000" dirty="0">
                <a:latin typeface="Montserrat" panose="00000500000000000000" pitchFamily="2" charset="0"/>
              </a:rPr>
              <a:t> and </a:t>
            </a:r>
            <a:r>
              <a:rPr lang="en-US" sz="2000" i="1" dirty="0" err="1">
                <a:latin typeface="Montserrat" panose="00000500000000000000" pitchFamily="2" charset="0"/>
              </a:rPr>
              <a:t>application_category_name</a:t>
            </a:r>
            <a:r>
              <a:rPr lang="en-US" sz="2000" dirty="0">
                <a:latin typeface="Montserrat" panose="00000500000000000000" pitchFamily="2" charset="0"/>
              </a:rPr>
              <a:t> features.</a:t>
            </a:r>
          </a:p>
          <a:p>
            <a:r>
              <a:rPr lang="en-US" sz="2000" dirty="0">
                <a:latin typeface="Montserrat" panose="00000500000000000000" pitchFamily="2" charset="0"/>
              </a:rPr>
              <a:t>Take note of the </a:t>
            </a:r>
            <a:r>
              <a:rPr lang="en-US" sz="2000" i="1" dirty="0" err="1">
                <a:latin typeface="Montserrat" panose="00000500000000000000" pitchFamily="2" charset="0"/>
              </a:rPr>
              <a:t>udps</a:t>
            </a:r>
            <a:r>
              <a:rPr lang="en-US" sz="2000" dirty="0">
                <a:latin typeface="Montserrat" panose="00000500000000000000" pitchFamily="2" charset="0"/>
              </a:rPr>
              <a:t> features such </a:t>
            </a:r>
            <a:r>
              <a:rPr lang="en-US" sz="2000" i="1" dirty="0" err="1">
                <a:latin typeface="Montserrat" panose="00000500000000000000" pitchFamily="2" charset="0"/>
              </a:rPr>
              <a:t>udps.n_bytes</a:t>
            </a:r>
            <a:r>
              <a:rPr lang="en-US" sz="2000" i="1" dirty="0">
                <a:latin typeface="Montserrat" panose="00000500000000000000" pitchFamily="2" charset="0"/>
              </a:rPr>
              <a:t> </a:t>
            </a:r>
            <a:r>
              <a:rPr lang="en-US" sz="2000" dirty="0">
                <a:latin typeface="Montserrat" panose="00000500000000000000" pitchFamily="2" charset="0"/>
              </a:rPr>
              <a:t>and </a:t>
            </a:r>
            <a:r>
              <a:rPr lang="sv-SE" sz="2000" i="1" dirty="0">
                <a:latin typeface="Montserrat" panose="00000500000000000000" pitchFamily="2" charset="0"/>
              </a:rPr>
              <a:t>udps.n_bytes_per_packet</a:t>
            </a:r>
            <a:r>
              <a:rPr lang="en-US" sz="2000" dirty="0">
                <a:latin typeface="Montserrat" panose="00000500000000000000" pitchFamily="2" charset="0"/>
              </a:rPr>
              <a:t>.</a:t>
            </a:r>
            <a:endParaRPr sz="1800" dirty="0">
              <a:latin typeface="Montserrat" panose="00000500000000000000" pitchFamily="2" charset="0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7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5025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1"/>
                </a:solidFill>
              </a:rPr>
              <a:t>Hello!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294967295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/>
              <a:t>I am Author</a:t>
            </a:r>
            <a:endParaRPr sz="4000" b="1" dirty="0"/>
          </a:p>
        </p:txBody>
      </p:sp>
      <p:sp>
        <p:nvSpPr>
          <p:cNvPr id="80" name="Google Shape;80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4294967295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/>
              <a:t>Any questions?</a:t>
            </a:r>
            <a:endParaRPr sz="4000" b="1" dirty="0"/>
          </a:p>
        </p:txBody>
      </p:sp>
      <p:sp>
        <p:nvSpPr>
          <p:cNvPr id="376" name="Google Shape;376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1.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</a:t>
            </a:r>
            <a:br>
              <a:rPr lang="en" dirty="0"/>
            </a:br>
            <a:r>
              <a:rPr lang="en" dirty="0"/>
              <a:t>and MLs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110275" y="2618768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start with my algorithm.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of machine learning</a:t>
            </a:r>
            <a:endParaRPr dirty="0"/>
          </a:p>
        </p:txBody>
      </p:sp>
      <p:graphicFrame>
        <p:nvGraphicFramePr>
          <p:cNvPr id="170" name="Google Shape;170;p23"/>
          <p:cNvGraphicFramePr/>
          <p:nvPr>
            <p:extLst>
              <p:ext uri="{D42A27DB-BD31-4B8C-83A1-F6EECF244321}">
                <p14:modId xmlns:p14="http://schemas.microsoft.com/office/powerpoint/2010/main" val="1215237042"/>
              </p:ext>
            </p:extLst>
          </p:nvPr>
        </p:nvGraphicFramePr>
        <p:xfrm>
          <a:off x="820271" y="1678209"/>
          <a:ext cx="7960660" cy="2290500"/>
        </p:xfrm>
        <a:graphic>
          <a:graphicData uri="http://schemas.openxmlformats.org/drawingml/2006/table">
            <a:tbl>
              <a:tblPr>
                <a:noFill/>
                <a:tableStyleId>{BBB713A6-5156-4448-B144-822046962AE8}</a:tableStyleId>
              </a:tblPr>
              <a:tblGrid>
                <a:gridCol w="199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1469322858"/>
                    </a:ext>
                  </a:extLst>
                </a:gridCol>
              </a:tblGrid>
              <a:tr h="5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Alias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First set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Zero-day set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DecisionTreeClassifier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1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MIX_1</a:t>
                      </a:r>
                      <a:endParaRPr sz="1400" b="0" i="1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61</a:t>
                      </a:r>
                      <a:endParaRPr lang="en-US" sz="1400" b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RandomForestClassifier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1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MIX_2</a:t>
                      </a:r>
                      <a:endParaRPr sz="1400" b="0" i="1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64</a:t>
                      </a:r>
                      <a:endParaRPr lang="en-US" sz="1400" b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69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XGBClassifier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1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MIX_3</a:t>
                      </a:r>
                      <a:endParaRPr sz="1400" b="0" i="1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63</a:t>
                      </a:r>
                      <a:endParaRPr lang="en-US" sz="1400" b="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59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169;p23">
            <a:extLst>
              <a:ext uri="{FF2B5EF4-FFF2-40B4-BE49-F238E27FC236}">
                <a16:creationId xmlns:a16="http://schemas.microsoft.com/office/drawing/2014/main" id="{6423EE13-FB21-4BBE-B811-9B923F0218F1}"/>
              </a:ext>
            </a:extLst>
          </p:cNvPr>
          <p:cNvSpPr txBox="1">
            <a:spLocks/>
          </p:cNvSpPr>
          <p:nvPr/>
        </p:nvSpPr>
        <p:spPr>
          <a:xfrm>
            <a:off x="7163619" y="4116821"/>
            <a:ext cx="1798846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b="0" dirty="0"/>
              <a:t>Total features: 109</a:t>
            </a:r>
          </a:p>
        </p:txBody>
      </p:sp>
      <p:grpSp>
        <p:nvGrpSpPr>
          <p:cNvPr id="7" name="Google Shape;1352;p47">
            <a:extLst>
              <a:ext uri="{FF2B5EF4-FFF2-40B4-BE49-F238E27FC236}">
                <a16:creationId xmlns:a16="http://schemas.microsoft.com/office/drawing/2014/main" id="{12A3542D-2BE1-49EB-B4CB-9CDAE4D1EF77}"/>
              </a:ext>
            </a:extLst>
          </p:cNvPr>
          <p:cNvGrpSpPr/>
          <p:nvPr/>
        </p:nvGrpSpPr>
        <p:grpSpPr>
          <a:xfrm>
            <a:off x="6793825" y="4249745"/>
            <a:ext cx="309382" cy="300732"/>
            <a:chOff x="8095060" y="5664590"/>
            <a:chExt cx="497404" cy="594389"/>
          </a:xfrm>
        </p:grpSpPr>
        <p:grpSp>
          <p:nvGrpSpPr>
            <p:cNvPr id="8" name="Google Shape;1353;p47">
              <a:extLst>
                <a:ext uri="{FF2B5EF4-FFF2-40B4-BE49-F238E27FC236}">
                  <a16:creationId xmlns:a16="http://schemas.microsoft.com/office/drawing/2014/main" id="{7F105547-CE49-4EEF-8BA5-AA7BC1906892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1" name="Google Shape;1354;p47">
                <a:extLst>
                  <a:ext uri="{FF2B5EF4-FFF2-40B4-BE49-F238E27FC236}">
                    <a16:creationId xmlns:a16="http://schemas.microsoft.com/office/drawing/2014/main" id="{1C02B791-B75C-481D-B321-28E5AD5D498E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55;p47">
                <a:extLst>
                  <a:ext uri="{FF2B5EF4-FFF2-40B4-BE49-F238E27FC236}">
                    <a16:creationId xmlns:a16="http://schemas.microsoft.com/office/drawing/2014/main" id="{D340C6F4-4895-4AC0-BB4A-67E16A306996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56;p47">
                <a:extLst>
                  <a:ext uri="{FF2B5EF4-FFF2-40B4-BE49-F238E27FC236}">
                    <a16:creationId xmlns:a16="http://schemas.microsoft.com/office/drawing/2014/main" id="{9365EB7C-9C9C-4513-BBF0-971638ACFAB8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357;p47">
              <a:extLst>
                <a:ext uri="{FF2B5EF4-FFF2-40B4-BE49-F238E27FC236}">
                  <a16:creationId xmlns:a16="http://schemas.microsoft.com/office/drawing/2014/main" id="{3886B428-A1B4-4DC5-A730-ED5B3E1EC118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8" name="Google Shape;1358;p47">
                <a:extLst>
                  <a:ext uri="{FF2B5EF4-FFF2-40B4-BE49-F238E27FC236}">
                    <a16:creationId xmlns:a16="http://schemas.microsoft.com/office/drawing/2014/main" id="{C30B16D1-B58B-42DC-ACD3-BD0B62C397F3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59;p47">
                <a:extLst>
                  <a:ext uri="{FF2B5EF4-FFF2-40B4-BE49-F238E27FC236}">
                    <a16:creationId xmlns:a16="http://schemas.microsoft.com/office/drawing/2014/main" id="{A77E8770-7406-43A4-AEC8-60C57CB36A12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0;p47">
                <a:extLst>
                  <a:ext uri="{FF2B5EF4-FFF2-40B4-BE49-F238E27FC236}">
                    <a16:creationId xmlns:a16="http://schemas.microsoft.com/office/drawing/2014/main" id="{2505D9B5-3115-484B-ACD6-4E530C3F3898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361;p47">
              <a:extLst>
                <a:ext uri="{FF2B5EF4-FFF2-40B4-BE49-F238E27FC236}">
                  <a16:creationId xmlns:a16="http://schemas.microsoft.com/office/drawing/2014/main" id="{CFFF2954-C5C9-4BE1-8009-660D539A7BB2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" name="Google Shape;1362;p47">
                <a:extLst>
                  <a:ext uri="{FF2B5EF4-FFF2-40B4-BE49-F238E27FC236}">
                    <a16:creationId xmlns:a16="http://schemas.microsoft.com/office/drawing/2014/main" id="{1EF2CD54-E77E-4985-A053-69BE9BC06A5A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63;p47">
                <a:extLst>
                  <a:ext uri="{FF2B5EF4-FFF2-40B4-BE49-F238E27FC236}">
                    <a16:creationId xmlns:a16="http://schemas.microsoft.com/office/drawing/2014/main" id="{1E9E6C12-C884-423A-9898-6091344E1A0D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64;p47">
                <a:extLst>
                  <a:ext uri="{FF2B5EF4-FFF2-40B4-BE49-F238E27FC236}">
                    <a16:creationId xmlns:a16="http://schemas.microsoft.com/office/drawing/2014/main" id="{BD5F526F-B56E-4EBC-8CD7-5D99D19E60C1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365;p47">
              <a:extLst>
                <a:ext uri="{FF2B5EF4-FFF2-40B4-BE49-F238E27FC236}">
                  <a16:creationId xmlns:a16="http://schemas.microsoft.com/office/drawing/2014/main" id="{BFEC8AFE-EE0D-417A-ABA7-C4DBC044D253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" name="Google Shape;1366;p47">
                <a:extLst>
                  <a:ext uri="{FF2B5EF4-FFF2-40B4-BE49-F238E27FC236}">
                    <a16:creationId xmlns:a16="http://schemas.microsoft.com/office/drawing/2014/main" id="{A5DCFEA1-3C53-4C77-AC7E-AA22A594C97E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67;p47">
                <a:extLst>
                  <a:ext uri="{FF2B5EF4-FFF2-40B4-BE49-F238E27FC236}">
                    <a16:creationId xmlns:a16="http://schemas.microsoft.com/office/drawing/2014/main" id="{A4DC15D6-14D1-47CE-904A-5D759D7715C4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368;p47">
                <a:extLst>
                  <a:ext uri="{FF2B5EF4-FFF2-40B4-BE49-F238E27FC236}">
                    <a16:creationId xmlns:a16="http://schemas.microsoft.com/office/drawing/2014/main" id="{F17C026B-CF82-4E02-871A-2DDF6D0DBC3A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58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972900" y="2326294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817597" y="676397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/>
          <p:nvPr/>
        </p:nvSpPr>
        <p:spPr>
          <a:xfrm>
            <a:off x="4201813" y="1157457"/>
            <a:ext cx="691785" cy="542430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771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my algorithm</a:t>
            </a:r>
            <a:endParaRPr dirty="0"/>
          </a:p>
        </p:txBody>
      </p:sp>
      <p:sp>
        <p:nvSpPr>
          <p:cNvPr id="216" name="Google Shape;216;p27"/>
          <p:cNvSpPr txBox="1"/>
          <p:nvPr/>
        </p:nvSpPr>
        <p:spPr>
          <a:xfrm>
            <a:off x="1190066" y="1499347"/>
            <a:ext cx="6515100" cy="2299447"/>
          </a:xfrm>
          <a:prstGeom prst="rect">
            <a:avLst/>
          </a:prstGeom>
          <a:noFill/>
          <a:ln w="114300" cap="rnd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2A26C7D-67DD-4982-AD6A-599F37E3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00" y="1609725"/>
            <a:ext cx="5915025" cy="1924050"/>
          </a:xfrm>
          <a:prstGeom prst="rect">
            <a:avLst/>
          </a:prstGeom>
        </p:spPr>
      </p:pic>
      <p:sp>
        <p:nvSpPr>
          <p:cNvPr id="12" name="Google Shape;215;p27">
            <a:extLst>
              <a:ext uri="{FF2B5EF4-FFF2-40B4-BE49-F238E27FC236}">
                <a16:creationId xmlns:a16="http://schemas.microsoft.com/office/drawing/2014/main" id="{1E714DD5-C175-48D5-A835-92878B23ED72}"/>
              </a:ext>
            </a:extLst>
          </p:cNvPr>
          <p:cNvSpPr txBox="1">
            <a:spLocks/>
          </p:cNvSpPr>
          <p:nvPr/>
        </p:nvSpPr>
        <p:spPr>
          <a:xfrm>
            <a:off x="691200" y="3979590"/>
            <a:ext cx="6597106" cy="39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What makes </a:t>
            </a:r>
            <a:r>
              <a:rPr lang="en-US" sz="1600" i="1" dirty="0"/>
              <a:t>MIX_3</a:t>
            </a:r>
            <a:r>
              <a:rPr lang="en-US" sz="1600" dirty="0"/>
              <a:t> so special?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BDF67-E833-4288-8443-273A75F35B91}"/>
              </a:ext>
            </a:extLst>
          </p:cNvPr>
          <p:cNvSpPr txBox="1"/>
          <p:nvPr/>
        </p:nvSpPr>
        <p:spPr>
          <a:xfrm>
            <a:off x="691200" y="446468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▣"/>
            </a:pPr>
            <a:r>
              <a:rPr lang="en-US" sz="1200" dirty="0"/>
              <a:t>He was better than others or on a par with them.</a:t>
            </a:r>
          </a:p>
        </p:txBody>
      </p:sp>
    </p:spTree>
    <p:extLst>
      <p:ext uri="{BB962C8B-B14F-4D97-AF65-F5344CB8AC3E}">
        <p14:creationId xmlns:p14="http://schemas.microsoft.com/office/powerpoint/2010/main" val="188914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this algorithm in particular?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173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Unitary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dirty="0"/>
              <a:t>Banal search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Zero day</a:t>
            </a: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2.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110275" y="2897794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Stop, what features do the models use?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5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have?</a:t>
            </a:r>
            <a:endParaRPr dirty="0"/>
          </a:p>
        </p:txBody>
      </p:sp>
      <p:sp>
        <p:nvSpPr>
          <p:cNvPr id="161" name="Google Shape;161;p22"/>
          <p:cNvSpPr/>
          <p:nvPr/>
        </p:nvSpPr>
        <p:spPr>
          <a:xfrm>
            <a:off x="2387946" y="1733900"/>
            <a:ext cx="2438100" cy="24237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NFLOW LAYER-7 VISIBILITY FEATURES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49337" y="1733900"/>
            <a:ext cx="2438100" cy="2423700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latin typeface="Montserrat" panose="00000500000000000000" pitchFamily="2" charset="0"/>
                <a:sym typeface="Montserrat"/>
              </a:rPr>
              <a:t>NFLOW </a:t>
            </a:r>
            <a:r>
              <a:rPr lang="en-US" sz="1600" dirty="0">
                <a:latin typeface="Montserrat" panose="00000500000000000000" pitchFamily="2" charset="0"/>
              </a:rPr>
              <a:t>CORE FEATURES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4560652" y="1733900"/>
            <a:ext cx="2438100" cy="24237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latin typeface="Montserrat" panose="00000500000000000000" pitchFamily="2" charset="0"/>
              </a:rPr>
              <a:t>POST-MORTEM STATISTICAL FEATURES</a:t>
            </a:r>
          </a:p>
        </p:txBody>
      </p:sp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60;p22">
            <a:extLst>
              <a:ext uri="{FF2B5EF4-FFF2-40B4-BE49-F238E27FC236}">
                <a16:creationId xmlns:a16="http://schemas.microsoft.com/office/drawing/2014/main" id="{A9595051-28F1-4426-8BA9-C0AF365594FB}"/>
              </a:ext>
            </a:extLst>
          </p:cNvPr>
          <p:cNvSpPr txBox="1">
            <a:spLocks/>
          </p:cNvSpPr>
          <p:nvPr/>
        </p:nvSpPr>
        <p:spPr>
          <a:xfrm>
            <a:off x="339336" y="4419433"/>
            <a:ext cx="3170346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b="0" dirty="0"/>
              <a:t>The </a:t>
            </a:r>
            <a:r>
              <a:rPr lang="en-US" sz="1400" b="0" dirty="0">
                <a:hlinkClick r:id="rId3"/>
              </a:rPr>
              <a:t>documentation</a:t>
            </a:r>
            <a:r>
              <a:rPr lang="en-US" sz="1400" b="0" dirty="0"/>
              <a:t> of </a:t>
            </a:r>
            <a:r>
              <a:rPr lang="en-US" sz="1400" b="0" dirty="0" err="1"/>
              <a:t>NFStream</a:t>
            </a:r>
            <a:endParaRPr lang="en-US" sz="1400" b="0" dirty="0"/>
          </a:p>
        </p:txBody>
      </p:sp>
      <p:sp>
        <p:nvSpPr>
          <p:cNvPr id="8" name="Google Shape;162;p22">
            <a:extLst>
              <a:ext uri="{FF2B5EF4-FFF2-40B4-BE49-F238E27FC236}">
                <a16:creationId xmlns:a16="http://schemas.microsoft.com/office/drawing/2014/main" id="{6F56D4FA-9296-473A-88EC-48DD148DEA39}"/>
              </a:ext>
            </a:extLst>
          </p:cNvPr>
          <p:cNvSpPr/>
          <p:nvPr/>
        </p:nvSpPr>
        <p:spPr>
          <a:xfrm>
            <a:off x="6595258" y="1798894"/>
            <a:ext cx="2438100" cy="2423700"/>
          </a:xfrm>
          <a:prstGeom prst="ellipse">
            <a:avLst/>
          </a:prstGeom>
          <a:noFill/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latin typeface="Montserrat" panose="00000500000000000000" pitchFamily="2" charset="0"/>
                <a:sym typeface="Montserrat"/>
              </a:rPr>
              <a:t>U</a:t>
            </a:r>
            <a:r>
              <a:rPr lang="en-US" sz="1600" dirty="0">
                <a:latin typeface="Montserrat" panose="00000500000000000000" pitchFamily="2" charset="0"/>
              </a:rPr>
              <a:t>DPS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69;p23">
            <a:extLst>
              <a:ext uri="{FF2B5EF4-FFF2-40B4-BE49-F238E27FC236}">
                <a16:creationId xmlns:a16="http://schemas.microsoft.com/office/drawing/2014/main" id="{1A6F3A13-3AB4-4699-AF03-4DC35ACFA7D8}"/>
              </a:ext>
            </a:extLst>
          </p:cNvPr>
          <p:cNvSpPr txBox="1">
            <a:spLocks/>
          </p:cNvSpPr>
          <p:nvPr/>
        </p:nvSpPr>
        <p:spPr>
          <a:xfrm>
            <a:off x="6904640" y="4446689"/>
            <a:ext cx="1806826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b="0" dirty="0"/>
              <a:t>Total features: 88</a:t>
            </a:r>
          </a:p>
        </p:txBody>
      </p:sp>
      <p:grpSp>
        <p:nvGrpSpPr>
          <p:cNvPr id="10" name="Google Shape;1352;p47">
            <a:extLst>
              <a:ext uri="{FF2B5EF4-FFF2-40B4-BE49-F238E27FC236}">
                <a16:creationId xmlns:a16="http://schemas.microsoft.com/office/drawing/2014/main" id="{740D4C1B-4371-43BA-B670-A8F727376249}"/>
              </a:ext>
            </a:extLst>
          </p:cNvPr>
          <p:cNvGrpSpPr/>
          <p:nvPr/>
        </p:nvGrpSpPr>
        <p:grpSpPr>
          <a:xfrm>
            <a:off x="6595258" y="4581395"/>
            <a:ext cx="309382" cy="300732"/>
            <a:chOff x="8095060" y="5664590"/>
            <a:chExt cx="497404" cy="594389"/>
          </a:xfrm>
        </p:grpSpPr>
        <p:grpSp>
          <p:nvGrpSpPr>
            <p:cNvPr id="11" name="Google Shape;1353;p47">
              <a:extLst>
                <a:ext uri="{FF2B5EF4-FFF2-40B4-BE49-F238E27FC236}">
                  <a16:creationId xmlns:a16="http://schemas.microsoft.com/office/drawing/2014/main" id="{4244F9B7-B240-4510-97D3-98F64889DD78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4" name="Google Shape;1354;p47">
                <a:extLst>
                  <a:ext uri="{FF2B5EF4-FFF2-40B4-BE49-F238E27FC236}">
                    <a16:creationId xmlns:a16="http://schemas.microsoft.com/office/drawing/2014/main" id="{1C568009-669D-4C91-A0F0-E5624C443CA8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355;p47">
                <a:extLst>
                  <a:ext uri="{FF2B5EF4-FFF2-40B4-BE49-F238E27FC236}">
                    <a16:creationId xmlns:a16="http://schemas.microsoft.com/office/drawing/2014/main" id="{8EEF9E49-2810-4226-97C8-76F59759B5E5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356;p47">
                <a:extLst>
                  <a:ext uri="{FF2B5EF4-FFF2-40B4-BE49-F238E27FC236}">
                    <a16:creationId xmlns:a16="http://schemas.microsoft.com/office/drawing/2014/main" id="{4D68BCF7-A388-4C75-BF39-DB88CFD51651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1357;p47">
              <a:extLst>
                <a:ext uri="{FF2B5EF4-FFF2-40B4-BE49-F238E27FC236}">
                  <a16:creationId xmlns:a16="http://schemas.microsoft.com/office/drawing/2014/main" id="{1ECEE6A6-C0FC-43DA-8EDF-495AA0964730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1" name="Google Shape;1358;p47">
                <a:extLst>
                  <a:ext uri="{FF2B5EF4-FFF2-40B4-BE49-F238E27FC236}">
                    <a16:creationId xmlns:a16="http://schemas.microsoft.com/office/drawing/2014/main" id="{1CB859FF-52EB-4D38-A3E0-B7826D3F437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59;p47">
                <a:extLst>
                  <a:ext uri="{FF2B5EF4-FFF2-40B4-BE49-F238E27FC236}">
                    <a16:creationId xmlns:a16="http://schemas.microsoft.com/office/drawing/2014/main" id="{B905A50C-4D5B-4352-AEB7-209889913D21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60;p47">
                <a:extLst>
                  <a:ext uri="{FF2B5EF4-FFF2-40B4-BE49-F238E27FC236}">
                    <a16:creationId xmlns:a16="http://schemas.microsoft.com/office/drawing/2014/main" id="{1CCE2F8E-C381-4ECA-A1B7-A33C237593D3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61;p47">
              <a:extLst>
                <a:ext uri="{FF2B5EF4-FFF2-40B4-BE49-F238E27FC236}">
                  <a16:creationId xmlns:a16="http://schemas.microsoft.com/office/drawing/2014/main" id="{90F67E69-5467-4AF4-A767-E87736E5FA1B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8" name="Google Shape;1362;p47">
                <a:extLst>
                  <a:ext uri="{FF2B5EF4-FFF2-40B4-BE49-F238E27FC236}">
                    <a16:creationId xmlns:a16="http://schemas.microsoft.com/office/drawing/2014/main" id="{529BB430-B593-42E3-9DF4-8B77D4347EE3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63;p47">
                <a:extLst>
                  <a:ext uri="{FF2B5EF4-FFF2-40B4-BE49-F238E27FC236}">
                    <a16:creationId xmlns:a16="http://schemas.microsoft.com/office/drawing/2014/main" id="{785899A0-F223-46C8-8222-E58AF751F123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4;p47">
                <a:extLst>
                  <a:ext uri="{FF2B5EF4-FFF2-40B4-BE49-F238E27FC236}">
                    <a16:creationId xmlns:a16="http://schemas.microsoft.com/office/drawing/2014/main" id="{7EC655E9-F61D-4510-A109-C8204BF5BD9D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365;p47">
              <a:extLst>
                <a:ext uri="{FF2B5EF4-FFF2-40B4-BE49-F238E27FC236}">
                  <a16:creationId xmlns:a16="http://schemas.microsoft.com/office/drawing/2014/main" id="{66FDFCEE-EFE0-4344-A916-268F987CD454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" name="Google Shape;1366;p47">
                <a:extLst>
                  <a:ext uri="{FF2B5EF4-FFF2-40B4-BE49-F238E27FC236}">
                    <a16:creationId xmlns:a16="http://schemas.microsoft.com/office/drawing/2014/main" id="{85CEE3C1-6019-4036-850D-17BBB5C0F443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67;p47">
                <a:extLst>
                  <a:ext uri="{FF2B5EF4-FFF2-40B4-BE49-F238E27FC236}">
                    <a16:creationId xmlns:a16="http://schemas.microsoft.com/office/drawing/2014/main" id="{C9858BD1-3A43-47A9-B8BB-0667C2AFAF15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68;p47">
                <a:extLst>
                  <a:ext uri="{FF2B5EF4-FFF2-40B4-BE49-F238E27FC236}">
                    <a16:creationId xmlns:a16="http://schemas.microsoft.com/office/drawing/2014/main" id="{7DE38E3D-3A47-4364-BDC4-DE20064A7376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7297582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1098</Words>
  <Application>Microsoft Office PowerPoint</Application>
  <PresentationFormat>On-screen Show (16:9)</PresentationFormat>
  <Paragraphs>232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Roboto</vt:lpstr>
      <vt:lpstr>Montserrat</vt:lpstr>
      <vt:lpstr>Arial</vt:lpstr>
      <vt:lpstr>Segoe UI Emoji</vt:lpstr>
      <vt:lpstr>Calibri</vt:lpstr>
      <vt:lpstr>Wingdings</vt:lpstr>
      <vt:lpstr>Desdemona template</vt:lpstr>
      <vt:lpstr>Malware Detection and Classification Challenge</vt:lpstr>
      <vt:lpstr>Hello!</vt:lpstr>
      <vt:lpstr>1. Algorithm  and MLs</vt:lpstr>
      <vt:lpstr>Models of machine learning</vt:lpstr>
      <vt:lpstr>Big concept</vt:lpstr>
      <vt:lpstr>It's my algorithm</vt:lpstr>
      <vt:lpstr>Why this algorithm in particular?</vt:lpstr>
      <vt:lpstr>2. Features</vt:lpstr>
      <vt:lpstr>What do we have?</vt:lpstr>
      <vt:lpstr>Initially, what features were abandoned?</vt:lpstr>
      <vt:lpstr>Useful features</vt:lpstr>
      <vt:lpstr>Useful features</vt:lpstr>
      <vt:lpstr>3. Results and EvalAI</vt:lpstr>
      <vt:lpstr>MTA Detection</vt:lpstr>
      <vt:lpstr>MTA Family Classification</vt:lpstr>
      <vt:lpstr>USTC Detection</vt:lpstr>
      <vt:lpstr>USTC Family Classification</vt:lpstr>
      <vt:lpstr>4. Discussion and 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and Classification Challenge</dc:title>
  <cp:lastModifiedBy>אלכסי טיטוב</cp:lastModifiedBy>
  <cp:revision>42</cp:revision>
  <dcterms:modified xsi:type="dcterms:W3CDTF">2022-02-09T18:52:35Z</dcterms:modified>
</cp:coreProperties>
</file>