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6"/>
  </p:notesMasterIdLst>
  <p:sldIdLst>
    <p:sldId id="256" r:id="rId2"/>
    <p:sldId id="257" r:id="rId3"/>
    <p:sldId id="259" r:id="rId4"/>
    <p:sldId id="260" r:id="rId5"/>
    <p:sldId id="261" r:id="rId6"/>
    <p:sldId id="285" r:id="rId7"/>
    <p:sldId id="262" r:id="rId8"/>
    <p:sldId id="264" r:id="rId9"/>
    <p:sldId id="268" r:id="rId10"/>
    <p:sldId id="284" r:id="rId11"/>
    <p:sldId id="280" r:id="rId12"/>
    <p:sldId id="276" r:id="rId13"/>
    <p:sldId id="277" r:id="rId14"/>
    <p:sldId id="283" r:id="rId15"/>
    <p:sldId id="286" r:id="rId16"/>
    <p:sldId id="265" r:id="rId17"/>
    <p:sldId id="266" r:id="rId18"/>
    <p:sldId id="267" r:id="rId19"/>
    <p:sldId id="270" r:id="rId20"/>
    <p:sldId id="287" r:id="rId21"/>
    <p:sldId id="269" r:id="rId22"/>
    <p:sldId id="272" r:id="rId23"/>
    <p:sldId id="273" r:id="rId24"/>
    <p:sldId id="282" r:id="rId25"/>
  </p:sldIdLst>
  <p:sldSz cx="12192000" cy="6858000"/>
  <p:notesSz cx="6858000" cy="9144000"/>
  <p:defaultText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51" autoAdjust="0"/>
    <p:restoredTop sz="86370" autoAdjust="0"/>
  </p:normalViewPr>
  <p:slideViewPr>
    <p:cSldViewPr snapToGrid="0">
      <p:cViewPr varScale="1">
        <p:scale>
          <a:sx n="57" d="100"/>
          <a:sy n="57" d="100"/>
        </p:scale>
        <p:origin x="9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B0BB0C36-D700-4C81-AC69-3BBC6C6EDB93}" type="datetimeFigureOut">
              <a:rPr lang="en-IL" smtClean="0"/>
              <a:t>13/01/2021</a:t>
            </a:fld>
            <a:endParaRPr lang="en-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0767F5C9-52F9-4684-BB49-A7C184EDA462}" type="slidenum">
              <a:rPr lang="en-IL" smtClean="0"/>
              <a:t>‹#›</a:t>
            </a:fld>
            <a:endParaRPr lang="en-IL"/>
          </a:p>
        </p:txBody>
      </p:sp>
    </p:spTree>
    <p:extLst>
      <p:ext uri="{BB962C8B-B14F-4D97-AF65-F5344CB8AC3E}">
        <p14:creationId xmlns:p14="http://schemas.microsoft.com/office/powerpoint/2010/main" val="372799282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0767F5C9-52F9-4684-BB49-A7C184EDA462}" type="slidenum">
              <a:rPr lang="en-IL" smtClean="0"/>
              <a:t>3</a:t>
            </a:fld>
            <a:endParaRPr lang="en-IL"/>
          </a:p>
        </p:txBody>
      </p:sp>
    </p:spTree>
    <p:extLst>
      <p:ext uri="{BB962C8B-B14F-4D97-AF65-F5344CB8AC3E}">
        <p14:creationId xmlns:p14="http://schemas.microsoft.com/office/powerpoint/2010/main" val="3985407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7694FB7-C89E-4A30-8F82-C592797A2511}"/>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IL"/>
          </a:p>
        </p:txBody>
      </p:sp>
      <p:sp>
        <p:nvSpPr>
          <p:cNvPr id="3" name="כותרת משנה 2">
            <a:extLst>
              <a:ext uri="{FF2B5EF4-FFF2-40B4-BE49-F238E27FC236}">
                <a16:creationId xmlns:a16="http://schemas.microsoft.com/office/drawing/2014/main" id="{CE98F975-E7EC-4B54-9E8F-F4BEFA6A20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IL"/>
          </a:p>
        </p:txBody>
      </p:sp>
      <p:sp>
        <p:nvSpPr>
          <p:cNvPr id="4" name="מציין מיקום של תאריך 3">
            <a:extLst>
              <a:ext uri="{FF2B5EF4-FFF2-40B4-BE49-F238E27FC236}">
                <a16:creationId xmlns:a16="http://schemas.microsoft.com/office/drawing/2014/main" id="{DEAEFEFD-05F3-48D3-8F07-C27BF7E6567C}"/>
              </a:ext>
            </a:extLst>
          </p:cNvPr>
          <p:cNvSpPr>
            <a:spLocks noGrp="1"/>
          </p:cNvSpPr>
          <p:nvPr>
            <p:ph type="dt" sz="half" idx="10"/>
          </p:nvPr>
        </p:nvSpPr>
        <p:spPr/>
        <p:txBody>
          <a:bodyPr/>
          <a:lstStyle/>
          <a:p>
            <a:fld id="{62FC6525-CEC6-453A-AB17-E6648A5246E9}" type="datetimeFigureOut">
              <a:rPr lang="en-IL" smtClean="0"/>
              <a:t>13/01/2021</a:t>
            </a:fld>
            <a:endParaRPr lang="en-IL"/>
          </a:p>
        </p:txBody>
      </p:sp>
      <p:sp>
        <p:nvSpPr>
          <p:cNvPr id="5" name="מציין מיקום של כותרת תחתונה 4">
            <a:extLst>
              <a:ext uri="{FF2B5EF4-FFF2-40B4-BE49-F238E27FC236}">
                <a16:creationId xmlns:a16="http://schemas.microsoft.com/office/drawing/2014/main" id="{2B220C1D-0BC9-4F8B-8B8E-8BE88A161312}"/>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7D884221-74A2-4A02-B105-3C26325F24F5}"/>
              </a:ext>
            </a:extLst>
          </p:cNvPr>
          <p:cNvSpPr>
            <a:spLocks noGrp="1"/>
          </p:cNvSpPr>
          <p:nvPr>
            <p:ph type="sldNum" sz="quarter" idx="12"/>
          </p:nvPr>
        </p:nvSpPr>
        <p:spPr/>
        <p:txBody>
          <a:bodyPr/>
          <a:lstStyle/>
          <a:p>
            <a:fld id="{1D45F58A-CA6E-499D-BA72-0E61F759C171}" type="slidenum">
              <a:rPr lang="en-IL" smtClean="0"/>
              <a:t>‹#›</a:t>
            </a:fld>
            <a:endParaRPr lang="en-IL"/>
          </a:p>
        </p:txBody>
      </p:sp>
    </p:spTree>
    <p:extLst>
      <p:ext uri="{BB962C8B-B14F-4D97-AF65-F5344CB8AC3E}">
        <p14:creationId xmlns:p14="http://schemas.microsoft.com/office/powerpoint/2010/main" val="2239758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247F024-0711-44CE-B609-4E0F176162FC}"/>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CF4868C6-2AFA-4285-8F30-F19CE9C3E6B3}"/>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4CA1A1F8-0A56-4832-9729-2C937CC7CAAA}"/>
              </a:ext>
            </a:extLst>
          </p:cNvPr>
          <p:cNvSpPr>
            <a:spLocks noGrp="1"/>
          </p:cNvSpPr>
          <p:nvPr>
            <p:ph type="dt" sz="half" idx="10"/>
          </p:nvPr>
        </p:nvSpPr>
        <p:spPr/>
        <p:txBody>
          <a:bodyPr/>
          <a:lstStyle/>
          <a:p>
            <a:fld id="{62FC6525-CEC6-453A-AB17-E6648A5246E9}" type="datetimeFigureOut">
              <a:rPr lang="en-IL" smtClean="0"/>
              <a:t>13/01/2021</a:t>
            </a:fld>
            <a:endParaRPr lang="en-IL"/>
          </a:p>
        </p:txBody>
      </p:sp>
      <p:sp>
        <p:nvSpPr>
          <p:cNvPr id="5" name="מציין מיקום של כותרת תחתונה 4">
            <a:extLst>
              <a:ext uri="{FF2B5EF4-FFF2-40B4-BE49-F238E27FC236}">
                <a16:creationId xmlns:a16="http://schemas.microsoft.com/office/drawing/2014/main" id="{A0FDBB59-D966-4387-AEBD-C8C17A69F757}"/>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A495046E-9B93-410B-9F4D-475C036D3CCD}"/>
              </a:ext>
            </a:extLst>
          </p:cNvPr>
          <p:cNvSpPr>
            <a:spLocks noGrp="1"/>
          </p:cNvSpPr>
          <p:nvPr>
            <p:ph type="sldNum" sz="quarter" idx="12"/>
          </p:nvPr>
        </p:nvSpPr>
        <p:spPr/>
        <p:txBody>
          <a:bodyPr/>
          <a:lstStyle/>
          <a:p>
            <a:fld id="{1D45F58A-CA6E-499D-BA72-0E61F759C171}" type="slidenum">
              <a:rPr lang="en-IL" smtClean="0"/>
              <a:t>‹#›</a:t>
            </a:fld>
            <a:endParaRPr lang="en-IL"/>
          </a:p>
        </p:txBody>
      </p:sp>
    </p:spTree>
    <p:extLst>
      <p:ext uri="{BB962C8B-B14F-4D97-AF65-F5344CB8AC3E}">
        <p14:creationId xmlns:p14="http://schemas.microsoft.com/office/powerpoint/2010/main" val="301497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363B4B1B-1380-44AA-BF04-5851A6A306D7}"/>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D4FD6E71-73C5-4CC5-9AB5-9E1338A7EA7E}"/>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6A7B8C9E-C9A1-40F1-8A37-DEBCD596F197}"/>
              </a:ext>
            </a:extLst>
          </p:cNvPr>
          <p:cNvSpPr>
            <a:spLocks noGrp="1"/>
          </p:cNvSpPr>
          <p:nvPr>
            <p:ph type="dt" sz="half" idx="10"/>
          </p:nvPr>
        </p:nvSpPr>
        <p:spPr/>
        <p:txBody>
          <a:bodyPr/>
          <a:lstStyle/>
          <a:p>
            <a:fld id="{62FC6525-CEC6-453A-AB17-E6648A5246E9}" type="datetimeFigureOut">
              <a:rPr lang="en-IL" smtClean="0"/>
              <a:t>13/01/2021</a:t>
            </a:fld>
            <a:endParaRPr lang="en-IL"/>
          </a:p>
        </p:txBody>
      </p:sp>
      <p:sp>
        <p:nvSpPr>
          <p:cNvPr id="5" name="מציין מיקום של כותרת תחתונה 4">
            <a:extLst>
              <a:ext uri="{FF2B5EF4-FFF2-40B4-BE49-F238E27FC236}">
                <a16:creationId xmlns:a16="http://schemas.microsoft.com/office/drawing/2014/main" id="{1EFB472C-D42D-43D8-8FE1-E7125E790118}"/>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B4B5CCB9-CCF3-4B4C-B262-BC910E31A44B}"/>
              </a:ext>
            </a:extLst>
          </p:cNvPr>
          <p:cNvSpPr>
            <a:spLocks noGrp="1"/>
          </p:cNvSpPr>
          <p:nvPr>
            <p:ph type="sldNum" sz="quarter" idx="12"/>
          </p:nvPr>
        </p:nvSpPr>
        <p:spPr/>
        <p:txBody>
          <a:bodyPr/>
          <a:lstStyle/>
          <a:p>
            <a:fld id="{1D45F58A-CA6E-499D-BA72-0E61F759C171}" type="slidenum">
              <a:rPr lang="en-IL" smtClean="0"/>
              <a:t>‹#›</a:t>
            </a:fld>
            <a:endParaRPr lang="en-IL"/>
          </a:p>
        </p:txBody>
      </p:sp>
    </p:spTree>
    <p:extLst>
      <p:ext uri="{BB962C8B-B14F-4D97-AF65-F5344CB8AC3E}">
        <p14:creationId xmlns:p14="http://schemas.microsoft.com/office/powerpoint/2010/main" val="2183111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66848C7-DD53-4DEE-A456-5CD622FE1BB1}"/>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7B60A5DB-1F4F-4F00-9F30-6B26BEC53F9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C40C1EB3-94BE-4255-A9F8-B178AC424CB2}"/>
              </a:ext>
            </a:extLst>
          </p:cNvPr>
          <p:cNvSpPr>
            <a:spLocks noGrp="1"/>
          </p:cNvSpPr>
          <p:nvPr>
            <p:ph type="dt" sz="half" idx="10"/>
          </p:nvPr>
        </p:nvSpPr>
        <p:spPr/>
        <p:txBody>
          <a:bodyPr/>
          <a:lstStyle/>
          <a:p>
            <a:fld id="{62FC6525-CEC6-453A-AB17-E6648A5246E9}" type="datetimeFigureOut">
              <a:rPr lang="en-IL" smtClean="0"/>
              <a:t>13/01/2021</a:t>
            </a:fld>
            <a:endParaRPr lang="en-IL"/>
          </a:p>
        </p:txBody>
      </p:sp>
      <p:sp>
        <p:nvSpPr>
          <p:cNvPr id="5" name="מציין מיקום של כותרת תחתונה 4">
            <a:extLst>
              <a:ext uri="{FF2B5EF4-FFF2-40B4-BE49-F238E27FC236}">
                <a16:creationId xmlns:a16="http://schemas.microsoft.com/office/drawing/2014/main" id="{471273BC-B720-48F5-9344-A0783727E8B2}"/>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2921FBB1-7974-4524-826B-643C35D18771}"/>
              </a:ext>
            </a:extLst>
          </p:cNvPr>
          <p:cNvSpPr>
            <a:spLocks noGrp="1"/>
          </p:cNvSpPr>
          <p:nvPr>
            <p:ph type="sldNum" sz="quarter" idx="12"/>
          </p:nvPr>
        </p:nvSpPr>
        <p:spPr/>
        <p:txBody>
          <a:bodyPr/>
          <a:lstStyle/>
          <a:p>
            <a:fld id="{1D45F58A-CA6E-499D-BA72-0E61F759C171}" type="slidenum">
              <a:rPr lang="en-IL" smtClean="0"/>
              <a:t>‹#›</a:t>
            </a:fld>
            <a:endParaRPr lang="en-IL"/>
          </a:p>
        </p:txBody>
      </p:sp>
    </p:spTree>
    <p:extLst>
      <p:ext uri="{BB962C8B-B14F-4D97-AF65-F5344CB8AC3E}">
        <p14:creationId xmlns:p14="http://schemas.microsoft.com/office/powerpoint/2010/main" val="2018724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2F3B0B-F697-4C0F-BAEE-F05545A5F946}"/>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196EE822-F367-4D76-9977-6F46F45BA8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87A08C9F-5777-495E-90F6-BC90584647FA}"/>
              </a:ext>
            </a:extLst>
          </p:cNvPr>
          <p:cNvSpPr>
            <a:spLocks noGrp="1"/>
          </p:cNvSpPr>
          <p:nvPr>
            <p:ph type="dt" sz="half" idx="10"/>
          </p:nvPr>
        </p:nvSpPr>
        <p:spPr/>
        <p:txBody>
          <a:bodyPr/>
          <a:lstStyle/>
          <a:p>
            <a:fld id="{62FC6525-CEC6-453A-AB17-E6648A5246E9}" type="datetimeFigureOut">
              <a:rPr lang="en-IL" smtClean="0"/>
              <a:t>13/01/2021</a:t>
            </a:fld>
            <a:endParaRPr lang="en-IL"/>
          </a:p>
        </p:txBody>
      </p:sp>
      <p:sp>
        <p:nvSpPr>
          <p:cNvPr id="5" name="מציין מיקום של כותרת תחתונה 4">
            <a:extLst>
              <a:ext uri="{FF2B5EF4-FFF2-40B4-BE49-F238E27FC236}">
                <a16:creationId xmlns:a16="http://schemas.microsoft.com/office/drawing/2014/main" id="{4503BAE3-FC7A-4184-809C-61B8C74C7DF9}"/>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134E4565-0689-42E3-9076-F8F340C85D0D}"/>
              </a:ext>
            </a:extLst>
          </p:cNvPr>
          <p:cNvSpPr>
            <a:spLocks noGrp="1"/>
          </p:cNvSpPr>
          <p:nvPr>
            <p:ph type="sldNum" sz="quarter" idx="12"/>
          </p:nvPr>
        </p:nvSpPr>
        <p:spPr/>
        <p:txBody>
          <a:bodyPr/>
          <a:lstStyle/>
          <a:p>
            <a:fld id="{1D45F58A-CA6E-499D-BA72-0E61F759C171}" type="slidenum">
              <a:rPr lang="en-IL" smtClean="0"/>
              <a:t>‹#›</a:t>
            </a:fld>
            <a:endParaRPr lang="en-IL"/>
          </a:p>
        </p:txBody>
      </p:sp>
    </p:spTree>
    <p:extLst>
      <p:ext uri="{BB962C8B-B14F-4D97-AF65-F5344CB8AC3E}">
        <p14:creationId xmlns:p14="http://schemas.microsoft.com/office/powerpoint/2010/main" val="1233655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FB20174-EB29-4F74-90F3-E3EE46967DD5}"/>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B3931E79-0235-4AC6-B345-A485EB4EA1C5}"/>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תוכן 3">
            <a:extLst>
              <a:ext uri="{FF2B5EF4-FFF2-40B4-BE49-F238E27FC236}">
                <a16:creationId xmlns:a16="http://schemas.microsoft.com/office/drawing/2014/main" id="{B313E5F3-59E6-4DD2-8F18-61E158162A69}"/>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של תאריך 4">
            <a:extLst>
              <a:ext uri="{FF2B5EF4-FFF2-40B4-BE49-F238E27FC236}">
                <a16:creationId xmlns:a16="http://schemas.microsoft.com/office/drawing/2014/main" id="{98D21B13-8AF3-4592-A4CD-D9E974BBA28F}"/>
              </a:ext>
            </a:extLst>
          </p:cNvPr>
          <p:cNvSpPr>
            <a:spLocks noGrp="1"/>
          </p:cNvSpPr>
          <p:nvPr>
            <p:ph type="dt" sz="half" idx="10"/>
          </p:nvPr>
        </p:nvSpPr>
        <p:spPr/>
        <p:txBody>
          <a:bodyPr/>
          <a:lstStyle/>
          <a:p>
            <a:fld id="{62FC6525-CEC6-453A-AB17-E6648A5246E9}" type="datetimeFigureOut">
              <a:rPr lang="en-IL" smtClean="0"/>
              <a:t>13/01/2021</a:t>
            </a:fld>
            <a:endParaRPr lang="en-IL"/>
          </a:p>
        </p:txBody>
      </p:sp>
      <p:sp>
        <p:nvSpPr>
          <p:cNvPr id="6" name="מציין מיקום של כותרת תחתונה 5">
            <a:extLst>
              <a:ext uri="{FF2B5EF4-FFF2-40B4-BE49-F238E27FC236}">
                <a16:creationId xmlns:a16="http://schemas.microsoft.com/office/drawing/2014/main" id="{B0379009-1262-4A56-8A5A-4232530743E0}"/>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1D6C8E4B-68A1-40FB-B067-94697053EA3F}"/>
              </a:ext>
            </a:extLst>
          </p:cNvPr>
          <p:cNvSpPr>
            <a:spLocks noGrp="1"/>
          </p:cNvSpPr>
          <p:nvPr>
            <p:ph type="sldNum" sz="quarter" idx="12"/>
          </p:nvPr>
        </p:nvSpPr>
        <p:spPr/>
        <p:txBody>
          <a:bodyPr/>
          <a:lstStyle/>
          <a:p>
            <a:fld id="{1D45F58A-CA6E-499D-BA72-0E61F759C171}" type="slidenum">
              <a:rPr lang="en-IL" smtClean="0"/>
              <a:t>‹#›</a:t>
            </a:fld>
            <a:endParaRPr lang="en-IL"/>
          </a:p>
        </p:txBody>
      </p:sp>
    </p:spTree>
    <p:extLst>
      <p:ext uri="{BB962C8B-B14F-4D97-AF65-F5344CB8AC3E}">
        <p14:creationId xmlns:p14="http://schemas.microsoft.com/office/powerpoint/2010/main" val="245123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FA8AAB-5748-4B58-9CE8-7502B3E1CF58}"/>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FE6D73AF-1D8F-48D2-8D84-3A7F3D012C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A69C7780-82B4-4826-884A-50F51ACACC04}"/>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טקסט 4">
            <a:extLst>
              <a:ext uri="{FF2B5EF4-FFF2-40B4-BE49-F238E27FC236}">
                <a16:creationId xmlns:a16="http://schemas.microsoft.com/office/drawing/2014/main" id="{1A4AFC57-DDC5-46ED-9B6F-0C3A89EFB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6F558F1A-9ED9-4E9F-8871-1611E00BF381}"/>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7" name="מציין מיקום של תאריך 6">
            <a:extLst>
              <a:ext uri="{FF2B5EF4-FFF2-40B4-BE49-F238E27FC236}">
                <a16:creationId xmlns:a16="http://schemas.microsoft.com/office/drawing/2014/main" id="{E41D1DF0-FCF0-4FAB-874A-261318E1B1FE}"/>
              </a:ext>
            </a:extLst>
          </p:cNvPr>
          <p:cNvSpPr>
            <a:spLocks noGrp="1"/>
          </p:cNvSpPr>
          <p:nvPr>
            <p:ph type="dt" sz="half" idx="10"/>
          </p:nvPr>
        </p:nvSpPr>
        <p:spPr/>
        <p:txBody>
          <a:bodyPr/>
          <a:lstStyle/>
          <a:p>
            <a:fld id="{62FC6525-CEC6-453A-AB17-E6648A5246E9}" type="datetimeFigureOut">
              <a:rPr lang="en-IL" smtClean="0"/>
              <a:t>13/01/2021</a:t>
            </a:fld>
            <a:endParaRPr lang="en-IL"/>
          </a:p>
        </p:txBody>
      </p:sp>
      <p:sp>
        <p:nvSpPr>
          <p:cNvPr id="8" name="מציין מיקום של כותרת תחתונה 7">
            <a:extLst>
              <a:ext uri="{FF2B5EF4-FFF2-40B4-BE49-F238E27FC236}">
                <a16:creationId xmlns:a16="http://schemas.microsoft.com/office/drawing/2014/main" id="{790FF6F0-A501-4138-85F6-DB2BC77D7FFB}"/>
              </a:ext>
            </a:extLst>
          </p:cNvPr>
          <p:cNvSpPr>
            <a:spLocks noGrp="1"/>
          </p:cNvSpPr>
          <p:nvPr>
            <p:ph type="ftr" sz="quarter" idx="11"/>
          </p:nvPr>
        </p:nvSpPr>
        <p:spPr/>
        <p:txBody>
          <a:bodyPr/>
          <a:lstStyle/>
          <a:p>
            <a:endParaRPr lang="en-IL"/>
          </a:p>
        </p:txBody>
      </p:sp>
      <p:sp>
        <p:nvSpPr>
          <p:cNvPr id="9" name="מציין מיקום של מספר שקופית 8">
            <a:extLst>
              <a:ext uri="{FF2B5EF4-FFF2-40B4-BE49-F238E27FC236}">
                <a16:creationId xmlns:a16="http://schemas.microsoft.com/office/drawing/2014/main" id="{A2E2A6EC-D31C-4195-B12B-F7841E77DDCE}"/>
              </a:ext>
            </a:extLst>
          </p:cNvPr>
          <p:cNvSpPr>
            <a:spLocks noGrp="1"/>
          </p:cNvSpPr>
          <p:nvPr>
            <p:ph type="sldNum" sz="quarter" idx="12"/>
          </p:nvPr>
        </p:nvSpPr>
        <p:spPr/>
        <p:txBody>
          <a:bodyPr/>
          <a:lstStyle/>
          <a:p>
            <a:fld id="{1D45F58A-CA6E-499D-BA72-0E61F759C171}" type="slidenum">
              <a:rPr lang="en-IL" smtClean="0"/>
              <a:t>‹#›</a:t>
            </a:fld>
            <a:endParaRPr lang="en-IL"/>
          </a:p>
        </p:txBody>
      </p:sp>
    </p:spTree>
    <p:extLst>
      <p:ext uri="{BB962C8B-B14F-4D97-AF65-F5344CB8AC3E}">
        <p14:creationId xmlns:p14="http://schemas.microsoft.com/office/powerpoint/2010/main" val="2512570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22F57FA-CB66-4CD8-B918-4D174C751C7D}"/>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תאריך 2">
            <a:extLst>
              <a:ext uri="{FF2B5EF4-FFF2-40B4-BE49-F238E27FC236}">
                <a16:creationId xmlns:a16="http://schemas.microsoft.com/office/drawing/2014/main" id="{1707825B-CFC6-42E5-A43E-430CE643E171}"/>
              </a:ext>
            </a:extLst>
          </p:cNvPr>
          <p:cNvSpPr>
            <a:spLocks noGrp="1"/>
          </p:cNvSpPr>
          <p:nvPr>
            <p:ph type="dt" sz="half" idx="10"/>
          </p:nvPr>
        </p:nvSpPr>
        <p:spPr/>
        <p:txBody>
          <a:bodyPr/>
          <a:lstStyle/>
          <a:p>
            <a:fld id="{62FC6525-CEC6-453A-AB17-E6648A5246E9}" type="datetimeFigureOut">
              <a:rPr lang="en-IL" smtClean="0"/>
              <a:t>13/01/2021</a:t>
            </a:fld>
            <a:endParaRPr lang="en-IL"/>
          </a:p>
        </p:txBody>
      </p:sp>
      <p:sp>
        <p:nvSpPr>
          <p:cNvPr id="4" name="מציין מיקום של כותרת תחתונה 3">
            <a:extLst>
              <a:ext uri="{FF2B5EF4-FFF2-40B4-BE49-F238E27FC236}">
                <a16:creationId xmlns:a16="http://schemas.microsoft.com/office/drawing/2014/main" id="{68D60BE4-69AE-4307-B38D-826114DF11B4}"/>
              </a:ext>
            </a:extLst>
          </p:cNvPr>
          <p:cNvSpPr>
            <a:spLocks noGrp="1"/>
          </p:cNvSpPr>
          <p:nvPr>
            <p:ph type="ftr" sz="quarter" idx="11"/>
          </p:nvPr>
        </p:nvSpPr>
        <p:spPr/>
        <p:txBody>
          <a:bodyPr/>
          <a:lstStyle/>
          <a:p>
            <a:endParaRPr lang="en-IL"/>
          </a:p>
        </p:txBody>
      </p:sp>
      <p:sp>
        <p:nvSpPr>
          <p:cNvPr id="5" name="מציין מיקום של מספר שקופית 4">
            <a:extLst>
              <a:ext uri="{FF2B5EF4-FFF2-40B4-BE49-F238E27FC236}">
                <a16:creationId xmlns:a16="http://schemas.microsoft.com/office/drawing/2014/main" id="{08D8613E-0951-4B21-9952-D58CC5984374}"/>
              </a:ext>
            </a:extLst>
          </p:cNvPr>
          <p:cNvSpPr>
            <a:spLocks noGrp="1"/>
          </p:cNvSpPr>
          <p:nvPr>
            <p:ph type="sldNum" sz="quarter" idx="12"/>
          </p:nvPr>
        </p:nvSpPr>
        <p:spPr/>
        <p:txBody>
          <a:bodyPr/>
          <a:lstStyle/>
          <a:p>
            <a:fld id="{1D45F58A-CA6E-499D-BA72-0E61F759C171}" type="slidenum">
              <a:rPr lang="en-IL" smtClean="0"/>
              <a:t>‹#›</a:t>
            </a:fld>
            <a:endParaRPr lang="en-IL"/>
          </a:p>
        </p:txBody>
      </p:sp>
    </p:spTree>
    <p:extLst>
      <p:ext uri="{BB962C8B-B14F-4D97-AF65-F5344CB8AC3E}">
        <p14:creationId xmlns:p14="http://schemas.microsoft.com/office/powerpoint/2010/main" val="3096022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BE9929D7-CE02-434E-B0C5-A189AD875540}"/>
              </a:ext>
            </a:extLst>
          </p:cNvPr>
          <p:cNvSpPr>
            <a:spLocks noGrp="1"/>
          </p:cNvSpPr>
          <p:nvPr>
            <p:ph type="dt" sz="half" idx="10"/>
          </p:nvPr>
        </p:nvSpPr>
        <p:spPr/>
        <p:txBody>
          <a:bodyPr/>
          <a:lstStyle/>
          <a:p>
            <a:fld id="{62FC6525-CEC6-453A-AB17-E6648A5246E9}" type="datetimeFigureOut">
              <a:rPr lang="en-IL" smtClean="0"/>
              <a:t>13/01/2021</a:t>
            </a:fld>
            <a:endParaRPr lang="en-IL"/>
          </a:p>
        </p:txBody>
      </p:sp>
      <p:sp>
        <p:nvSpPr>
          <p:cNvPr id="3" name="מציין מיקום של כותרת תחתונה 2">
            <a:extLst>
              <a:ext uri="{FF2B5EF4-FFF2-40B4-BE49-F238E27FC236}">
                <a16:creationId xmlns:a16="http://schemas.microsoft.com/office/drawing/2014/main" id="{568934B9-D076-4913-98B5-26BF849EFCF7}"/>
              </a:ext>
            </a:extLst>
          </p:cNvPr>
          <p:cNvSpPr>
            <a:spLocks noGrp="1"/>
          </p:cNvSpPr>
          <p:nvPr>
            <p:ph type="ftr" sz="quarter" idx="11"/>
          </p:nvPr>
        </p:nvSpPr>
        <p:spPr/>
        <p:txBody>
          <a:bodyPr/>
          <a:lstStyle/>
          <a:p>
            <a:endParaRPr lang="en-IL"/>
          </a:p>
        </p:txBody>
      </p:sp>
      <p:sp>
        <p:nvSpPr>
          <p:cNvPr id="4" name="מציין מיקום של מספר שקופית 3">
            <a:extLst>
              <a:ext uri="{FF2B5EF4-FFF2-40B4-BE49-F238E27FC236}">
                <a16:creationId xmlns:a16="http://schemas.microsoft.com/office/drawing/2014/main" id="{6ADF49E1-A82E-4D15-816A-259E8F582310}"/>
              </a:ext>
            </a:extLst>
          </p:cNvPr>
          <p:cNvSpPr>
            <a:spLocks noGrp="1"/>
          </p:cNvSpPr>
          <p:nvPr>
            <p:ph type="sldNum" sz="quarter" idx="12"/>
          </p:nvPr>
        </p:nvSpPr>
        <p:spPr/>
        <p:txBody>
          <a:bodyPr/>
          <a:lstStyle/>
          <a:p>
            <a:fld id="{1D45F58A-CA6E-499D-BA72-0E61F759C171}" type="slidenum">
              <a:rPr lang="en-IL" smtClean="0"/>
              <a:t>‹#›</a:t>
            </a:fld>
            <a:endParaRPr lang="en-IL"/>
          </a:p>
        </p:txBody>
      </p:sp>
    </p:spTree>
    <p:extLst>
      <p:ext uri="{BB962C8B-B14F-4D97-AF65-F5344CB8AC3E}">
        <p14:creationId xmlns:p14="http://schemas.microsoft.com/office/powerpoint/2010/main" val="3480637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C09EDC1-F6A9-4F82-9BBD-C8AACD4A2F1C}"/>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4CA7504D-29B6-4CE5-A8C7-8B39E5323F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טקסט 3">
            <a:extLst>
              <a:ext uri="{FF2B5EF4-FFF2-40B4-BE49-F238E27FC236}">
                <a16:creationId xmlns:a16="http://schemas.microsoft.com/office/drawing/2014/main" id="{5707F630-C3B0-46A6-9C20-2BF7645C6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0C8228B-2905-4872-A33A-3F870D029C8E}"/>
              </a:ext>
            </a:extLst>
          </p:cNvPr>
          <p:cNvSpPr>
            <a:spLocks noGrp="1"/>
          </p:cNvSpPr>
          <p:nvPr>
            <p:ph type="dt" sz="half" idx="10"/>
          </p:nvPr>
        </p:nvSpPr>
        <p:spPr/>
        <p:txBody>
          <a:bodyPr/>
          <a:lstStyle/>
          <a:p>
            <a:fld id="{62FC6525-CEC6-453A-AB17-E6648A5246E9}" type="datetimeFigureOut">
              <a:rPr lang="en-IL" smtClean="0"/>
              <a:t>13/01/2021</a:t>
            </a:fld>
            <a:endParaRPr lang="en-IL"/>
          </a:p>
        </p:txBody>
      </p:sp>
      <p:sp>
        <p:nvSpPr>
          <p:cNvPr id="6" name="מציין מיקום של כותרת תחתונה 5">
            <a:extLst>
              <a:ext uri="{FF2B5EF4-FFF2-40B4-BE49-F238E27FC236}">
                <a16:creationId xmlns:a16="http://schemas.microsoft.com/office/drawing/2014/main" id="{425993A9-E35A-45B2-84F3-096E5D1D95F4}"/>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CD892357-092A-43A4-B286-C30B910C07CC}"/>
              </a:ext>
            </a:extLst>
          </p:cNvPr>
          <p:cNvSpPr>
            <a:spLocks noGrp="1"/>
          </p:cNvSpPr>
          <p:nvPr>
            <p:ph type="sldNum" sz="quarter" idx="12"/>
          </p:nvPr>
        </p:nvSpPr>
        <p:spPr/>
        <p:txBody>
          <a:bodyPr/>
          <a:lstStyle/>
          <a:p>
            <a:fld id="{1D45F58A-CA6E-499D-BA72-0E61F759C171}" type="slidenum">
              <a:rPr lang="en-IL" smtClean="0"/>
              <a:t>‹#›</a:t>
            </a:fld>
            <a:endParaRPr lang="en-IL"/>
          </a:p>
        </p:txBody>
      </p:sp>
    </p:spTree>
    <p:extLst>
      <p:ext uri="{BB962C8B-B14F-4D97-AF65-F5344CB8AC3E}">
        <p14:creationId xmlns:p14="http://schemas.microsoft.com/office/powerpoint/2010/main" val="808031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4FAFF14-3053-40A0-8781-7D5667EA01CC}"/>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של תמונה 2">
            <a:extLst>
              <a:ext uri="{FF2B5EF4-FFF2-40B4-BE49-F238E27FC236}">
                <a16:creationId xmlns:a16="http://schemas.microsoft.com/office/drawing/2014/main" id="{7E451A14-A990-4255-9FE8-FE8D712D9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מציין מיקום טקסט 3">
            <a:extLst>
              <a:ext uri="{FF2B5EF4-FFF2-40B4-BE49-F238E27FC236}">
                <a16:creationId xmlns:a16="http://schemas.microsoft.com/office/drawing/2014/main" id="{7C19B47E-A2B8-4E44-AA15-60246256C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E782556-6497-4567-94C1-3FC8C14D8C5D}"/>
              </a:ext>
            </a:extLst>
          </p:cNvPr>
          <p:cNvSpPr>
            <a:spLocks noGrp="1"/>
          </p:cNvSpPr>
          <p:nvPr>
            <p:ph type="dt" sz="half" idx="10"/>
          </p:nvPr>
        </p:nvSpPr>
        <p:spPr/>
        <p:txBody>
          <a:bodyPr/>
          <a:lstStyle/>
          <a:p>
            <a:fld id="{62FC6525-CEC6-453A-AB17-E6648A5246E9}" type="datetimeFigureOut">
              <a:rPr lang="en-IL" smtClean="0"/>
              <a:t>13/01/2021</a:t>
            </a:fld>
            <a:endParaRPr lang="en-IL"/>
          </a:p>
        </p:txBody>
      </p:sp>
      <p:sp>
        <p:nvSpPr>
          <p:cNvPr id="6" name="מציין מיקום של כותרת תחתונה 5">
            <a:extLst>
              <a:ext uri="{FF2B5EF4-FFF2-40B4-BE49-F238E27FC236}">
                <a16:creationId xmlns:a16="http://schemas.microsoft.com/office/drawing/2014/main" id="{32C394DD-BAF3-47F6-83DE-9C1933DD2BF2}"/>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3CB9A86D-267B-40E7-9D96-23FB1D056BBA}"/>
              </a:ext>
            </a:extLst>
          </p:cNvPr>
          <p:cNvSpPr>
            <a:spLocks noGrp="1"/>
          </p:cNvSpPr>
          <p:nvPr>
            <p:ph type="sldNum" sz="quarter" idx="12"/>
          </p:nvPr>
        </p:nvSpPr>
        <p:spPr/>
        <p:txBody>
          <a:bodyPr/>
          <a:lstStyle/>
          <a:p>
            <a:fld id="{1D45F58A-CA6E-499D-BA72-0E61F759C171}" type="slidenum">
              <a:rPr lang="en-IL" smtClean="0"/>
              <a:t>‹#›</a:t>
            </a:fld>
            <a:endParaRPr lang="en-IL"/>
          </a:p>
        </p:txBody>
      </p:sp>
    </p:spTree>
    <p:extLst>
      <p:ext uri="{BB962C8B-B14F-4D97-AF65-F5344CB8AC3E}">
        <p14:creationId xmlns:p14="http://schemas.microsoft.com/office/powerpoint/2010/main" val="1579304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07A99709-D9C0-4292-81D4-67F561EB380A}"/>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92951895-B0C3-41C0-93BD-68A6A9567E82}"/>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26EADE0C-7174-4DD5-8873-10DC87F1EA9E}"/>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2FC6525-CEC6-453A-AB17-E6648A5246E9}" type="datetimeFigureOut">
              <a:rPr lang="en-IL" smtClean="0"/>
              <a:t>13/01/2021</a:t>
            </a:fld>
            <a:endParaRPr lang="en-IL"/>
          </a:p>
        </p:txBody>
      </p:sp>
      <p:sp>
        <p:nvSpPr>
          <p:cNvPr id="5" name="מציין מיקום של כותרת תחתונה 4">
            <a:extLst>
              <a:ext uri="{FF2B5EF4-FFF2-40B4-BE49-F238E27FC236}">
                <a16:creationId xmlns:a16="http://schemas.microsoft.com/office/drawing/2014/main" id="{1C4224A5-6549-4C1F-A167-7249535544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IL"/>
          </a:p>
        </p:txBody>
      </p:sp>
      <p:sp>
        <p:nvSpPr>
          <p:cNvPr id="6" name="מציין מיקום של מספר שקופית 5">
            <a:extLst>
              <a:ext uri="{FF2B5EF4-FFF2-40B4-BE49-F238E27FC236}">
                <a16:creationId xmlns:a16="http://schemas.microsoft.com/office/drawing/2014/main" id="{B30AE0E2-6560-4C28-A131-BE00FB8475DA}"/>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D45F58A-CA6E-499D-BA72-0E61F759C171}" type="slidenum">
              <a:rPr lang="en-IL" smtClean="0"/>
              <a:t>‹#›</a:t>
            </a:fld>
            <a:endParaRPr lang="en-IL"/>
          </a:p>
        </p:txBody>
      </p:sp>
    </p:spTree>
    <p:extLst>
      <p:ext uri="{BB962C8B-B14F-4D97-AF65-F5344CB8AC3E}">
        <p14:creationId xmlns:p14="http://schemas.microsoft.com/office/powerpoint/2010/main" val="28618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hyperlink" Target="https://github.com/AvihayBarn/Paoton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AvihayBarn/Paoto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E870EB2-07AA-41C8-ACF6-1D9D188B42A7}"/>
              </a:ext>
            </a:extLst>
          </p:cNvPr>
          <p:cNvSpPr>
            <a:spLocks noGrp="1"/>
          </p:cNvSpPr>
          <p:nvPr>
            <p:ph type="ctrTitle"/>
          </p:nvPr>
        </p:nvSpPr>
        <p:spPr>
          <a:xfrm>
            <a:off x="2731212" y="846558"/>
            <a:ext cx="6092576" cy="1280462"/>
          </a:xfrm>
        </p:spPr>
        <p:txBody>
          <a:bodyPr>
            <a:noAutofit/>
          </a:bodyPr>
          <a:lstStyle/>
          <a:p>
            <a:r>
              <a:rPr lang="en-US" sz="8000" dirty="0">
                <a:latin typeface="Sitka Banner" panose="02000505000000020004" pitchFamily="2" charset="0"/>
              </a:rPr>
              <a:t>Paotonet App</a:t>
            </a:r>
            <a:endParaRPr lang="en-IL" sz="8000" dirty="0">
              <a:latin typeface="Sitka Banner" panose="02000505000000020004" pitchFamily="2" charset="0"/>
            </a:endParaRPr>
          </a:p>
        </p:txBody>
      </p:sp>
      <p:sp>
        <p:nvSpPr>
          <p:cNvPr id="3" name="כותרת משנה 2">
            <a:extLst>
              <a:ext uri="{FF2B5EF4-FFF2-40B4-BE49-F238E27FC236}">
                <a16:creationId xmlns:a16="http://schemas.microsoft.com/office/drawing/2014/main" id="{589F366F-70EC-4E1E-935B-7F910B59C7A9}"/>
              </a:ext>
            </a:extLst>
          </p:cNvPr>
          <p:cNvSpPr>
            <a:spLocks noGrp="1"/>
          </p:cNvSpPr>
          <p:nvPr>
            <p:ph type="subTitle" idx="1"/>
          </p:nvPr>
        </p:nvSpPr>
        <p:spPr>
          <a:xfrm>
            <a:off x="1760305" y="3082248"/>
            <a:ext cx="9144000" cy="2208944"/>
          </a:xfrm>
        </p:spPr>
        <p:txBody>
          <a:bodyPr>
            <a:normAutofit/>
          </a:bodyPr>
          <a:lstStyle/>
          <a:p>
            <a:r>
              <a:rPr lang="he-IL" sz="2800" dirty="0"/>
              <a:t>מגישים:</a:t>
            </a:r>
          </a:p>
          <a:p>
            <a:r>
              <a:rPr lang="he-IL" sz="2800" dirty="0"/>
              <a:t>מאיר נזרי</a:t>
            </a:r>
          </a:p>
          <a:p>
            <a:r>
              <a:rPr lang="he-IL" sz="2800" dirty="0"/>
              <a:t>דולב ברנדר</a:t>
            </a:r>
          </a:p>
          <a:p>
            <a:r>
              <a:rPr lang="he-IL" sz="2800" dirty="0"/>
              <a:t>אביחי ברנהולץ</a:t>
            </a:r>
            <a:endParaRPr lang="en-IL" sz="2800" dirty="0"/>
          </a:p>
        </p:txBody>
      </p:sp>
      <p:sp>
        <p:nvSpPr>
          <p:cNvPr id="73" name="תיבת טקסט 72">
            <a:extLst>
              <a:ext uri="{FF2B5EF4-FFF2-40B4-BE49-F238E27FC236}">
                <a16:creationId xmlns:a16="http://schemas.microsoft.com/office/drawing/2014/main" id="{2AB30DAD-73E1-41B8-9F50-00CF91BB000A}"/>
              </a:ext>
            </a:extLst>
          </p:cNvPr>
          <p:cNvSpPr txBox="1"/>
          <p:nvPr/>
        </p:nvSpPr>
        <p:spPr>
          <a:xfrm>
            <a:off x="4291601" y="5577081"/>
            <a:ext cx="4081408" cy="369332"/>
          </a:xfrm>
          <a:prstGeom prst="rect">
            <a:avLst/>
          </a:prstGeom>
          <a:noFill/>
        </p:spPr>
        <p:txBody>
          <a:bodyPr wrap="square">
            <a:spAutoFit/>
          </a:bodyPr>
          <a:lstStyle/>
          <a:p>
            <a:r>
              <a:rPr lang="en-IL" dirty="0">
                <a:hlinkClick r:id="rId2"/>
              </a:rPr>
              <a:t>https://github.com/AvihayBarn/Paotonet</a:t>
            </a:r>
            <a:endParaRPr lang="en-IL" dirty="0"/>
          </a:p>
        </p:txBody>
      </p:sp>
      <p:pic>
        <p:nvPicPr>
          <p:cNvPr id="77" name="תמונה 76" descr="תמונה שמכילה אוסף תמונות, גרפיקה וקטורית&#10;&#10;התיאור נוצר באופן אוטומטי">
            <a:extLst>
              <a:ext uri="{FF2B5EF4-FFF2-40B4-BE49-F238E27FC236}">
                <a16:creationId xmlns:a16="http://schemas.microsoft.com/office/drawing/2014/main" id="{1A60D32E-AC80-431B-9EB9-999F954515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9594" y="846558"/>
            <a:ext cx="1587525" cy="1580469"/>
          </a:xfrm>
          <a:prstGeom prst="rect">
            <a:avLst/>
          </a:prstGeom>
        </p:spPr>
      </p:pic>
    </p:spTree>
    <p:extLst>
      <p:ext uri="{BB962C8B-B14F-4D97-AF65-F5344CB8AC3E}">
        <p14:creationId xmlns:p14="http://schemas.microsoft.com/office/powerpoint/2010/main" val="3839734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9973E8-51D7-4F68-B3E8-010089A88E83}"/>
              </a:ext>
            </a:extLst>
          </p:cNvPr>
          <p:cNvSpPr>
            <a:spLocks noGrp="1"/>
          </p:cNvSpPr>
          <p:nvPr>
            <p:ph type="title"/>
          </p:nvPr>
        </p:nvSpPr>
        <p:spPr>
          <a:xfrm>
            <a:off x="1109472" y="0"/>
            <a:ext cx="10515600" cy="1325563"/>
          </a:xfrm>
        </p:spPr>
        <p:txBody>
          <a:bodyPr/>
          <a:lstStyle/>
          <a:p>
            <a:r>
              <a:rPr lang="he-IL" b="1" dirty="0"/>
              <a:t>התחברות גננת</a:t>
            </a:r>
            <a:endParaRPr lang="en-IL" b="1" dirty="0"/>
          </a:p>
        </p:txBody>
      </p:sp>
      <p:pic>
        <p:nvPicPr>
          <p:cNvPr id="7" name="מציין מיקום תוכן 6" descr="תמונה שמכילה טקסט, צג, אלקטרוניקה, תצוגה&#10;&#10;התיאור נוצר באופן אוטומטי">
            <a:extLst>
              <a:ext uri="{FF2B5EF4-FFF2-40B4-BE49-F238E27FC236}">
                <a16:creationId xmlns:a16="http://schemas.microsoft.com/office/drawing/2014/main" id="{D2156276-74FF-4B20-A30C-D60523DC2C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928" y="1124179"/>
            <a:ext cx="3287729" cy="5378719"/>
          </a:xfrm>
        </p:spPr>
      </p:pic>
      <p:pic>
        <p:nvPicPr>
          <p:cNvPr id="10" name="תמונה 9" descr="תמונה שמכילה טקסט, צג, צילום מסך, אלקטרוניקה&#10;&#10;התיאור נוצר באופן אוטומטי">
            <a:extLst>
              <a:ext uri="{FF2B5EF4-FFF2-40B4-BE49-F238E27FC236}">
                <a16:creationId xmlns:a16="http://schemas.microsoft.com/office/drawing/2014/main" id="{B138B63E-A579-415A-9CB7-0F8DD9A262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342" y="1124180"/>
            <a:ext cx="3287730" cy="5396007"/>
          </a:xfrm>
          <a:prstGeom prst="rect">
            <a:avLst/>
          </a:prstGeom>
        </p:spPr>
      </p:pic>
      <p:pic>
        <p:nvPicPr>
          <p:cNvPr id="14" name="תמונה 13">
            <a:extLst>
              <a:ext uri="{FF2B5EF4-FFF2-40B4-BE49-F238E27FC236}">
                <a16:creationId xmlns:a16="http://schemas.microsoft.com/office/drawing/2014/main" id="{DE9DEADF-30C4-42B7-8E6F-EA4A7785B5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2135" y="1124180"/>
            <a:ext cx="3287729" cy="5396008"/>
          </a:xfrm>
          <a:prstGeom prst="rect">
            <a:avLst/>
          </a:prstGeom>
        </p:spPr>
      </p:pic>
      <p:pic>
        <p:nvPicPr>
          <p:cNvPr id="4" name="תמונה 3" descr="תמונה שמכילה טקסט&#10;&#10;התיאור נוצר באופן אוטומטי">
            <a:extLst>
              <a:ext uri="{FF2B5EF4-FFF2-40B4-BE49-F238E27FC236}">
                <a16:creationId xmlns:a16="http://schemas.microsoft.com/office/drawing/2014/main" id="{19404954-7AFF-4942-9C79-FE22CD4D80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4393" y="1124180"/>
            <a:ext cx="3463212" cy="5396007"/>
          </a:xfrm>
          <a:prstGeom prst="rect">
            <a:avLst/>
          </a:prstGeom>
        </p:spPr>
      </p:pic>
    </p:spTree>
    <p:extLst>
      <p:ext uri="{BB962C8B-B14F-4D97-AF65-F5344CB8AC3E}">
        <p14:creationId xmlns:p14="http://schemas.microsoft.com/office/powerpoint/2010/main" val="418296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descr="תמונה שמכילה טקסט, אלקטרוניקה, צילום מסך, תצוגה&#10;&#10;התיאור נוצר באופן אוטומטי">
            <a:extLst>
              <a:ext uri="{FF2B5EF4-FFF2-40B4-BE49-F238E27FC236}">
                <a16:creationId xmlns:a16="http://schemas.microsoft.com/office/drawing/2014/main" id="{58F2C88D-352E-46C9-B246-57158E9EE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340" y="240479"/>
            <a:ext cx="3697237" cy="6234749"/>
          </a:xfrm>
          <a:prstGeom prst="rect">
            <a:avLst/>
          </a:prstGeom>
        </p:spPr>
      </p:pic>
      <p:sp>
        <p:nvSpPr>
          <p:cNvPr id="2" name="כותרת 1">
            <a:extLst>
              <a:ext uri="{FF2B5EF4-FFF2-40B4-BE49-F238E27FC236}">
                <a16:creationId xmlns:a16="http://schemas.microsoft.com/office/drawing/2014/main" id="{F4C0307D-D9EF-45DC-9547-33E073EA29BF}"/>
              </a:ext>
            </a:extLst>
          </p:cNvPr>
          <p:cNvSpPr>
            <a:spLocks noGrp="1"/>
          </p:cNvSpPr>
          <p:nvPr>
            <p:ph type="title"/>
          </p:nvPr>
        </p:nvSpPr>
        <p:spPr>
          <a:xfrm>
            <a:off x="838200" y="240479"/>
            <a:ext cx="10515600" cy="1325563"/>
          </a:xfrm>
        </p:spPr>
        <p:txBody>
          <a:bodyPr/>
          <a:lstStyle/>
          <a:p>
            <a:r>
              <a:rPr lang="he-IL" b="1" dirty="0"/>
              <a:t>ממשק גננת</a:t>
            </a:r>
            <a:endParaRPr lang="en-IL" b="1" dirty="0"/>
          </a:p>
        </p:txBody>
      </p:sp>
      <p:sp>
        <p:nvSpPr>
          <p:cNvPr id="7" name="הסבר: קו 6">
            <a:extLst>
              <a:ext uri="{FF2B5EF4-FFF2-40B4-BE49-F238E27FC236}">
                <a16:creationId xmlns:a16="http://schemas.microsoft.com/office/drawing/2014/main" id="{B77DAC79-26C7-498F-B51A-3E190D56D8AE}"/>
              </a:ext>
            </a:extLst>
          </p:cNvPr>
          <p:cNvSpPr/>
          <p:nvPr/>
        </p:nvSpPr>
        <p:spPr>
          <a:xfrm>
            <a:off x="8158717" y="3067548"/>
            <a:ext cx="2126512" cy="722903"/>
          </a:xfrm>
          <a:prstGeom prst="borderCallout1">
            <a:avLst>
              <a:gd name="adj1" fmla="val 40812"/>
              <a:gd name="adj2" fmla="val -333"/>
              <a:gd name="adj3" fmla="val -181613"/>
              <a:gd name="adj4" fmla="val -242462"/>
            </a:avLst>
          </a:prstGeom>
        </p:spPr>
        <p:style>
          <a:lnRef idx="2">
            <a:schemeClr val="dk1"/>
          </a:lnRef>
          <a:fillRef idx="1">
            <a:schemeClr val="lt1"/>
          </a:fillRef>
          <a:effectRef idx="0">
            <a:schemeClr val="dk1"/>
          </a:effectRef>
          <a:fontRef idx="minor">
            <a:schemeClr val="dk1"/>
          </a:fontRef>
        </p:style>
        <p:txBody>
          <a:bodyPr rtlCol="0" anchor="ctr"/>
          <a:lstStyle/>
          <a:p>
            <a:pPr algn="ctr"/>
            <a:r>
              <a:rPr lang="he-IL" dirty="0"/>
              <a:t>מותאם לשם המשתמש</a:t>
            </a:r>
            <a:endParaRPr lang="en-IL" dirty="0"/>
          </a:p>
        </p:txBody>
      </p:sp>
      <p:sp>
        <p:nvSpPr>
          <p:cNvPr id="11" name="הסבר: קו 10">
            <a:extLst>
              <a:ext uri="{FF2B5EF4-FFF2-40B4-BE49-F238E27FC236}">
                <a16:creationId xmlns:a16="http://schemas.microsoft.com/office/drawing/2014/main" id="{C4DC6EA8-9963-4C2A-9485-E480C5F82F08}"/>
              </a:ext>
            </a:extLst>
          </p:cNvPr>
          <p:cNvSpPr/>
          <p:nvPr/>
        </p:nvSpPr>
        <p:spPr>
          <a:xfrm>
            <a:off x="7960242" y="4325011"/>
            <a:ext cx="2640418" cy="927473"/>
          </a:xfrm>
          <a:prstGeom prst="borderCallout1">
            <a:avLst>
              <a:gd name="adj1" fmla="val 40812"/>
              <a:gd name="adj2" fmla="val -333"/>
              <a:gd name="adj3" fmla="val -89705"/>
              <a:gd name="adj4" fmla="val -187574"/>
            </a:avLst>
          </a:prstGeom>
        </p:spPr>
        <p:style>
          <a:lnRef idx="2">
            <a:schemeClr val="dk1"/>
          </a:lnRef>
          <a:fillRef idx="1">
            <a:schemeClr val="lt1"/>
          </a:fillRef>
          <a:effectRef idx="0">
            <a:schemeClr val="dk1"/>
          </a:effectRef>
          <a:fontRef idx="minor">
            <a:schemeClr val="dk1"/>
          </a:fontRef>
        </p:style>
        <p:txBody>
          <a:bodyPr rtlCol="0" anchor="ctr"/>
          <a:lstStyle/>
          <a:p>
            <a:pPr algn="ctr"/>
            <a:r>
              <a:rPr lang="he-IL" dirty="0"/>
              <a:t>לחיצה על כל מקום בריבוע הלבן תוביל לאקטיביטי הבא</a:t>
            </a:r>
            <a:endParaRPr lang="en-IL" dirty="0"/>
          </a:p>
        </p:txBody>
      </p:sp>
      <p:sp>
        <p:nvSpPr>
          <p:cNvPr id="12" name="הסבר: קו 11">
            <a:extLst>
              <a:ext uri="{FF2B5EF4-FFF2-40B4-BE49-F238E27FC236}">
                <a16:creationId xmlns:a16="http://schemas.microsoft.com/office/drawing/2014/main" id="{63CA4618-7BE8-4E8B-A339-723974CA1694}"/>
              </a:ext>
            </a:extLst>
          </p:cNvPr>
          <p:cNvSpPr/>
          <p:nvPr/>
        </p:nvSpPr>
        <p:spPr>
          <a:xfrm>
            <a:off x="7960242" y="1690688"/>
            <a:ext cx="2324987" cy="842301"/>
          </a:xfrm>
          <a:prstGeom prst="borderCallout1">
            <a:avLst>
              <a:gd name="adj1" fmla="val 40812"/>
              <a:gd name="adj2" fmla="val -333"/>
              <a:gd name="adj3" fmla="val -99501"/>
              <a:gd name="adj4" fmla="val -124344"/>
            </a:avLst>
          </a:prstGeom>
        </p:spPr>
        <p:style>
          <a:lnRef idx="2">
            <a:schemeClr val="dk1"/>
          </a:lnRef>
          <a:fillRef idx="1">
            <a:schemeClr val="lt1"/>
          </a:fillRef>
          <a:effectRef idx="0">
            <a:schemeClr val="dk1"/>
          </a:effectRef>
          <a:fontRef idx="minor">
            <a:schemeClr val="dk1"/>
          </a:fontRef>
        </p:style>
        <p:txBody>
          <a:bodyPr rtlCol="0" anchor="ctr"/>
          <a:lstStyle/>
          <a:p>
            <a:pPr algn="ctr"/>
            <a:r>
              <a:rPr lang="he-IL" dirty="0"/>
              <a:t>תפריט מופיע בכל מסך לאחר התחברות</a:t>
            </a:r>
            <a:endParaRPr lang="en-IL" dirty="0"/>
          </a:p>
        </p:txBody>
      </p:sp>
    </p:spTree>
    <p:extLst>
      <p:ext uri="{BB962C8B-B14F-4D97-AF65-F5344CB8AC3E}">
        <p14:creationId xmlns:p14="http://schemas.microsoft.com/office/powerpoint/2010/main" val="87783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16119D6-1A64-4E1D-9843-F6D407D2D7E1}"/>
              </a:ext>
            </a:extLst>
          </p:cNvPr>
          <p:cNvSpPr>
            <a:spLocks noGrp="1"/>
          </p:cNvSpPr>
          <p:nvPr>
            <p:ph type="title"/>
          </p:nvPr>
        </p:nvSpPr>
        <p:spPr/>
        <p:txBody>
          <a:bodyPr/>
          <a:lstStyle/>
          <a:p>
            <a:r>
              <a:rPr lang="he-IL" b="1" dirty="0"/>
              <a:t>דיווח נוכחות</a:t>
            </a:r>
            <a:endParaRPr lang="en-IL" b="1" dirty="0"/>
          </a:p>
        </p:txBody>
      </p:sp>
      <p:pic>
        <p:nvPicPr>
          <p:cNvPr id="5" name="תמונה 4" descr="תמונה שמכילה טקסט&#10;&#10;התיאור נוצר באופן אוטומטי">
            <a:extLst>
              <a:ext uri="{FF2B5EF4-FFF2-40B4-BE49-F238E27FC236}">
                <a16:creationId xmlns:a16="http://schemas.microsoft.com/office/drawing/2014/main" id="{2AC36B0C-7C71-4225-AB6D-B9A9AB3EA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778" y="563541"/>
            <a:ext cx="3466671" cy="5929334"/>
          </a:xfrm>
          <a:prstGeom prst="rect">
            <a:avLst/>
          </a:prstGeom>
        </p:spPr>
      </p:pic>
      <p:sp>
        <p:nvSpPr>
          <p:cNvPr id="6" name="הסבר: קו 5">
            <a:extLst>
              <a:ext uri="{FF2B5EF4-FFF2-40B4-BE49-F238E27FC236}">
                <a16:creationId xmlns:a16="http://schemas.microsoft.com/office/drawing/2014/main" id="{614386A8-F41E-4D65-BBF6-2FD2E6332A7A}"/>
              </a:ext>
            </a:extLst>
          </p:cNvPr>
          <p:cNvSpPr/>
          <p:nvPr/>
        </p:nvSpPr>
        <p:spPr>
          <a:xfrm>
            <a:off x="7636647" y="2965263"/>
            <a:ext cx="2597889" cy="927473"/>
          </a:xfrm>
          <a:prstGeom prst="borderCallout1">
            <a:avLst>
              <a:gd name="adj1" fmla="val 40812"/>
              <a:gd name="adj2" fmla="val -333"/>
              <a:gd name="adj3" fmla="val 18729"/>
              <a:gd name="adj4" fmla="val -1255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he-IL" dirty="0"/>
              <a:t>מסמן מי חתם על הצהרת בריאות ומי לא</a:t>
            </a:r>
            <a:endParaRPr lang="en-IL" dirty="0"/>
          </a:p>
        </p:txBody>
      </p:sp>
      <p:sp>
        <p:nvSpPr>
          <p:cNvPr id="7" name="הסבר: קו 6">
            <a:extLst>
              <a:ext uri="{FF2B5EF4-FFF2-40B4-BE49-F238E27FC236}">
                <a16:creationId xmlns:a16="http://schemas.microsoft.com/office/drawing/2014/main" id="{2B9032E5-2AB1-4955-8766-5605D50BF1BD}"/>
              </a:ext>
            </a:extLst>
          </p:cNvPr>
          <p:cNvSpPr/>
          <p:nvPr/>
        </p:nvSpPr>
        <p:spPr>
          <a:xfrm>
            <a:off x="7880278" y="1587946"/>
            <a:ext cx="1936243" cy="600449"/>
          </a:xfrm>
          <a:prstGeom prst="borderCallout1">
            <a:avLst>
              <a:gd name="adj1" fmla="val 40812"/>
              <a:gd name="adj2" fmla="val -333"/>
              <a:gd name="adj3" fmla="val 11414"/>
              <a:gd name="adj4" fmla="val -156983"/>
            </a:avLst>
          </a:prstGeom>
        </p:spPr>
        <p:style>
          <a:lnRef idx="2">
            <a:schemeClr val="dk1"/>
          </a:lnRef>
          <a:fillRef idx="1">
            <a:schemeClr val="lt1"/>
          </a:fillRef>
          <a:effectRef idx="0">
            <a:schemeClr val="dk1"/>
          </a:effectRef>
          <a:fontRef idx="minor">
            <a:schemeClr val="dk1"/>
          </a:fontRef>
        </p:style>
        <p:txBody>
          <a:bodyPr rtlCol="0" anchor="ctr"/>
          <a:lstStyle/>
          <a:p>
            <a:pPr algn="ctr"/>
            <a:r>
              <a:rPr lang="he-IL" dirty="0"/>
              <a:t>מציין תאריך נוכחי</a:t>
            </a:r>
            <a:endParaRPr lang="en-IL" dirty="0"/>
          </a:p>
        </p:txBody>
      </p:sp>
      <p:sp>
        <p:nvSpPr>
          <p:cNvPr id="8" name="הסבר: קו 7">
            <a:extLst>
              <a:ext uri="{FF2B5EF4-FFF2-40B4-BE49-F238E27FC236}">
                <a16:creationId xmlns:a16="http://schemas.microsoft.com/office/drawing/2014/main" id="{B92163E4-AAA6-4FD7-A4ED-10AF8678667F}"/>
              </a:ext>
            </a:extLst>
          </p:cNvPr>
          <p:cNvSpPr/>
          <p:nvPr/>
        </p:nvSpPr>
        <p:spPr>
          <a:xfrm>
            <a:off x="7530958" y="4424774"/>
            <a:ext cx="2806319" cy="1154093"/>
          </a:xfrm>
          <a:prstGeom prst="borderCallout1">
            <a:avLst>
              <a:gd name="adj1" fmla="val 40812"/>
              <a:gd name="adj2" fmla="val -333"/>
              <a:gd name="adj3" fmla="val 95894"/>
              <a:gd name="adj4" fmla="val -128751"/>
            </a:avLst>
          </a:prstGeom>
        </p:spPr>
        <p:style>
          <a:lnRef idx="2">
            <a:schemeClr val="dk1"/>
          </a:lnRef>
          <a:fillRef idx="1">
            <a:schemeClr val="lt1"/>
          </a:fillRef>
          <a:effectRef idx="0">
            <a:schemeClr val="dk1"/>
          </a:effectRef>
          <a:fontRef idx="minor">
            <a:schemeClr val="dk1"/>
          </a:fontRef>
        </p:style>
        <p:txBody>
          <a:bodyPr rtlCol="0" anchor="ctr"/>
          <a:lstStyle/>
          <a:p>
            <a:pPr algn="ctr"/>
            <a:r>
              <a:rPr lang="he-IL" dirty="0"/>
              <a:t>במידה וילד הגיע באמצע היום ניתן לדווח נוכחות מחדש ולדרוס את הדיווח הקודם</a:t>
            </a:r>
            <a:endParaRPr lang="en-IL" dirty="0"/>
          </a:p>
        </p:txBody>
      </p:sp>
    </p:spTree>
    <p:extLst>
      <p:ext uri="{BB962C8B-B14F-4D97-AF65-F5344CB8AC3E}">
        <p14:creationId xmlns:p14="http://schemas.microsoft.com/office/powerpoint/2010/main" val="338829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16D62F7-6806-48F7-B86A-92A61A667E24}"/>
              </a:ext>
            </a:extLst>
          </p:cNvPr>
          <p:cNvSpPr>
            <a:spLocks noGrp="1"/>
          </p:cNvSpPr>
          <p:nvPr>
            <p:ph type="title"/>
          </p:nvPr>
        </p:nvSpPr>
        <p:spPr/>
        <p:txBody>
          <a:bodyPr/>
          <a:lstStyle/>
          <a:p>
            <a:r>
              <a:rPr lang="he-IL" b="1" dirty="0"/>
              <a:t>מידע על ילדים</a:t>
            </a:r>
            <a:endParaRPr lang="en-IL" b="1" dirty="0"/>
          </a:p>
        </p:txBody>
      </p:sp>
      <p:pic>
        <p:nvPicPr>
          <p:cNvPr id="5" name="מציין מיקום תוכן 4">
            <a:extLst>
              <a:ext uri="{FF2B5EF4-FFF2-40B4-BE49-F238E27FC236}">
                <a16:creationId xmlns:a16="http://schemas.microsoft.com/office/drawing/2014/main" id="{16FA1A0F-2B51-48DD-B4CD-C68557357F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3317" y="287705"/>
            <a:ext cx="3698696" cy="6318608"/>
          </a:xfrm>
        </p:spPr>
      </p:pic>
      <p:sp>
        <p:nvSpPr>
          <p:cNvPr id="6" name="הסבר: קו 5">
            <a:extLst>
              <a:ext uri="{FF2B5EF4-FFF2-40B4-BE49-F238E27FC236}">
                <a16:creationId xmlns:a16="http://schemas.microsoft.com/office/drawing/2014/main" id="{247589BD-D632-4557-81F1-BDD58E4222E8}"/>
              </a:ext>
            </a:extLst>
          </p:cNvPr>
          <p:cNvSpPr/>
          <p:nvPr/>
        </p:nvSpPr>
        <p:spPr>
          <a:xfrm>
            <a:off x="7308310" y="4763819"/>
            <a:ext cx="3544584" cy="1545973"/>
          </a:xfrm>
          <a:prstGeom prst="borderCallout1">
            <a:avLst>
              <a:gd name="adj1" fmla="val 40812"/>
              <a:gd name="adj2" fmla="val -333"/>
              <a:gd name="adj3" fmla="val -24909"/>
              <a:gd name="adj4" fmla="val -78889"/>
            </a:avLst>
          </a:prstGeom>
        </p:spPr>
        <p:style>
          <a:lnRef idx="2">
            <a:schemeClr val="dk1"/>
          </a:lnRef>
          <a:fillRef idx="1">
            <a:schemeClr val="lt1"/>
          </a:fillRef>
          <a:effectRef idx="0">
            <a:schemeClr val="dk1"/>
          </a:effectRef>
          <a:fontRef idx="minor">
            <a:schemeClr val="dk1"/>
          </a:fontRef>
        </p:style>
        <p:txBody>
          <a:bodyPr rtlCol="0" anchor="ctr"/>
          <a:lstStyle/>
          <a:p>
            <a:pPr algn="ctr"/>
            <a:r>
              <a:rPr lang="he-IL" dirty="0"/>
              <a:t>פרטים אישיים על כל ילד:</a:t>
            </a:r>
          </a:p>
          <a:p>
            <a:r>
              <a:rPr lang="he-IL" dirty="0"/>
              <a:t>שם, תמונה, תאריך לידה, ת"ז, שם ומספר פלאפון של ההורה, מידע נוסף כמו אלרגיות או רגישויות למאכלים.</a:t>
            </a:r>
            <a:endParaRPr lang="en-IL" dirty="0"/>
          </a:p>
        </p:txBody>
      </p:sp>
      <p:sp>
        <p:nvSpPr>
          <p:cNvPr id="7" name="הסבר: קו 6">
            <a:extLst>
              <a:ext uri="{FF2B5EF4-FFF2-40B4-BE49-F238E27FC236}">
                <a16:creationId xmlns:a16="http://schemas.microsoft.com/office/drawing/2014/main" id="{3FB64507-7005-49EF-8CF4-2D127CB1FC1A}"/>
              </a:ext>
            </a:extLst>
          </p:cNvPr>
          <p:cNvSpPr/>
          <p:nvPr/>
        </p:nvSpPr>
        <p:spPr>
          <a:xfrm>
            <a:off x="7876175" y="1900833"/>
            <a:ext cx="2408854" cy="744228"/>
          </a:xfrm>
          <a:prstGeom prst="borderCallout1">
            <a:avLst>
              <a:gd name="adj1" fmla="val 40812"/>
              <a:gd name="adj2" fmla="val -333"/>
              <a:gd name="adj3" fmla="val 45985"/>
              <a:gd name="adj4" fmla="val -137253"/>
            </a:avLst>
          </a:prstGeom>
        </p:spPr>
        <p:style>
          <a:lnRef idx="2">
            <a:schemeClr val="dk1"/>
          </a:lnRef>
          <a:fillRef idx="1">
            <a:schemeClr val="lt1"/>
          </a:fillRef>
          <a:effectRef idx="0">
            <a:schemeClr val="dk1"/>
          </a:effectRef>
          <a:fontRef idx="minor">
            <a:schemeClr val="dk1"/>
          </a:fontRef>
        </p:style>
        <p:txBody>
          <a:bodyPr rtlCol="0" anchor="ctr"/>
          <a:lstStyle/>
          <a:p>
            <a:pPr algn="ctr"/>
            <a:r>
              <a:rPr lang="he-IL" dirty="0"/>
              <a:t>פרטים כלליים על הגן</a:t>
            </a:r>
            <a:endParaRPr lang="en-IL" dirty="0"/>
          </a:p>
        </p:txBody>
      </p:sp>
      <p:sp>
        <p:nvSpPr>
          <p:cNvPr id="8" name="הסבר: קו 7">
            <a:extLst>
              <a:ext uri="{FF2B5EF4-FFF2-40B4-BE49-F238E27FC236}">
                <a16:creationId xmlns:a16="http://schemas.microsoft.com/office/drawing/2014/main" id="{146173B8-79C6-4DEE-9FF5-588B3871388C}"/>
              </a:ext>
            </a:extLst>
          </p:cNvPr>
          <p:cNvSpPr/>
          <p:nvPr/>
        </p:nvSpPr>
        <p:spPr>
          <a:xfrm>
            <a:off x="7637511" y="3159868"/>
            <a:ext cx="2886181" cy="1053072"/>
          </a:xfrm>
          <a:prstGeom prst="borderCallout1">
            <a:avLst>
              <a:gd name="adj1" fmla="val 40812"/>
              <a:gd name="adj2" fmla="val -333"/>
              <a:gd name="adj3" fmla="val 13960"/>
              <a:gd name="adj4" fmla="val -99627"/>
            </a:avLst>
          </a:prstGeom>
        </p:spPr>
        <p:style>
          <a:lnRef idx="2">
            <a:schemeClr val="dk1"/>
          </a:lnRef>
          <a:fillRef idx="1">
            <a:schemeClr val="lt1"/>
          </a:fillRef>
          <a:effectRef idx="0">
            <a:schemeClr val="dk1"/>
          </a:effectRef>
          <a:fontRef idx="minor">
            <a:schemeClr val="dk1"/>
          </a:fontRef>
        </p:style>
        <p:txBody>
          <a:bodyPr rtlCol="0" anchor="ctr"/>
          <a:lstStyle/>
          <a:p>
            <a:pPr algn="ctr"/>
            <a:r>
              <a:rPr lang="he-IL" dirty="0"/>
              <a:t>לחיצה על כל ילד תפתח את המידע עליו. לחיצה נוספת תסגור אותו</a:t>
            </a:r>
            <a:endParaRPr lang="en-IL" dirty="0"/>
          </a:p>
        </p:txBody>
      </p:sp>
    </p:spTree>
    <p:extLst>
      <p:ext uri="{BB962C8B-B14F-4D97-AF65-F5344CB8AC3E}">
        <p14:creationId xmlns:p14="http://schemas.microsoft.com/office/powerpoint/2010/main" val="381007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descr="תמונה שמכילה טקסט&#10;&#10;התיאור נוצר באופן אוטומטי">
            <a:extLst>
              <a:ext uri="{FF2B5EF4-FFF2-40B4-BE49-F238E27FC236}">
                <a16:creationId xmlns:a16="http://schemas.microsoft.com/office/drawing/2014/main" id="{6CC83CFB-7E59-4491-8A5B-818860434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473" y="1160981"/>
            <a:ext cx="3365231" cy="5549351"/>
          </a:xfrm>
          <a:prstGeom prst="rect">
            <a:avLst/>
          </a:prstGeom>
        </p:spPr>
      </p:pic>
      <p:pic>
        <p:nvPicPr>
          <p:cNvPr id="5" name="תמונה 4" descr="תמונה שמכילה טקסט&#10;&#10;התיאור נוצר באופן אוטומטי">
            <a:extLst>
              <a:ext uri="{FF2B5EF4-FFF2-40B4-BE49-F238E27FC236}">
                <a16:creationId xmlns:a16="http://schemas.microsoft.com/office/drawing/2014/main" id="{160C6155-D948-4CE0-9E06-503658E9B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0073" y="1160980"/>
            <a:ext cx="3365231" cy="5537244"/>
          </a:xfrm>
          <a:prstGeom prst="rect">
            <a:avLst/>
          </a:prstGeom>
        </p:spPr>
      </p:pic>
      <p:sp>
        <p:nvSpPr>
          <p:cNvPr id="2" name="כותרת 1">
            <a:extLst>
              <a:ext uri="{FF2B5EF4-FFF2-40B4-BE49-F238E27FC236}">
                <a16:creationId xmlns:a16="http://schemas.microsoft.com/office/drawing/2014/main" id="{682B6452-F14B-4E79-8489-61B061575E1F}"/>
              </a:ext>
            </a:extLst>
          </p:cNvPr>
          <p:cNvSpPr>
            <a:spLocks noGrp="1"/>
          </p:cNvSpPr>
          <p:nvPr>
            <p:ph type="title"/>
          </p:nvPr>
        </p:nvSpPr>
        <p:spPr>
          <a:xfrm>
            <a:off x="6791217" y="-67696"/>
            <a:ext cx="4562582" cy="1325563"/>
          </a:xfrm>
        </p:spPr>
        <p:txBody>
          <a:bodyPr/>
          <a:lstStyle/>
          <a:p>
            <a:r>
              <a:rPr lang="he-IL" b="1" dirty="0"/>
              <a:t>הודעות פרטיות - גננת</a:t>
            </a:r>
            <a:endParaRPr lang="en-IL" b="1" dirty="0"/>
          </a:p>
        </p:txBody>
      </p:sp>
      <p:sp>
        <p:nvSpPr>
          <p:cNvPr id="6" name="הסבר: קו 5">
            <a:extLst>
              <a:ext uri="{FF2B5EF4-FFF2-40B4-BE49-F238E27FC236}">
                <a16:creationId xmlns:a16="http://schemas.microsoft.com/office/drawing/2014/main" id="{FEAF5843-5F0C-4367-92EF-A95370AB6736}"/>
              </a:ext>
            </a:extLst>
          </p:cNvPr>
          <p:cNvSpPr/>
          <p:nvPr/>
        </p:nvSpPr>
        <p:spPr>
          <a:xfrm>
            <a:off x="4975340" y="2396055"/>
            <a:ext cx="2535865" cy="1032945"/>
          </a:xfrm>
          <a:prstGeom prst="borderCallout1">
            <a:avLst>
              <a:gd name="adj1" fmla="val 40812"/>
              <a:gd name="adj2" fmla="val -333"/>
              <a:gd name="adj3" fmla="val 190082"/>
              <a:gd name="adj4" fmla="val -56305"/>
            </a:avLst>
          </a:prstGeom>
        </p:spPr>
        <p:style>
          <a:lnRef idx="2">
            <a:schemeClr val="dk1"/>
          </a:lnRef>
          <a:fillRef idx="1">
            <a:schemeClr val="lt1"/>
          </a:fillRef>
          <a:effectRef idx="0">
            <a:schemeClr val="dk1"/>
          </a:effectRef>
          <a:fontRef idx="minor">
            <a:schemeClr val="dk1"/>
          </a:fontRef>
        </p:style>
        <p:txBody>
          <a:bodyPr rtlCol="0" anchor="ctr"/>
          <a:lstStyle/>
          <a:p>
            <a:pPr algn="ctr"/>
            <a:r>
              <a:rPr lang="he-IL" dirty="0"/>
              <a:t>לחיצה על כל הודעה תפתח את התוכן שלה. לחיצה נוספת תסגור אותה</a:t>
            </a:r>
            <a:endParaRPr lang="en-IL" dirty="0"/>
          </a:p>
        </p:txBody>
      </p:sp>
      <p:sp>
        <p:nvSpPr>
          <p:cNvPr id="8" name="הסבר: קו 7">
            <a:extLst>
              <a:ext uri="{FF2B5EF4-FFF2-40B4-BE49-F238E27FC236}">
                <a16:creationId xmlns:a16="http://schemas.microsoft.com/office/drawing/2014/main" id="{585D7D96-B52B-425A-BBA3-156C57351B37}"/>
              </a:ext>
            </a:extLst>
          </p:cNvPr>
          <p:cNvSpPr/>
          <p:nvPr/>
        </p:nvSpPr>
        <p:spPr>
          <a:xfrm>
            <a:off x="5080778" y="1362296"/>
            <a:ext cx="2324987" cy="842301"/>
          </a:xfrm>
          <a:prstGeom prst="borderCallout1">
            <a:avLst>
              <a:gd name="adj1" fmla="val 40812"/>
              <a:gd name="adj2" fmla="val -333"/>
              <a:gd name="adj3" fmla="val 173600"/>
              <a:gd name="adj4" fmla="val -76151"/>
            </a:avLst>
          </a:prstGeom>
        </p:spPr>
        <p:style>
          <a:lnRef idx="2">
            <a:schemeClr val="dk1"/>
          </a:lnRef>
          <a:fillRef idx="1">
            <a:schemeClr val="lt1"/>
          </a:fillRef>
          <a:effectRef idx="0">
            <a:schemeClr val="dk1"/>
          </a:effectRef>
          <a:fontRef idx="minor">
            <a:schemeClr val="dk1"/>
          </a:fontRef>
        </p:style>
        <p:txBody>
          <a:bodyPr rtlCol="0" anchor="ctr"/>
          <a:lstStyle/>
          <a:p>
            <a:pPr algn="ctr"/>
            <a:r>
              <a:rPr lang="he-IL" dirty="0"/>
              <a:t>הודעות מסודרות לפי זמן שליחתן</a:t>
            </a:r>
            <a:endParaRPr lang="en-IL" dirty="0"/>
          </a:p>
        </p:txBody>
      </p:sp>
      <p:pic>
        <p:nvPicPr>
          <p:cNvPr id="13" name="תמונה 12">
            <a:extLst>
              <a:ext uri="{FF2B5EF4-FFF2-40B4-BE49-F238E27FC236}">
                <a16:creationId xmlns:a16="http://schemas.microsoft.com/office/drawing/2014/main" id="{18B77EDC-F32D-4130-AEC3-147542435D67}"/>
              </a:ext>
            </a:extLst>
          </p:cNvPr>
          <p:cNvPicPr>
            <a:picLocks noChangeAspect="1"/>
          </p:cNvPicPr>
          <p:nvPr/>
        </p:nvPicPr>
        <p:blipFill rotWithShape="1">
          <a:blip r:embed="rId4">
            <a:extLst>
              <a:ext uri="{28A0092B-C50C-407E-A947-70E740481C1C}">
                <a14:useLocalDpi xmlns:a14="http://schemas.microsoft.com/office/drawing/2010/main" val="0"/>
              </a:ext>
            </a:extLst>
          </a:blip>
          <a:srcRect t="14968" b="15954"/>
          <a:stretch/>
        </p:blipFill>
        <p:spPr>
          <a:xfrm>
            <a:off x="4860211" y="3836090"/>
            <a:ext cx="2650994" cy="2874242"/>
          </a:xfrm>
          <a:prstGeom prst="rect">
            <a:avLst/>
          </a:prstGeom>
        </p:spPr>
      </p:pic>
      <p:cxnSp>
        <p:nvCxnSpPr>
          <p:cNvPr id="17" name="מחבר חץ ישר 16">
            <a:extLst>
              <a:ext uri="{FF2B5EF4-FFF2-40B4-BE49-F238E27FC236}">
                <a16:creationId xmlns:a16="http://schemas.microsoft.com/office/drawing/2014/main" id="{79BE1B02-2020-46CA-8F30-288354AEEF80}"/>
              </a:ext>
            </a:extLst>
          </p:cNvPr>
          <p:cNvCxnSpPr>
            <a:cxnSpLocks/>
          </p:cNvCxnSpPr>
          <p:nvPr/>
        </p:nvCxnSpPr>
        <p:spPr>
          <a:xfrm flipV="1">
            <a:off x="2024009" y="4809788"/>
            <a:ext cx="3056769" cy="685916"/>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pic>
        <p:nvPicPr>
          <p:cNvPr id="23" name="תמונה 22" descr="תמונה שמכילה טקסט, צילום מסך, צג&#10;&#10;התיאור נוצר באופן אוטומטי">
            <a:extLst>
              <a:ext uri="{FF2B5EF4-FFF2-40B4-BE49-F238E27FC236}">
                <a16:creationId xmlns:a16="http://schemas.microsoft.com/office/drawing/2014/main" id="{A004BFE7-4B62-4AA4-8F50-E0AE0BA36C4E}"/>
              </a:ext>
            </a:extLst>
          </p:cNvPr>
          <p:cNvPicPr>
            <a:picLocks noChangeAspect="1"/>
          </p:cNvPicPr>
          <p:nvPr/>
        </p:nvPicPr>
        <p:blipFill rotWithShape="1">
          <a:blip r:embed="rId5">
            <a:extLst>
              <a:ext uri="{28A0092B-C50C-407E-A947-70E740481C1C}">
                <a14:useLocalDpi xmlns:a14="http://schemas.microsoft.com/office/drawing/2010/main" val="0"/>
              </a:ext>
            </a:extLst>
          </a:blip>
          <a:srcRect t="7297" b="32119"/>
          <a:stretch/>
        </p:blipFill>
        <p:spPr>
          <a:xfrm>
            <a:off x="4860211" y="955205"/>
            <a:ext cx="2650993" cy="2716395"/>
          </a:xfrm>
          <a:prstGeom prst="rect">
            <a:avLst/>
          </a:prstGeom>
        </p:spPr>
      </p:pic>
      <p:sp>
        <p:nvSpPr>
          <p:cNvPr id="24" name="אליפסה 23">
            <a:extLst>
              <a:ext uri="{FF2B5EF4-FFF2-40B4-BE49-F238E27FC236}">
                <a16:creationId xmlns:a16="http://schemas.microsoft.com/office/drawing/2014/main" id="{C4000005-FAC2-49E3-8611-CCC3FDD0B075}"/>
              </a:ext>
            </a:extLst>
          </p:cNvPr>
          <p:cNvSpPr/>
          <p:nvPr/>
        </p:nvSpPr>
        <p:spPr>
          <a:xfrm>
            <a:off x="729465" y="2192103"/>
            <a:ext cx="1654139" cy="448355"/>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L"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5" name="אליפסה 24">
            <a:extLst>
              <a:ext uri="{FF2B5EF4-FFF2-40B4-BE49-F238E27FC236}">
                <a16:creationId xmlns:a16="http://schemas.microsoft.com/office/drawing/2014/main" id="{9EE9F549-C401-4B8E-BB04-7BA6A51FEA8F}"/>
              </a:ext>
            </a:extLst>
          </p:cNvPr>
          <p:cNvSpPr/>
          <p:nvPr/>
        </p:nvSpPr>
        <p:spPr>
          <a:xfrm>
            <a:off x="9938388" y="2171877"/>
            <a:ext cx="1654139" cy="448355"/>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L"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6" name="אליפסה 25">
            <a:extLst>
              <a:ext uri="{FF2B5EF4-FFF2-40B4-BE49-F238E27FC236}">
                <a16:creationId xmlns:a16="http://schemas.microsoft.com/office/drawing/2014/main" id="{A7A97646-AB94-4B2C-9B1C-3ACEF7FF6E58}"/>
              </a:ext>
            </a:extLst>
          </p:cNvPr>
          <p:cNvSpPr/>
          <p:nvPr/>
        </p:nvSpPr>
        <p:spPr>
          <a:xfrm>
            <a:off x="729465" y="3929602"/>
            <a:ext cx="647540" cy="258001"/>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L"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7" name="אליפסה 26">
            <a:extLst>
              <a:ext uri="{FF2B5EF4-FFF2-40B4-BE49-F238E27FC236}">
                <a16:creationId xmlns:a16="http://schemas.microsoft.com/office/drawing/2014/main" id="{8BFD685D-CE2B-48EC-824D-54F2A0CE5AEF}"/>
              </a:ext>
            </a:extLst>
          </p:cNvPr>
          <p:cNvSpPr/>
          <p:nvPr/>
        </p:nvSpPr>
        <p:spPr>
          <a:xfrm>
            <a:off x="8505290" y="3671601"/>
            <a:ext cx="647540" cy="258001"/>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L"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84019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149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149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4" grpId="0" animBg="1"/>
      <p:bldP spid="25" grpId="0" animBg="1"/>
      <p:bldP spid="26"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descr="תמונה שמכילה טקסט&#10;&#10;התיאור נוצר באופן אוטומטי">
            <a:extLst>
              <a:ext uri="{FF2B5EF4-FFF2-40B4-BE49-F238E27FC236}">
                <a16:creationId xmlns:a16="http://schemas.microsoft.com/office/drawing/2014/main" id="{39847B53-4E1F-445B-B52F-588A4F537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893" y="256275"/>
            <a:ext cx="3829500" cy="6345450"/>
          </a:xfrm>
          <a:prstGeom prst="rect">
            <a:avLst/>
          </a:prstGeom>
        </p:spPr>
      </p:pic>
      <p:sp>
        <p:nvSpPr>
          <p:cNvPr id="2" name="כותרת 1">
            <a:extLst>
              <a:ext uri="{FF2B5EF4-FFF2-40B4-BE49-F238E27FC236}">
                <a16:creationId xmlns:a16="http://schemas.microsoft.com/office/drawing/2014/main" id="{682B6452-F14B-4E79-8489-61B061575E1F}"/>
              </a:ext>
            </a:extLst>
          </p:cNvPr>
          <p:cNvSpPr>
            <a:spLocks noGrp="1"/>
          </p:cNvSpPr>
          <p:nvPr>
            <p:ph type="title"/>
          </p:nvPr>
        </p:nvSpPr>
        <p:spPr>
          <a:xfrm>
            <a:off x="6791217" y="54969"/>
            <a:ext cx="4562582" cy="1325563"/>
          </a:xfrm>
        </p:spPr>
        <p:txBody>
          <a:bodyPr/>
          <a:lstStyle/>
          <a:p>
            <a:r>
              <a:rPr lang="he-IL" b="1" dirty="0"/>
              <a:t>הודעות כלליות - גננת</a:t>
            </a:r>
            <a:endParaRPr lang="en-IL" b="1" dirty="0"/>
          </a:p>
        </p:txBody>
      </p:sp>
      <p:sp>
        <p:nvSpPr>
          <p:cNvPr id="6" name="הסבר: קו 5">
            <a:extLst>
              <a:ext uri="{FF2B5EF4-FFF2-40B4-BE49-F238E27FC236}">
                <a16:creationId xmlns:a16="http://schemas.microsoft.com/office/drawing/2014/main" id="{FEAF5843-5F0C-4367-92EF-A95370AB6736}"/>
              </a:ext>
            </a:extLst>
          </p:cNvPr>
          <p:cNvSpPr/>
          <p:nvPr/>
        </p:nvSpPr>
        <p:spPr>
          <a:xfrm>
            <a:off x="7376333" y="2334018"/>
            <a:ext cx="2746745" cy="1032945"/>
          </a:xfrm>
          <a:prstGeom prst="borderCallout1">
            <a:avLst>
              <a:gd name="adj1" fmla="val 40812"/>
              <a:gd name="adj2" fmla="val -333"/>
              <a:gd name="adj3" fmla="val 61773"/>
              <a:gd name="adj4" fmla="val -117274"/>
            </a:avLst>
          </a:prstGeom>
        </p:spPr>
        <p:style>
          <a:lnRef idx="2">
            <a:schemeClr val="dk1"/>
          </a:lnRef>
          <a:fillRef idx="1">
            <a:schemeClr val="lt1"/>
          </a:fillRef>
          <a:effectRef idx="0">
            <a:schemeClr val="dk1"/>
          </a:effectRef>
          <a:fontRef idx="minor">
            <a:schemeClr val="dk1"/>
          </a:fontRef>
        </p:style>
        <p:txBody>
          <a:bodyPr rtlCol="0" anchor="ctr"/>
          <a:lstStyle/>
          <a:p>
            <a:pPr algn="ctr"/>
            <a:r>
              <a:rPr lang="he-IL" dirty="0"/>
              <a:t>לחיצה על כל הודעה תפתח את התוכן שלה. לחיצה נוספת תסגור אותה</a:t>
            </a:r>
            <a:endParaRPr lang="en-IL" dirty="0"/>
          </a:p>
        </p:txBody>
      </p:sp>
      <p:sp>
        <p:nvSpPr>
          <p:cNvPr id="8" name="הסבר: קו 7">
            <a:extLst>
              <a:ext uri="{FF2B5EF4-FFF2-40B4-BE49-F238E27FC236}">
                <a16:creationId xmlns:a16="http://schemas.microsoft.com/office/drawing/2014/main" id="{585D7D96-B52B-425A-BBA3-156C57351B37}"/>
              </a:ext>
            </a:extLst>
          </p:cNvPr>
          <p:cNvSpPr/>
          <p:nvPr/>
        </p:nvSpPr>
        <p:spPr>
          <a:xfrm>
            <a:off x="7587213" y="1276190"/>
            <a:ext cx="2324987" cy="842301"/>
          </a:xfrm>
          <a:prstGeom prst="borderCallout1">
            <a:avLst>
              <a:gd name="adj1" fmla="val 40812"/>
              <a:gd name="adj2" fmla="val -333"/>
              <a:gd name="adj3" fmla="val 58942"/>
              <a:gd name="adj4" fmla="val -149949"/>
            </a:avLst>
          </a:prstGeom>
        </p:spPr>
        <p:style>
          <a:lnRef idx="2">
            <a:schemeClr val="dk1"/>
          </a:lnRef>
          <a:fillRef idx="1">
            <a:schemeClr val="lt1"/>
          </a:fillRef>
          <a:effectRef idx="0">
            <a:schemeClr val="dk1"/>
          </a:effectRef>
          <a:fontRef idx="minor">
            <a:schemeClr val="dk1"/>
          </a:fontRef>
        </p:style>
        <p:txBody>
          <a:bodyPr rtlCol="0" anchor="ctr"/>
          <a:lstStyle/>
          <a:p>
            <a:pPr algn="ctr"/>
            <a:r>
              <a:rPr lang="he-IL" dirty="0"/>
              <a:t>הודעות מסודרות לפי זמן שליחתן</a:t>
            </a:r>
            <a:endParaRPr lang="en-IL" dirty="0"/>
          </a:p>
        </p:txBody>
      </p:sp>
      <p:pic>
        <p:nvPicPr>
          <p:cNvPr id="14" name="תמונה 13">
            <a:extLst>
              <a:ext uri="{FF2B5EF4-FFF2-40B4-BE49-F238E27FC236}">
                <a16:creationId xmlns:a16="http://schemas.microsoft.com/office/drawing/2014/main" id="{59060CAD-3E2A-49CC-A960-724CB798AC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4060" y="3547373"/>
            <a:ext cx="2886362" cy="3054352"/>
          </a:xfrm>
          <a:prstGeom prst="rect">
            <a:avLst/>
          </a:prstGeom>
        </p:spPr>
      </p:pic>
      <p:sp>
        <p:nvSpPr>
          <p:cNvPr id="15" name="הסבר: קו 14">
            <a:extLst>
              <a:ext uri="{FF2B5EF4-FFF2-40B4-BE49-F238E27FC236}">
                <a16:creationId xmlns:a16="http://schemas.microsoft.com/office/drawing/2014/main" id="{35AA0F18-4B9D-4375-A980-DE2D7F5776D6}"/>
              </a:ext>
            </a:extLst>
          </p:cNvPr>
          <p:cNvSpPr/>
          <p:nvPr/>
        </p:nvSpPr>
        <p:spPr>
          <a:xfrm>
            <a:off x="9072508" y="4739509"/>
            <a:ext cx="2324987" cy="842301"/>
          </a:xfrm>
          <a:prstGeom prst="borderCallout1">
            <a:avLst>
              <a:gd name="adj1" fmla="val 40812"/>
              <a:gd name="adj2" fmla="val -333"/>
              <a:gd name="adj3" fmla="val -31321"/>
              <a:gd name="adj4" fmla="val -74826"/>
            </a:avLst>
          </a:prstGeom>
        </p:spPr>
        <p:style>
          <a:lnRef idx="2">
            <a:schemeClr val="dk1"/>
          </a:lnRef>
          <a:fillRef idx="1">
            <a:schemeClr val="lt1"/>
          </a:fillRef>
          <a:effectRef idx="0">
            <a:schemeClr val="dk1"/>
          </a:effectRef>
          <a:fontRef idx="minor">
            <a:schemeClr val="dk1"/>
          </a:fontRef>
        </p:style>
        <p:txBody>
          <a:bodyPr rtlCol="0" anchor="ctr"/>
          <a:lstStyle/>
          <a:p>
            <a:pPr algn="ctr"/>
            <a:r>
              <a:rPr lang="he-IL" dirty="0"/>
              <a:t>זוהי הודעה כללית, אין צורך לסמן נמען</a:t>
            </a:r>
            <a:endParaRPr lang="en-IL" dirty="0"/>
          </a:p>
        </p:txBody>
      </p:sp>
      <p:cxnSp>
        <p:nvCxnSpPr>
          <p:cNvPr id="17" name="מחבר חץ ישר 16">
            <a:extLst>
              <a:ext uri="{FF2B5EF4-FFF2-40B4-BE49-F238E27FC236}">
                <a16:creationId xmlns:a16="http://schemas.microsoft.com/office/drawing/2014/main" id="{79BE1B02-2020-46CA-8F30-288354AEEF80}"/>
              </a:ext>
            </a:extLst>
          </p:cNvPr>
          <p:cNvCxnSpPr>
            <a:cxnSpLocks/>
          </p:cNvCxnSpPr>
          <p:nvPr/>
        </p:nvCxnSpPr>
        <p:spPr>
          <a:xfrm flipV="1">
            <a:off x="2732926" y="4654193"/>
            <a:ext cx="2599362" cy="3287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2793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9973E8-51D7-4F68-B3E8-010089A88E83}"/>
              </a:ext>
            </a:extLst>
          </p:cNvPr>
          <p:cNvSpPr>
            <a:spLocks noGrp="1"/>
          </p:cNvSpPr>
          <p:nvPr>
            <p:ph type="title"/>
          </p:nvPr>
        </p:nvSpPr>
        <p:spPr>
          <a:xfrm>
            <a:off x="1109472" y="0"/>
            <a:ext cx="10515600" cy="1325563"/>
          </a:xfrm>
        </p:spPr>
        <p:txBody>
          <a:bodyPr/>
          <a:lstStyle/>
          <a:p>
            <a:r>
              <a:rPr lang="he-IL" b="1" dirty="0"/>
              <a:t>התחברות הורה</a:t>
            </a:r>
            <a:endParaRPr lang="en-IL" b="1" dirty="0"/>
          </a:p>
        </p:txBody>
      </p:sp>
      <p:pic>
        <p:nvPicPr>
          <p:cNvPr id="5" name="מציין מיקום תוכן 4" descr="תמונה שמכילה טקסט, צג, אלקטרוניקה, צילום מסך&#10;&#10;התיאור נוצר באופן אוטומטי">
            <a:extLst>
              <a:ext uri="{FF2B5EF4-FFF2-40B4-BE49-F238E27FC236}">
                <a16:creationId xmlns:a16="http://schemas.microsoft.com/office/drawing/2014/main" id="{1484F09A-BFB8-4A93-805F-5E47FFA24F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928" y="1195443"/>
            <a:ext cx="3195221" cy="5394642"/>
          </a:xfrm>
        </p:spPr>
      </p:pic>
      <p:pic>
        <p:nvPicPr>
          <p:cNvPr id="9" name="תמונה 8" descr="תמונה שמכילה טקסט, צילום מסך, אלקטרוניקה&#10;&#10;התיאור נוצר באופן אוטומטי">
            <a:extLst>
              <a:ext uri="{FF2B5EF4-FFF2-40B4-BE49-F238E27FC236}">
                <a16:creationId xmlns:a16="http://schemas.microsoft.com/office/drawing/2014/main" id="{9C5ECAB7-EC85-47FC-BDC4-4CB4D52A9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8389" y="1195443"/>
            <a:ext cx="3195221" cy="5399238"/>
          </a:xfrm>
          <a:prstGeom prst="rect">
            <a:avLst/>
          </a:prstGeom>
        </p:spPr>
      </p:pic>
      <p:pic>
        <p:nvPicPr>
          <p:cNvPr id="11" name="תמונה 10" descr="תמונה שמכילה טקסט, צג, אלקטרוניקה, תצוגה&#10;&#10;התיאור נוצר באופן אוטומטי">
            <a:extLst>
              <a:ext uri="{FF2B5EF4-FFF2-40B4-BE49-F238E27FC236}">
                <a16:creationId xmlns:a16="http://schemas.microsoft.com/office/drawing/2014/main" id="{D7E9972D-BC1C-41B5-9E03-13B21B53BB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850" y="1195443"/>
            <a:ext cx="3195221" cy="5431875"/>
          </a:xfrm>
          <a:prstGeom prst="rect">
            <a:avLst/>
          </a:prstGeom>
        </p:spPr>
      </p:pic>
    </p:spTree>
    <p:extLst>
      <p:ext uri="{BB962C8B-B14F-4D97-AF65-F5344CB8AC3E}">
        <p14:creationId xmlns:p14="http://schemas.microsoft.com/office/powerpoint/2010/main" val="384399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4C0307D-D9EF-45DC-9547-33E073EA29BF}"/>
              </a:ext>
            </a:extLst>
          </p:cNvPr>
          <p:cNvSpPr>
            <a:spLocks noGrp="1"/>
          </p:cNvSpPr>
          <p:nvPr>
            <p:ph type="title"/>
          </p:nvPr>
        </p:nvSpPr>
        <p:spPr>
          <a:xfrm>
            <a:off x="838200" y="240479"/>
            <a:ext cx="10515600" cy="1325563"/>
          </a:xfrm>
        </p:spPr>
        <p:txBody>
          <a:bodyPr/>
          <a:lstStyle/>
          <a:p>
            <a:r>
              <a:rPr lang="he-IL" b="1" dirty="0"/>
              <a:t>ממשק הורה</a:t>
            </a:r>
            <a:endParaRPr lang="en-IL" b="1" dirty="0"/>
          </a:p>
        </p:txBody>
      </p:sp>
      <p:pic>
        <p:nvPicPr>
          <p:cNvPr id="5" name="מציין מיקום תוכן 4" descr="תמונה שמכילה טקסט, אלקטרוניקה, צילום מסך&#10;&#10;התיאור נוצר באופן אוטומטי">
            <a:extLst>
              <a:ext uri="{FF2B5EF4-FFF2-40B4-BE49-F238E27FC236}">
                <a16:creationId xmlns:a16="http://schemas.microsoft.com/office/drawing/2014/main" id="{34214C70-EE55-42A7-AA3E-AE679E89B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2474" y="258126"/>
            <a:ext cx="3668233" cy="6234749"/>
          </a:xfrm>
        </p:spPr>
      </p:pic>
      <p:sp>
        <p:nvSpPr>
          <p:cNvPr id="7" name="הסבר: קו 6">
            <a:extLst>
              <a:ext uri="{FF2B5EF4-FFF2-40B4-BE49-F238E27FC236}">
                <a16:creationId xmlns:a16="http://schemas.microsoft.com/office/drawing/2014/main" id="{B77DAC79-26C7-498F-B51A-3E190D56D8AE}"/>
              </a:ext>
            </a:extLst>
          </p:cNvPr>
          <p:cNvSpPr/>
          <p:nvPr/>
        </p:nvSpPr>
        <p:spPr>
          <a:xfrm>
            <a:off x="8158717" y="3067548"/>
            <a:ext cx="2126512" cy="722903"/>
          </a:xfrm>
          <a:prstGeom prst="borderCallout1">
            <a:avLst>
              <a:gd name="adj1" fmla="val 40812"/>
              <a:gd name="adj2" fmla="val -333"/>
              <a:gd name="adj3" fmla="val -180192"/>
              <a:gd name="adj4" fmla="val -231833"/>
            </a:avLst>
          </a:prstGeom>
        </p:spPr>
        <p:style>
          <a:lnRef idx="2">
            <a:schemeClr val="dk1"/>
          </a:lnRef>
          <a:fillRef idx="1">
            <a:schemeClr val="lt1"/>
          </a:fillRef>
          <a:effectRef idx="0">
            <a:schemeClr val="dk1"/>
          </a:effectRef>
          <a:fontRef idx="minor">
            <a:schemeClr val="dk1"/>
          </a:fontRef>
        </p:style>
        <p:txBody>
          <a:bodyPr rtlCol="0" anchor="ctr"/>
          <a:lstStyle/>
          <a:p>
            <a:pPr algn="ctr"/>
            <a:r>
              <a:rPr lang="he-IL" dirty="0"/>
              <a:t>מותאם לשם המשתמש</a:t>
            </a:r>
            <a:endParaRPr lang="en-IL" dirty="0"/>
          </a:p>
        </p:txBody>
      </p:sp>
      <p:sp>
        <p:nvSpPr>
          <p:cNvPr id="11" name="הסבר: קו 10">
            <a:extLst>
              <a:ext uri="{FF2B5EF4-FFF2-40B4-BE49-F238E27FC236}">
                <a16:creationId xmlns:a16="http://schemas.microsoft.com/office/drawing/2014/main" id="{C4DC6EA8-9963-4C2A-9485-E480C5F82F08}"/>
              </a:ext>
            </a:extLst>
          </p:cNvPr>
          <p:cNvSpPr/>
          <p:nvPr/>
        </p:nvSpPr>
        <p:spPr>
          <a:xfrm>
            <a:off x="7960242" y="4325011"/>
            <a:ext cx="2640418" cy="927473"/>
          </a:xfrm>
          <a:prstGeom prst="borderCallout1">
            <a:avLst>
              <a:gd name="adj1" fmla="val 40812"/>
              <a:gd name="adj2" fmla="val -333"/>
              <a:gd name="adj3" fmla="val -93028"/>
              <a:gd name="adj4" fmla="val -194189"/>
            </a:avLst>
          </a:prstGeom>
        </p:spPr>
        <p:style>
          <a:lnRef idx="2">
            <a:schemeClr val="dk1"/>
          </a:lnRef>
          <a:fillRef idx="1">
            <a:schemeClr val="lt1"/>
          </a:fillRef>
          <a:effectRef idx="0">
            <a:schemeClr val="dk1"/>
          </a:effectRef>
          <a:fontRef idx="minor">
            <a:schemeClr val="dk1"/>
          </a:fontRef>
        </p:style>
        <p:txBody>
          <a:bodyPr rtlCol="0" anchor="ctr"/>
          <a:lstStyle/>
          <a:p>
            <a:pPr algn="ctr"/>
            <a:r>
              <a:rPr lang="he-IL" dirty="0"/>
              <a:t>לחיצה על כל מקום בריבוע הלבן תוביל לאקטיביטי הבא</a:t>
            </a:r>
            <a:endParaRPr lang="en-IL" dirty="0"/>
          </a:p>
        </p:txBody>
      </p:sp>
      <p:sp>
        <p:nvSpPr>
          <p:cNvPr id="12" name="הסבר: קו 11">
            <a:extLst>
              <a:ext uri="{FF2B5EF4-FFF2-40B4-BE49-F238E27FC236}">
                <a16:creationId xmlns:a16="http://schemas.microsoft.com/office/drawing/2014/main" id="{63CA4618-7BE8-4E8B-A339-723974CA1694}"/>
              </a:ext>
            </a:extLst>
          </p:cNvPr>
          <p:cNvSpPr/>
          <p:nvPr/>
        </p:nvSpPr>
        <p:spPr>
          <a:xfrm>
            <a:off x="7960242" y="1690688"/>
            <a:ext cx="2324987" cy="842301"/>
          </a:xfrm>
          <a:prstGeom prst="borderCallout1">
            <a:avLst>
              <a:gd name="adj1" fmla="val 40812"/>
              <a:gd name="adj2" fmla="val -333"/>
              <a:gd name="adj3" fmla="val -104380"/>
              <a:gd name="adj4" fmla="val -119925"/>
            </a:avLst>
          </a:prstGeom>
        </p:spPr>
        <p:style>
          <a:lnRef idx="2">
            <a:schemeClr val="dk1"/>
          </a:lnRef>
          <a:fillRef idx="1">
            <a:schemeClr val="lt1"/>
          </a:fillRef>
          <a:effectRef idx="0">
            <a:schemeClr val="dk1"/>
          </a:effectRef>
          <a:fontRef idx="minor">
            <a:schemeClr val="dk1"/>
          </a:fontRef>
        </p:style>
        <p:txBody>
          <a:bodyPr rtlCol="0" anchor="ctr"/>
          <a:lstStyle/>
          <a:p>
            <a:pPr algn="ctr"/>
            <a:r>
              <a:rPr lang="he-IL" dirty="0"/>
              <a:t>תפריט מופיע בכל מסך לאחר התחברות</a:t>
            </a:r>
            <a:endParaRPr lang="en-IL" dirty="0"/>
          </a:p>
        </p:txBody>
      </p:sp>
    </p:spTree>
    <p:extLst>
      <p:ext uri="{BB962C8B-B14F-4D97-AF65-F5344CB8AC3E}">
        <p14:creationId xmlns:p14="http://schemas.microsoft.com/office/powerpoint/2010/main" val="119661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7BA7D24-540D-4C7E-80A4-85D5F8EB39A2}"/>
              </a:ext>
            </a:extLst>
          </p:cNvPr>
          <p:cNvSpPr>
            <a:spLocks noGrp="1"/>
          </p:cNvSpPr>
          <p:nvPr>
            <p:ph type="title"/>
          </p:nvPr>
        </p:nvSpPr>
        <p:spPr>
          <a:xfrm>
            <a:off x="6666614" y="365126"/>
            <a:ext cx="4687186" cy="1144698"/>
          </a:xfrm>
        </p:spPr>
        <p:txBody>
          <a:bodyPr/>
          <a:lstStyle/>
          <a:p>
            <a:r>
              <a:rPr lang="he-IL" b="1" dirty="0"/>
              <a:t>הצהרת בריאות</a:t>
            </a:r>
            <a:endParaRPr lang="en-IL" b="1" dirty="0"/>
          </a:p>
        </p:txBody>
      </p:sp>
      <p:pic>
        <p:nvPicPr>
          <p:cNvPr id="5" name="מציין מיקום תוכן 4" descr="תמונה שמכילה טקסט&#10;&#10;התיאור נוצר באופן אוטומטי">
            <a:extLst>
              <a:ext uri="{FF2B5EF4-FFF2-40B4-BE49-F238E27FC236}">
                <a16:creationId xmlns:a16="http://schemas.microsoft.com/office/drawing/2014/main" id="{C099CC53-EBFE-49FA-98EB-2467DA37C8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805" y="207966"/>
            <a:ext cx="3767602" cy="6442068"/>
          </a:xfrm>
        </p:spPr>
      </p:pic>
      <p:sp>
        <p:nvSpPr>
          <p:cNvPr id="6" name="הסבר: קו 5">
            <a:extLst>
              <a:ext uri="{FF2B5EF4-FFF2-40B4-BE49-F238E27FC236}">
                <a16:creationId xmlns:a16="http://schemas.microsoft.com/office/drawing/2014/main" id="{6572761A-9FAF-47EF-AEF9-59A298675BC8}"/>
              </a:ext>
            </a:extLst>
          </p:cNvPr>
          <p:cNvSpPr/>
          <p:nvPr/>
        </p:nvSpPr>
        <p:spPr>
          <a:xfrm>
            <a:off x="7605824" y="2648737"/>
            <a:ext cx="2597889" cy="927473"/>
          </a:xfrm>
          <a:prstGeom prst="borderCallout1">
            <a:avLst>
              <a:gd name="adj1" fmla="val 40812"/>
              <a:gd name="adj2" fmla="val -333"/>
              <a:gd name="adj3" fmla="val -4534"/>
              <a:gd name="adj4" fmla="val -214099"/>
            </a:avLst>
          </a:prstGeom>
        </p:spPr>
        <p:style>
          <a:lnRef idx="2">
            <a:schemeClr val="dk1"/>
          </a:lnRef>
          <a:fillRef idx="1">
            <a:schemeClr val="lt1"/>
          </a:fillRef>
          <a:effectRef idx="0">
            <a:schemeClr val="dk1"/>
          </a:effectRef>
          <a:fontRef idx="minor">
            <a:schemeClr val="dk1"/>
          </a:fontRef>
        </p:style>
        <p:txBody>
          <a:bodyPr rtlCol="0" anchor="ctr"/>
          <a:lstStyle/>
          <a:p>
            <a:pPr algn="ctr"/>
            <a:r>
              <a:rPr lang="he-IL" dirty="0"/>
              <a:t>יש לסמן את כל הסעיפים, אחרת הצהרה לא מאושרת</a:t>
            </a:r>
            <a:endParaRPr lang="en-IL" dirty="0"/>
          </a:p>
        </p:txBody>
      </p:sp>
      <p:sp>
        <p:nvSpPr>
          <p:cNvPr id="8" name="הסבר: קו 7">
            <a:extLst>
              <a:ext uri="{FF2B5EF4-FFF2-40B4-BE49-F238E27FC236}">
                <a16:creationId xmlns:a16="http://schemas.microsoft.com/office/drawing/2014/main" id="{5A21F2DE-D338-4A72-880D-C3EDAF44859C}"/>
              </a:ext>
            </a:extLst>
          </p:cNvPr>
          <p:cNvSpPr/>
          <p:nvPr/>
        </p:nvSpPr>
        <p:spPr>
          <a:xfrm>
            <a:off x="7510131" y="1331152"/>
            <a:ext cx="2789276" cy="927473"/>
          </a:xfrm>
          <a:prstGeom prst="borderCallout1">
            <a:avLst>
              <a:gd name="adj1" fmla="val 40812"/>
              <a:gd name="adj2" fmla="val -333"/>
              <a:gd name="adj3" fmla="val 4570"/>
              <a:gd name="adj4" fmla="val -112941"/>
            </a:avLst>
          </a:prstGeom>
        </p:spPr>
        <p:style>
          <a:lnRef idx="2">
            <a:schemeClr val="dk1"/>
          </a:lnRef>
          <a:fillRef idx="1">
            <a:schemeClr val="lt1"/>
          </a:fillRef>
          <a:effectRef idx="0">
            <a:schemeClr val="dk1"/>
          </a:effectRef>
          <a:fontRef idx="minor">
            <a:schemeClr val="dk1"/>
          </a:fontRef>
        </p:style>
        <p:txBody>
          <a:bodyPr rtlCol="0" anchor="ctr"/>
          <a:lstStyle/>
          <a:p>
            <a:pPr algn="ctr"/>
            <a:r>
              <a:rPr lang="he-IL" dirty="0"/>
              <a:t>מציין תאריך נוכחי ות"ז של הילד עבורו חותמים את ההצהרת בריאות</a:t>
            </a:r>
            <a:endParaRPr lang="en-IL" dirty="0"/>
          </a:p>
        </p:txBody>
      </p:sp>
      <p:pic>
        <p:nvPicPr>
          <p:cNvPr id="10" name="תמונה 9" descr="תמונה שמכילה טקסט&#10;&#10;התיאור נוצר באופן אוטומטי">
            <a:extLst>
              <a:ext uri="{FF2B5EF4-FFF2-40B4-BE49-F238E27FC236}">
                <a16:creationId xmlns:a16="http://schemas.microsoft.com/office/drawing/2014/main" id="{089EE46B-1153-46AD-B552-9651F0726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8331" y="4138826"/>
            <a:ext cx="2831930" cy="1636953"/>
          </a:xfrm>
          <a:prstGeom prst="rect">
            <a:avLst/>
          </a:prstGeom>
        </p:spPr>
      </p:pic>
      <p:pic>
        <p:nvPicPr>
          <p:cNvPr id="12" name="תמונה 11" descr="תמונה שמכילה טקסט&#10;&#10;התיאור נוצר באופן אוטומטי">
            <a:extLst>
              <a:ext uri="{FF2B5EF4-FFF2-40B4-BE49-F238E27FC236}">
                <a16:creationId xmlns:a16="http://schemas.microsoft.com/office/drawing/2014/main" id="{17A57D74-3220-4CA1-9D35-21FBCC1EFC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9075" y="4138826"/>
            <a:ext cx="2789276" cy="1664278"/>
          </a:xfrm>
          <a:prstGeom prst="rect">
            <a:avLst/>
          </a:prstGeom>
        </p:spPr>
      </p:pic>
    </p:spTree>
    <p:extLst>
      <p:ext uri="{BB962C8B-B14F-4D97-AF65-F5344CB8AC3E}">
        <p14:creationId xmlns:p14="http://schemas.microsoft.com/office/powerpoint/2010/main" val="25354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CB3105-7BE4-4153-9EBF-48DB83AE69CC}"/>
              </a:ext>
            </a:extLst>
          </p:cNvPr>
          <p:cNvSpPr>
            <a:spLocks noGrp="1"/>
          </p:cNvSpPr>
          <p:nvPr>
            <p:ph type="title"/>
          </p:nvPr>
        </p:nvSpPr>
        <p:spPr/>
        <p:txBody>
          <a:bodyPr/>
          <a:lstStyle/>
          <a:p>
            <a:r>
              <a:rPr lang="he-IL" b="1" dirty="0"/>
              <a:t>שידור חי מהגן</a:t>
            </a:r>
            <a:endParaRPr lang="en-IL" b="1" dirty="0"/>
          </a:p>
        </p:txBody>
      </p:sp>
      <p:pic>
        <p:nvPicPr>
          <p:cNvPr id="5" name="מציין מיקום תוכן 4" descr="תמונה שמכילה טקסט&#10;&#10;התיאור נוצר באופן אוטומטי">
            <a:extLst>
              <a:ext uri="{FF2B5EF4-FFF2-40B4-BE49-F238E27FC236}">
                <a16:creationId xmlns:a16="http://schemas.microsoft.com/office/drawing/2014/main" id="{61836050-E842-4146-8DAF-CAA97AD826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9223" y="1690688"/>
            <a:ext cx="9433795" cy="4351338"/>
          </a:xfrm>
        </p:spPr>
      </p:pic>
    </p:spTree>
    <p:extLst>
      <p:ext uri="{BB962C8B-B14F-4D97-AF65-F5344CB8AC3E}">
        <p14:creationId xmlns:p14="http://schemas.microsoft.com/office/powerpoint/2010/main" val="3237221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52E2789F-93E8-4FA5-ADA5-18931F794E80}"/>
              </a:ext>
            </a:extLst>
          </p:cNvPr>
          <p:cNvSpPr>
            <a:spLocks noGrp="1"/>
          </p:cNvSpPr>
          <p:nvPr>
            <p:ph idx="1"/>
          </p:nvPr>
        </p:nvSpPr>
        <p:spPr>
          <a:xfrm>
            <a:off x="838200" y="632868"/>
            <a:ext cx="10515600" cy="2207071"/>
          </a:xfrm>
        </p:spPr>
        <p:txBody>
          <a:bodyPr>
            <a:noAutofit/>
          </a:bodyPr>
          <a:lstStyle/>
          <a:p>
            <a:pPr marL="0" indent="0" algn="just" rtl="1">
              <a:lnSpc>
                <a:spcPct val="150000"/>
              </a:lnSpc>
              <a:spcBef>
                <a:spcPts val="0"/>
              </a:spcBef>
              <a:buNone/>
            </a:pPr>
            <a:r>
              <a:rPr lang="he-IL" b="1" dirty="0">
                <a:latin typeface="Hadassah Friedlaender" panose="02020603050405020304" pitchFamily="18" charset="-79"/>
                <a:cs typeface="Hadassah Friedlaender" panose="02020603050405020304" pitchFamily="18" charset="-79"/>
              </a:rPr>
              <a:t>תיאור המערכת המתוכננת:</a:t>
            </a:r>
          </a:p>
          <a:p>
            <a:pPr marL="0" indent="0" algn="just" rtl="1">
              <a:lnSpc>
                <a:spcPct val="150000"/>
              </a:lnSpc>
              <a:spcBef>
                <a:spcPts val="0"/>
              </a:spcBef>
              <a:buNone/>
            </a:pPr>
            <a:r>
              <a:rPr lang="he-IL" sz="1700" dirty="0">
                <a:effectLst/>
                <a:latin typeface="Calibri" panose="020F0502020204030204" pitchFamily="34" charset="0"/>
                <a:ea typeface="Calibri" panose="020F0502020204030204" pitchFamily="34" charset="0"/>
              </a:rPr>
              <a:t>המערכת המתוכננת היא אפליקציה המיועדת לצוות החינוך בגני ילדים ולהורים שילדם נמצא בגן. האפליקציה מספקת להורים ולגננות אפשרות לבצע פעולות יומיומיות במסגרת הגן במהירות ובקלות, וכן מאפשרת להם לתקשר ביניהם בצורה נוחה. בנוסף, האפליקציה תאפשר לגן לספק מידע רב יותר להורים לגבי ילדיהם, כמו נהלי הגן ואף מצלמה בשידור חי לנעשה בגן.</a:t>
            </a:r>
          </a:p>
        </p:txBody>
      </p:sp>
      <p:sp>
        <p:nvSpPr>
          <p:cNvPr id="7" name="תיבת טקסט 6">
            <a:extLst>
              <a:ext uri="{FF2B5EF4-FFF2-40B4-BE49-F238E27FC236}">
                <a16:creationId xmlns:a16="http://schemas.microsoft.com/office/drawing/2014/main" id="{5FDA1BC4-C1D8-4C49-A4F0-E199802CD589}"/>
              </a:ext>
            </a:extLst>
          </p:cNvPr>
          <p:cNvSpPr txBox="1"/>
          <p:nvPr/>
        </p:nvSpPr>
        <p:spPr>
          <a:xfrm>
            <a:off x="838200" y="2839939"/>
            <a:ext cx="10515600" cy="3437095"/>
          </a:xfrm>
          <a:prstGeom prst="rect">
            <a:avLst/>
          </a:prstGeom>
          <a:noFill/>
        </p:spPr>
        <p:txBody>
          <a:bodyPr wrap="square">
            <a:spAutoFit/>
          </a:bodyPr>
          <a:lstStyle/>
          <a:p>
            <a:pPr marL="0" marR="0" lvl="0" indent="0" algn="just" defTabSz="914400" rtl="1" eaLnBrk="1" fontAlgn="auto" latinLnBrk="0" hangingPunct="1">
              <a:lnSpc>
                <a:spcPct val="150000"/>
              </a:lnSpc>
              <a:spcBef>
                <a:spcPts val="0"/>
              </a:spcBef>
              <a:spcAft>
                <a:spcPts val="0"/>
              </a:spcAft>
              <a:buClrTx/>
              <a:buSzTx/>
              <a:buFont typeface="Arial" panose="020B0604020202020204" pitchFamily="34" charset="0"/>
              <a:buNone/>
              <a:tabLst/>
              <a:defRPr/>
            </a:pPr>
            <a:r>
              <a:rPr kumimoji="0" lang="he-IL" sz="2800" b="1" i="0" u="none" strike="noStrike" kern="1200" cap="none" spc="0" normalizeH="0" baseline="0" noProof="0" dirty="0">
                <a:ln>
                  <a:noFill/>
                </a:ln>
                <a:solidFill>
                  <a:prstClr val="black"/>
                </a:solidFill>
                <a:effectLst/>
                <a:uLnTx/>
                <a:uFillTx/>
                <a:latin typeface="Hadassah Friedlaender" panose="02020603050405020304" pitchFamily="18" charset="-79"/>
                <a:ea typeface="Calibri" panose="020F0502020204030204" pitchFamily="34" charset="0"/>
                <a:cs typeface="Hadassah Friedlaender" panose="02020603050405020304" pitchFamily="18" charset="-79"/>
              </a:rPr>
              <a:t>מצב קיים:</a:t>
            </a:r>
          </a:p>
          <a:p>
            <a:pPr marL="228600" marR="0" lvl="0" indent="-228600" algn="just" defTabSz="914400" rtl="1"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he-IL" sz="17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משרדי החינוך והכלכלה מספקים שירותים שונים אך אינם מרוכזים במקום אחד. </a:t>
            </a:r>
          </a:p>
          <a:p>
            <a:pPr marL="228600" marR="0" lvl="0" indent="-228600" algn="just" defTabSz="914400" rtl="1"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he-IL" sz="17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גננות ממלאות בכל יום נוכחות של הילדים בקלסרים.</a:t>
            </a:r>
          </a:p>
          <a:p>
            <a:pPr marL="228600" marR="0" lvl="0" indent="-216000" algn="just" defTabSz="914400" rtl="1"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he-IL" sz="17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עוקבות ידנית אחר מילוי הצהרות הבריאות של ההורים.</a:t>
            </a:r>
          </a:p>
          <a:p>
            <a:pPr marL="228600" marR="0" lvl="0" indent="-216000" algn="just" defTabSz="914400" rtl="1"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he-IL" sz="17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הורים מדווחים הצהרות בריאות באתר משרד החינוך או בהבאת טופס מודפס לגן.</a:t>
            </a:r>
          </a:p>
          <a:p>
            <a:pPr marL="228600" marR="0" lvl="0" indent="-216000" algn="just" defTabSz="914400" rtl="1"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he-IL" sz="17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הורים אינם מקבלים מידע באופן מסודר מהגן, ואינם יודעים את הנהלים כראוי.</a:t>
            </a:r>
          </a:p>
          <a:p>
            <a:pPr marL="228600" marR="0" lvl="0" indent="-216000" algn="just" defTabSz="914400" rtl="1"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he-IL" sz="17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התקשורת בין ההורים לגננות מתבצעת דרך אפליקציות העברת מסרים כמו </a:t>
            </a:r>
            <a:r>
              <a:rPr kumimoji="0" lang="en-US" sz="17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rPr>
              <a:t>WhatsApp</a:t>
            </a:r>
            <a:r>
              <a:rPr kumimoji="0" lang="he-IL" sz="17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או טלפונית.</a:t>
            </a:r>
          </a:p>
          <a:p>
            <a:pPr marL="12600" marR="0" lvl="0" algn="just" defTabSz="914400" rtl="1" eaLnBrk="1" fontAlgn="auto" latinLnBrk="0" hangingPunct="1">
              <a:lnSpc>
                <a:spcPct val="150000"/>
              </a:lnSpc>
              <a:spcBef>
                <a:spcPts val="0"/>
              </a:spcBef>
              <a:spcAft>
                <a:spcPts val="0"/>
              </a:spcAft>
              <a:buClrTx/>
              <a:buSzTx/>
              <a:tabLst/>
              <a:defRPr/>
            </a:pPr>
            <a:r>
              <a:rPr lang="he-IL" sz="1700" dirty="0">
                <a:solidFill>
                  <a:prstClr val="black"/>
                </a:solidFill>
                <a:latin typeface="Calibri" panose="020F0502020204030204" pitchFamily="34" charset="0"/>
                <a:ea typeface="Calibri" panose="020F0502020204030204" pitchFamily="34" charset="0"/>
                <a:cs typeface="Arial" panose="020B0604020202020204" pitchFamily="34" charset="0"/>
              </a:rPr>
              <a:t>מסקנה: פעילויות רבות שאינן מרוכזות במקום אחד ומבוצעות בצורה לא נוחה.</a:t>
            </a:r>
            <a:endParaRPr kumimoji="0" lang="he-IL" sz="17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2851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descr="תמונה שמכילה טקסט&#10;&#10;התיאור נוצר באופן אוטומטי">
            <a:extLst>
              <a:ext uri="{FF2B5EF4-FFF2-40B4-BE49-F238E27FC236}">
                <a16:creationId xmlns:a16="http://schemas.microsoft.com/office/drawing/2014/main" id="{7C1E0B9C-CE8F-45D8-A6A3-54BD6635E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21" y="1226060"/>
            <a:ext cx="3365231" cy="5549351"/>
          </a:xfrm>
          <a:prstGeom prst="rect">
            <a:avLst/>
          </a:prstGeom>
        </p:spPr>
      </p:pic>
      <p:sp>
        <p:nvSpPr>
          <p:cNvPr id="2" name="כותרת 1">
            <a:extLst>
              <a:ext uri="{FF2B5EF4-FFF2-40B4-BE49-F238E27FC236}">
                <a16:creationId xmlns:a16="http://schemas.microsoft.com/office/drawing/2014/main" id="{682B6452-F14B-4E79-8489-61B061575E1F}"/>
              </a:ext>
            </a:extLst>
          </p:cNvPr>
          <p:cNvSpPr>
            <a:spLocks noGrp="1"/>
          </p:cNvSpPr>
          <p:nvPr>
            <p:ph type="title"/>
          </p:nvPr>
        </p:nvSpPr>
        <p:spPr>
          <a:xfrm>
            <a:off x="6945595" y="-127757"/>
            <a:ext cx="4829709" cy="1325563"/>
          </a:xfrm>
        </p:spPr>
        <p:txBody>
          <a:bodyPr/>
          <a:lstStyle/>
          <a:p>
            <a:r>
              <a:rPr lang="he-IL" b="1" dirty="0"/>
              <a:t>הודעות פרטיות - הורה</a:t>
            </a:r>
            <a:endParaRPr lang="en-IL" b="1" dirty="0"/>
          </a:p>
        </p:txBody>
      </p:sp>
      <p:sp>
        <p:nvSpPr>
          <p:cNvPr id="6" name="הסבר: קו 5">
            <a:extLst>
              <a:ext uri="{FF2B5EF4-FFF2-40B4-BE49-F238E27FC236}">
                <a16:creationId xmlns:a16="http://schemas.microsoft.com/office/drawing/2014/main" id="{FEAF5843-5F0C-4367-92EF-A95370AB6736}"/>
              </a:ext>
            </a:extLst>
          </p:cNvPr>
          <p:cNvSpPr/>
          <p:nvPr/>
        </p:nvSpPr>
        <p:spPr>
          <a:xfrm>
            <a:off x="4975340" y="2396055"/>
            <a:ext cx="2535865" cy="1032945"/>
          </a:xfrm>
          <a:prstGeom prst="borderCallout1">
            <a:avLst>
              <a:gd name="adj1" fmla="val 40812"/>
              <a:gd name="adj2" fmla="val -333"/>
              <a:gd name="adj3" fmla="val 190082"/>
              <a:gd name="adj4" fmla="val -56305"/>
            </a:avLst>
          </a:prstGeom>
        </p:spPr>
        <p:style>
          <a:lnRef idx="2">
            <a:schemeClr val="dk1"/>
          </a:lnRef>
          <a:fillRef idx="1">
            <a:schemeClr val="lt1"/>
          </a:fillRef>
          <a:effectRef idx="0">
            <a:schemeClr val="dk1"/>
          </a:effectRef>
          <a:fontRef idx="minor">
            <a:schemeClr val="dk1"/>
          </a:fontRef>
        </p:style>
        <p:txBody>
          <a:bodyPr rtlCol="0" anchor="ctr"/>
          <a:lstStyle/>
          <a:p>
            <a:pPr algn="ctr"/>
            <a:r>
              <a:rPr lang="he-IL" dirty="0"/>
              <a:t>לחיצה על כל הודעה תפתח את התוכן שלה. לחיצה נוספת תסגור אותה</a:t>
            </a:r>
            <a:endParaRPr lang="en-IL" dirty="0"/>
          </a:p>
        </p:txBody>
      </p:sp>
      <p:sp>
        <p:nvSpPr>
          <p:cNvPr id="8" name="הסבר: קו 7">
            <a:extLst>
              <a:ext uri="{FF2B5EF4-FFF2-40B4-BE49-F238E27FC236}">
                <a16:creationId xmlns:a16="http://schemas.microsoft.com/office/drawing/2014/main" id="{585D7D96-B52B-425A-BBA3-156C57351B37}"/>
              </a:ext>
            </a:extLst>
          </p:cNvPr>
          <p:cNvSpPr/>
          <p:nvPr/>
        </p:nvSpPr>
        <p:spPr>
          <a:xfrm>
            <a:off x="5080778" y="1362296"/>
            <a:ext cx="2324987" cy="842301"/>
          </a:xfrm>
          <a:prstGeom prst="borderCallout1">
            <a:avLst>
              <a:gd name="adj1" fmla="val 40812"/>
              <a:gd name="adj2" fmla="val -333"/>
              <a:gd name="adj3" fmla="val 173600"/>
              <a:gd name="adj4" fmla="val -76151"/>
            </a:avLst>
          </a:prstGeom>
        </p:spPr>
        <p:style>
          <a:lnRef idx="2">
            <a:schemeClr val="dk1"/>
          </a:lnRef>
          <a:fillRef idx="1">
            <a:schemeClr val="lt1"/>
          </a:fillRef>
          <a:effectRef idx="0">
            <a:schemeClr val="dk1"/>
          </a:effectRef>
          <a:fontRef idx="minor">
            <a:schemeClr val="dk1"/>
          </a:fontRef>
        </p:style>
        <p:txBody>
          <a:bodyPr rtlCol="0" anchor="ctr"/>
          <a:lstStyle/>
          <a:p>
            <a:pPr algn="ctr"/>
            <a:r>
              <a:rPr lang="he-IL" dirty="0"/>
              <a:t>הודעות מסודרות לפי זמן שליחתן</a:t>
            </a:r>
            <a:endParaRPr lang="en-IL" dirty="0"/>
          </a:p>
        </p:txBody>
      </p:sp>
      <p:pic>
        <p:nvPicPr>
          <p:cNvPr id="13" name="תמונה 12">
            <a:extLst>
              <a:ext uri="{FF2B5EF4-FFF2-40B4-BE49-F238E27FC236}">
                <a16:creationId xmlns:a16="http://schemas.microsoft.com/office/drawing/2014/main" id="{18B77EDC-F32D-4130-AEC3-147542435D67}"/>
              </a:ext>
            </a:extLst>
          </p:cNvPr>
          <p:cNvPicPr>
            <a:picLocks noChangeAspect="1"/>
          </p:cNvPicPr>
          <p:nvPr/>
        </p:nvPicPr>
        <p:blipFill rotWithShape="1">
          <a:blip r:embed="rId3">
            <a:extLst>
              <a:ext uri="{28A0092B-C50C-407E-A947-70E740481C1C}">
                <a14:useLocalDpi xmlns:a14="http://schemas.microsoft.com/office/drawing/2010/main" val="0"/>
              </a:ext>
            </a:extLst>
          </a:blip>
          <a:srcRect t="14968" b="15954"/>
          <a:stretch/>
        </p:blipFill>
        <p:spPr>
          <a:xfrm>
            <a:off x="4860211" y="3836090"/>
            <a:ext cx="2650994" cy="2874242"/>
          </a:xfrm>
          <a:prstGeom prst="rect">
            <a:avLst/>
          </a:prstGeom>
        </p:spPr>
      </p:pic>
      <p:cxnSp>
        <p:nvCxnSpPr>
          <p:cNvPr id="17" name="מחבר חץ ישר 16">
            <a:extLst>
              <a:ext uri="{FF2B5EF4-FFF2-40B4-BE49-F238E27FC236}">
                <a16:creationId xmlns:a16="http://schemas.microsoft.com/office/drawing/2014/main" id="{79BE1B02-2020-46CA-8F30-288354AEEF80}"/>
              </a:ext>
            </a:extLst>
          </p:cNvPr>
          <p:cNvCxnSpPr>
            <a:cxnSpLocks/>
          </p:cNvCxnSpPr>
          <p:nvPr/>
        </p:nvCxnSpPr>
        <p:spPr>
          <a:xfrm flipV="1">
            <a:off x="2024009" y="4809788"/>
            <a:ext cx="3056769" cy="685916"/>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pic>
        <p:nvPicPr>
          <p:cNvPr id="23" name="תמונה 22" descr="תמונה שמכילה טקסט, צילום מסך, צג&#10;&#10;התיאור נוצר באופן אוטומטי">
            <a:extLst>
              <a:ext uri="{FF2B5EF4-FFF2-40B4-BE49-F238E27FC236}">
                <a16:creationId xmlns:a16="http://schemas.microsoft.com/office/drawing/2014/main" id="{A004BFE7-4B62-4AA4-8F50-E0AE0BA36C4E}"/>
              </a:ext>
            </a:extLst>
          </p:cNvPr>
          <p:cNvPicPr>
            <a:picLocks noChangeAspect="1"/>
          </p:cNvPicPr>
          <p:nvPr/>
        </p:nvPicPr>
        <p:blipFill rotWithShape="1">
          <a:blip r:embed="rId4">
            <a:extLst>
              <a:ext uri="{28A0092B-C50C-407E-A947-70E740481C1C}">
                <a14:useLocalDpi xmlns:a14="http://schemas.microsoft.com/office/drawing/2010/main" val="0"/>
              </a:ext>
            </a:extLst>
          </a:blip>
          <a:srcRect t="7297" b="32119"/>
          <a:stretch/>
        </p:blipFill>
        <p:spPr>
          <a:xfrm>
            <a:off x="4860211" y="955205"/>
            <a:ext cx="2650993" cy="2716395"/>
          </a:xfrm>
          <a:prstGeom prst="rect">
            <a:avLst/>
          </a:prstGeom>
        </p:spPr>
      </p:pic>
      <p:sp>
        <p:nvSpPr>
          <p:cNvPr id="24" name="אליפסה 23">
            <a:extLst>
              <a:ext uri="{FF2B5EF4-FFF2-40B4-BE49-F238E27FC236}">
                <a16:creationId xmlns:a16="http://schemas.microsoft.com/office/drawing/2014/main" id="{C4000005-FAC2-49E3-8611-CCC3FDD0B075}"/>
              </a:ext>
            </a:extLst>
          </p:cNvPr>
          <p:cNvSpPr/>
          <p:nvPr/>
        </p:nvSpPr>
        <p:spPr>
          <a:xfrm>
            <a:off x="729465" y="2192103"/>
            <a:ext cx="1654139" cy="448355"/>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L"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10" name="תמונה 9" descr="תמונה שמכילה טקסט&#10;&#10;התיאור נוצר באופן אוטומטי">
            <a:extLst>
              <a:ext uri="{FF2B5EF4-FFF2-40B4-BE49-F238E27FC236}">
                <a16:creationId xmlns:a16="http://schemas.microsoft.com/office/drawing/2014/main" id="{98B43201-7A63-4E64-8552-454E5EB791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0073" y="1148873"/>
            <a:ext cx="3365231" cy="5549351"/>
          </a:xfrm>
          <a:prstGeom prst="rect">
            <a:avLst/>
          </a:prstGeom>
        </p:spPr>
      </p:pic>
      <p:sp>
        <p:nvSpPr>
          <p:cNvPr id="25" name="אליפסה 24">
            <a:extLst>
              <a:ext uri="{FF2B5EF4-FFF2-40B4-BE49-F238E27FC236}">
                <a16:creationId xmlns:a16="http://schemas.microsoft.com/office/drawing/2014/main" id="{9EE9F549-C401-4B8E-BB04-7BA6A51FEA8F}"/>
              </a:ext>
            </a:extLst>
          </p:cNvPr>
          <p:cNvSpPr/>
          <p:nvPr/>
        </p:nvSpPr>
        <p:spPr>
          <a:xfrm>
            <a:off x="9938388" y="2171877"/>
            <a:ext cx="1654139" cy="448355"/>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L"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6" name="אליפסה 25">
            <a:extLst>
              <a:ext uri="{FF2B5EF4-FFF2-40B4-BE49-F238E27FC236}">
                <a16:creationId xmlns:a16="http://schemas.microsoft.com/office/drawing/2014/main" id="{A7A97646-AB94-4B2C-9B1C-3ACEF7FF6E58}"/>
              </a:ext>
            </a:extLst>
          </p:cNvPr>
          <p:cNvSpPr/>
          <p:nvPr/>
        </p:nvSpPr>
        <p:spPr>
          <a:xfrm>
            <a:off x="729465" y="3929602"/>
            <a:ext cx="647540" cy="258001"/>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L"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7" name="אליפסה 26">
            <a:extLst>
              <a:ext uri="{FF2B5EF4-FFF2-40B4-BE49-F238E27FC236}">
                <a16:creationId xmlns:a16="http://schemas.microsoft.com/office/drawing/2014/main" id="{8BFD685D-CE2B-48EC-824D-54F2A0CE5AEF}"/>
              </a:ext>
            </a:extLst>
          </p:cNvPr>
          <p:cNvSpPr/>
          <p:nvPr/>
        </p:nvSpPr>
        <p:spPr>
          <a:xfrm>
            <a:off x="8546386" y="3800601"/>
            <a:ext cx="647540" cy="258001"/>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L"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80894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149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149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4" grpId="0" animBg="1"/>
      <p:bldP spid="25" grpId="0" animBg="1"/>
      <p:bldP spid="26" grpId="0" animBg="1"/>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82B6452-F14B-4E79-8489-61B061575E1F}"/>
              </a:ext>
            </a:extLst>
          </p:cNvPr>
          <p:cNvSpPr>
            <a:spLocks noGrp="1"/>
          </p:cNvSpPr>
          <p:nvPr>
            <p:ph type="title"/>
          </p:nvPr>
        </p:nvSpPr>
        <p:spPr>
          <a:xfrm>
            <a:off x="6729573" y="365125"/>
            <a:ext cx="4624227" cy="1325563"/>
          </a:xfrm>
        </p:spPr>
        <p:txBody>
          <a:bodyPr/>
          <a:lstStyle/>
          <a:p>
            <a:r>
              <a:rPr lang="he-IL" b="1" dirty="0"/>
              <a:t>הודעות כלליות - הורה</a:t>
            </a:r>
            <a:endParaRPr lang="en-IL" b="1" dirty="0"/>
          </a:p>
        </p:txBody>
      </p:sp>
      <p:pic>
        <p:nvPicPr>
          <p:cNvPr id="5" name="מציין מיקום תוכן 4">
            <a:extLst>
              <a:ext uri="{FF2B5EF4-FFF2-40B4-BE49-F238E27FC236}">
                <a16:creationId xmlns:a16="http://schemas.microsoft.com/office/drawing/2014/main" id="{77FBFC1F-2E44-4F16-A2CA-BD60658EFA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6662" y="256275"/>
            <a:ext cx="3786965" cy="6345450"/>
          </a:xfrm>
        </p:spPr>
      </p:pic>
      <p:sp>
        <p:nvSpPr>
          <p:cNvPr id="6" name="הסבר: קו 5">
            <a:extLst>
              <a:ext uri="{FF2B5EF4-FFF2-40B4-BE49-F238E27FC236}">
                <a16:creationId xmlns:a16="http://schemas.microsoft.com/office/drawing/2014/main" id="{FEAF5843-5F0C-4367-92EF-A95370AB6736}"/>
              </a:ext>
            </a:extLst>
          </p:cNvPr>
          <p:cNvSpPr/>
          <p:nvPr/>
        </p:nvSpPr>
        <p:spPr>
          <a:xfrm>
            <a:off x="7538480" y="3522009"/>
            <a:ext cx="2746745" cy="1032945"/>
          </a:xfrm>
          <a:prstGeom prst="borderCallout1">
            <a:avLst>
              <a:gd name="adj1" fmla="val 40812"/>
              <a:gd name="adj2" fmla="val -333"/>
              <a:gd name="adj3" fmla="val 152286"/>
              <a:gd name="adj4" fmla="val -106801"/>
            </a:avLst>
          </a:prstGeom>
        </p:spPr>
        <p:style>
          <a:lnRef idx="2">
            <a:schemeClr val="dk1"/>
          </a:lnRef>
          <a:fillRef idx="1">
            <a:schemeClr val="lt1"/>
          </a:fillRef>
          <a:effectRef idx="0">
            <a:schemeClr val="dk1"/>
          </a:effectRef>
          <a:fontRef idx="minor">
            <a:schemeClr val="dk1"/>
          </a:fontRef>
        </p:style>
        <p:txBody>
          <a:bodyPr rtlCol="0" anchor="ctr"/>
          <a:lstStyle/>
          <a:p>
            <a:pPr algn="ctr"/>
            <a:r>
              <a:rPr lang="he-IL" dirty="0"/>
              <a:t>לחיצה על כל הודעה תפתח את התוכן שלה. לחיצה נוספת תסגור אותה</a:t>
            </a:r>
            <a:endParaRPr lang="en-IL" dirty="0"/>
          </a:p>
        </p:txBody>
      </p:sp>
      <p:sp>
        <p:nvSpPr>
          <p:cNvPr id="8" name="הסבר: קו 7">
            <a:extLst>
              <a:ext uri="{FF2B5EF4-FFF2-40B4-BE49-F238E27FC236}">
                <a16:creationId xmlns:a16="http://schemas.microsoft.com/office/drawing/2014/main" id="{585D7D96-B52B-425A-BBA3-156C57351B37}"/>
              </a:ext>
            </a:extLst>
          </p:cNvPr>
          <p:cNvSpPr/>
          <p:nvPr/>
        </p:nvSpPr>
        <p:spPr>
          <a:xfrm>
            <a:off x="7749360" y="2027697"/>
            <a:ext cx="2324987" cy="842301"/>
          </a:xfrm>
          <a:prstGeom prst="borderCallout1">
            <a:avLst>
              <a:gd name="adj1" fmla="val 40812"/>
              <a:gd name="adj2" fmla="val -333"/>
              <a:gd name="adj3" fmla="val 393"/>
              <a:gd name="adj4" fmla="val -132273"/>
            </a:avLst>
          </a:prstGeom>
        </p:spPr>
        <p:style>
          <a:lnRef idx="2">
            <a:schemeClr val="dk1"/>
          </a:lnRef>
          <a:fillRef idx="1">
            <a:schemeClr val="lt1"/>
          </a:fillRef>
          <a:effectRef idx="0">
            <a:schemeClr val="dk1"/>
          </a:effectRef>
          <a:fontRef idx="minor">
            <a:schemeClr val="dk1"/>
          </a:fontRef>
        </p:style>
        <p:txBody>
          <a:bodyPr rtlCol="0" anchor="ctr"/>
          <a:lstStyle/>
          <a:p>
            <a:pPr algn="ctr"/>
            <a:r>
              <a:rPr lang="he-IL" dirty="0"/>
              <a:t>הודעות מסודרות לפי זמן שליחתן</a:t>
            </a:r>
            <a:endParaRPr lang="en-IL" dirty="0"/>
          </a:p>
        </p:txBody>
      </p:sp>
      <p:sp>
        <p:nvSpPr>
          <p:cNvPr id="10" name="כותרת 1">
            <a:extLst>
              <a:ext uri="{FF2B5EF4-FFF2-40B4-BE49-F238E27FC236}">
                <a16:creationId xmlns:a16="http://schemas.microsoft.com/office/drawing/2014/main" id="{D9D48E73-95F0-4A27-9B2F-4EE7C33274EA}"/>
              </a:ext>
            </a:extLst>
          </p:cNvPr>
          <p:cNvSpPr txBox="1">
            <a:spLocks/>
          </p:cNvSpPr>
          <p:nvPr/>
        </p:nvSpPr>
        <p:spPr>
          <a:xfrm>
            <a:off x="6241312" y="4701319"/>
            <a:ext cx="5016795" cy="132556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800" b="1" dirty="0"/>
              <a:t>שימו לב: בניגוד לגננת, הורה לא יכול לשלוח הודעה כללית.</a:t>
            </a:r>
            <a:endParaRPr lang="en-IL" sz="1800" b="1" dirty="0"/>
          </a:p>
        </p:txBody>
      </p:sp>
    </p:spTree>
    <p:extLst>
      <p:ext uri="{BB962C8B-B14F-4D97-AF65-F5344CB8AC3E}">
        <p14:creationId xmlns:p14="http://schemas.microsoft.com/office/powerpoint/2010/main" val="109469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727724-0BF9-4EFA-BA19-DE930F69FB59}"/>
              </a:ext>
            </a:extLst>
          </p:cNvPr>
          <p:cNvSpPr>
            <a:spLocks noGrp="1"/>
          </p:cNvSpPr>
          <p:nvPr>
            <p:ph type="title"/>
          </p:nvPr>
        </p:nvSpPr>
        <p:spPr>
          <a:xfrm>
            <a:off x="4703257" y="216157"/>
            <a:ext cx="6877611" cy="1325563"/>
          </a:xfrm>
        </p:spPr>
        <p:txBody>
          <a:bodyPr/>
          <a:lstStyle/>
          <a:p>
            <a:r>
              <a:rPr lang="en-US" b="1" dirty="0"/>
              <a:t>Overflow Menu</a:t>
            </a:r>
            <a:endParaRPr lang="en-IL" b="1" dirty="0"/>
          </a:p>
        </p:txBody>
      </p:sp>
      <p:pic>
        <p:nvPicPr>
          <p:cNvPr id="5" name="מציין מיקום תוכן 4" descr="תמונה שמכילה טקסט, אלקטרוניקה, צילום מסך&#10;&#10;התיאור נוצר באופן אוטומטי">
            <a:extLst>
              <a:ext uri="{FF2B5EF4-FFF2-40B4-BE49-F238E27FC236}">
                <a16:creationId xmlns:a16="http://schemas.microsoft.com/office/drawing/2014/main" id="{51036600-33FD-4A16-8FB5-617B40FE88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687" y="701398"/>
            <a:ext cx="3168503" cy="5701107"/>
          </a:xfrm>
        </p:spPr>
      </p:pic>
      <p:pic>
        <p:nvPicPr>
          <p:cNvPr id="8" name="תמונה 7" descr="תמונה שמכילה טקסט, צג&#10;&#10;התיאור נוצר באופן אוטומטי">
            <a:extLst>
              <a:ext uri="{FF2B5EF4-FFF2-40B4-BE49-F238E27FC236}">
                <a16:creationId xmlns:a16="http://schemas.microsoft.com/office/drawing/2014/main" id="{48F0F142-2FE8-48C1-8D71-F880EFDD5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4579" y="1584362"/>
            <a:ext cx="3303977" cy="4864642"/>
          </a:xfrm>
          <a:prstGeom prst="rect">
            <a:avLst/>
          </a:prstGeom>
        </p:spPr>
      </p:pic>
      <p:pic>
        <p:nvPicPr>
          <p:cNvPr id="10" name="תמונה 9" descr="תמונה שמכילה טקסט&#10;&#10;התיאור נוצר באופן אוטומטי">
            <a:extLst>
              <a:ext uri="{FF2B5EF4-FFF2-40B4-BE49-F238E27FC236}">
                <a16:creationId xmlns:a16="http://schemas.microsoft.com/office/drawing/2014/main" id="{68DD6679-6638-4F2C-8800-C47973BF33D6}"/>
              </a:ext>
            </a:extLst>
          </p:cNvPr>
          <p:cNvPicPr>
            <a:picLocks noChangeAspect="1"/>
          </p:cNvPicPr>
          <p:nvPr/>
        </p:nvPicPr>
        <p:blipFill rotWithShape="1">
          <a:blip r:embed="rId4">
            <a:extLst>
              <a:ext uri="{28A0092B-C50C-407E-A947-70E740481C1C}">
                <a14:useLocalDpi xmlns:a14="http://schemas.microsoft.com/office/drawing/2010/main" val="0"/>
              </a:ext>
            </a:extLst>
          </a:blip>
          <a:srcRect t="17209"/>
          <a:stretch/>
        </p:blipFill>
        <p:spPr>
          <a:xfrm>
            <a:off x="8093945" y="4210493"/>
            <a:ext cx="3168503" cy="1951432"/>
          </a:xfrm>
          <a:prstGeom prst="rect">
            <a:avLst/>
          </a:prstGeom>
        </p:spPr>
      </p:pic>
      <p:pic>
        <p:nvPicPr>
          <p:cNvPr id="12" name="תמונה 11" descr="תמונה שמכילה טקסט&#10;&#10;התיאור נוצר באופן אוטומטי">
            <a:extLst>
              <a:ext uri="{FF2B5EF4-FFF2-40B4-BE49-F238E27FC236}">
                <a16:creationId xmlns:a16="http://schemas.microsoft.com/office/drawing/2014/main" id="{C4A71220-8AF5-4668-81AB-AD8B5B7AEB62}"/>
              </a:ext>
            </a:extLst>
          </p:cNvPr>
          <p:cNvPicPr>
            <a:picLocks noChangeAspect="1"/>
          </p:cNvPicPr>
          <p:nvPr/>
        </p:nvPicPr>
        <p:blipFill rotWithShape="1">
          <a:blip r:embed="rId5">
            <a:extLst>
              <a:ext uri="{28A0092B-C50C-407E-A947-70E740481C1C}">
                <a14:useLocalDpi xmlns:a14="http://schemas.microsoft.com/office/drawing/2010/main" val="0"/>
              </a:ext>
            </a:extLst>
          </a:blip>
          <a:srcRect t="17066"/>
          <a:stretch/>
        </p:blipFill>
        <p:spPr>
          <a:xfrm>
            <a:off x="8093944" y="1605516"/>
            <a:ext cx="3168504" cy="2083981"/>
          </a:xfrm>
          <a:prstGeom prst="rect">
            <a:avLst/>
          </a:prstGeom>
        </p:spPr>
      </p:pic>
      <p:sp>
        <p:nvSpPr>
          <p:cNvPr id="13" name="אליפסה 12">
            <a:extLst>
              <a:ext uri="{FF2B5EF4-FFF2-40B4-BE49-F238E27FC236}">
                <a16:creationId xmlns:a16="http://schemas.microsoft.com/office/drawing/2014/main" id="{B4A37BD1-A9BC-42F4-837F-7E8C8C80F3F6}"/>
              </a:ext>
            </a:extLst>
          </p:cNvPr>
          <p:cNvSpPr/>
          <p:nvPr/>
        </p:nvSpPr>
        <p:spPr>
          <a:xfrm>
            <a:off x="2193584" y="1026908"/>
            <a:ext cx="1488559" cy="451017"/>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L" dirty="0"/>
          </a:p>
        </p:txBody>
      </p:sp>
      <p:sp>
        <p:nvSpPr>
          <p:cNvPr id="14" name="כותרת 1">
            <a:extLst>
              <a:ext uri="{FF2B5EF4-FFF2-40B4-BE49-F238E27FC236}">
                <a16:creationId xmlns:a16="http://schemas.microsoft.com/office/drawing/2014/main" id="{DF76B5E4-AC94-4A72-ABC6-1A259BCA5178}"/>
              </a:ext>
            </a:extLst>
          </p:cNvPr>
          <p:cNvSpPr txBox="1">
            <a:spLocks/>
          </p:cNvSpPr>
          <p:nvPr/>
        </p:nvSpPr>
        <p:spPr>
          <a:xfrm>
            <a:off x="4586210" y="182038"/>
            <a:ext cx="3467369" cy="132556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b="1" dirty="0"/>
              <a:t>- יצירת התראה</a:t>
            </a:r>
            <a:endParaRPr lang="en-IL" b="1" dirty="0"/>
          </a:p>
        </p:txBody>
      </p:sp>
    </p:spTree>
    <p:extLst>
      <p:ext uri="{BB962C8B-B14F-4D97-AF65-F5344CB8AC3E}">
        <p14:creationId xmlns:p14="http://schemas.microsoft.com/office/powerpoint/2010/main" val="293934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727724-0BF9-4EFA-BA19-DE930F69FB59}"/>
              </a:ext>
            </a:extLst>
          </p:cNvPr>
          <p:cNvSpPr>
            <a:spLocks noGrp="1"/>
          </p:cNvSpPr>
          <p:nvPr>
            <p:ph type="title"/>
          </p:nvPr>
        </p:nvSpPr>
        <p:spPr>
          <a:xfrm>
            <a:off x="5308924" y="173738"/>
            <a:ext cx="6448912" cy="1325563"/>
          </a:xfrm>
        </p:spPr>
        <p:txBody>
          <a:bodyPr/>
          <a:lstStyle/>
          <a:p>
            <a:r>
              <a:rPr lang="he-IL" b="1" dirty="0"/>
              <a:t> </a:t>
            </a:r>
            <a:r>
              <a:rPr lang="en-US" b="1" dirty="0"/>
              <a:t>Overflow Menu</a:t>
            </a:r>
            <a:endParaRPr lang="en-IL" b="1" dirty="0"/>
          </a:p>
        </p:txBody>
      </p:sp>
      <p:pic>
        <p:nvPicPr>
          <p:cNvPr id="5" name="מציין מיקום תוכן 4" descr="תמונה שמכילה טקסט, אלקטרוניקה, צילום מסך&#10;&#10;התיאור נוצר באופן אוטומטי">
            <a:extLst>
              <a:ext uri="{FF2B5EF4-FFF2-40B4-BE49-F238E27FC236}">
                <a16:creationId xmlns:a16="http://schemas.microsoft.com/office/drawing/2014/main" id="{51036600-33FD-4A16-8FB5-617B40FE88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687" y="701398"/>
            <a:ext cx="3168503" cy="5701107"/>
          </a:xfrm>
        </p:spPr>
      </p:pic>
      <p:sp>
        <p:nvSpPr>
          <p:cNvPr id="13" name="אליפסה 12">
            <a:extLst>
              <a:ext uri="{FF2B5EF4-FFF2-40B4-BE49-F238E27FC236}">
                <a16:creationId xmlns:a16="http://schemas.microsoft.com/office/drawing/2014/main" id="{B4A37BD1-A9BC-42F4-837F-7E8C8C80F3F6}"/>
              </a:ext>
            </a:extLst>
          </p:cNvPr>
          <p:cNvSpPr/>
          <p:nvPr/>
        </p:nvSpPr>
        <p:spPr>
          <a:xfrm>
            <a:off x="2140421" y="1380007"/>
            <a:ext cx="1488559" cy="451017"/>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L"/>
          </a:p>
        </p:txBody>
      </p:sp>
      <p:pic>
        <p:nvPicPr>
          <p:cNvPr id="4" name="תמונה 3" descr="תמונה שמכילה טקסט&#10;&#10;התיאור נוצר באופן אוטומטי">
            <a:extLst>
              <a:ext uri="{FF2B5EF4-FFF2-40B4-BE49-F238E27FC236}">
                <a16:creationId xmlns:a16="http://schemas.microsoft.com/office/drawing/2014/main" id="{F081A8D0-8618-40C0-914D-79B5C4E536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7221" y="1377610"/>
            <a:ext cx="2929494" cy="5024895"/>
          </a:xfrm>
          <a:prstGeom prst="rect">
            <a:avLst/>
          </a:prstGeom>
        </p:spPr>
      </p:pic>
      <p:pic>
        <p:nvPicPr>
          <p:cNvPr id="7" name="תמונה 6" descr="תמונה שמכילה טקסט&#10;&#10;התיאור נוצר באופן אוטומטי">
            <a:extLst>
              <a:ext uri="{FF2B5EF4-FFF2-40B4-BE49-F238E27FC236}">
                <a16:creationId xmlns:a16="http://schemas.microsoft.com/office/drawing/2014/main" id="{723CE523-EA8F-4C88-BFE0-CB5E50A91D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451" y="1377610"/>
            <a:ext cx="3097633" cy="5005844"/>
          </a:xfrm>
          <a:prstGeom prst="rect">
            <a:avLst/>
          </a:prstGeom>
        </p:spPr>
      </p:pic>
      <p:sp>
        <p:nvSpPr>
          <p:cNvPr id="15" name="כותרת 1">
            <a:extLst>
              <a:ext uri="{FF2B5EF4-FFF2-40B4-BE49-F238E27FC236}">
                <a16:creationId xmlns:a16="http://schemas.microsoft.com/office/drawing/2014/main" id="{D98F146F-EC9E-40A7-8185-265E056CC3D9}"/>
              </a:ext>
            </a:extLst>
          </p:cNvPr>
          <p:cNvSpPr txBox="1">
            <a:spLocks/>
          </p:cNvSpPr>
          <p:nvPr/>
        </p:nvSpPr>
        <p:spPr>
          <a:xfrm>
            <a:off x="1592765" y="173738"/>
            <a:ext cx="6448912" cy="132556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b="1" dirty="0"/>
              <a:t>- נהלי הגן</a:t>
            </a:r>
            <a:endParaRPr lang="en-IL" b="1" dirty="0"/>
          </a:p>
        </p:txBody>
      </p:sp>
    </p:spTree>
    <p:extLst>
      <p:ext uri="{BB962C8B-B14F-4D97-AF65-F5344CB8AC3E}">
        <p14:creationId xmlns:p14="http://schemas.microsoft.com/office/powerpoint/2010/main" val="64186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35C98A7-41FE-4917-B7DC-626466200511}"/>
              </a:ext>
            </a:extLst>
          </p:cNvPr>
          <p:cNvSpPr>
            <a:spLocks noGrp="1"/>
          </p:cNvSpPr>
          <p:nvPr>
            <p:ph type="title"/>
          </p:nvPr>
        </p:nvSpPr>
        <p:spPr>
          <a:xfrm>
            <a:off x="7787810" y="663076"/>
            <a:ext cx="3565989" cy="1325563"/>
          </a:xfrm>
        </p:spPr>
        <p:txBody>
          <a:bodyPr/>
          <a:lstStyle/>
          <a:p>
            <a:r>
              <a:rPr lang="he-IL" b="1" dirty="0"/>
              <a:t>משימות להמשך</a:t>
            </a:r>
            <a:endParaRPr lang="en-IL" b="1" dirty="0"/>
          </a:p>
        </p:txBody>
      </p:sp>
      <p:sp>
        <p:nvSpPr>
          <p:cNvPr id="3" name="מציין מיקום תוכן 2">
            <a:extLst>
              <a:ext uri="{FF2B5EF4-FFF2-40B4-BE49-F238E27FC236}">
                <a16:creationId xmlns:a16="http://schemas.microsoft.com/office/drawing/2014/main" id="{75A55BA8-EBF9-4E14-A038-C272B639A698}"/>
              </a:ext>
            </a:extLst>
          </p:cNvPr>
          <p:cNvSpPr>
            <a:spLocks noGrp="1"/>
          </p:cNvSpPr>
          <p:nvPr>
            <p:ph idx="1"/>
          </p:nvPr>
        </p:nvSpPr>
        <p:spPr>
          <a:xfrm>
            <a:off x="924673" y="1846174"/>
            <a:ext cx="10429126" cy="2756649"/>
          </a:xfrm>
        </p:spPr>
        <p:txBody>
          <a:bodyPr>
            <a:normAutofit lnSpcReduction="10000"/>
          </a:bodyPr>
          <a:lstStyle/>
          <a:p>
            <a:r>
              <a:rPr lang="he-IL" dirty="0"/>
              <a:t>לשלוח התראה להורה כאשר מדווחים נוכחות על ילדו בכניסה לגן וביציאה ממנו. יכול לעזור במאמץ למניעת שיכחת ילדים ברכב.</a:t>
            </a:r>
          </a:p>
          <a:p>
            <a:r>
              <a:rPr lang="he-IL" dirty="0"/>
              <a:t>לאפשר בנוסף לשליחת הודעות גם שליחת תמונות וסרטונים.</a:t>
            </a:r>
          </a:p>
          <a:p>
            <a:r>
              <a:rPr lang="he-IL" dirty="0"/>
              <a:t>להתחבר למסד הנתונים של משרד החינוך.</a:t>
            </a:r>
          </a:p>
          <a:p>
            <a:r>
              <a:rPr lang="he-IL" dirty="0"/>
              <a:t>אקזיט!</a:t>
            </a:r>
          </a:p>
          <a:p>
            <a:r>
              <a:rPr lang="he-IL" dirty="0"/>
              <a:t>אפשר להתעדכן כאן: </a:t>
            </a:r>
            <a:r>
              <a:rPr lang="en-IL" dirty="0">
                <a:hlinkClick r:id="rId2"/>
              </a:rPr>
              <a:t>https://github.com/AvihayBarn/Paotonet</a:t>
            </a:r>
            <a:endParaRPr lang="en-IL" dirty="0"/>
          </a:p>
        </p:txBody>
      </p:sp>
      <p:sp>
        <p:nvSpPr>
          <p:cNvPr id="4" name="כותרת 1">
            <a:extLst>
              <a:ext uri="{FF2B5EF4-FFF2-40B4-BE49-F238E27FC236}">
                <a16:creationId xmlns:a16="http://schemas.microsoft.com/office/drawing/2014/main" id="{8CFEEE7D-185F-4717-93DF-5A4E28AB40D6}"/>
              </a:ext>
            </a:extLst>
          </p:cNvPr>
          <p:cNvSpPr txBox="1">
            <a:spLocks/>
          </p:cNvSpPr>
          <p:nvPr/>
        </p:nvSpPr>
        <p:spPr>
          <a:xfrm>
            <a:off x="4304872" y="4869361"/>
            <a:ext cx="3945275" cy="132556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b="1" dirty="0"/>
              <a:t>סיימנו. תודה רבה!</a:t>
            </a:r>
            <a:endParaRPr lang="en-IL" b="1" dirty="0"/>
          </a:p>
        </p:txBody>
      </p:sp>
    </p:spTree>
    <p:extLst>
      <p:ext uri="{BB962C8B-B14F-4D97-AF65-F5344CB8AC3E}">
        <p14:creationId xmlns:p14="http://schemas.microsoft.com/office/powerpoint/2010/main" val="61062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80">
                                          <p:stCondLst>
                                            <p:cond delay="0"/>
                                          </p:stCondLst>
                                        </p:cTn>
                                        <p:tgtEl>
                                          <p:spTgt spid="4"/>
                                        </p:tgtEl>
                                      </p:cBhvr>
                                    </p:animEffect>
                                    <p:anim calcmode="lin" valueType="num">
                                      <p:cBhvr>
                                        <p:cTn id="2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3" dur="26">
                                          <p:stCondLst>
                                            <p:cond delay="650"/>
                                          </p:stCondLst>
                                        </p:cTn>
                                        <p:tgtEl>
                                          <p:spTgt spid="4"/>
                                        </p:tgtEl>
                                      </p:cBhvr>
                                      <p:to x="100000" y="60000"/>
                                    </p:animScale>
                                    <p:animScale>
                                      <p:cBhvr>
                                        <p:cTn id="34" dur="166" decel="50000">
                                          <p:stCondLst>
                                            <p:cond delay="676"/>
                                          </p:stCondLst>
                                        </p:cTn>
                                        <p:tgtEl>
                                          <p:spTgt spid="4"/>
                                        </p:tgtEl>
                                      </p:cBhvr>
                                      <p:to x="100000" y="100000"/>
                                    </p:animScale>
                                    <p:animScale>
                                      <p:cBhvr>
                                        <p:cTn id="35" dur="26">
                                          <p:stCondLst>
                                            <p:cond delay="1312"/>
                                          </p:stCondLst>
                                        </p:cTn>
                                        <p:tgtEl>
                                          <p:spTgt spid="4"/>
                                        </p:tgtEl>
                                      </p:cBhvr>
                                      <p:to x="100000" y="80000"/>
                                    </p:animScale>
                                    <p:animScale>
                                      <p:cBhvr>
                                        <p:cTn id="36" dur="166" decel="50000">
                                          <p:stCondLst>
                                            <p:cond delay="1338"/>
                                          </p:stCondLst>
                                        </p:cTn>
                                        <p:tgtEl>
                                          <p:spTgt spid="4"/>
                                        </p:tgtEl>
                                      </p:cBhvr>
                                      <p:to x="100000" y="100000"/>
                                    </p:animScale>
                                    <p:animScale>
                                      <p:cBhvr>
                                        <p:cTn id="37" dur="26">
                                          <p:stCondLst>
                                            <p:cond delay="1642"/>
                                          </p:stCondLst>
                                        </p:cTn>
                                        <p:tgtEl>
                                          <p:spTgt spid="4"/>
                                        </p:tgtEl>
                                      </p:cBhvr>
                                      <p:to x="100000" y="90000"/>
                                    </p:animScale>
                                    <p:animScale>
                                      <p:cBhvr>
                                        <p:cTn id="38" dur="166" decel="50000">
                                          <p:stCondLst>
                                            <p:cond delay="1668"/>
                                          </p:stCondLst>
                                        </p:cTn>
                                        <p:tgtEl>
                                          <p:spTgt spid="4"/>
                                        </p:tgtEl>
                                      </p:cBhvr>
                                      <p:to x="100000" y="100000"/>
                                    </p:animScale>
                                    <p:animScale>
                                      <p:cBhvr>
                                        <p:cTn id="39" dur="26">
                                          <p:stCondLst>
                                            <p:cond delay="1808"/>
                                          </p:stCondLst>
                                        </p:cTn>
                                        <p:tgtEl>
                                          <p:spTgt spid="4"/>
                                        </p:tgtEl>
                                      </p:cBhvr>
                                      <p:to x="100000" y="95000"/>
                                    </p:animScale>
                                    <p:animScale>
                                      <p:cBhvr>
                                        <p:cTn id="4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730247D-2579-49BC-817E-6974670E66CD}"/>
              </a:ext>
            </a:extLst>
          </p:cNvPr>
          <p:cNvSpPr>
            <a:spLocks noGrp="1"/>
          </p:cNvSpPr>
          <p:nvPr>
            <p:ph idx="1"/>
          </p:nvPr>
        </p:nvSpPr>
        <p:spPr>
          <a:xfrm>
            <a:off x="838200" y="0"/>
            <a:ext cx="10515600" cy="6858000"/>
          </a:xfrm>
        </p:spPr>
        <p:txBody>
          <a:bodyPr>
            <a:normAutofit/>
          </a:bodyPr>
          <a:lstStyle/>
          <a:p>
            <a:pPr marL="12600" indent="0" algn="ctr" rtl="1">
              <a:lnSpc>
                <a:spcPct val="150000"/>
              </a:lnSpc>
              <a:spcBef>
                <a:spcPts val="0"/>
              </a:spcBef>
              <a:buNone/>
            </a:pPr>
            <a:r>
              <a:rPr lang="he-IL" sz="3600" b="1" dirty="0">
                <a:latin typeface="Hadassah Friedlaender" panose="02020603050405020304" pitchFamily="18" charset="-79"/>
                <a:ea typeface="Calibri" panose="020F0502020204030204" pitchFamily="34" charset="0"/>
                <a:cs typeface="Hadassah Friedlaender" panose="02020603050405020304" pitchFamily="18" charset="-79"/>
              </a:rPr>
              <a:t>דרישות מרכזיות</a:t>
            </a:r>
          </a:p>
          <a:p>
            <a:pPr marL="12600" indent="0" algn="just" rtl="1">
              <a:lnSpc>
                <a:spcPct val="150000"/>
              </a:lnSpc>
              <a:spcBef>
                <a:spcPts val="0"/>
              </a:spcBef>
              <a:buNone/>
            </a:pPr>
            <a:r>
              <a:rPr lang="he-IL" sz="1800" b="1" dirty="0">
                <a:latin typeface="Hadassah Friedlaender" panose="02020603050405020304" pitchFamily="18" charset="-79"/>
                <a:ea typeface="Calibri" panose="020F0502020204030204" pitchFamily="34" charset="0"/>
              </a:rPr>
              <a:t>גננות:</a:t>
            </a:r>
          </a:p>
          <a:p>
            <a:pPr marL="469800" indent="-457200" algn="just">
              <a:lnSpc>
                <a:spcPct val="150000"/>
              </a:lnSpc>
              <a:spcBef>
                <a:spcPts val="0"/>
              </a:spcBef>
            </a:pPr>
            <a:r>
              <a:rPr lang="he-IL" sz="1700" dirty="0">
                <a:effectLst/>
                <a:latin typeface="Hadassah Friedlaender" panose="02020603050405020304" pitchFamily="18" charset="-79"/>
                <a:ea typeface="Calibri" panose="020F0502020204030204" pitchFamily="34" charset="0"/>
              </a:rPr>
              <a:t>דיווח נוכחות בצורה מקוונת. </a:t>
            </a:r>
            <a:r>
              <a:rPr lang="he-IL" sz="1700" dirty="0">
                <a:latin typeface="Hadassah Friedlaender" panose="02020603050405020304" pitchFamily="18" charset="-79"/>
                <a:ea typeface="Calibri" panose="020F0502020204030204" pitchFamily="34" charset="0"/>
              </a:rPr>
              <a:t>בדף הדיווח יוצג לגננת אלו ילדים מילאו הצהרת בריאות ואיזה לא.</a:t>
            </a:r>
          </a:p>
          <a:p>
            <a:pPr marL="469800" indent="-457200" algn="just">
              <a:lnSpc>
                <a:spcPct val="150000"/>
              </a:lnSpc>
              <a:spcBef>
                <a:spcPts val="0"/>
              </a:spcBef>
            </a:pPr>
            <a:r>
              <a:rPr lang="he-IL" sz="1700" dirty="0">
                <a:latin typeface="Hadassah Friedlaender" panose="02020603050405020304" pitchFamily="18" charset="-79"/>
                <a:ea typeface="Calibri" panose="020F0502020204030204" pitchFamily="34" charset="0"/>
              </a:rPr>
              <a:t>קביעת תזכורת יומית בשעה שהגננת תבחר למילוי הדיווח נוכחות.</a:t>
            </a:r>
          </a:p>
          <a:p>
            <a:pPr marL="469800" indent="-457200" algn="just">
              <a:lnSpc>
                <a:spcPct val="150000"/>
              </a:lnSpc>
              <a:spcBef>
                <a:spcPts val="0"/>
              </a:spcBef>
            </a:pPr>
            <a:r>
              <a:rPr lang="he-IL" sz="1700" dirty="0">
                <a:latin typeface="Hadassah Friedlaender" panose="02020603050405020304" pitchFamily="18" charset="-79"/>
                <a:ea typeface="Calibri" panose="020F0502020204030204" pitchFamily="34" charset="0"/>
              </a:rPr>
              <a:t>שליחת הודעות כלליות לכל הורי הגן ושליחת הודעות פרטיות לכל הורה בנפרד.</a:t>
            </a:r>
          </a:p>
          <a:p>
            <a:pPr marL="469800" indent="-457200" algn="just">
              <a:lnSpc>
                <a:spcPct val="150000"/>
              </a:lnSpc>
              <a:spcBef>
                <a:spcPts val="0"/>
              </a:spcBef>
            </a:pPr>
            <a:r>
              <a:rPr lang="he-IL" sz="1700" dirty="0">
                <a:latin typeface="Hadassah Friedlaender" panose="02020603050405020304" pitchFamily="18" charset="-79"/>
                <a:ea typeface="Calibri" panose="020F0502020204030204" pitchFamily="34" charset="0"/>
              </a:rPr>
              <a:t>תציג את פרטי הילדים: שם, תמונה, שם ומספר פלאפון של ההורה, ומידע נוסף כמו אלרגיות או רגישויות למאכלים.</a:t>
            </a:r>
          </a:p>
          <a:p>
            <a:pPr marL="12600" indent="0" algn="just">
              <a:lnSpc>
                <a:spcPct val="150000"/>
              </a:lnSpc>
              <a:spcBef>
                <a:spcPts val="0"/>
              </a:spcBef>
              <a:buNone/>
            </a:pPr>
            <a:r>
              <a:rPr lang="he-IL" sz="1800" b="1" dirty="0">
                <a:latin typeface="Hadassah Friedlaender" panose="02020603050405020304" pitchFamily="18" charset="-79"/>
                <a:ea typeface="Calibri" panose="020F0502020204030204" pitchFamily="34" charset="0"/>
              </a:rPr>
              <a:t>הורים:</a:t>
            </a:r>
          </a:p>
          <a:p>
            <a:pPr marL="298350" indent="-285750" algn="just">
              <a:lnSpc>
                <a:spcPct val="150000"/>
              </a:lnSpc>
              <a:spcBef>
                <a:spcPts val="0"/>
              </a:spcBef>
            </a:pPr>
            <a:r>
              <a:rPr lang="he-IL" sz="1700" dirty="0">
                <a:latin typeface="Hadassah Friedlaender" panose="02020603050405020304" pitchFamily="18" charset="-79"/>
                <a:ea typeface="Calibri" panose="020F0502020204030204" pitchFamily="34" charset="0"/>
              </a:rPr>
              <a:t>מילוי טופס בריאות בצורה מקוונת.</a:t>
            </a:r>
          </a:p>
          <a:p>
            <a:pPr marL="298350" indent="-285750" algn="just">
              <a:lnSpc>
                <a:spcPct val="150000"/>
              </a:lnSpc>
              <a:spcBef>
                <a:spcPts val="0"/>
              </a:spcBef>
            </a:pPr>
            <a:r>
              <a:rPr lang="he-IL" sz="1700" dirty="0">
                <a:latin typeface="Hadassah Friedlaender" panose="02020603050405020304" pitchFamily="18" charset="-79"/>
                <a:ea typeface="Calibri" panose="020F0502020204030204" pitchFamily="34" charset="0"/>
              </a:rPr>
              <a:t>קביעת תזכורת יומית בשעה שההורה יבחר למילוי ההצהרת בריאות.</a:t>
            </a:r>
          </a:p>
          <a:p>
            <a:pPr marL="298350" indent="-285750" algn="just">
              <a:lnSpc>
                <a:spcPct val="150000"/>
              </a:lnSpc>
              <a:spcBef>
                <a:spcPts val="0"/>
              </a:spcBef>
            </a:pPr>
            <a:r>
              <a:rPr lang="he-IL" sz="1700" dirty="0">
                <a:latin typeface="Hadassah Friedlaender" panose="02020603050405020304" pitchFamily="18" charset="-79"/>
                <a:ea typeface="Calibri" panose="020F0502020204030204" pitchFamily="34" charset="0"/>
              </a:rPr>
              <a:t>צפייה בהודעות כלליות של הגן ושליחת הודעות פרטיות לגננת.</a:t>
            </a:r>
          </a:p>
          <a:p>
            <a:pPr marL="298350" indent="-285750" algn="just">
              <a:lnSpc>
                <a:spcPct val="150000"/>
              </a:lnSpc>
              <a:spcBef>
                <a:spcPts val="0"/>
              </a:spcBef>
            </a:pPr>
            <a:r>
              <a:rPr lang="he-IL" sz="1700" dirty="0">
                <a:latin typeface="Hadassah Friedlaender" panose="02020603050405020304" pitchFamily="18" charset="-79"/>
                <a:ea typeface="Calibri" panose="020F0502020204030204" pitchFamily="34" charset="0"/>
              </a:rPr>
              <a:t>תאפשר להורה להתחבר למצלמה הנמצאת בגן כדי שיוכל לצפות בילדו בשידור חי.</a:t>
            </a:r>
          </a:p>
          <a:p>
            <a:pPr marL="298350" indent="-285750" algn="just">
              <a:lnSpc>
                <a:spcPct val="150000"/>
              </a:lnSpc>
              <a:spcBef>
                <a:spcPts val="0"/>
              </a:spcBef>
            </a:pPr>
            <a:r>
              <a:rPr lang="he-IL" sz="1700" dirty="0">
                <a:latin typeface="Hadassah Friedlaender" panose="02020603050405020304" pitchFamily="18" charset="-79"/>
                <a:ea typeface="Calibri" panose="020F0502020204030204" pitchFamily="34" charset="0"/>
              </a:rPr>
              <a:t>תציג את פרטי ונהלי הגן.</a:t>
            </a:r>
            <a:endParaRPr lang="en-US" sz="1700" dirty="0">
              <a:latin typeface="Hadassah Friedlaender" panose="02020603050405020304" pitchFamily="18" charset="-79"/>
              <a:ea typeface="Calibri" panose="020F0502020204030204" pitchFamily="34" charset="0"/>
            </a:endParaRPr>
          </a:p>
          <a:p>
            <a:pPr marL="12600" indent="0" algn="just">
              <a:lnSpc>
                <a:spcPct val="150000"/>
              </a:lnSpc>
              <a:spcBef>
                <a:spcPts val="0"/>
              </a:spcBef>
              <a:buNone/>
            </a:pPr>
            <a:r>
              <a:rPr lang="he-IL" sz="1800" b="1" dirty="0">
                <a:latin typeface="Hadassah Friedlaender" panose="02020603050405020304" pitchFamily="18" charset="-79"/>
                <a:ea typeface="Calibri" panose="020F0502020204030204" pitchFamily="34" charset="0"/>
              </a:rPr>
              <a:t>כללי:</a:t>
            </a:r>
          </a:p>
          <a:p>
            <a:pPr marL="298350" indent="-285750" algn="just">
              <a:lnSpc>
                <a:spcPct val="150000"/>
              </a:lnSpc>
              <a:spcBef>
                <a:spcPts val="0"/>
              </a:spcBef>
            </a:pPr>
            <a:r>
              <a:rPr lang="he-IL" sz="1700" dirty="0">
                <a:latin typeface="Hadassah Friedlaender" panose="02020603050405020304" pitchFamily="18" charset="-79"/>
                <a:ea typeface="Calibri" panose="020F0502020204030204" pitchFamily="34" charset="0"/>
              </a:rPr>
              <a:t>התחברות נפרדת להורה וגננת באמצעות הזדהות, הרשמה ושיחזור סיסמה.</a:t>
            </a:r>
          </a:p>
          <a:p>
            <a:pPr marL="298350" indent="-285750" algn="just">
              <a:lnSpc>
                <a:spcPct val="150000"/>
              </a:lnSpc>
              <a:spcBef>
                <a:spcPts val="0"/>
              </a:spcBef>
            </a:pPr>
            <a:r>
              <a:rPr lang="he-IL" sz="1700" dirty="0">
                <a:latin typeface="Hadassah Friedlaender" panose="02020603050405020304" pitchFamily="18" charset="-79"/>
                <a:ea typeface="Calibri" panose="020F0502020204030204" pitchFamily="34" charset="0"/>
              </a:rPr>
              <a:t>שמירת המידע ב-</a:t>
            </a:r>
            <a:r>
              <a:rPr lang="en-US" sz="1700" dirty="0">
                <a:latin typeface="Hadassah Friedlaender" panose="02020603050405020304" pitchFamily="18" charset="-79"/>
                <a:ea typeface="Calibri" panose="020F0502020204030204" pitchFamily="34" charset="0"/>
              </a:rPr>
              <a:t>DB</a:t>
            </a:r>
            <a:r>
              <a:rPr lang="he-IL" sz="1700" dirty="0">
                <a:latin typeface="Hadassah Friedlaender" panose="02020603050405020304" pitchFamily="18" charset="-79"/>
                <a:ea typeface="Calibri" panose="020F0502020204030204" pitchFamily="34" charset="0"/>
              </a:rPr>
              <a:t> בצורה יעילה ומאובטחת.</a:t>
            </a:r>
          </a:p>
          <a:p>
            <a:pPr marL="298350" indent="-285750" algn="just">
              <a:lnSpc>
                <a:spcPct val="150000"/>
              </a:lnSpc>
              <a:spcBef>
                <a:spcPts val="0"/>
              </a:spcBef>
            </a:pPr>
            <a:r>
              <a:rPr lang="he-IL" sz="1700" b="1" dirty="0">
                <a:latin typeface="Hadassah Friedlaender" panose="02020603050405020304" pitchFamily="18" charset="-79"/>
                <a:ea typeface="Calibri" panose="020F0502020204030204" pitchFamily="34" charset="0"/>
              </a:rPr>
              <a:t>האפליקציה תהיה ברורה ונוחה למשתמש ותשפר את חווית השירות של הגן להורים ולגננות</a:t>
            </a:r>
            <a:r>
              <a:rPr lang="he-IL" sz="1700" dirty="0">
                <a:latin typeface="Hadassah Friedlaender" panose="02020603050405020304" pitchFamily="18" charset="-79"/>
                <a:ea typeface="Calibri" panose="020F0502020204030204" pitchFamily="34" charset="0"/>
              </a:rPr>
              <a:t>.</a:t>
            </a:r>
          </a:p>
          <a:p>
            <a:pPr marL="469800" indent="-457200" algn="just">
              <a:lnSpc>
                <a:spcPct val="150000"/>
              </a:lnSpc>
              <a:spcBef>
                <a:spcPts val="0"/>
              </a:spcBef>
            </a:pPr>
            <a:endParaRPr lang="he-IL" sz="1700" dirty="0">
              <a:effectLst/>
              <a:latin typeface="Hadassah Friedlaender" panose="02020603050405020304" pitchFamily="18" charset="-79"/>
              <a:ea typeface="Calibri" panose="020F0502020204030204" pitchFamily="34" charset="0"/>
            </a:endParaRPr>
          </a:p>
        </p:txBody>
      </p:sp>
    </p:spTree>
    <p:extLst>
      <p:ext uri="{BB962C8B-B14F-4D97-AF65-F5344CB8AC3E}">
        <p14:creationId xmlns:p14="http://schemas.microsoft.com/office/powerpoint/2010/main" val="100994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7399CB1-45AF-48A8-B7F5-BB348F15E612}"/>
              </a:ext>
            </a:extLst>
          </p:cNvPr>
          <p:cNvSpPr>
            <a:spLocks noGrp="1"/>
          </p:cNvSpPr>
          <p:nvPr>
            <p:ph type="title"/>
          </p:nvPr>
        </p:nvSpPr>
        <p:spPr>
          <a:xfrm>
            <a:off x="8197702" y="-1810"/>
            <a:ext cx="3166730" cy="1325563"/>
          </a:xfrm>
        </p:spPr>
        <p:txBody>
          <a:bodyPr/>
          <a:lstStyle/>
          <a:p>
            <a:r>
              <a:rPr lang="he-IL" b="1" dirty="0"/>
              <a:t>תרשימי </a:t>
            </a:r>
            <a:r>
              <a:rPr lang="en-US" b="1" dirty="0"/>
              <a:t>UML</a:t>
            </a:r>
            <a:endParaRPr lang="en-IL" b="1" dirty="0"/>
          </a:p>
        </p:txBody>
      </p:sp>
      <p:pic>
        <p:nvPicPr>
          <p:cNvPr id="4" name="תמונה 3">
            <a:extLst>
              <a:ext uri="{FF2B5EF4-FFF2-40B4-BE49-F238E27FC236}">
                <a16:creationId xmlns:a16="http://schemas.microsoft.com/office/drawing/2014/main" id="{6BBB5B72-F00E-4A28-BF80-73FDEB627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69" y="85060"/>
            <a:ext cx="6615654" cy="6687879"/>
          </a:xfrm>
          <a:prstGeom prst="rect">
            <a:avLst/>
          </a:prstGeom>
        </p:spPr>
      </p:pic>
      <p:pic>
        <p:nvPicPr>
          <p:cNvPr id="5" name="תמונה 4">
            <a:extLst>
              <a:ext uri="{FF2B5EF4-FFF2-40B4-BE49-F238E27FC236}">
                <a16:creationId xmlns:a16="http://schemas.microsoft.com/office/drawing/2014/main" id="{FBBB41F5-D103-42B8-B8BC-92336DDDBC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4409" y="1073888"/>
            <a:ext cx="4447022" cy="5704366"/>
          </a:xfrm>
          <a:prstGeom prst="rect">
            <a:avLst/>
          </a:prstGeom>
        </p:spPr>
      </p:pic>
    </p:spTree>
    <p:extLst>
      <p:ext uri="{BB962C8B-B14F-4D97-AF65-F5344CB8AC3E}">
        <p14:creationId xmlns:p14="http://schemas.microsoft.com/office/powerpoint/2010/main" val="183547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B6445605-F397-4E13-A57E-96CF6DACC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67" y="408828"/>
            <a:ext cx="6191250" cy="6286500"/>
          </a:xfrm>
          <a:prstGeom prst="rect">
            <a:avLst/>
          </a:prstGeom>
        </p:spPr>
      </p:pic>
      <p:pic>
        <p:nvPicPr>
          <p:cNvPr id="11" name="תמונה 10">
            <a:extLst>
              <a:ext uri="{FF2B5EF4-FFF2-40B4-BE49-F238E27FC236}">
                <a16:creationId xmlns:a16="http://schemas.microsoft.com/office/drawing/2014/main" id="{CB5B5122-CD5A-4C5C-B1AA-5DE61AE34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257" y="1025217"/>
            <a:ext cx="4301091" cy="5670111"/>
          </a:xfrm>
          <a:prstGeom prst="rect">
            <a:avLst/>
          </a:prstGeom>
        </p:spPr>
      </p:pic>
      <p:sp>
        <p:nvSpPr>
          <p:cNvPr id="12" name="כותרת 1">
            <a:extLst>
              <a:ext uri="{FF2B5EF4-FFF2-40B4-BE49-F238E27FC236}">
                <a16:creationId xmlns:a16="http://schemas.microsoft.com/office/drawing/2014/main" id="{D9713CFA-CA7A-460F-8439-6846771A3F99}"/>
              </a:ext>
            </a:extLst>
          </p:cNvPr>
          <p:cNvSpPr txBox="1">
            <a:spLocks/>
          </p:cNvSpPr>
          <p:nvPr/>
        </p:nvSpPr>
        <p:spPr>
          <a:xfrm>
            <a:off x="8050618" y="0"/>
            <a:ext cx="3166730" cy="132556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Database</a:t>
            </a:r>
            <a:endParaRPr lang="en-IL" b="1" dirty="0"/>
          </a:p>
        </p:txBody>
      </p:sp>
    </p:spTree>
    <p:extLst>
      <p:ext uri="{BB962C8B-B14F-4D97-AF65-F5344CB8AC3E}">
        <p14:creationId xmlns:p14="http://schemas.microsoft.com/office/powerpoint/2010/main" val="277381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1212CB-2A5C-454C-9B6B-122812D2762A}"/>
              </a:ext>
            </a:extLst>
          </p:cNvPr>
          <p:cNvSpPr>
            <a:spLocks noGrp="1"/>
          </p:cNvSpPr>
          <p:nvPr>
            <p:ph type="title"/>
          </p:nvPr>
        </p:nvSpPr>
        <p:spPr>
          <a:xfrm>
            <a:off x="1074506" y="0"/>
            <a:ext cx="10515600" cy="1325563"/>
          </a:xfrm>
        </p:spPr>
        <p:txBody>
          <a:bodyPr/>
          <a:lstStyle/>
          <a:p>
            <a:r>
              <a:rPr lang="he-IL" b="1" dirty="0"/>
              <a:t>דוגמאות של נתונים מה-</a:t>
            </a:r>
            <a:r>
              <a:rPr lang="en-US" b="1" dirty="0"/>
              <a:t>Database</a:t>
            </a:r>
            <a:endParaRPr lang="en-IL" b="1" dirty="0"/>
          </a:p>
        </p:txBody>
      </p:sp>
      <p:pic>
        <p:nvPicPr>
          <p:cNvPr id="7" name="תמונה 6" descr="תמונה שמכילה שולחן&#10;&#10;התיאור נוצר באופן אוטומטי">
            <a:extLst>
              <a:ext uri="{FF2B5EF4-FFF2-40B4-BE49-F238E27FC236}">
                <a16:creationId xmlns:a16="http://schemas.microsoft.com/office/drawing/2014/main" id="{8FAFB5AC-BE5C-4572-B03A-CF8B88F36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481" y="1750511"/>
            <a:ext cx="3458425" cy="3467368"/>
          </a:xfrm>
          <a:prstGeom prst="rect">
            <a:avLst/>
          </a:prstGeom>
        </p:spPr>
      </p:pic>
      <p:pic>
        <p:nvPicPr>
          <p:cNvPr id="9" name="תמונה 8">
            <a:extLst>
              <a:ext uri="{FF2B5EF4-FFF2-40B4-BE49-F238E27FC236}">
                <a16:creationId xmlns:a16="http://schemas.microsoft.com/office/drawing/2014/main" id="{CF53DCE8-B6AC-4413-A3CF-313F4F492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7391" y="1721671"/>
            <a:ext cx="2779948" cy="3467368"/>
          </a:xfrm>
          <a:prstGeom prst="rect">
            <a:avLst/>
          </a:prstGeom>
        </p:spPr>
      </p:pic>
      <p:pic>
        <p:nvPicPr>
          <p:cNvPr id="11" name="תמונה 10" descr="תמונה שמכילה שולחן&#10;&#10;התיאור נוצר באופן אוטומטי">
            <a:extLst>
              <a:ext uri="{FF2B5EF4-FFF2-40B4-BE49-F238E27FC236}">
                <a16:creationId xmlns:a16="http://schemas.microsoft.com/office/drawing/2014/main" id="{4B993F18-AB35-490A-813E-D5D9EFC86D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27" y="1690688"/>
            <a:ext cx="3194022" cy="3529335"/>
          </a:xfrm>
          <a:prstGeom prst="rect">
            <a:avLst/>
          </a:prstGeom>
        </p:spPr>
      </p:pic>
      <p:pic>
        <p:nvPicPr>
          <p:cNvPr id="5" name="מציין מיקום תוכן 4" descr="תמונה שמכילה שולחן&#10;&#10;התיאור נוצר באופן אוטומטי">
            <a:extLst>
              <a:ext uri="{FF2B5EF4-FFF2-40B4-BE49-F238E27FC236}">
                <a16:creationId xmlns:a16="http://schemas.microsoft.com/office/drawing/2014/main" id="{EA6CD610-C3CD-401D-82BA-655F5E48B9AC}"/>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14319" t="14834" b="7523"/>
          <a:stretch/>
        </p:blipFill>
        <p:spPr>
          <a:xfrm>
            <a:off x="3105169" y="1752655"/>
            <a:ext cx="3458425" cy="3467368"/>
          </a:xfrm>
        </p:spPr>
      </p:pic>
      <p:sp>
        <p:nvSpPr>
          <p:cNvPr id="15" name="תיבת טקסט 14">
            <a:extLst>
              <a:ext uri="{FF2B5EF4-FFF2-40B4-BE49-F238E27FC236}">
                <a16:creationId xmlns:a16="http://schemas.microsoft.com/office/drawing/2014/main" id="{C3225EE2-CAF1-47B5-B91C-9A79DD031831}"/>
              </a:ext>
            </a:extLst>
          </p:cNvPr>
          <p:cNvSpPr txBox="1"/>
          <p:nvPr/>
        </p:nvSpPr>
        <p:spPr>
          <a:xfrm>
            <a:off x="698642" y="1176312"/>
            <a:ext cx="1688386" cy="461665"/>
          </a:xfrm>
          <a:prstGeom prst="rect">
            <a:avLst/>
          </a:prstGeom>
          <a:noFill/>
        </p:spPr>
        <p:txBody>
          <a:bodyPr wrap="square">
            <a:spAutoFit/>
          </a:bodyPr>
          <a:lstStyle/>
          <a:p>
            <a:r>
              <a:rPr lang="he-IL" sz="2400" dirty="0">
                <a:latin typeface="Hadassah Friedlaender" panose="02020603050405020304" pitchFamily="18" charset="-79"/>
                <a:ea typeface="Calibri" panose="020F0502020204030204" pitchFamily="34" charset="0"/>
              </a:rPr>
              <a:t>משתמשים </a:t>
            </a:r>
            <a:endParaRPr lang="en-IL" sz="2400" dirty="0"/>
          </a:p>
        </p:txBody>
      </p:sp>
      <p:sp>
        <p:nvSpPr>
          <p:cNvPr id="17" name="תיבת טקסט 16">
            <a:extLst>
              <a:ext uri="{FF2B5EF4-FFF2-40B4-BE49-F238E27FC236}">
                <a16:creationId xmlns:a16="http://schemas.microsoft.com/office/drawing/2014/main" id="{5B5CA768-129C-4ADF-9DCA-E68431A82757}"/>
              </a:ext>
            </a:extLst>
          </p:cNvPr>
          <p:cNvSpPr txBox="1"/>
          <p:nvPr/>
        </p:nvSpPr>
        <p:spPr>
          <a:xfrm>
            <a:off x="3990188" y="1155960"/>
            <a:ext cx="1688386" cy="461665"/>
          </a:xfrm>
          <a:prstGeom prst="rect">
            <a:avLst/>
          </a:prstGeom>
          <a:noFill/>
        </p:spPr>
        <p:txBody>
          <a:bodyPr wrap="square">
            <a:spAutoFit/>
          </a:bodyPr>
          <a:lstStyle/>
          <a:p>
            <a:r>
              <a:rPr lang="he-IL" sz="2400" dirty="0">
                <a:latin typeface="Hadassah Friedlaender" panose="02020603050405020304" pitchFamily="18" charset="-79"/>
                <a:ea typeface="Calibri" panose="020F0502020204030204" pitchFamily="34" charset="0"/>
              </a:rPr>
              <a:t>ילדים </a:t>
            </a:r>
            <a:endParaRPr lang="en-IL" sz="2400" dirty="0"/>
          </a:p>
        </p:txBody>
      </p:sp>
      <p:sp>
        <p:nvSpPr>
          <p:cNvPr id="18" name="תיבת טקסט 17">
            <a:extLst>
              <a:ext uri="{FF2B5EF4-FFF2-40B4-BE49-F238E27FC236}">
                <a16:creationId xmlns:a16="http://schemas.microsoft.com/office/drawing/2014/main" id="{B902A250-9863-4D1E-9C4B-F38A8BF38E76}"/>
              </a:ext>
            </a:extLst>
          </p:cNvPr>
          <p:cNvSpPr txBox="1"/>
          <p:nvPr/>
        </p:nvSpPr>
        <p:spPr>
          <a:xfrm>
            <a:off x="7077182" y="1155960"/>
            <a:ext cx="1688386" cy="830997"/>
          </a:xfrm>
          <a:prstGeom prst="rect">
            <a:avLst/>
          </a:prstGeom>
          <a:noFill/>
        </p:spPr>
        <p:txBody>
          <a:bodyPr wrap="square">
            <a:spAutoFit/>
          </a:bodyPr>
          <a:lstStyle/>
          <a:p>
            <a:r>
              <a:rPr lang="he-IL" sz="2400" dirty="0">
                <a:latin typeface="Hadassah Friedlaender" panose="02020603050405020304" pitchFamily="18" charset="-79"/>
                <a:ea typeface="Calibri" panose="020F0502020204030204" pitchFamily="34" charset="0"/>
              </a:rPr>
              <a:t>הודעות</a:t>
            </a:r>
          </a:p>
          <a:p>
            <a:endParaRPr lang="en-IL" sz="2400" dirty="0"/>
          </a:p>
        </p:txBody>
      </p:sp>
      <p:sp>
        <p:nvSpPr>
          <p:cNvPr id="19" name="תיבת טקסט 18">
            <a:extLst>
              <a:ext uri="{FF2B5EF4-FFF2-40B4-BE49-F238E27FC236}">
                <a16:creationId xmlns:a16="http://schemas.microsoft.com/office/drawing/2014/main" id="{AE395BF7-15C7-43D2-820C-86A8BDDC098B}"/>
              </a:ext>
            </a:extLst>
          </p:cNvPr>
          <p:cNvSpPr txBox="1"/>
          <p:nvPr/>
        </p:nvSpPr>
        <p:spPr>
          <a:xfrm>
            <a:off x="9983913" y="1176312"/>
            <a:ext cx="1688386" cy="461665"/>
          </a:xfrm>
          <a:prstGeom prst="rect">
            <a:avLst/>
          </a:prstGeom>
          <a:noFill/>
        </p:spPr>
        <p:txBody>
          <a:bodyPr wrap="square">
            <a:spAutoFit/>
          </a:bodyPr>
          <a:lstStyle/>
          <a:p>
            <a:r>
              <a:rPr lang="he-IL" sz="2400" dirty="0">
                <a:latin typeface="Hadassah Friedlaender" panose="02020603050405020304" pitchFamily="18" charset="-79"/>
                <a:ea typeface="Calibri" panose="020F0502020204030204" pitchFamily="34" charset="0"/>
              </a:rPr>
              <a:t>דיווח נוכחות</a:t>
            </a:r>
            <a:endParaRPr lang="en-IL" sz="2400" dirty="0"/>
          </a:p>
        </p:txBody>
      </p:sp>
    </p:spTree>
    <p:extLst>
      <p:ext uri="{BB962C8B-B14F-4D97-AF65-F5344CB8AC3E}">
        <p14:creationId xmlns:p14="http://schemas.microsoft.com/office/powerpoint/2010/main" val="157425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8360DD-4CA7-4E41-8385-7AF7BAF652CA}"/>
              </a:ext>
            </a:extLst>
          </p:cNvPr>
          <p:cNvSpPr>
            <a:spLocks noGrp="1"/>
          </p:cNvSpPr>
          <p:nvPr>
            <p:ph type="title"/>
          </p:nvPr>
        </p:nvSpPr>
        <p:spPr>
          <a:xfrm>
            <a:off x="6868633" y="228783"/>
            <a:ext cx="4660816" cy="933076"/>
          </a:xfrm>
        </p:spPr>
        <p:txBody>
          <a:bodyPr>
            <a:normAutofit/>
          </a:bodyPr>
          <a:lstStyle/>
          <a:p>
            <a:r>
              <a:rPr lang="he-IL" b="1" dirty="0"/>
              <a:t>תהליך שליחת הודעות</a:t>
            </a:r>
            <a:endParaRPr lang="en-IL" b="1" dirty="0"/>
          </a:p>
        </p:txBody>
      </p:sp>
      <p:pic>
        <p:nvPicPr>
          <p:cNvPr id="5" name="תמונה 4">
            <a:extLst>
              <a:ext uri="{FF2B5EF4-FFF2-40B4-BE49-F238E27FC236}">
                <a16:creationId xmlns:a16="http://schemas.microsoft.com/office/drawing/2014/main" id="{1AB0C0FD-1EFB-4652-A29B-E78ED38F2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834" y="143722"/>
            <a:ext cx="5407808" cy="6714278"/>
          </a:xfrm>
          <a:prstGeom prst="rect">
            <a:avLst/>
          </a:prstGeom>
        </p:spPr>
      </p:pic>
      <p:pic>
        <p:nvPicPr>
          <p:cNvPr id="7" name="תמונה 6">
            <a:extLst>
              <a:ext uri="{FF2B5EF4-FFF2-40B4-BE49-F238E27FC236}">
                <a16:creationId xmlns:a16="http://schemas.microsoft.com/office/drawing/2014/main" id="{6C89B0E4-CF70-4F58-932C-7B415CE9F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702" y="1322748"/>
            <a:ext cx="5603358" cy="2438960"/>
          </a:xfrm>
          <a:prstGeom prst="rect">
            <a:avLst/>
          </a:prstGeom>
        </p:spPr>
      </p:pic>
      <p:pic>
        <p:nvPicPr>
          <p:cNvPr id="9" name="תמונה 8">
            <a:extLst>
              <a:ext uri="{FF2B5EF4-FFF2-40B4-BE49-F238E27FC236}">
                <a16:creationId xmlns:a16="http://schemas.microsoft.com/office/drawing/2014/main" id="{610806DA-C26A-4A7E-8F5F-903EA36410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1702" y="3922597"/>
            <a:ext cx="6031031" cy="2706620"/>
          </a:xfrm>
          <a:prstGeom prst="rect">
            <a:avLst/>
          </a:prstGeom>
        </p:spPr>
      </p:pic>
      <p:sp>
        <p:nvSpPr>
          <p:cNvPr id="11" name="כותרת 1">
            <a:extLst>
              <a:ext uri="{FF2B5EF4-FFF2-40B4-BE49-F238E27FC236}">
                <a16:creationId xmlns:a16="http://schemas.microsoft.com/office/drawing/2014/main" id="{AB8290A2-A4F4-430B-8E97-5111E06A5D78}"/>
              </a:ext>
            </a:extLst>
          </p:cNvPr>
          <p:cNvSpPr txBox="1">
            <a:spLocks/>
          </p:cNvSpPr>
          <p:nvPr/>
        </p:nvSpPr>
        <p:spPr>
          <a:xfrm>
            <a:off x="9668328" y="4110778"/>
            <a:ext cx="1846732" cy="705771"/>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Object diagram</a:t>
            </a:r>
            <a:endParaRPr lang="en-IL" sz="2000" dirty="0"/>
          </a:p>
        </p:txBody>
      </p:sp>
    </p:spTree>
    <p:extLst>
      <p:ext uri="{BB962C8B-B14F-4D97-AF65-F5344CB8AC3E}">
        <p14:creationId xmlns:p14="http://schemas.microsoft.com/office/powerpoint/2010/main" val="291565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C334A56-510D-437D-B2CC-E7C381200221}"/>
              </a:ext>
            </a:extLst>
          </p:cNvPr>
          <p:cNvSpPr>
            <a:spLocks noGrp="1"/>
          </p:cNvSpPr>
          <p:nvPr>
            <p:ph type="title"/>
          </p:nvPr>
        </p:nvSpPr>
        <p:spPr>
          <a:xfrm>
            <a:off x="838200" y="109944"/>
            <a:ext cx="10515600" cy="1325563"/>
          </a:xfrm>
        </p:spPr>
        <p:txBody>
          <a:bodyPr/>
          <a:lstStyle/>
          <a:p>
            <a:r>
              <a:rPr lang="he-IL" b="1" dirty="0"/>
              <a:t>תהליך דיווח נוכחות</a:t>
            </a:r>
            <a:endParaRPr lang="en-IL" b="1" dirty="0"/>
          </a:p>
        </p:txBody>
      </p:sp>
      <p:pic>
        <p:nvPicPr>
          <p:cNvPr id="5" name="מציין מיקום תוכן 4">
            <a:extLst>
              <a:ext uri="{FF2B5EF4-FFF2-40B4-BE49-F238E27FC236}">
                <a16:creationId xmlns:a16="http://schemas.microsoft.com/office/drawing/2014/main" id="{2F313C70-CA10-483A-8C96-033C8C06F9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0187" y="1360967"/>
            <a:ext cx="8509590" cy="4976037"/>
          </a:xfrm>
        </p:spPr>
      </p:pic>
    </p:spTree>
    <p:extLst>
      <p:ext uri="{BB962C8B-B14F-4D97-AF65-F5344CB8AC3E}">
        <p14:creationId xmlns:p14="http://schemas.microsoft.com/office/powerpoint/2010/main" val="345123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7730FDE-2A76-4287-A2AE-3AC7229E9A86}"/>
              </a:ext>
            </a:extLst>
          </p:cNvPr>
          <p:cNvSpPr>
            <a:spLocks noGrp="1"/>
          </p:cNvSpPr>
          <p:nvPr>
            <p:ph type="title"/>
          </p:nvPr>
        </p:nvSpPr>
        <p:spPr/>
        <p:txBody>
          <a:bodyPr/>
          <a:lstStyle/>
          <a:p>
            <a:r>
              <a:rPr lang="he-IL" b="1" dirty="0"/>
              <a:t>מסך הבית</a:t>
            </a:r>
            <a:endParaRPr lang="en-IL" b="1" dirty="0"/>
          </a:p>
        </p:txBody>
      </p:sp>
      <p:pic>
        <p:nvPicPr>
          <p:cNvPr id="5" name="מציין מיקום תוכן 4" descr="תמונה שמכילה טקסט, אלקטרוניקה, צג, תצוגה&#10;&#10;התיאור נוצר באופן אוטומטי">
            <a:extLst>
              <a:ext uri="{FF2B5EF4-FFF2-40B4-BE49-F238E27FC236}">
                <a16:creationId xmlns:a16="http://schemas.microsoft.com/office/drawing/2014/main" id="{83C8D9D2-4719-407A-AD0C-520BF818A7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0618" y="365125"/>
            <a:ext cx="3710764" cy="6290856"/>
          </a:xfrm>
        </p:spPr>
      </p:pic>
    </p:spTree>
    <p:extLst>
      <p:ext uri="{BB962C8B-B14F-4D97-AF65-F5344CB8AC3E}">
        <p14:creationId xmlns:p14="http://schemas.microsoft.com/office/powerpoint/2010/main" val="777888099"/>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TotalTime>
  <Words>665</Words>
  <Application>Microsoft Office PowerPoint</Application>
  <PresentationFormat>מסך רחב</PresentationFormat>
  <Paragraphs>92</Paragraphs>
  <Slides>24</Slides>
  <Notes>1</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24</vt:i4>
      </vt:variant>
    </vt:vector>
  </HeadingPairs>
  <TitlesOfParts>
    <vt:vector size="30" baseType="lpstr">
      <vt:lpstr>Arial</vt:lpstr>
      <vt:lpstr>Calibri</vt:lpstr>
      <vt:lpstr>Calibri Light</vt:lpstr>
      <vt:lpstr>Hadassah Friedlaender</vt:lpstr>
      <vt:lpstr>Sitka Banner</vt:lpstr>
      <vt:lpstr>ערכת נושא Office</vt:lpstr>
      <vt:lpstr>Paotonet App</vt:lpstr>
      <vt:lpstr>מצגת של PowerPoint‏</vt:lpstr>
      <vt:lpstr>מצגת של PowerPoint‏</vt:lpstr>
      <vt:lpstr>תרשימי UML</vt:lpstr>
      <vt:lpstr>מצגת של PowerPoint‏</vt:lpstr>
      <vt:lpstr>דוגמאות של נתונים מה-Database</vt:lpstr>
      <vt:lpstr>תהליך שליחת הודעות</vt:lpstr>
      <vt:lpstr>תהליך דיווח נוכחות</vt:lpstr>
      <vt:lpstr>מסך הבית</vt:lpstr>
      <vt:lpstr>התחברות גננת</vt:lpstr>
      <vt:lpstr>ממשק גננת</vt:lpstr>
      <vt:lpstr>דיווח נוכחות</vt:lpstr>
      <vt:lpstr>מידע על ילדים</vt:lpstr>
      <vt:lpstr>הודעות פרטיות - גננת</vt:lpstr>
      <vt:lpstr>הודעות כלליות - גננת</vt:lpstr>
      <vt:lpstr>התחברות הורה</vt:lpstr>
      <vt:lpstr>ממשק הורה</vt:lpstr>
      <vt:lpstr>הצהרת בריאות</vt:lpstr>
      <vt:lpstr>שידור חי מהגן</vt:lpstr>
      <vt:lpstr>הודעות פרטיות - הורה</vt:lpstr>
      <vt:lpstr>הודעות כלליות - הורה</vt:lpstr>
      <vt:lpstr>Overflow Menu</vt:lpstr>
      <vt:lpstr> Overflow Menu</vt:lpstr>
      <vt:lpstr>משימות להמשך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Paotonet App</dc:title>
  <dc:creator>מאיר נזרי</dc:creator>
  <cp:lastModifiedBy>מאיר נזרי</cp:lastModifiedBy>
  <cp:revision>44</cp:revision>
  <dcterms:created xsi:type="dcterms:W3CDTF">2021-01-12T10:23:56Z</dcterms:created>
  <dcterms:modified xsi:type="dcterms:W3CDTF">2021-01-13T16:24:52Z</dcterms:modified>
</cp:coreProperties>
</file>