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1" r:id="rId2"/>
    <p:sldId id="342" r:id="rId3"/>
    <p:sldId id="256" r:id="rId4"/>
    <p:sldId id="257" r:id="rId5"/>
    <p:sldId id="258" r:id="rId6"/>
    <p:sldId id="260" r:id="rId7"/>
    <p:sldId id="261" r:id="rId8"/>
    <p:sldId id="262" r:id="rId9"/>
    <p:sldId id="263" r:id="rId10"/>
    <p:sldId id="264" r:id="rId11"/>
    <p:sldId id="265" r:id="rId12"/>
    <p:sldId id="259"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81" d="100"/>
          <a:sy n="81" d="100"/>
        </p:scale>
        <p:origin x="5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F1A2-CF7A-433A-BD8D-3E17DC95D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86223BC-8837-4B4B-98A5-300B9DB80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5F66C917-AD2F-4047-B0DC-C67BFCA53205}"/>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5" name="Footer Placeholder 4">
            <a:extLst>
              <a:ext uri="{FF2B5EF4-FFF2-40B4-BE49-F238E27FC236}">
                <a16:creationId xmlns:a16="http://schemas.microsoft.com/office/drawing/2014/main" id="{F88F7E4B-61DC-45A2-90BA-B4B1EF6D9FE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E5AC37A-4297-4C91-B2B9-EE9025D5C8D4}"/>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203556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89AE-898E-4731-B42F-CE7E3027143F}"/>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35676406-9286-4F4B-930E-D78C4F02F6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A9D9AE2-528A-4FBF-8DB8-04784E24E60F}"/>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5" name="Footer Placeholder 4">
            <a:extLst>
              <a:ext uri="{FF2B5EF4-FFF2-40B4-BE49-F238E27FC236}">
                <a16:creationId xmlns:a16="http://schemas.microsoft.com/office/drawing/2014/main" id="{EE2CBFCD-A566-4624-BF34-3D15DF76446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E9D8A62-01E2-482B-AA59-2AAA93EF8D01}"/>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273783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37C9E-D9DA-496D-9F93-A48EF7FC5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ACF8E12-41F5-4BF8-B1FD-58ADFC2CD7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8E502F3-59A8-4DC2-A95F-09097F73DEFE}"/>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5" name="Footer Placeholder 4">
            <a:extLst>
              <a:ext uri="{FF2B5EF4-FFF2-40B4-BE49-F238E27FC236}">
                <a16:creationId xmlns:a16="http://schemas.microsoft.com/office/drawing/2014/main" id="{638F11A6-61C4-44DC-941F-3BBBEAA2B3A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D576B55-FB99-4907-A304-C445B28F8C5F}"/>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363550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39F1-C208-40EF-8AE4-47A0C4E128CC}"/>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D266F61-04BE-42F4-8680-4CB9AFDE7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1E690B4-DE6A-4D9C-A98C-D5D9C6FBC17F}"/>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5" name="Footer Placeholder 4">
            <a:extLst>
              <a:ext uri="{FF2B5EF4-FFF2-40B4-BE49-F238E27FC236}">
                <a16:creationId xmlns:a16="http://schemas.microsoft.com/office/drawing/2014/main" id="{1E5022DF-D56D-4F48-A9C9-4576FA99142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2253BAC-32F3-4BC3-A0C0-4A77A2AE832F}"/>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44862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3BED-31EF-48BE-BD3A-D4A65E530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0C11D846-0AFA-4B05-8ADD-422634251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D8E76-097F-4FDD-8BC2-BA37A23466C3}"/>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5" name="Footer Placeholder 4">
            <a:extLst>
              <a:ext uri="{FF2B5EF4-FFF2-40B4-BE49-F238E27FC236}">
                <a16:creationId xmlns:a16="http://schemas.microsoft.com/office/drawing/2014/main" id="{7076461F-FD80-43B0-8587-2CC618B2507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1F7AEEA-AABC-4561-8E02-EC3BDF3A4B53}"/>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331230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478A-C143-4B81-8031-54625DC535F2}"/>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96994AA4-C45A-4D30-BE25-FB7DA6FD7F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42BB111B-5A00-493E-A435-35BCEC3946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E3AC8800-A098-4EC0-9A48-F4B9C4FDAC37}"/>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6" name="Footer Placeholder 5">
            <a:extLst>
              <a:ext uri="{FF2B5EF4-FFF2-40B4-BE49-F238E27FC236}">
                <a16:creationId xmlns:a16="http://schemas.microsoft.com/office/drawing/2014/main" id="{8015A75C-CA28-47AD-809A-8D6FE54F2E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45932A7-DF70-4A32-BED2-EEB9C1203CBF}"/>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308673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77FC-6C6E-40E1-9364-B9DB6EFE56DC}"/>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D64C643-7FCA-4618-A112-E5F9B665D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92962-2B77-42F8-A0D8-DA0D59219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35DDC026-E1F9-4891-9BCC-2C74C73B5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4D120-BF03-4839-9C05-6E63F51A2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E1C01021-172A-4BD8-8BA6-3A997D80683F}"/>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8" name="Footer Placeholder 7">
            <a:extLst>
              <a:ext uri="{FF2B5EF4-FFF2-40B4-BE49-F238E27FC236}">
                <a16:creationId xmlns:a16="http://schemas.microsoft.com/office/drawing/2014/main" id="{6E313AEB-5A4A-40D8-BAF0-7BC04B2A173D}"/>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3E6FA15-D9AA-4EB5-A223-045B6AF54756}"/>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368643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A05-85D3-47AC-B605-CB3728EF1BEC}"/>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4D68F30C-F3B2-469A-B9D5-1A974B82B328}"/>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4" name="Footer Placeholder 3">
            <a:extLst>
              <a:ext uri="{FF2B5EF4-FFF2-40B4-BE49-F238E27FC236}">
                <a16:creationId xmlns:a16="http://schemas.microsoft.com/office/drawing/2014/main" id="{0CC32A9D-F927-4907-8D64-247381CF71D1}"/>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678C9D7C-D1D5-40F6-AA7E-BE86F549F0E5}"/>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163598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24E4A-095D-4660-AF2A-5D6D49C74A17}"/>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3" name="Footer Placeholder 2">
            <a:extLst>
              <a:ext uri="{FF2B5EF4-FFF2-40B4-BE49-F238E27FC236}">
                <a16:creationId xmlns:a16="http://schemas.microsoft.com/office/drawing/2014/main" id="{99A9EF37-E84A-4AE7-9D1D-20FCA517B4D2}"/>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024C00B4-4D22-4F72-9D29-D0C1B0E5A971}"/>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213991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7B02-8C6D-49F1-90A6-342B2FEB9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E97C181D-F7CD-4AAC-A99D-28B9611C7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C17842C0-948E-466B-BFB3-806AAB7F6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0CB69-4B50-4FF0-88D5-E051C4F27F39}"/>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6" name="Footer Placeholder 5">
            <a:extLst>
              <a:ext uri="{FF2B5EF4-FFF2-40B4-BE49-F238E27FC236}">
                <a16:creationId xmlns:a16="http://schemas.microsoft.com/office/drawing/2014/main" id="{8BE792DE-8235-42DF-8420-1C722371500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B499806-9BF5-4FEC-AA95-09ADA12ED9CA}"/>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6296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6F9B-CF8D-4011-B6DB-5EE7614A3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8C1A6123-0349-417E-9B96-FB2EE5864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6B0465E3-7B22-467B-AFE7-FAC34C878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28A86-D8A6-4B97-A54C-9858FE4174DC}"/>
              </a:ext>
            </a:extLst>
          </p:cNvPr>
          <p:cNvSpPr>
            <a:spLocks noGrp="1"/>
          </p:cNvSpPr>
          <p:nvPr>
            <p:ph type="dt" sz="half" idx="10"/>
          </p:nvPr>
        </p:nvSpPr>
        <p:spPr/>
        <p:txBody>
          <a:bodyPr/>
          <a:lstStyle/>
          <a:p>
            <a:fld id="{63B976EF-E948-4E47-8618-FE1993B07F3E}" type="datetimeFigureOut">
              <a:rPr lang="he-IL" smtClean="0"/>
              <a:t>י"ט/אב/תש"ף</a:t>
            </a:fld>
            <a:endParaRPr lang="he-IL"/>
          </a:p>
        </p:txBody>
      </p:sp>
      <p:sp>
        <p:nvSpPr>
          <p:cNvPr id="6" name="Footer Placeholder 5">
            <a:extLst>
              <a:ext uri="{FF2B5EF4-FFF2-40B4-BE49-F238E27FC236}">
                <a16:creationId xmlns:a16="http://schemas.microsoft.com/office/drawing/2014/main" id="{5FA7E478-8FDA-4940-AE07-4A971B55150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76F6AA4-5743-492F-8812-1A63D89F74C5}"/>
              </a:ext>
            </a:extLst>
          </p:cNvPr>
          <p:cNvSpPr>
            <a:spLocks noGrp="1"/>
          </p:cNvSpPr>
          <p:nvPr>
            <p:ph type="sldNum" sz="quarter" idx="12"/>
          </p:nvPr>
        </p:nvSpPr>
        <p:spPr/>
        <p:txBody>
          <a:bodyPr/>
          <a:lstStyle/>
          <a:p>
            <a:fld id="{C83451C6-2155-40ED-B05E-46A6125A7D8B}" type="slidenum">
              <a:rPr lang="he-IL" smtClean="0"/>
              <a:t>‹#›</a:t>
            </a:fld>
            <a:endParaRPr lang="he-IL"/>
          </a:p>
        </p:txBody>
      </p:sp>
    </p:spTree>
    <p:extLst>
      <p:ext uri="{BB962C8B-B14F-4D97-AF65-F5344CB8AC3E}">
        <p14:creationId xmlns:p14="http://schemas.microsoft.com/office/powerpoint/2010/main" val="3140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0B821-7AFD-4B4A-A34D-0FC5CA13D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524F2F7-DC9C-46E9-925C-D50B85EE2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8A9DCCC-E19D-405D-A689-697EA82CD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976EF-E948-4E47-8618-FE1993B07F3E}" type="datetimeFigureOut">
              <a:rPr lang="he-IL" smtClean="0"/>
              <a:t>י"ט/אב/תש"ף</a:t>
            </a:fld>
            <a:endParaRPr lang="he-IL"/>
          </a:p>
        </p:txBody>
      </p:sp>
      <p:sp>
        <p:nvSpPr>
          <p:cNvPr id="5" name="Footer Placeholder 4">
            <a:extLst>
              <a:ext uri="{FF2B5EF4-FFF2-40B4-BE49-F238E27FC236}">
                <a16:creationId xmlns:a16="http://schemas.microsoft.com/office/drawing/2014/main" id="{6D44D525-2C0F-4B74-843B-5D2A69CC3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E1E70CAD-DC35-4B42-AEA4-D4EACF49C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451C6-2155-40ED-B05E-46A6125A7D8B}" type="slidenum">
              <a:rPr lang="he-IL" smtClean="0"/>
              <a:t>‹#›</a:t>
            </a:fld>
            <a:endParaRPr lang="he-IL"/>
          </a:p>
        </p:txBody>
      </p:sp>
    </p:spTree>
    <p:extLst>
      <p:ext uri="{BB962C8B-B14F-4D97-AF65-F5344CB8AC3E}">
        <p14:creationId xmlns:p14="http://schemas.microsoft.com/office/powerpoint/2010/main" val="132104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csharpindepth.com/articles/singleton"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2760954" y="207274"/>
            <a:ext cx="8806649" cy="3077464"/>
          </a:xfrm>
        </p:spPr>
        <p:txBody>
          <a:bodyPr>
            <a:normAutofit fontScale="90000"/>
          </a:bodyPr>
          <a:lstStyle/>
          <a:p>
            <a:pPr algn="r"/>
            <a:br>
              <a:rPr lang="he-IL" sz="4900" b="1" dirty="0"/>
            </a:br>
            <a:r>
              <a:rPr lang="he-IL" sz="4900" b="1" dirty="0"/>
              <a:t>שיעור: </a:t>
            </a:r>
            <a:r>
              <a:rPr lang="he-IL" sz="5400" b="1" dirty="0"/>
              <a:t>תבניות עיצוב</a:t>
            </a:r>
            <a:br>
              <a:rPr lang="en-US" b="1" dirty="0"/>
            </a:br>
            <a:br>
              <a:rPr lang="en-US" b="1" dirty="0"/>
            </a:br>
            <a:br>
              <a:rPr lang="en-US" b="1" dirty="0"/>
            </a:br>
            <a:r>
              <a:rPr lang="he-IL" sz="2400" b="1" dirty="0"/>
              <a:t>גיא אנקרי</a:t>
            </a:r>
            <a:br>
              <a:rPr lang="he-IL" sz="2400" b="1" dirty="0"/>
            </a:br>
            <a:r>
              <a:rPr lang="he-IL" sz="2400" b="1" dirty="0"/>
              <a:t>אור הדר</a:t>
            </a:r>
            <a:endParaRPr lang="he-IL" dirty="0"/>
          </a:p>
        </p:txBody>
      </p:sp>
    </p:spTree>
    <p:extLst>
      <p:ext uri="{BB962C8B-B14F-4D97-AF65-F5344CB8AC3E}">
        <p14:creationId xmlns:p14="http://schemas.microsoft.com/office/powerpoint/2010/main" val="923068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54D9-309F-4407-9DA5-6B963DBE59C0}"/>
              </a:ext>
            </a:extLst>
          </p:cNvPr>
          <p:cNvSpPr>
            <a:spLocks noGrp="1"/>
          </p:cNvSpPr>
          <p:nvPr>
            <p:ph type="ctrTitle"/>
          </p:nvPr>
        </p:nvSpPr>
        <p:spPr>
          <a:xfrm>
            <a:off x="3443068" y="1348741"/>
            <a:ext cx="8078372" cy="2908570"/>
          </a:xfrm>
        </p:spPr>
        <p:txBody>
          <a:bodyPr>
            <a:normAutofit fontScale="90000"/>
          </a:bodyPr>
          <a:lstStyle/>
          <a:p>
            <a:pPr algn="r"/>
            <a:r>
              <a:rPr lang="he-IL" sz="2500" dirty="0"/>
              <a:t>תפקיד של תבנית עיצוב זו- למזער את השימוש בזיכרון על יידי שיתוף כמה שיותר נתונים עם אובייקטים זהים המשתמשים באותם נתונים (במקום לשכפל את המידע לכל אובייקט, ליצור מידע משותף). מספר גדול של אובייקטים, יחסוך כמות מידע משמעותית.</a:t>
            </a:r>
            <a:br>
              <a:rPr lang="he-IL" sz="2500" dirty="0"/>
            </a:br>
            <a:r>
              <a:rPr lang="he-IL" sz="2500" dirty="0"/>
              <a:t>הרעיון הבסיסי הוא שאם יש לנו הרבה חפצים במשחק, קיימת סבירות גבוהה שנוכל לשפר את הביצועים של המשחק על ידי אופטימיזציה של השימוש בזיכרון על ידי הפיכת אותם אובייקטים "קלים יותר" באמצעות יצירת אובייקט שמכיל את המידע על אותו חפץ, וחפצים דומים ישתמשו באובייקט שמכיל את המידע על האובייקט.</a:t>
            </a:r>
          </a:p>
        </p:txBody>
      </p:sp>
    </p:spTree>
    <p:extLst>
      <p:ext uri="{BB962C8B-B14F-4D97-AF65-F5344CB8AC3E}">
        <p14:creationId xmlns:p14="http://schemas.microsoft.com/office/powerpoint/2010/main" val="316933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54D9-309F-4407-9DA5-6B963DBE59C0}"/>
              </a:ext>
            </a:extLst>
          </p:cNvPr>
          <p:cNvSpPr>
            <a:spLocks noGrp="1"/>
          </p:cNvSpPr>
          <p:nvPr>
            <p:ph type="ctrTitle"/>
          </p:nvPr>
        </p:nvSpPr>
        <p:spPr>
          <a:xfrm>
            <a:off x="3672840" y="1897379"/>
            <a:ext cx="4846320" cy="1125491"/>
          </a:xfrm>
        </p:spPr>
        <p:txBody>
          <a:bodyPr>
            <a:normAutofit/>
          </a:bodyPr>
          <a:lstStyle/>
          <a:p>
            <a:pPr algn="r"/>
            <a:r>
              <a:rPr lang="he-IL" b="1" dirty="0"/>
              <a:t>איך הקוד בנוי?</a:t>
            </a:r>
          </a:p>
        </p:txBody>
      </p:sp>
    </p:spTree>
    <p:extLst>
      <p:ext uri="{BB962C8B-B14F-4D97-AF65-F5344CB8AC3E}">
        <p14:creationId xmlns:p14="http://schemas.microsoft.com/office/powerpoint/2010/main" val="315032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54D9-309F-4407-9DA5-6B963DBE59C0}"/>
              </a:ext>
            </a:extLst>
          </p:cNvPr>
          <p:cNvSpPr>
            <a:spLocks noGrp="1"/>
          </p:cNvSpPr>
          <p:nvPr>
            <p:ph type="ctrTitle"/>
          </p:nvPr>
        </p:nvSpPr>
        <p:spPr>
          <a:xfrm>
            <a:off x="3443068" y="1348741"/>
            <a:ext cx="8078372" cy="2908570"/>
          </a:xfrm>
        </p:spPr>
        <p:txBody>
          <a:bodyPr>
            <a:normAutofit/>
          </a:bodyPr>
          <a:lstStyle/>
          <a:p>
            <a:pPr algn="r"/>
            <a:r>
              <a:rPr lang="he-IL" sz="2500" dirty="0"/>
              <a:t>יש את המחלקה שנקראת:</a:t>
            </a:r>
            <a:br>
              <a:rPr lang="he-IL" sz="2500" dirty="0"/>
            </a:br>
            <a:r>
              <a:rPr lang="en-US" sz="2500" dirty="0"/>
              <a:t>Data</a:t>
            </a:r>
            <a:br>
              <a:rPr lang="en-US" sz="2500" dirty="0"/>
            </a:br>
            <a:r>
              <a:rPr lang="he-IL" sz="2500" dirty="0"/>
              <a:t>שמכילה מידע על 20 מספרים.</a:t>
            </a:r>
            <a:br>
              <a:rPr lang="he-IL" sz="2500" dirty="0"/>
            </a:br>
            <a:r>
              <a:rPr lang="he-IL" sz="2500" dirty="0"/>
              <a:t>בעצם את המידע שאותו נרצה לחלק לאובייקטים אינדיוידואליים.</a:t>
            </a:r>
          </a:p>
        </p:txBody>
      </p:sp>
    </p:spTree>
    <p:extLst>
      <p:ext uri="{BB962C8B-B14F-4D97-AF65-F5344CB8AC3E}">
        <p14:creationId xmlns:p14="http://schemas.microsoft.com/office/powerpoint/2010/main" val="19937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54D9-309F-4407-9DA5-6B963DBE59C0}"/>
              </a:ext>
            </a:extLst>
          </p:cNvPr>
          <p:cNvSpPr>
            <a:spLocks noGrp="1"/>
          </p:cNvSpPr>
          <p:nvPr>
            <p:ph type="ctrTitle"/>
          </p:nvPr>
        </p:nvSpPr>
        <p:spPr>
          <a:xfrm>
            <a:off x="3546763" y="358927"/>
            <a:ext cx="8078372" cy="2908570"/>
          </a:xfrm>
        </p:spPr>
        <p:txBody>
          <a:bodyPr>
            <a:normAutofit/>
          </a:bodyPr>
          <a:lstStyle/>
          <a:p>
            <a:pPr algn="r" rtl="1"/>
            <a:r>
              <a:rPr lang="he-IL" sz="2500" dirty="0"/>
              <a:t>:</a:t>
            </a:r>
            <a:r>
              <a:rPr lang="en-US" sz="2500" dirty="0"/>
              <a:t>Flyweight </a:t>
            </a:r>
            <a:r>
              <a:rPr lang="he-IL" sz="2500" dirty="0"/>
              <a:t>המחלקה</a:t>
            </a:r>
            <a:br>
              <a:rPr lang="en-US" sz="2500" dirty="0"/>
            </a:br>
            <a:r>
              <a:rPr lang="he-IL" sz="2500" dirty="0"/>
              <a:t>שדה שמתאר את החיים של האובייקט האינדיווידואלי, יש לה מופע של המחלקה </a:t>
            </a:r>
            <a:r>
              <a:rPr lang="en-US" sz="2500" dirty="0"/>
              <a:t>Data</a:t>
            </a:r>
            <a:r>
              <a:rPr lang="he-IL" sz="2500" dirty="0"/>
              <a:t> שמכיל את המידע שאותו רוצים לחלק בין האובייקטים השונים.</a:t>
            </a:r>
            <a:r>
              <a:rPr lang="en-US" sz="2500" dirty="0"/>
              <a:t> </a:t>
            </a:r>
            <a:endParaRPr lang="he-IL" sz="2500" dirty="0"/>
          </a:p>
        </p:txBody>
      </p:sp>
    </p:spTree>
    <p:extLst>
      <p:ext uri="{BB962C8B-B14F-4D97-AF65-F5344CB8AC3E}">
        <p14:creationId xmlns:p14="http://schemas.microsoft.com/office/powerpoint/2010/main" val="164131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54D9-309F-4407-9DA5-6B963DBE59C0}"/>
              </a:ext>
            </a:extLst>
          </p:cNvPr>
          <p:cNvSpPr>
            <a:spLocks noGrp="1"/>
          </p:cNvSpPr>
          <p:nvPr>
            <p:ph type="ctrTitle"/>
          </p:nvPr>
        </p:nvSpPr>
        <p:spPr>
          <a:xfrm>
            <a:off x="3480775" y="377780"/>
            <a:ext cx="8078372" cy="2908570"/>
          </a:xfrm>
        </p:spPr>
        <p:txBody>
          <a:bodyPr>
            <a:normAutofit/>
          </a:bodyPr>
          <a:lstStyle/>
          <a:p>
            <a:pPr algn="r" rtl="1"/>
            <a:r>
              <a:rPr lang="he-IL" sz="2500" dirty="0"/>
              <a:t>יש את המחלקה שנקראת:</a:t>
            </a:r>
            <a:r>
              <a:rPr lang="en-US" sz="2500" dirty="0"/>
              <a:t>Heavy</a:t>
            </a:r>
            <a:br>
              <a:rPr lang="en-US" sz="2500" dirty="0"/>
            </a:br>
            <a:r>
              <a:rPr lang="he-IL" sz="2500" dirty="0"/>
              <a:t>יש לה שדה שמתאר את החיים של האובייקט האינדיווידואלי, ויש לה מופע של המחלקה </a:t>
            </a:r>
            <a:r>
              <a:rPr lang="en-US" sz="2500" dirty="0"/>
              <a:t>Data</a:t>
            </a:r>
            <a:r>
              <a:rPr lang="he-IL" sz="2500" dirty="0"/>
              <a:t> שביצירת אובייקט חדש של</a:t>
            </a:r>
            <a:r>
              <a:rPr lang="en-US" sz="2500" dirty="0"/>
              <a:t> Heavy </a:t>
            </a:r>
            <a:r>
              <a:rPr lang="he-IL" sz="2500" dirty="0"/>
              <a:t>, נוצר מופע חדש של המחלקה </a:t>
            </a:r>
            <a:r>
              <a:rPr lang="en-US" sz="2500" dirty="0"/>
              <a:t>Data</a:t>
            </a:r>
            <a:r>
              <a:rPr lang="he-IL" sz="2500" dirty="0"/>
              <a:t> מה שגורם לקוד לצרוך הרבה זיכרון, דבר גרוע ולא יעיל.</a:t>
            </a:r>
          </a:p>
        </p:txBody>
      </p:sp>
    </p:spTree>
    <p:extLst>
      <p:ext uri="{BB962C8B-B14F-4D97-AF65-F5344CB8AC3E}">
        <p14:creationId xmlns:p14="http://schemas.microsoft.com/office/powerpoint/2010/main" val="3781119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54D9-309F-4407-9DA5-6B963DBE59C0}"/>
              </a:ext>
            </a:extLst>
          </p:cNvPr>
          <p:cNvSpPr>
            <a:spLocks noGrp="1"/>
          </p:cNvSpPr>
          <p:nvPr>
            <p:ph type="ctrTitle"/>
          </p:nvPr>
        </p:nvSpPr>
        <p:spPr>
          <a:xfrm>
            <a:off x="2518117" y="787791"/>
            <a:ext cx="8454683" cy="3404381"/>
          </a:xfrm>
        </p:spPr>
        <p:txBody>
          <a:bodyPr>
            <a:normAutofit fontScale="90000"/>
          </a:bodyPr>
          <a:lstStyle/>
          <a:p>
            <a:pPr algn="r" rtl="1"/>
            <a:r>
              <a:rPr lang="he-IL" sz="2500" dirty="0"/>
              <a:t>יש את המחלקה שנקראת:</a:t>
            </a:r>
            <a:br>
              <a:rPr lang="he-IL" sz="2500" dirty="0"/>
            </a:br>
            <a:r>
              <a:rPr lang="en-US" sz="2500" dirty="0" err="1"/>
              <a:t>FlyweightController</a:t>
            </a:r>
            <a:br>
              <a:rPr lang="en-US" sz="2500" dirty="0"/>
            </a:br>
            <a:r>
              <a:rPr lang="he-IL" sz="2500" dirty="0"/>
              <a:t>למחלקה יש רשימה של אובייקטים מסוג </a:t>
            </a:r>
            <a:r>
              <a:rPr lang="en-US" sz="2500" dirty="0"/>
              <a:t>Heavy</a:t>
            </a:r>
            <a:br>
              <a:rPr lang="he-IL" sz="2500" dirty="0"/>
            </a:br>
            <a:r>
              <a:rPr lang="he-IL" sz="2500" dirty="0"/>
              <a:t>ורשימה של אובייקטים מסוג </a:t>
            </a:r>
            <a:r>
              <a:rPr lang="en-US" sz="2500" dirty="0"/>
              <a:t>Flyweight</a:t>
            </a:r>
            <a:br>
              <a:rPr lang="he-IL" sz="2500" dirty="0"/>
            </a:br>
            <a:r>
              <a:rPr lang="he-IL" sz="2500" dirty="0"/>
              <a:t>בלולאה יש המחשה איך ליצור 1000000 אובייקטים מסוג </a:t>
            </a:r>
            <a:r>
              <a:rPr lang="en-US" sz="2500" dirty="0"/>
              <a:t>Heavy</a:t>
            </a:r>
            <a:r>
              <a:rPr lang="he-IL" sz="2500" dirty="0"/>
              <a:t> שלא מחלקים את ה</a:t>
            </a:r>
            <a:r>
              <a:rPr lang="en-US" sz="2500" dirty="0"/>
              <a:t>Data</a:t>
            </a:r>
            <a:r>
              <a:rPr lang="he-IL" sz="2500" dirty="0"/>
              <a:t>.</a:t>
            </a:r>
            <a:br>
              <a:rPr lang="he-IL" sz="2500" dirty="0"/>
            </a:br>
            <a:r>
              <a:rPr lang="he-IL" sz="2500" dirty="0"/>
              <a:t>בלולאה השניה יש המחשה איך ליצור 1000000 אובייקטים מסוג </a:t>
            </a:r>
            <a:r>
              <a:rPr lang="en-US" sz="2500" dirty="0"/>
              <a:t>Flyweight</a:t>
            </a:r>
            <a:r>
              <a:rPr lang="he-IL" sz="2500" dirty="0"/>
              <a:t> שכן מחלקים את אותו </a:t>
            </a:r>
            <a:r>
              <a:rPr lang="en-US" sz="2500" dirty="0"/>
              <a:t>Data</a:t>
            </a:r>
            <a:r>
              <a:rPr lang="he-IL" sz="2500" dirty="0"/>
              <a:t> על ידי שליחת המידע לבנאי של המחלקה שיאתחל את המידע להיות המידע הנוכחי שקיבל וככה ליצור שיתוף במידע ולחסוך בזיכרון משמעותי.</a:t>
            </a:r>
            <a:br>
              <a:rPr lang="he-IL" sz="2500" dirty="0"/>
            </a:br>
            <a:r>
              <a:rPr lang="he-IL" sz="2500" dirty="0"/>
              <a:t> </a:t>
            </a:r>
          </a:p>
        </p:txBody>
      </p:sp>
    </p:spTree>
    <p:extLst>
      <p:ext uri="{BB962C8B-B14F-4D97-AF65-F5344CB8AC3E}">
        <p14:creationId xmlns:p14="http://schemas.microsoft.com/office/powerpoint/2010/main" val="263289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AB26-1E28-4A7A-91AA-322AD6EBF0EB}"/>
              </a:ext>
            </a:extLst>
          </p:cNvPr>
          <p:cNvSpPr>
            <a:spLocks noGrp="1"/>
          </p:cNvSpPr>
          <p:nvPr>
            <p:ph type="ctrTitle"/>
          </p:nvPr>
        </p:nvSpPr>
        <p:spPr>
          <a:xfrm>
            <a:off x="806548" y="2008628"/>
            <a:ext cx="9144000" cy="2387600"/>
          </a:xfrm>
        </p:spPr>
        <p:txBody>
          <a:bodyPr>
            <a:noAutofit/>
          </a:bodyPr>
          <a:lstStyle/>
          <a:p>
            <a:pPr algn="r"/>
            <a:br>
              <a:rPr lang="he-IL" b="1" dirty="0"/>
            </a:br>
            <a:r>
              <a:rPr lang="en-US" b="1" dirty="0"/>
              <a:t>Observer</a:t>
            </a:r>
            <a:r>
              <a:rPr lang="he-IL" b="1" dirty="0"/>
              <a:t> תבנית עיצוב - </a:t>
            </a:r>
            <a:r>
              <a:rPr lang="en-US" b="1" dirty="0"/>
              <a:t> </a:t>
            </a:r>
            <a:br>
              <a:rPr lang="en-US" b="1" dirty="0"/>
            </a:br>
            <a:br>
              <a:rPr lang="en-US" b="1" dirty="0"/>
            </a:br>
            <a:endParaRPr lang="he-IL" dirty="0"/>
          </a:p>
        </p:txBody>
      </p:sp>
    </p:spTree>
    <p:extLst>
      <p:ext uri="{BB962C8B-B14F-4D97-AF65-F5344CB8AC3E}">
        <p14:creationId xmlns:p14="http://schemas.microsoft.com/office/powerpoint/2010/main" val="149561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AB26-1E28-4A7A-91AA-322AD6EBF0EB}"/>
              </a:ext>
            </a:extLst>
          </p:cNvPr>
          <p:cNvSpPr>
            <a:spLocks noGrp="1"/>
          </p:cNvSpPr>
          <p:nvPr>
            <p:ph type="ctrTitle"/>
          </p:nvPr>
        </p:nvSpPr>
        <p:spPr>
          <a:xfrm>
            <a:off x="1298916" y="1220837"/>
            <a:ext cx="9144000" cy="2387600"/>
          </a:xfrm>
        </p:spPr>
        <p:txBody>
          <a:bodyPr>
            <a:normAutofit/>
          </a:bodyPr>
          <a:lstStyle/>
          <a:p>
            <a:pPr algn="r" rtl="1"/>
            <a:r>
              <a:rPr lang="he-IL" sz="2500" dirty="0"/>
              <a:t>מטרת תבנית עיצוב זו- </a:t>
            </a:r>
            <a:br>
              <a:rPr lang="he-IL" sz="2500" dirty="0"/>
            </a:br>
            <a:r>
              <a:rPr lang="he-IL" sz="2500" dirty="0"/>
              <a:t>להודיע לאוסף של אובייקטים על שינוי כלשהו בתוכנית על ידי הודעה אוטומטית.</a:t>
            </a:r>
            <a:br>
              <a:rPr lang="en-US" sz="2500" dirty="0"/>
            </a:br>
            <a:r>
              <a:rPr lang="he-IL" sz="2500" dirty="0"/>
              <a:t>האובייקט שתפקידו לעדכן את האובייקטים האחרים נקרא </a:t>
            </a:r>
            <a:r>
              <a:rPr lang="en-US" sz="2500" dirty="0"/>
              <a:t>.Subject</a:t>
            </a:r>
            <a:br>
              <a:rPr lang="en-US" sz="2500" dirty="0"/>
            </a:br>
            <a:r>
              <a:rPr lang="he-IL" sz="2500" dirty="0"/>
              <a:t>על מנת לאפשר לאוסף האובייקטים לקבל בצורה מהירה את העדכון ולפעול בהתאם.</a:t>
            </a:r>
            <a:br>
              <a:rPr lang="en-US" sz="2500" dirty="0"/>
            </a:br>
            <a:r>
              <a:rPr lang="he-IL" sz="2500" dirty="0"/>
              <a:t>לרוב על ידיי פונקציה שנקראת </a:t>
            </a:r>
            <a:r>
              <a:rPr lang="en-US" sz="2500" dirty="0"/>
              <a:t>Notify</a:t>
            </a:r>
            <a:r>
              <a:rPr lang="he-IL" sz="2500" dirty="0"/>
              <a:t> בתוכנית זו, על ידי </a:t>
            </a:r>
            <a:r>
              <a:rPr lang="en-US" sz="2500" dirty="0"/>
              <a:t>Invoke</a:t>
            </a:r>
            <a:r>
              <a:rPr lang="he-IL" sz="2500" dirty="0"/>
              <a:t>.</a:t>
            </a:r>
          </a:p>
        </p:txBody>
      </p:sp>
    </p:spTree>
    <p:extLst>
      <p:ext uri="{BB962C8B-B14F-4D97-AF65-F5344CB8AC3E}">
        <p14:creationId xmlns:p14="http://schemas.microsoft.com/office/powerpoint/2010/main" val="10642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AB26-1E28-4A7A-91AA-322AD6EBF0EB}"/>
              </a:ext>
            </a:extLst>
          </p:cNvPr>
          <p:cNvSpPr>
            <a:spLocks noGrp="1"/>
          </p:cNvSpPr>
          <p:nvPr>
            <p:ph type="ctrTitle"/>
          </p:nvPr>
        </p:nvSpPr>
        <p:spPr>
          <a:xfrm>
            <a:off x="3530991" y="1589649"/>
            <a:ext cx="4689230" cy="1442012"/>
          </a:xfrm>
        </p:spPr>
        <p:txBody>
          <a:bodyPr>
            <a:normAutofit/>
          </a:bodyPr>
          <a:lstStyle/>
          <a:p>
            <a:pPr algn="r" rtl="1"/>
            <a:r>
              <a:rPr lang="he-IL" b="1" dirty="0"/>
              <a:t>איך הקוד בנוי?</a:t>
            </a:r>
            <a:endParaRPr lang="he-IL" dirty="0"/>
          </a:p>
        </p:txBody>
      </p:sp>
    </p:spTree>
    <p:extLst>
      <p:ext uri="{BB962C8B-B14F-4D97-AF65-F5344CB8AC3E}">
        <p14:creationId xmlns:p14="http://schemas.microsoft.com/office/powerpoint/2010/main" val="132759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AB26-1E28-4A7A-91AA-322AD6EBF0EB}"/>
              </a:ext>
            </a:extLst>
          </p:cNvPr>
          <p:cNvSpPr>
            <a:spLocks noGrp="1"/>
          </p:cNvSpPr>
          <p:nvPr>
            <p:ph type="ctrTitle"/>
          </p:nvPr>
        </p:nvSpPr>
        <p:spPr>
          <a:xfrm>
            <a:off x="947224" y="1164566"/>
            <a:ext cx="9144000" cy="2387600"/>
          </a:xfrm>
        </p:spPr>
        <p:txBody>
          <a:bodyPr>
            <a:normAutofit/>
          </a:bodyPr>
          <a:lstStyle/>
          <a:p>
            <a:pPr algn="r" rtl="1"/>
            <a:r>
              <a:rPr lang="he-IL" sz="2500" dirty="0"/>
              <a:t>יש את המחלקה </a:t>
            </a:r>
            <a:r>
              <a:rPr lang="en-US" sz="2500" dirty="0"/>
              <a:t>:Enemy</a:t>
            </a:r>
            <a:r>
              <a:rPr lang="he-IL" sz="2500" dirty="0"/>
              <a:t> </a:t>
            </a:r>
            <a:br>
              <a:rPr lang="he-IL" sz="2500" dirty="0"/>
            </a:br>
            <a:r>
              <a:rPr lang="he-IL" sz="2500" dirty="0"/>
              <a:t>אשר מכיל שדה של פעילות כלשהו (סטטית) מה שאומר שצריך להרשם לפעילות רק פעם אחת.</a:t>
            </a:r>
            <a:br>
              <a:rPr lang="he-IL" sz="2500" dirty="0"/>
            </a:br>
            <a:r>
              <a:rPr lang="he-IL" sz="2500" dirty="0"/>
              <a:t>ויש את המתודה </a:t>
            </a:r>
            <a:r>
              <a:rPr lang="en-US" sz="2500" dirty="0" err="1"/>
              <a:t>OnDisable</a:t>
            </a:r>
            <a:r>
              <a:rPr lang="he-IL" sz="2500" dirty="0"/>
              <a:t> כאשר היא מתבצעת היא שולחת בקשה לכל פונקציה שמנויה על האובייקט הנוכחי על מנת לעדכנו, או להתעדכן ממנו.</a:t>
            </a:r>
          </a:p>
        </p:txBody>
      </p:sp>
    </p:spTree>
    <p:extLst>
      <p:ext uri="{BB962C8B-B14F-4D97-AF65-F5344CB8AC3E}">
        <p14:creationId xmlns:p14="http://schemas.microsoft.com/office/powerpoint/2010/main" val="363894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22DA6D-5A03-4B20-B38E-F1A0909FACAE}"/>
              </a:ext>
            </a:extLst>
          </p:cNvPr>
          <p:cNvSpPr>
            <a:spLocks noGrp="1"/>
          </p:cNvSpPr>
          <p:nvPr>
            <p:ph type="title"/>
          </p:nvPr>
        </p:nvSpPr>
        <p:spPr>
          <a:xfrm>
            <a:off x="1549153" y="-357900"/>
            <a:ext cx="10515600" cy="1325563"/>
          </a:xfrm>
        </p:spPr>
        <p:txBody>
          <a:bodyPr/>
          <a:lstStyle/>
          <a:p>
            <a:pPr algn="r"/>
            <a:r>
              <a:rPr lang="he-IL" dirty="0"/>
              <a:t>הקדמה..</a:t>
            </a:r>
          </a:p>
        </p:txBody>
      </p:sp>
      <p:sp>
        <p:nvSpPr>
          <p:cNvPr id="3" name="מציין מיקום תוכן 2">
            <a:extLst>
              <a:ext uri="{FF2B5EF4-FFF2-40B4-BE49-F238E27FC236}">
                <a16:creationId xmlns:a16="http://schemas.microsoft.com/office/drawing/2014/main" id="{AFDFD77C-D984-4A82-B09A-4B8667B382B0}"/>
              </a:ext>
            </a:extLst>
          </p:cNvPr>
          <p:cNvSpPr>
            <a:spLocks noGrp="1"/>
          </p:cNvSpPr>
          <p:nvPr>
            <p:ph idx="1"/>
          </p:nvPr>
        </p:nvSpPr>
        <p:spPr>
          <a:xfrm>
            <a:off x="79899" y="648070"/>
            <a:ext cx="11984854" cy="6209930"/>
          </a:xfrm>
        </p:spPr>
        <p:txBody>
          <a:bodyPr>
            <a:noAutofit/>
          </a:bodyPr>
          <a:lstStyle/>
          <a:p>
            <a:pPr marL="0" indent="0" algn="r">
              <a:buNone/>
            </a:pPr>
            <a:r>
              <a:rPr lang="he-IL" sz="2400" dirty="0"/>
              <a:t>בשיעור זה נלמד על תבניות עיצוב ונלמד איך נוכל להשתמש בהם בשביל לעצב את המשחק שלנו מבחינה תכנותית נכונה יותר.</a:t>
            </a:r>
          </a:p>
          <a:p>
            <a:pPr marL="0" indent="0" algn="r">
              <a:buNone/>
            </a:pPr>
            <a:r>
              <a:rPr lang="he-IL" sz="2400" dirty="0"/>
              <a:t>בשיעור זה נלמד על התבניות הבאות:</a:t>
            </a:r>
          </a:p>
          <a:p>
            <a:pPr marL="0" indent="0" algn="r">
              <a:buNone/>
            </a:pPr>
            <a:r>
              <a:rPr lang="en-US" sz="1600" dirty="0"/>
              <a:t> </a:t>
            </a:r>
            <a:r>
              <a:rPr lang="en-US" sz="1700" dirty="0"/>
              <a:t>Command</a:t>
            </a:r>
          </a:p>
          <a:p>
            <a:pPr marL="0" indent="0" algn="r">
              <a:buNone/>
            </a:pPr>
            <a:r>
              <a:rPr lang="en-US" sz="1700" dirty="0"/>
              <a:t>Bytecode</a:t>
            </a:r>
          </a:p>
          <a:p>
            <a:pPr marL="0" indent="0" algn="r">
              <a:buNone/>
            </a:pPr>
            <a:r>
              <a:rPr lang="en-US" sz="1700" dirty="0"/>
              <a:t> Sandbox</a:t>
            </a:r>
          </a:p>
          <a:p>
            <a:pPr marL="0" indent="0" algn="r">
              <a:buNone/>
            </a:pPr>
            <a:r>
              <a:rPr lang="en-US" sz="1700" dirty="0" err="1"/>
              <a:t>TypeObject</a:t>
            </a:r>
            <a:endParaRPr lang="en-US" sz="1700" dirty="0"/>
          </a:p>
          <a:p>
            <a:pPr marL="0" indent="0" algn="r">
              <a:buNone/>
            </a:pPr>
            <a:r>
              <a:rPr lang="en-US" sz="1700" dirty="0" err="1"/>
              <a:t>Servicelocator</a:t>
            </a:r>
            <a:endParaRPr lang="en-US" sz="1700" dirty="0"/>
          </a:p>
          <a:p>
            <a:pPr marL="0" indent="0" algn="r">
              <a:buNone/>
            </a:pPr>
            <a:r>
              <a:rPr lang="en-US" sz="1700" dirty="0" err="1"/>
              <a:t>ObjectPool</a:t>
            </a:r>
            <a:endParaRPr lang="en-US" sz="1700" dirty="0"/>
          </a:p>
          <a:p>
            <a:pPr marL="0" indent="0" algn="r">
              <a:buNone/>
            </a:pPr>
            <a:r>
              <a:rPr lang="en-US" sz="1700" dirty="0" err="1"/>
              <a:t>SpatialPartition</a:t>
            </a:r>
            <a:endParaRPr lang="en-US" sz="1700" dirty="0"/>
          </a:p>
          <a:p>
            <a:pPr marL="0" indent="0" algn="r">
              <a:buNone/>
            </a:pPr>
            <a:r>
              <a:rPr lang="en-US" sz="1700" dirty="0"/>
              <a:t>Flyweight</a:t>
            </a:r>
          </a:p>
          <a:p>
            <a:pPr marL="0" indent="0" algn="r">
              <a:buNone/>
            </a:pPr>
            <a:r>
              <a:rPr lang="en-US" sz="1700" dirty="0"/>
              <a:t>Observer</a:t>
            </a:r>
          </a:p>
          <a:p>
            <a:pPr marL="0" indent="0" algn="r">
              <a:buNone/>
            </a:pPr>
            <a:r>
              <a:rPr lang="en-US" sz="1700" dirty="0"/>
              <a:t>Prototype</a:t>
            </a:r>
          </a:p>
          <a:p>
            <a:pPr marL="0" indent="0" algn="r">
              <a:buNone/>
            </a:pPr>
            <a:r>
              <a:rPr lang="en-US" sz="1700" dirty="0"/>
              <a:t>Singleton</a:t>
            </a:r>
          </a:p>
          <a:p>
            <a:pPr marL="0" indent="0" algn="r">
              <a:buNone/>
            </a:pPr>
            <a:r>
              <a:rPr lang="en-US" sz="1700" dirty="0"/>
              <a:t>State</a:t>
            </a:r>
          </a:p>
          <a:p>
            <a:pPr marL="0" indent="0" algn="r">
              <a:buNone/>
            </a:pPr>
            <a:r>
              <a:rPr lang="en-US" sz="1700" dirty="0" err="1"/>
              <a:t>DoubleBuffer</a:t>
            </a:r>
            <a:endParaRPr lang="en-US" sz="1700" dirty="0"/>
          </a:p>
          <a:p>
            <a:pPr marL="0" indent="0" algn="r">
              <a:buNone/>
            </a:pPr>
            <a:r>
              <a:rPr lang="en-US" sz="1700" dirty="0"/>
              <a:t>Update</a:t>
            </a:r>
            <a:endParaRPr lang="he-IL" sz="1700" dirty="0"/>
          </a:p>
        </p:txBody>
      </p:sp>
    </p:spTree>
    <p:extLst>
      <p:ext uri="{BB962C8B-B14F-4D97-AF65-F5344CB8AC3E}">
        <p14:creationId xmlns:p14="http://schemas.microsoft.com/office/powerpoint/2010/main" val="359113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AB26-1E28-4A7A-91AA-322AD6EBF0EB}"/>
              </a:ext>
            </a:extLst>
          </p:cNvPr>
          <p:cNvSpPr>
            <a:spLocks noGrp="1"/>
          </p:cNvSpPr>
          <p:nvPr>
            <p:ph type="ctrTitle"/>
          </p:nvPr>
        </p:nvSpPr>
        <p:spPr>
          <a:xfrm>
            <a:off x="947223" y="787791"/>
            <a:ext cx="9336259" cy="2764375"/>
          </a:xfrm>
        </p:spPr>
        <p:txBody>
          <a:bodyPr>
            <a:normAutofit/>
          </a:bodyPr>
          <a:lstStyle/>
          <a:p>
            <a:pPr algn="r" rtl="1"/>
            <a:r>
              <a:rPr lang="he-IL" sz="2500" dirty="0"/>
              <a:t>יש את המחלקה </a:t>
            </a:r>
            <a:r>
              <a:rPr lang="en-US" sz="2500" dirty="0"/>
              <a:t>:</a:t>
            </a:r>
            <a:r>
              <a:rPr lang="en-US" sz="2500" dirty="0" err="1"/>
              <a:t>StaticEventsController</a:t>
            </a:r>
            <a:br>
              <a:rPr lang="he-IL" sz="2500" dirty="0"/>
            </a:br>
            <a:r>
              <a:rPr lang="he-IL" sz="2500" dirty="0"/>
              <a:t>יש לה 3 שדות, אחד מייצג אוייב, שני מייצג ניקוד, השלישי מייצג כמות אוייבים שנהרגו.</a:t>
            </a:r>
            <a:br>
              <a:rPr lang="he-IL" sz="2500" dirty="0"/>
            </a:br>
            <a:r>
              <a:rPr lang="he-IL" sz="2500" dirty="0"/>
              <a:t>ישנה פונקציה שמעדכנת אם אויב נהרג, פונקציה שמייצרת אוייב שבהמשך יהרג, ופונקציה שמעדכנת את הניקוד, במידה ואוייב נהרג הניקוד יעלה ב1 עם תיאור של הרגת אויב (עם האויב שנהרג), והניקוד הוא:(הניקוד הנוכחי) .</a:t>
            </a:r>
          </a:p>
        </p:txBody>
      </p:sp>
    </p:spTree>
    <p:extLst>
      <p:ext uri="{BB962C8B-B14F-4D97-AF65-F5344CB8AC3E}">
        <p14:creationId xmlns:p14="http://schemas.microsoft.com/office/powerpoint/2010/main" val="398890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AB26-1E28-4A7A-91AA-322AD6EBF0EB}"/>
              </a:ext>
            </a:extLst>
          </p:cNvPr>
          <p:cNvSpPr>
            <a:spLocks noGrp="1"/>
          </p:cNvSpPr>
          <p:nvPr>
            <p:ph type="ctrTitle"/>
          </p:nvPr>
        </p:nvSpPr>
        <p:spPr>
          <a:xfrm>
            <a:off x="1059764" y="1167619"/>
            <a:ext cx="9336259" cy="2764375"/>
          </a:xfrm>
        </p:spPr>
        <p:txBody>
          <a:bodyPr>
            <a:normAutofit fontScale="90000"/>
          </a:bodyPr>
          <a:lstStyle/>
          <a:p>
            <a:pPr algn="r" rtl="1"/>
            <a:r>
              <a:rPr lang="he-IL" sz="2500" dirty="0"/>
              <a:t>יש את המחלקה </a:t>
            </a:r>
            <a:r>
              <a:rPr lang="en-US" sz="2800" dirty="0" err="1"/>
              <a:t>DifferentEventAlternatives</a:t>
            </a:r>
            <a:r>
              <a:rPr lang="he-IL" sz="2800" dirty="0"/>
              <a:t>:</a:t>
            </a:r>
            <a:br>
              <a:rPr lang="he-IL" sz="2800" dirty="0"/>
            </a:br>
            <a:r>
              <a:rPr lang="he-IL" sz="2800" dirty="0"/>
              <a:t>יש לה מנהל אירועים ( שמובנה ב </a:t>
            </a:r>
            <a:r>
              <a:rPr lang="en-US" sz="2800" dirty="0"/>
              <a:t>UNITY</a:t>
            </a:r>
            <a:r>
              <a:rPr lang="he-IL" sz="2800" dirty="0"/>
              <a:t>) שלא מקבל פרמטר,</a:t>
            </a:r>
            <a:r>
              <a:rPr lang="en-US" sz="2800" dirty="0"/>
              <a:t> </a:t>
            </a:r>
            <a:r>
              <a:rPr lang="he-IL" sz="2800" dirty="0"/>
              <a:t>יש מנהל אירועים שמקבל פרמטר</a:t>
            </a:r>
            <a:r>
              <a:rPr lang="en-US" sz="2800" dirty="0"/>
              <a:t>,</a:t>
            </a:r>
            <a:r>
              <a:rPr lang="he-IL" sz="2800" dirty="0"/>
              <a:t> ופעולה כלשהי שמקבלת 2 פרמטים.</a:t>
            </a:r>
            <a:br>
              <a:rPr lang="he-IL" sz="2800" dirty="0"/>
            </a:br>
            <a:r>
              <a:rPr lang="he-IL" sz="2800" dirty="0"/>
              <a:t>מחלקה זו בעצם מכילה אפשרויות שונות של אירועים שבהם נרצה להשתמש בתוכנית (ביוניטי יש אפשרות ליצור אירוע, ולנהל אותו בצורה מובנית</a:t>
            </a:r>
            <a:r>
              <a:rPr lang="en-US" sz="2800" dirty="0"/>
              <a:t>using </a:t>
            </a:r>
            <a:r>
              <a:rPr lang="en-US" sz="2800" dirty="0" err="1"/>
              <a:t>UnityEngine.Events</a:t>
            </a:r>
            <a:r>
              <a:rPr lang="he-IL" sz="2800" dirty="0"/>
              <a:t>). </a:t>
            </a:r>
            <a:br>
              <a:rPr lang="en-US" sz="2800" dirty="0"/>
            </a:br>
            <a:r>
              <a:rPr lang="he-IL" sz="2800" dirty="0"/>
              <a:t>למטה יש מימושים מה כל אירוע יבצע</a:t>
            </a:r>
            <a:r>
              <a:rPr lang="en-US" sz="2800" dirty="0"/>
              <a:t>\</a:t>
            </a:r>
            <a:r>
              <a:rPr lang="he-IL" sz="2800" dirty="0"/>
              <a:t>יעדכן ביחס לכל האובייקטים שרשומים לאירוע.</a:t>
            </a:r>
            <a:br>
              <a:rPr lang="en-US" sz="2800" dirty="0"/>
            </a:br>
            <a:endParaRPr lang="he-IL" sz="2500" dirty="0"/>
          </a:p>
        </p:txBody>
      </p:sp>
    </p:spTree>
    <p:extLst>
      <p:ext uri="{BB962C8B-B14F-4D97-AF65-F5344CB8AC3E}">
        <p14:creationId xmlns:p14="http://schemas.microsoft.com/office/powerpoint/2010/main" val="2962065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5062-67BF-4C87-AC74-AE61144DA647}"/>
              </a:ext>
            </a:extLst>
          </p:cNvPr>
          <p:cNvSpPr>
            <a:spLocks noGrp="1"/>
          </p:cNvSpPr>
          <p:nvPr>
            <p:ph type="ctrTitle"/>
          </p:nvPr>
        </p:nvSpPr>
        <p:spPr>
          <a:xfrm>
            <a:off x="1144172" y="742535"/>
            <a:ext cx="9144000" cy="2387600"/>
          </a:xfrm>
        </p:spPr>
        <p:txBody>
          <a:bodyPr/>
          <a:lstStyle/>
          <a:p>
            <a:pPr algn="r"/>
            <a:r>
              <a:rPr lang="en-US" b="1" dirty="0"/>
              <a:t>Prototype </a:t>
            </a:r>
            <a:r>
              <a:rPr lang="he-IL" b="1" dirty="0"/>
              <a:t>תבנית עיצוב-</a:t>
            </a:r>
          </a:p>
        </p:txBody>
      </p:sp>
    </p:spTree>
    <p:extLst>
      <p:ext uri="{BB962C8B-B14F-4D97-AF65-F5344CB8AC3E}">
        <p14:creationId xmlns:p14="http://schemas.microsoft.com/office/powerpoint/2010/main" val="260223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5062-67BF-4C87-AC74-AE61144DA647}"/>
              </a:ext>
            </a:extLst>
          </p:cNvPr>
          <p:cNvSpPr>
            <a:spLocks noGrp="1"/>
          </p:cNvSpPr>
          <p:nvPr>
            <p:ph type="ctrTitle"/>
          </p:nvPr>
        </p:nvSpPr>
        <p:spPr>
          <a:xfrm>
            <a:off x="1524000" y="1041400"/>
            <a:ext cx="9144000" cy="2387600"/>
          </a:xfrm>
        </p:spPr>
        <p:txBody>
          <a:bodyPr>
            <a:normAutofit/>
          </a:bodyPr>
          <a:lstStyle/>
          <a:p>
            <a:pPr algn="r"/>
            <a:r>
              <a:rPr lang="he-IL" sz="2500" dirty="0"/>
              <a:t>תבנית עיצוב זו מאפשרת לנו להסתיר בפני המשתמש את המורכבות של יצירת מופעים חדשים של אובייקט מסויים. הרעיון המרכזי בתבנית זו הוא להעתיק אובייקט קיים, ולא ליצור מופע חדש (דבר שעלול להיות פעולה יקרה וארוכה) האובייקט הקיים מהווה אבטיפוס ומכיל את מצב האובייקט.</a:t>
            </a:r>
            <a:r>
              <a:rPr lang="en-US" sz="2500" dirty="0"/>
              <a:t>  </a:t>
            </a:r>
            <a:br>
              <a:rPr lang="he-IL" sz="2500" dirty="0"/>
            </a:br>
            <a:r>
              <a:rPr lang="he-IL" sz="2500" dirty="0"/>
              <a:t>האובייקט המועתק יכול לשנות מאפיינים במידת הצורך, דבר החוסך משאבים וזמן יקר כאשר יצירת אובייקט היא תהליך כבד.</a:t>
            </a:r>
          </a:p>
        </p:txBody>
      </p:sp>
    </p:spTree>
    <p:extLst>
      <p:ext uri="{BB962C8B-B14F-4D97-AF65-F5344CB8AC3E}">
        <p14:creationId xmlns:p14="http://schemas.microsoft.com/office/powerpoint/2010/main" val="774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5062-67BF-4C87-AC74-AE61144DA647}"/>
              </a:ext>
            </a:extLst>
          </p:cNvPr>
          <p:cNvSpPr>
            <a:spLocks noGrp="1"/>
          </p:cNvSpPr>
          <p:nvPr>
            <p:ph type="ctrTitle"/>
          </p:nvPr>
        </p:nvSpPr>
        <p:spPr>
          <a:xfrm>
            <a:off x="3280117" y="1294226"/>
            <a:ext cx="5209735" cy="1093763"/>
          </a:xfrm>
        </p:spPr>
        <p:txBody>
          <a:bodyPr>
            <a:normAutofit/>
          </a:bodyPr>
          <a:lstStyle/>
          <a:p>
            <a:pPr algn="r"/>
            <a:r>
              <a:rPr lang="he-IL" b="1" dirty="0"/>
              <a:t>איך הקוד בנוי?</a:t>
            </a:r>
          </a:p>
        </p:txBody>
      </p:sp>
    </p:spTree>
    <p:extLst>
      <p:ext uri="{BB962C8B-B14F-4D97-AF65-F5344CB8AC3E}">
        <p14:creationId xmlns:p14="http://schemas.microsoft.com/office/powerpoint/2010/main" val="3578183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5062-67BF-4C87-AC74-AE61144DA647}"/>
              </a:ext>
            </a:extLst>
          </p:cNvPr>
          <p:cNvSpPr>
            <a:spLocks noGrp="1"/>
          </p:cNvSpPr>
          <p:nvPr>
            <p:ph type="ctrTitle"/>
          </p:nvPr>
        </p:nvSpPr>
        <p:spPr>
          <a:xfrm>
            <a:off x="2212157" y="315536"/>
            <a:ext cx="9144000" cy="2387600"/>
          </a:xfrm>
        </p:spPr>
        <p:txBody>
          <a:bodyPr>
            <a:normAutofit/>
          </a:bodyPr>
          <a:lstStyle/>
          <a:p>
            <a:pPr algn="r" rtl="1"/>
            <a:r>
              <a:rPr lang="he-IL" sz="2500" dirty="0"/>
              <a:t>ישנה המחלקה</a:t>
            </a:r>
            <a:r>
              <a:rPr lang="en-US" sz="2500" dirty="0"/>
              <a:t> </a:t>
            </a:r>
            <a:r>
              <a:rPr lang="he-IL" sz="2500" dirty="0"/>
              <a:t> </a:t>
            </a:r>
            <a:r>
              <a:rPr lang="en-US" sz="2500" dirty="0"/>
              <a:t>_Monster </a:t>
            </a:r>
            <a:r>
              <a:rPr lang="he-IL" sz="2500" dirty="0"/>
              <a:t> שהיא אבטיפוס שמייצג מפלצת, מי שיתשמש באבטיפוס זה יצטרך לדרוס את הפונקציות שהמחלקה</a:t>
            </a:r>
            <a:r>
              <a:rPr lang="en-US" sz="2500" dirty="0"/>
              <a:t> </a:t>
            </a:r>
            <a:r>
              <a:rPr lang="he-IL" sz="2500" dirty="0"/>
              <a:t>"מפלצת" מכילה שזה </a:t>
            </a:r>
            <a:r>
              <a:rPr lang="en-US" sz="2500" dirty="0"/>
              <a:t>CLONE , TALK</a:t>
            </a:r>
            <a:r>
              <a:rPr lang="he-IL" sz="2500" dirty="0"/>
              <a:t>.</a:t>
            </a:r>
            <a:br>
              <a:rPr lang="he-IL" sz="2500" dirty="0"/>
            </a:br>
            <a:endParaRPr lang="he-IL" sz="2500" dirty="0"/>
          </a:p>
        </p:txBody>
      </p:sp>
    </p:spTree>
    <p:extLst>
      <p:ext uri="{BB962C8B-B14F-4D97-AF65-F5344CB8AC3E}">
        <p14:creationId xmlns:p14="http://schemas.microsoft.com/office/powerpoint/2010/main" val="323390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5062-67BF-4C87-AC74-AE61144DA647}"/>
              </a:ext>
            </a:extLst>
          </p:cNvPr>
          <p:cNvSpPr>
            <a:spLocks noGrp="1"/>
          </p:cNvSpPr>
          <p:nvPr>
            <p:ph type="ctrTitle"/>
          </p:nvPr>
        </p:nvSpPr>
        <p:spPr>
          <a:xfrm>
            <a:off x="2014194" y="796303"/>
            <a:ext cx="9144000" cy="2387600"/>
          </a:xfrm>
        </p:spPr>
        <p:txBody>
          <a:bodyPr>
            <a:normAutofit/>
          </a:bodyPr>
          <a:lstStyle/>
          <a:p>
            <a:pPr algn="r" rtl="1"/>
            <a:r>
              <a:rPr lang="he-IL" sz="2500" dirty="0"/>
              <a:t>ישנה המחלקה </a:t>
            </a:r>
            <a:r>
              <a:rPr lang="en-US" sz="2500" dirty="0"/>
              <a:t>Ghost</a:t>
            </a:r>
            <a:r>
              <a:rPr lang="he-IL" sz="2500" dirty="0"/>
              <a:t> שמכילה את השדות שלה (חיים, מהירות) וכאשר רוצים ליצור אובייקט מסוג "רוח" ולסוך בזמן ומשאבים, אז משתמשים בפונקציה </a:t>
            </a:r>
            <a:r>
              <a:rPr lang="en-US" sz="2500" dirty="0"/>
              <a:t>Clone</a:t>
            </a:r>
            <a:r>
              <a:rPr lang="he-IL" sz="2500" dirty="0"/>
              <a:t> כאשר רוצים "לדבר" אז דורסים את המטודה </a:t>
            </a:r>
            <a:r>
              <a:rPr lang="en-US" sz="2500" dirty="0"/>
              <a:t> Talk</a:t>
            </a:r>
            <a:r>
              <a:rPr lang="he-IL" sz="2500" dirty="0"/>
              <a:t> לפי התיאור הנדרש עבור המחלקה "רוח".</a:t>
            </a:r>
          </a:p>
        </p:txBody>
      </p:sp>
    </p:spTree>
    <p:extLst>
      <p:ext uri="{BB962C8B-B14F-4D97-AF65-F5344CB8AC3E}">
        <p14:creationId xmlns:p14="http://schemas.microsoft.com/office/powerpoint/2010/main" val="3678228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5062-67BF-4C87-AC74-AE61144DA647}"/>
              </a:ext>
            </a:extLst>
          </p:cNvPr>
          <p:cNvSpPr>
            <a:spLocks noGrp="1"/>
          </p:cNvSpPr>
          <p:nvPr>
            <p:ph type="ctrTitle"/>
          </p:nvPr>
        </p:nvSpPr>
        <p:spPr>
          <a:xfrm>
            <a:off x="1524000" y="1041400"/>
            <a:ext cx="9144000" cy="2387600"/>
          </a:xfrm>
        </p:spPr>
        <p:txBody>
          <a:bodyPr>
            <a:normAutofit/>
          </a:bodyPr>
          <a:lstStyle/>
          <a:p>
            <a:pPr algn="r" rtl="1"/>
            <a:r>
              <a:rPr lang="he-IL" sz="2500" dirty="0"/>
              <a:t>ישנה המחלקה </a:t>
            </a:r>
            <a:r>
              <a:rPr lang="en-US" sz="2500" dirty="0"/>
              <a:t>Ghost</a:t>
            </a:r>
            <a:r>
              <a:rPr lang="he-IL" sz="2500" dirty="0"/>
              <a:t> שמכילה את השדות שלה (חיים, מהירות) וכאשר רוצים ליצור אובייקט מסוג "רוח" ולסוך בזמן ומשאבים, אז משתמשים בפונקציה </a:t>
            </a:r>
            <a:r>
              <a:rPr lang="en-US" sz="2500" dirty="0"/>
              <a:t>Clone</a:t>
            </a:r>
            <a:r>
              <a:rPr lang="he-IL" sz="2500" dirty="0"/>
              <a:t> כאשר רוצים "לדבר" אז דורסים את המטודה </a:t>
            </a:r>
            <a:r>
              <a:rPr lang="en-US" sz="2500" dirty="0"/>
              <a:t> Talk</a:t>
            </a:r>
            <a:r>
              <a:rPr lang="he-IL" sz="2500" dirty="0"/>
              <a:t> לפי התיאור הנדרש עבור המחלקה "רוח".</a:t>
            </a:r>
            <a:br>
              <a:rPr lang="he-IL" sz="2500" dirty="0"/>
            </a:br>
            <a:r>
              <a:rPr lang="he-IL" sz="2500" dirty="0">
                <a:solidFill>
                  <a:srgbClr val="FF0000"/>
                </a:solidFill>
              </a:rPr>
              <a:t>באותו אופן בדיוק עבור המחלקות </a:t>
            </a:r>
            <a:r>
              <a:rPr lang="en-US" sz="2500" dirty="0">
                <a:solidFill>
                  <a:srgbClr val="FF0000"/>
                </a:solidFill>
              </a:rPr>
              <a:t>Sorcerer </a:t>
            </a:r>
            <a:r>
              <a:rPr lang="he-IL" sz="2500" dirty="0">
                <a:solidFill>
                  <a:srgbClr val="FF0000"/>
                </a:solidFill>
              </a:rPr>
              <a:t> , </a:t>
            </a:r>
            <a:r>
              <a:rPr lang="en-US" sz="2500" dirty="0">
                <a:solidFill>
                  <a:srgbClr val="FF0000"/>
                </a:solidFill>
              </a:rPr>
              <a:t>Demon</a:t>
            </a:r>
            <a:r>
              <a:rPr lang="he-IL" sz="2500" dirty="0">
                <a:solidFill>
                  <a:srgbClr val="FF0000"/>
                </a:solidFill>
              </a:rPr>
              <a:t>.</a:t>
            </a:r>
          </a:p>
        </p:txBody>
      </p:sp>
    </p:spTree>
    <p:extLst>
      <p:ext uri="{BB962C8B-B14F-4D97-AF65-F5344CB8AC3E}">
        <p14:creationId xmlns:p14="http://schemas.microsoft.com/office/powerpoint/2010/main" val="2003240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5062-67BF-4C87-AC74-AE61144DA647}"/>
              </a:ext>
            </a:extLst>
          </p:cNvPr>
          <p:cNvSpPr>
            <a:spLocks noGrp="1"/>
          </p:cNvSpPr>
          <p:nvPr>
            <p:ph type="ctrTitle"/>
          </p:nvPr>
        </p:nvSpPr>
        <p:spPr>
          <a:xfrm>
            <a:off x="1524000" y="1041400"/>
            <a:ext cx="9144000" cy="2387600"/>
          </a:xfrm>
        </p:spPr>
        <p:txBody>
          <a:bodyPr>
            <a:normAutofit/>
          </a:bodyPr>
          <a:lstStyle/>
          <a:p>
            <a:pPr algn="r" rtl="1"/>
            <a:r>
              <a:rPr lang="he-IL" sz="2500" dirty="0"/>
              <a:t>המחלקה:</a:t>
            </a:r>
            <a:r>
              <a:rPr lang="en-US" sz="2500" dirty="0"/>
              <a:t> </a:t>
            </a:r>
            <a:r>
              <a:rPr lang="en-US" sz="2500" dirty="0" err="1"/>
              <a:t>Spawner</a:t>
            </a:r>
            <a:br>
              <a:rPr lang="he-IL" sz="2500" dirty="0"/>
            </a:br>
            <a:r>
              <a:rPr lang="he-IL" sz="2500" dirty="0"/>
              <a:t>מכילה מופע של </a:t>
            </a:r>
            <a:r>
              <a:rPr lang="en-US" sz="2500" dirty="0"/>
              <a:t>Monster</a:t>
            </a:r>
            <a:r>
              <a:rPr lang="he-IL" sz="2500" dirty="0"/>
              <a:t>_ (</a:t>
            </a:r>
            <a:r>
              <a:rPr lang="en-US" sz="2500" dirty="0"/>
              <a:t>Ghost, Sorcerer, Demon</a:t>
            </a:r>
            <a:r>
              <a:rPr lang="he-IL" sz="2500" dirty="0"/>
              <a:t>) כאשר רוצים לזמן "מפלצת" חדשה משתמשים ב </a:t>
            </a:r>
            <a:r>
              <a:rPr lang="en-US" sz="2500" dirty="0"/>
              <a:t>Clone</a:t>
            </a:r>
            <a:r>
              <a:rPr lang="he-IL" sz="2500" dirty="0"/>
              <a:t> על המופע של </a:t>
            </a:r>
            <a:r>
              <a:rPr lang="en-US" sz="2500" dirty="0"/>
              <a:t>_Monster</a:t>
            </a:r>
            <a:r>
              <a:rPr lang="he-IL" sz="2500" dirty="0"/>
              <a:t>.</a:t>
            </a:r>
          </a:p>
        </p:txBody>
      </p:sp>
    </p:spTree>
    <p:extLst>
      <p:ext uri="{BB962C8B-B14F-4D97-AF65-F5344CB8AC3E}">
        <p14:creationId xmlns:p14="http://schemas.microsoft.com/office/powerpoint/2010/main" val="3144357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5062-67BF-4C87-AC74-AE61144DA647}"/>
              </a:ext>
            </a:extLst>
          </p:cNvPr>
          <p:cNvSpPr>
            <a:spLocks noGrp="1"/>
          </p:cNvSpPr>
          <p:nvPr>
            <p:ph type="ctrTitle"/>
          </p:nvPr>
        </p:nvSpPr>
        <p:spPr>
          <a:xfrm>
            <a:off x="1467729" y="1139484"/>
            <a:ext cx="9547274" cy="2908495"/>
          </a:xfrm>
        </p:spPr>
        <p:txBody>
          <a:bodyPr>
            <a:normAutofit fontScale="90000"/>
          </a:bodyPr>
          <a:lstStyle/>
          <a:p>
            <a:pPr algn="r" rtl="1"/>
            <a:r>
              <a:rPr lang="he-IL" sz="2500" dirty="0"/>
              <a:t>המחלקה: </a:t>
            </a:r>
            <a:r>
              <a:rPr lang="en-US" sz="2500" dirty="0" err="1"/>
              <a:t>SpawnController</a:t>
            </a:r>
            <a:r>
              <a:rPr lang="he-IL" sz="2500" dirty="0"/>
              <a:t>:</a:t>
            </a:r>
            <a:br>
              <a:rPr lang="he-IL" sz="2500" dirty="0"/>
            </a:br>
            <a:r>
              <a:rPr lang="he-IL" sz="2500" dirty="0"/>
              <a:t>מכילה מופע של המחלקה </a:t>
            </a:r>
            <a:r>
              <a:rPr lang="en-US" sz="2500" dirty="0"/>
              <a:t>Demon, Ghost, Sorcerer</a:t>
            </a:r>
            <a:r>
              <a:rPr lang="he-IL" sz="2500" dirty="0"/>
              <a:t>.</a:t>
            </a:r>
            <a:br>
              <a:rPr lang="he-IL" sz="2500" dirty="0"/>
            </a:br>
            <a:r>
              <a:rPr lang="he-IL" sz="2500" dirty="0"/>
              <a:t>מכילה מערך של אובייקטים מסוג </a:t>
            </a:r>
            <a:r>
              <a:rPr lang="en-US" sz="2500" dirty="0" err="1"/>
              <a:t>Spawner</a:t>
            </a:r>
            <a:r>
              <a:rPr lang="he-IL" sz="2500" dirty="0"/>
              <a:t> אשר תכיל את המפלצות השונות אותן נרצה לזמן.</a:t>
            </a:r>
            <a:br>
              <a:rPr lang="he-IL" sz="2500" dirty="0"/>
            </a:br>
            <a:r>
              <a:rPr lang="he-IL" sz="2500" dirty="0"/>
              <a:t>בפונקציה </a:t>
            </a:r>
            <a:r>
              <a:rPr lang="en-US" sz="2500" dirty="0"/>
              <a:t>Start</a:t>
            </a:r>
            <a:r>
              <a:rPr lang="he-IL" sz="2500" dirty="0"/>
              <a:t> מאתחלים את שלושת המופעים </a:t>
            </a:r>
            <a:r>
              <a:rPr lang="en-US" sz="2500" dirty="0"/>
              <a:t>Demon, Ghost, Sorcerer</a:t>
            </a:r>
            <a:r>
              <a:rPr lang="he-IL" sz="2500" dirty="0"/>
              <a:t>. ומכניסים אותם למערך "</a:t>
            </a:r>
            <a:r>
              <a:rPr lang="en-US" sz="2500" dirty="0" err="1"/>
              <a:t>Spawner</a:t>
            </a:r>
            <a:r>
              <a:rPr lang="he-IL" sz="2500" dirty="0"/>
              <a:t>"</a:t>
            </a:r>
            <a:r>
              <a:rPr lang="en-US" sz="2500" dirty="0"/>
              <a:t> </a:t>
            </a:r>
            <a:r>
              <a:rPr lang="he-IL" sz="2500" dirty="0"/>
              <a:t>.</a:t>
            </a:r>
            <a:br>
              <a:rPr lang="he-IL" sz="2500" dirty="0"/>
            </a:br>
            <a:r>
              <a:rPr lang="he-IL" sz="2500" dirty="0"/>
              <a:t>הקוד שלא נמצא בהערות ב </a:t>
            </a:r>
            <a:r>
              <a:rPr lang="en-US" sz="2500" dirty="0"/>
              <a:t>Update </a:t>
            </a:r>
            <a:r>
              <a:rPr lang="he-IL" sz="2500" dirty="0"/>
              <a:t> גורם לכך שכאשר נלחץ על המקש רווח</a:t>
            </a:r>
            <a:r>
              <a:rPr lang="en-US" sz="2500" dirty="0"/>
              <a:t>Space) </a:t>
            </a:r>
            <a:r>
              <a:rPr lang="he-IL" sz="2500" dirty="0"/>
              <a:t>) ניצור </a:t>
            </a:r>
            <a:r>
              <a:rPr lang="en-US" sz="2500" dirty="0"/>
              <a:t>Ghost</a:t>
            </a:r>
            <a:r>
              <a:rPr lang="he-IL" sz="2500" dirty="0"/>
              <a:t> חדשה וישתמש במטודה של דיבור.</a:t>
            </a:r>
            <a:br>
              <a:rPr lang="he-IL" sz="2500" dirty="0"/>
            </a:br>
            <a:r>
              <a:rPr lang="he-IL" sz="2500" dirty="0"/>
              <a:t>הקוד שבהערות מהווה דוגמא איך ליצור מפלצת בצורה אקראית (מתוך המערך של </a:t>
            </a:r>
            <a:r>
              <a:rPr lang="en-US" sz="2500" dirty="0" err="1"/>
              <a:t>Spawner</a:t>
            </a:r>
            <a:r>
              <a:rPr lang="he-IL" sz="2500" dirty="0"/>
              <a:t>).</a:t>
            </a:r>
          </a:p>
        </p:txBody>
      </p:sp>
    </p:spTree>
    <p:extLst>
      <p:ext uri="{BB962C8B-B14F-4D97-AF65-F5344CB8AC3E}">
        <p14:creationId xmlns:p14="http://schemas.microsoft.com/office/powerpoint/2010/main" val="47308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2279374" y="1192697"/>
            <a:ext cx="7050157" cy="3339546"/>
          </a:xfrm>
        </p:spPr>
        <p:txBody>
          <a:bodyPr>
            <a:normAutofit fontScale="90000"/>
          </a:bodyPr>
          <a:lstStyle/>
          <a:p>
            <a:pPr algn="r"/>
            <a:br>
              <a:rPr lang="he-IL" b="1" dirty="0"/>
            </a:br>
            <a:r>
              <a:rPr lang="en-US" b="1" dirty="0"/>
              <a:t>Command</a:t>
            </a:r>
            <a:r>
              <a:rPr lang="he-IL" b="1"/>
              <a:t> תבנית עיצוב - </a:t>
            </a:r>
            <a:r>
              <a:rPr lang="en-US" b="1" dirty="0"/>
              <a:t> </a:t>
            </a:r>
            <a:br>
              <a:rPr lang="en-US" b="1" dirty="0"/>
            </a:br>
            <a:br>
              <a:rPr lang="en-US" b="1" dirty="0"/>
            </a:br>
            <a:endParaRPr lang="he-IL" dirty="0"/>
          </a:p>
        </p:txBody>
      </p:sp>
    </p:spTree>
    <p:extLst>
      <p:ext uri="{BB962C8B-B14F-4D97-AF65-F5344CB8AC3E}">
        <p14:creationId xmlns:p14="http://schemas.microsoft.com/office/powerpoint/2010/main" val="1286561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4749-8457-4005-A1C1-3DB3D5FF9690}"/>
              </a:ext>
            </a:extLst>
          </p:cNvPr>
          <p:cNvSpPr>
            <a:spLocks noGrp="1"/>
          </p:cNvSpPr>
          <p:nvPr>
            <p:ph type="ctrTitle"/>
          </p:nvPr>
        </p:nvSpPr>
        <p:spPr>
          <a:xfrm>
            <a:off x="1116036" y="1041400"/>
            <a:ext cx="9144000" cy="2387600"/>
          </a:xfrm>
        </p:spPr>
        <p:txBody>
          <a:bodyPr/>
          <a:lstStyle/>
          <a:p>
            <a:pPr algn="r" rtl="1"/>
            <a:r>
              <a:rPr lang="he-IL" b="1" dirty="0"/>
              <a:t>תבנית עיצוב-</a:t>
            </a:r>
            <a:r>
              <a:rPr lang="en-US" b="1" dirty="0"/>
              <a:t>Singleton </a:t>
            </a:r>
            <a:br>
              <a:rPr lang="en-US" b="1" dirty="0"/>
            </a:br>
            <a:endParaRPr lang="he-IL" b="1" dirty="0"/>
          </a:p>
        </p:txBody>
      </p:sp>
    </p:spTree>
    <p:extLst>
      <p:ext uri="{BB962C8B-B14F-4D97-AF65-F5344CB8AC3E}">
        <p14:creationId xmlns:p14="http://schemas.microsoft.com/office/powerpoint/2010/main" val="19190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4749-8457-4005-A1C1-3DB3D5FF9690}"/>
              </a:ext>
            </a:extLst>
          </p:cNvPr>
          <p:cNvSpPr>
            <a:spLocks noGrp="1"/>
          </p:cNvSpPr>
          <p:nvPr>
            <p:ph type="ctrTitle"/>
          </p:nvPr>
        </p:nvSpPr>
        <p:spPr>
          <a:xfrm>
            <a:off x="1786597" y="1927274"/>
            <a:ext cx="8473439" cy="1501726"/>
          </a:xfrm>
        </p:spPr>
        <p:txBody>
          <a:bodyPr>
            <a:normAutofit/>
          </a:bodyPr>
          <a:lstStyle/>
          <a:p>
            <a:pPr algn="r" rtl="1"/>
            <a:r>
              <a:rPr lang="he-IL" sz="2500" dirty="0"/>
              <a:t>מטרת תבנית עיצוב זו, היא לגרום ליצירת מופע אחד ויחיד של מחלקה כלשהי.</a:t>
            </a:r>
            <a:br>
              <a:rPr lang="he-IL" sz="2500" dirty="0"/>
            </a:br>
            <a:endParaRPr lang="he-IL" sz="2500" dirty="0"/>
          </a:p>
        </p:txBody>
      </p:sp>
    </p:spTree>
    <p:extLst>
      <p:ext uri="{BB962C8B-B14F-4D97-AF65-F5344CB8AC3E}">
        <p14:creationId xmlns:p14="http://schemas.microsoft.com/office/powerpoint/2010/main" val="3498348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4749-8457-4005-A1C1-3DB3D5FF9690}"/>
              </a:ext>
            </a:extLst>
          </p:cNvPr>
          <p:cNvSpPr>
            <a:spLocks noGrp="1"/>
          </p:cNvSpPr>
          <p:nvPr>
            <p:ph type="ctrTitle"/>
          </p:nvPr>
        </p:nvSpPr>
        <p:spPr>
          <a:xfrm>
            <a:off x="3319975" y="2138289"/>
            <a:ext cx="5195667" cy="1290711"/>
          </a:xfrm>
        </p:spPr>
        <p:txBody>
          <a:bodyPr>
            <a:normAutofit/>
          </a:bodyPr>
          <a:lstStyle/>
          <a:p>
            <a:pPr algn="r" rtl="1"/>
            <a:r>
              <a:rPr lang="he-IL" b="1" dirty="0"/>
              <a:t>איך הקוד בנוי?</a:t>
            </a:r>
          </a:p>
        </p:txBody>
      </p:sp>
    </p:spTree>
    <p:extLst>
      <p:ext uri="{BB962C8B-B14F-4D97-AF65-F5344CB8AC3E}">
        <p14:creationId xmlns:p14="http://schemas.microsoft.com/office/powerpoint/2010/main" val="2102493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4749-8457-4005-A1C1-3DB3D5FF9690}"/>
              </a:ext>
            </a:extLst>
          </p:cNvPr>
          <p:cNvSpPr>
            <a:spLocks noGrp="1"/>
          </p:cNvSpPr>
          <p:nvPr>
            <p:ph type="ctrTitle"/>
          </p:nvPr>
        </p:nvSpPr>
        <p:spPr>
          <a:xfrm>
            <a:off x="471268" y="1051560"/>
            <a:ext cx="11249464" cy="2377440"/>
          </a:xfrm>
        </p:spPr>
        <p:txBody>
          <a:bodyPr>
            <a:normAutofit/>
          </a:bodyPr>
          <a:lstStyle/>
          <a:p>
            <a:pPr algn="r" rtl="1"/>
            <a:r>
              <a:rPr lang="he-IL" sz="2500" dirty="0"/>
              <a:t>המחלקה:</a:t>
            </a:r>
            <a:r>
              <a:rPr lang="en-US" sz="2500" dirty="0" err="1"/>
              <a:t>SingletonUnity</a:t>
            </a:r>
            <a:r>
              <a:rPr lang="he-IL" sz="2500" dirty="0"/>
              <a:t>:</a:t>
            </a:r>
            <a:br>
              <a:rPr lang="en-US" sz="2500" dirty="0"/>
            </a:br>
            <a:r>
              <a:rPr lang="he-IL" sz="2500" dirty="0"/>
              <a:t>מכילה מופע מסוג המחלקה אשר הוא </a:t>
            </a:r>
            <a:r>
              <a:rPr lang="en-US" sz="2500" dirty="0"/>
              <a:t>Null</a:t>
            </a:r>
            <a:r>
              <a:rPr lang="he-IL" sz="2500" dirty="0"/>
              <a:t>. כאשר מנסים ליצור אובייקט מסוג המחלקה אשר יורשת מ </a:t>
            </a:r>
            <a:r>
              <a:rPr lang="en-US" sz="2500" dirty="0" err="1"/>
              <a:t>MonoBehaviour</a:t>
            </a:r>
            <a:r>
              <a:rPr lang="he-IL" sz="2500" dirty="0"/>
              <a:t> לא ניתן להשתמש במילת מפתח כדי ליצור סינגלטון, אז צריך להוסיף את הסקריפט הזה ידנית לתוך ה </a:t>
            </a:r>
            <a:r>
              <a:rPr lang="en-US" sz="2500" dirty="0" err="1"/>
              <a:t>GameObject</a:t>
            </a:r>
            <a:r>
              <a:rPr lang="he-IL" sz="2500" dirty="0"/>
              <a:t>, ולמצוא את כל המופעים ולמחוק אותם, וליצור אובייקט יחיד כדי למנוע באגים או התנהגות לא צפויה. ולבסוף להחזיר את האובייקט היחיד לו ציפינו. </a:t>
            </a:r>
          </a:p>
        </p:txBody>
      </p:sp>
    </p:spTree>
    <p:extLst>
      <p:ext uri="{BB962C8B-B14F-4D97-AF65-F5344CB8AC3E}">
        <p14:creationId xmlns:p14="http://schemas.microsoft.com/office/powerpoint/2010/main" val="3530477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4749-8457-4005-A1C1-3DB3D5FF9690}"/>
              </a:ext>
            </a:extLst>
          </p:cNvPr>
          <p:cNvSpPr>
            <a:spLocks noGrp="1"/>
          </p:cNvSpPr>
          <p:nvPr>
            <p:ph type="ctrTitle"/>
          </p:nvPr>
        </p:nvSpPr>
        <p:spPr>
          <a:xfrm>
            <a:off x="554296" y="707010"/>
            <a:ext cx="11398891" cy="2520582"/>
          </a:xfrm>
        </p:spPr>
        <p:txBody>
          <a:bodyPr>
            <a:normAutofit/>
          </a:bodyPr>
          <a:lstStyle/>
          <a:p>
            <a:pPr algn="r" rtl="1"/>
            <a:r>
              <a:rPr lang="he-IL" sz="2500" dirty="0"/>
              <a:t>המחלקה </a:t>
            </a:r>
            <a:r>
              <a:rPr lang="en-US" sz="2500" dirty="0"/>
              <a:t>:</a:t>
            </a:r>
            <a:r>
              <a:rPr lang="en-US" sz="2500" dirty="0" err="1"/>
              <a:t>SingletonCSharp</a:t>
            </a:r>
            <a:br>
              <a:rPr lang="he-IL" sz="2500" dirty="0"/>
            </a:br>
            <a:r>
              <a:rPr lang="he-IL" sz="2500" dirty="0"/>
              <a:t>מכיל מופע שמאותחל להיות </a:t>
            </a:r>
            <a:r>
              <a:rPr lang="en-US" sz="2500" dirty="0"/>
              <a:t>.Null</a:t>
            </a:r>
            <a:r>
              <a:rPr lang="he-IL" sz="2500" dirty="0"/>
              <a:t> כאשר מנסים ליצור אובייקט חדש מסוג המחלקה, נשאלת שאלה האם המופע עדיין </a:t>
            </a:r>
            <a:r>
              <a:rPr lang="en-US" sz="2500" dirty="0"/>
              <a:t>Null</a:t>
            </a:r>
            <a:r>
              <a:rPr lang="he-IL" sz="2500" dirty="0"/>
              <a:t> או נוצר כבר.</a:t>
            </a:r>
            <a:br>
              <a:rPr lang="he-IL" sz="2500" dirty="0"/>
            </a:br>
            <a:r>
              <a:rPr lang="he-IL" sz="2500" dirty="0"/>
              <a:t>אם המופע </a:t>
            </a:r>
            <a:r>
              <a:rPr lang="en-US" sz="2500" dirty="0"/>
              <a:t>Null</a:t>
            </a:r>
            <a:r>
              <a:rPr lang="he-IL" sz="2500" dirty="0"/>
              <a:t> אז יווצר אובייקט חדש ויוחזר, אם האובייקט לא </a:t>
            </a:r>
            <a:r>
              <a:rPr lang="en-US" sz="2500" dirty="0"/>
              <a:t>Null</a:t>
            </a:r>
            <a:r>
              <a:rPr lang="he-IL" sz="2500" dirty="0"/>
              <a:t> אז יוחזר המופע שכבר נוצר בעבר.</a:t>
            </a:r>
            <a:br>
              <a:rPr lang="he-IL" sz="2500" dirty="0"/>
            </a:br>
            <a:r>
              <a:rPr lang="he-IL" sz="2500" dirty="0"/>
              <a:t>קוד ספציפי זה, הוא לא בטוח לריבוי תהליכים. הסבר כיצד להפוך ל כן בטוח נמצא באתר הבא:</a:t>
            </a:r>
            <a:br>
              <a:rPr lang="he-IL" sz="2500" dirty="0"/>
            </a:br>
            <a:r>
              <a:rPr lang="en-US" sz="2500" dirty="0">
                <a:hlinkClick r:id="rId2"/>
              </a:rPr>
              <a:t>https://csharpindepth.com/articles/singleton</a:t>
            </a:r>
            <a:r>
              <a:rPr lang="he-IL" sz="2500" dirty="0"/>
              <a:t> .</a:t>
            </a:r>
          </a:p>
        </p:txBody>
      </p:sp>
    </p:spTree>
    <p:extLst>
      <p:ext uri="{BB962C8B-B14F-4D97-AF65-F5344CB8AC3E}">
        <p14:creationId xmlns:p14="http://schemas.microsoft.com/office/powerpoint/2010/main" val="29385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4749-8457-4005-A1C1-3DB3D5FF9690}"/>
              </a:ext>
            </a:extLst>
          </p:cNvPr>
          <p:cNvSpPr>
            <a:spLocks noGrp="1"/>
          </p:cNvSpPr>
          <p:nvPr>
            <p:ph type="ctrTitle"/>
          </p:nvPr>
        </p:nvSpPr>
        <p:spPr>
          <a:xfrm>
            <a:off x="1121788" y="311085"/>
            <a:ext cx="10781509" cy="3416128"/>
          </a:xfrm>
        </p:spPr>
        <p:txBody>
          <a:bodyPr>
            <a:normAutofit/>
          </a:bodyPr>
          <a:lstStyle/>
          <a:p>
            <a:pPr algn="r" rtl="1"/>
            <a:r>
              <a:rPr lang="he-IL" sz="2500" dirty="0"/>
              <a:t>המחלקה: </a:t>
            </a:r>
            <a:r>
              <a:rPr lang="en-US" sz="2500" dirty="0" err="1"/>
              <a:t>GameController</a:t>
            </a:r>
            <a:br>
              <a:rPr lang="en-US" sz="2500" dirty="0"/>
            </a:br>
            <a:r>
              <a:rPr lang="he-IL" sz="2500" dirty="0"/>
              <a:t>מראה כיצד המתודה </a:t>
            </a:r>
            <a:r>
              <a:rPr lang="en-US" sz="2500" dirty="0" err="1"/>
              <a:t>TestCSharpSingleton</a:t>
            </a:r>
            <a:r>
              <a:rPr lang="he-IL" sz="2500" dirty="0"/>
              <a:t> לא פועלת כראוי, מהסיבה הבאה: המתודה ליצירת מופע (יחיד) של </a:t>
            </a:r>
            <a:r>
              <a:rPr lang="en-US" sz="2500" dirty="0" err="1"/>
              <a:t>SingletonCSharp</a:t>
            </a:r>
            <a:r>
              <a:rPr lang="he-IL" sz="2500" dirty="0"/>
              <a:t> היא מוגדרת כ "פרטית" ולכן לא ניתן לגשת אל המטודה. הדרך הנוכונה היא להשתמש ב </a:t>
            </a:r>
            <a:r>
              <a:rPr lang="en-US" sz="2500" dirty="0"/>
              <a:t>Instance</a:t>
            </a:r>
            <a:r>
              <a:rPr lang="he-IL" sz="2500" dirty="0"/>
              <a:t> כדי שהיא תיגש למטודה הפרטית ותיצור במידת הצורך את המופע היחיד כראוי.</a:t>
            </a:r>
            <a:br>
              <a:rPr lang="he-IL" sz="2500" dirty="0"/>
            </a:br>
            <a:r>
              <a:rPr lang="he-IL" sz="2500" dirty="0"/>
              <a:t>בנוסף ניתן לראות כיצד ליצור מופע בצורה תקינה עבור מופע המחלקה </a:t>
            </a:r>
            <a:r>
              <a:rPr lang="en-US" sz="2500" dirty="0" err="1"/>
              <a:t>TestUnitySingleton</a:t>
            </a:r>
            <a:r>
              <a:rPr lang="he-IL" sz="2500" dirty="0"/>
              <a:t> על יידי שימוש במילה </a:t>
            </a:r>
            <a:r>
              <a:rPr lang="en-US" sz="2500" dirty="0"/>
              <a:t>Instance</a:t>
            </a:r>
            <a:r>
              <a:rPr lang="he-IL" sz="2500" dirty="0"/>
              <a:t> בצורה הבאה:</a:t>
            </a:r>
            <a:r>
              <a:rPr lang="en-US" sz="2500" dirty="0"/>
              <a:t> .</a:t>
            </a:r>
            <a:r>
              <a:rPr lang="en-US" sz="2500" dirty="0" err="1"/>
              <a:t>TestUnitySingleton.Instance</a:t>
            </a:r>
            <a:endParaRPr lang="he-IL" sz="2500" dirty="0"/>
          </a:p>
        </p:txBody>
      </p:sp>
    </p:spTree>
    <p:extLst>
      <p:ext uri="{BB962C8B-B14F-4D97-AF65-F5344CB8AC3E}">
        <p14:creationId xmlns:p14="http://schemas.microsoft.com/office/powerpoint/2010/main" val="1899022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2545829" y="2068642"/>
            <a:ext cx="6740577" cy="1066566"/>
          </a:xfrm>
        </p:spPr>
        <p:txBody>
          <a:bodyPr/>
          <a:lstStyle/>
          <a:p>
            <a:pPr algn="r"/>
            <a:r>
              <a:rPr lang="en-US" b="1" dirty="0"/>
              <a:t>State </a:t>
            </a:r>
            <a:r>
              <a:rPr lang="he-IL" b="1" dirty="0"/>
              <a:t>תבנית עיצוב-</a:t>
            </a:r>
          </a:p>
        </p:txBody>
      </p:sp>
    </p:spTree>
    <p:extLst>
      <p:ext uri="{BB962C8B-B14F-4D97-AF65-F5344CB8AC3E}">
        <p14:creationId xmlns:p14="http://schemas.microsoft.com/office/powerpoint/2010/main" val="52173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459698" y="569626"/>
            <a:ext cx="11272604" cy="1678898"/>
          </a:xfrm>
        </p:spPr>
        <p:txBody>
          <a:bodyPr>
            <a:normAutofit/>
          </a:bodyPr>
          <a:lstStyle/>
          <a:p>
            <a:pPr algn="r" rtl="1"/>
            <a:r>
              <a:rPr lang="he-IL" sz="2500" dirty="0"/>
              <a:t>מטרת תבנית עיצוב זו היא לאפשר לאובייקט לשנות את התנהגותו או את "האסטרטגיה" שלו, תוך כדי ריצת התוכנית באמצעות הפניות למטודות המוגדרות בממשק של המחלקה </a:t>
            </a:r>
            <a:r>
              <a:rPr lang="en-US" sz="2500" dirty="0"/>
              <a:t>State</a:t>
            </a:r>
            <a:r>
              <a:rPr lang="he-IL" sz="2500" dirty="0"/>
              <a:t>.</a:t>
            </a:r>
          </a:p>
        </p:txBody>
      </p:sp>
    </p:spTree>
    <p:extLst>
      <p:ext uri="{BB962C8B-B14F-4D97-AF65-F5344CB8AC3E}">
        <p14:creationId xmlns:p14="http://schemas.microsoft.com/office/powerpoint/2010/main" val="2859133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2320976" y="1843790"/>
            <a:ext cx="6740577" cy="1066566"/>
          </a:xfrm>
        </p:spPr>
        <p:txBody>
          <a:bodyPr/>
          <a:lstStyle/>
          <a:p>
            <a:pPr algn="r"/>
            <a:r>
              <a:rPr lang="he-IL" b="1" dirty="0"/>
              <a:t>איך הקוד בנוי?</a:t>
            </a:r>
          </a:p>
        </p:txBody>
      </p:sp>
    </p:spTree>
    <p:extLst>
      <p:ext uri="{BB962C8B-B14F-4D97-AF65-F5344CB8AC3E}">
        <p14:creationId xmlns:p14="http://schemas.microsoft.com/office/powerpoint/2010/main" val="845085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459698" y="569625"/>
            <a:ext cx="11247620" cy="3927423"/>
          </a:xfrm>
        </p:spPr>
        <p:txBody>
          <a:bodyPr>
            <a:normAutofit fontScale="90000"/>
          </a:bodyPr>
          <a:lstStyle/>
          <a:p>
            <a:pPr algn="r" rtl="1"/>
            <a:r>
              <a:rPr lang="he-IL" sz="2500" dirty="0"/>
              <a:t>המחלקה: </a:t>
            </a:r>
            <a:r>
              <a:rPr lang="en-US" sz="2500" dirty="0" err="1"/>
              <a:t>MenuController</a:t>
            </a:r>
            <a:br>
              <a:rPr lang="he-IL" sz="2500" dirty="0"/>
            </a:br>
            <a:r>
              <a:rPr lang="he-IL" sz="2500" dirty="0"/>
              <a:t>מכיל מערך שיחזיק את כל המצבים האפשריים בתוכנית.</a:t>
            </a:r>
            <a:br>
              <a:rPr lang="he-IL" sz="2500" dirty="0"/>
            </a:br>
            <a:r>
              <a:rPr lang="he-IL" sz="2500" dirty="0"/>
              <a:t>מכיל רשימה של </a:t>
            </a:r>
            <a:r>
              <a:rPr lang="en-US" sz="2500" dirty="0"/>
              <a:t>ENUM</a:t>
            </a:r>
            <a:r>
              <a:rPr lang="he-IL" sz="2500" dirty="0"/>
              <a:t> לפי שמות המצבים (המספר שלהם ייצג את המיקום שלהם במערך המצבים).</a:t>
            </a:r>
            <a:br>
              <a:rPr lang="he-IL" sz="2500" dirty="0"/>
            </a:br>
            <a:r>
              <a:rPr lang="he-IL" sz="2500" dirty="0"/>
              <a:t>מכיל מילון שדרכו יהיה קל לטעון את המצב הרצוי.</a:t>
            </a:r>
            <a:br>
              <a:rPr lang="he-IL" sz="2500" dirty="0"/>
            </a:br>
            <a:r>
              <a:rPr lang="he-IL" sz="2500" dirty="0"/>
              <a:t>מכיל את המצב הנוכחי של המערכת (אותו נשנה כשנרצה לעבור מצבים).</a:t>
            </a:r>
            <a:br>
              <a:rPr lang="he-IL" sz="2500" dirty="0"/>
            </a:br>
            <a:r>
              <a:rPr lang="he-IL" sz="2500" dirty="0"/>
              <a:t>מכיל מחסנית של מצבים שעברנו בהם לפי הסדר ככה שבקלות נוכל לחזור מצב אחד אחורה מהמצב הנוכחי.</a:t>
            </a:r>
            <a:br>
              <a:rPr lang="he-IL" sz="2500" dirty="0"/>
            </a:br>
            <a:r>
              <a:rPr lang="he-IL" sz="2500" dirty="0"/>
              <a:t>לכל המצבים השונים תן </a:t>
            </a:r>
            <a:r>
              <a:rPr lang="en-US" sz="2500" dirty="0"/>
              <a:t>reference</a:t>
            </a:r>
            <a:r>
              <a:rPr lang="he-IL" sz="2500" dirty="0"/>
              <a:t> לסקריפט הנוכחי.</a:t>
            </a:r>
            <a:br>
              <a:rPr lang="he-IL" sz="2500" dirty="0"/>
            </a:br>
            <a:r>
              <a:rPr lang="he-IL" sz="2500" dirty="0"/>
              <a:t>אם המילון מכיל את המפתח של המצב אז המשך למצב הבא, אחרת הוסף למילון את המצב הנוכחי.</a:t>
            </a:r>
            <a:br>
              <a:rPr lang="he-IL" sz="2500" dirty="0"/>
            </a:br>
            <a:r>
              <a:rPr lang="he-IL" sz="2500" dirty="0"/>
              <a:t>לאחר מכן כבה את כל המצבים במערכת.</a:t>
            </a:r>
            <a:br>
              <a:rPr lang="he-IL" sz="2500" dirty="0"/>
            </a:br>
            <a:r>
              <a:rPr lang="he-IL" sz="2500" dirty="0"/>
              <a:t>בלחיצת </a:t>
            </a:r>
            <a:r>
              <a:rPr lang="en-US" sz="2500" dirty="0"/>
              <a:t>Escape</a:t>
            </a:r>
            <a:r>
              <a:rPr lang="he-IL" sz="2500" dirty="0"/>
              <a:t> חזור מצב אחד אחורה או לתפריט הראשי אם אנחנו בתחילת התוכנית או מצב אחד אחר כך.</a:t>
            </a:r>
            <a:br>
              <a:rPr lang="he-IL" sz="2500" dirty="0"/>
            </a:br>
            <a:r>
              <a:rPr lang="he-IL" sz="2500" dirty="0"/>
              <a:t>הפונקציה </a:t>
            </a:r>
            <a:r>
              <a:rPr lang="en-US" sz="2500" dirty="0" err="1"/>
              <a:t>SetActiveState</a:t>
            </a:r>
            <a:r>
              <a:rPr lang="he-IL" sz="2500" dirty="0"/>
              <a:t> מקבלת את ה </a:t>
            </a:r>
            <a:r>
              <a:rPr lang="en-US" sz="2500" dirty="0" err="1"/>
              <a:t>Enum</a:t>
            </a:r>
            <a:r>
              <a:rPr lang="he-IL" sz="2500" dirty="0"/>
              <a:t> שמתאר את המצב שאותו צריך להפעיל והאם לחזור מצב אחד אחורה (כן או לא) אם כן, חזור לפי המחסנית צעד 1 אחורה, אחרת טען מצב חדש לפי המשתנה ששייך ל </a:t>
            </a:r>
            <a:r>
              <a:rPr lang="en-US" sz="2500" dirty="0"/>
              <a:t>.</a:t>
            </a:r>
            <a:r>
              <a:rPr lang="en-US" sz="2500" dirty="0" err="1"/>
              <a:t>Enum</a:t>
            </a:r>
            <a:endParaRPr lang="he-IL" sz="2500" dirty="0"/>
          </a:p>
        </p:txBody>
      </p:sp>
    </p:spTree>
    <p:extLst>
      <p:ext uri="{BB962C8B-B14F-4D97-AF65-F5344CB8AC3E}">
        <p14:creationId xmlns:p14="http://schemas.microsoft.com/office/powerpoint/2010/main" val="111191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788504" y="1099931"/>
            <a:ext cx="10614991" cy="3680791"/>
          </a:xfrm>
        </p:spPr>
        <p:txBody>
          <a:bodyPr>
            <a:noAutofit/>
          </a:bodyPr>
          <a:lstStyle/>
          <a:p>
            <a:pPr algn="r" rtl="1"/>
            <a:r>
              <a:rPr lang="he-IL" sz="2500" dirty="0"/>
              <a:t>תבנית זו מייצגת פקודות, המטרה שלה בעצם זה להסתיר את המידע של פעולה אותה אנחנו רוצים לבצע ( אילו אובייקטים היא מקבלת, מה שמה של הפונקציה, או מאיזה אובייקט היא נקראת).</a:t>
            </a:r>
            <a:br>
              <a:rPr lang="en-US" sz="2500" dirty="0"/>
            </a:br>
            <a:br>
              <a:rPr lang="en-US" sz="2500" dirty="0"/>
            </a:br>
            <a:r>
              <a:rPr lang="he-IL" sz="2500" dirty="0"/>
              <a:t>- לרוב הממשק יכיל פונקציה יחידה שאותה צריך לממש והיא נקראת </a:t>
            </a:r>
            <a:r>
              <a:rPr lang="en-US" sz="2500" dirty="0"/>
              <a:t>Execute</a:t>
            </a:r>
            <a:r>
              <a:rPr lang="he-IL" sz="2500" dirty="0"/>
              <a:t>, אשר מבצעת פעולה כלשהי.</a:t>
            </a:r>
            <a:br>
              <a:rPr lang="he-IL" sz="2500" dirty="0"/>
            </a:br>
            <a:br>
              <a:rPr lang="en-US" sz="2500" dirty="0"/>
            </a:br>
            <a:r>
              <a:rPr lang="he-IL" sz="2500" dirty="0"/>
              <a:t>- לעיתים הממשק יכיל פונקציה שנראת </a:t>
            </a:r>
            <a:r>
              <a:rPr lang="en-US" sz="2500" dirty="0"/>
              <a:t>Undo</a:t>
            </a:r>
            <a:r>
              <a:rPr lang="he-IL" sz="2500" dirty="0"/>
              <a:t>, אשר מבצעת את הפעולה ההפוכה מ </a:t>
            </a:r>
            <a:r>
              <a:rPr lang="en-US" sz="2500" dirty="0"/>
              <a:t>Execute</a:t>
            </a:r>
            <a:r>
              <a:rPr lang="he-IL" sz="2500" dirty="0"/>
              <a:t>.</a:t>
            </a:r>
            <a:br>
              <a:rPr lang="he-IL" sz="2500" dirty="0"/>
            </a:br>
            <a:br>
              <a:rPr lang="en-US" sz="2500" dirty="0"/>
            </a:br>
            <a:r>
              <a:rPr lang="he-IL" sz="2500" dirty="0"/>
              <a:t>- לרוב אנחנו ניצור מופע של מחלקה שמממשת את הממשק עבור כל פקודה במערכת שלנו.</a:t>
            </a:r>
            <a:br>
              <a:rPr lang="en-US" sz="2500" dirty="0"/>
            </a:br>
            <a:endParaRPr lang="he-IL" sz="2500" dirty="0"/>
          </a:p>
        </p:txBody>
      </p:sp>
    </p:spTree>
    <p:extLst>
      <p:ext uri="{BB962C8B-B14F-4D97-AF65-F5344CB8AC3E}">
        <p14:creationId xmlns:p14="http://schemas.microsoft.com/office/powerpoint/2010/main" val="1394922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879422" y="1139252"/>
            <a:ext cx="10872866" cy="1618937"/>
          </a:xfrm>
        </p:spPr>
        <p:txBody>
          <a:bodyPr>
            <a:normAutofit/>
          </a:bodyPr>
          <a:lstStyle/>
          <a:p>
            <a:pPr algn="r" rtl="1"/>
            <a:r>
              <a:rPr lang="he-IL" sz="2500" dirty="0"/>
              <a:t>המחלקה: </a:t>
            </a:r>
            <a:r>
              <a:rPr lang="en-US" sz="2500" dirty="0"/>
              <a:t>_</a:t>
            </a:r>
            <a:r>
              <a:rPr lang="en-US" sz="2500" dirty="0" err="1"/>
              <a:t>MenuState</a:t>
            </a:r>
            <a:br>
              <a:rPr lang="en-US" sz="2500" dirty="0"/>
            </a:br>
            <a:r>
              <a:rPr lang="he-IL" sz="2500" dirty="0"/>
              <a:t>מכיל שדה המתאר מצב, ומופע של המחלקה שיכולה לשנות מצבים.</a:t>
            </a:r>
            <a:br>
              <a:rPr lang="he-IL" sz="2500" dirty="0"/>
            </a:br>
            <a:r>
              <a:rPr lang="he-IL" sz="2500" dirty="0"/>
              <a:t>מכיל פונקציה הטוענת מצב חדש בהתאם למצב אותו היא מקבלת.</a:t>
            </a:r>
            <a:br>
              <a:rPr lang="he-IL" sz="2500" dirty="0"/>
            </a:br>
            <a:r>
              <a:rPr lang="he-IL" sz="2500" dirty="0"/>
              <a:t>מכילה פונקציה שחוזרת מצב אחד אחורה.</a:t>
            </a:r>
          </a:p>
        </p:txBody>
      </p:sp>
    </p:spTree>
    <p:extLst>
      <p:ext uri="{BB962C8B-B14F-4D97-AF65-F5344CB8AC3E}">
        <p14:creationId xmlns:p14="http://schemas.microsoft.com/office/powerpoint/2010/main" val="2181354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609599" y="989351"/>
            <a:ext cx="11247620" cy="2638268"/>
          </a:xfrm>
        </p:spPr>
        <p:txBody>
          <a:bodyPr>
            <a:normAutofit/>
          </a:bodyPr>
          <a:lstStyle/>
          <a:p>
            <a:pPr algn="r" rtl="1"/>
            <a:r>
              <a:rPr lang="he-IL" sz="2500" dirty="0"/>
              <a:t>המחלקה: </a:t>
            </a:r>
            <a:r>
              <a:rPr lang="en-US" sz="2500" dirty="0"/>
              <a:t>_</a:t>
            </a:r>
            <a:r>
              <a:rPr lang="en-US" sz="2500" dirty="0" err="1"/>
              <a:t>MenuState</a:t>
            </a:r>
            <a:br>
              <a:rPr lang="en-US" sz="2500" dirty="0"/>
            </a:br>
            <a:r>
              <a:rPr lang="he-IL" sz="2500" dirty="0"/>
              <a:t>מכיל שדה המתאר מצב, ומופע של המחלקה שיכולה לשנות מצבים.</a:t>
            </a:r>
            <a:br>
              <a:rPr lang="he-IL" sz="2500" dirty="0"/>
            </a:br>
            <a:r>
              <a:rPr lang="he-IL" sz="2500" dirty="0"/>
              <a:t>מכיל פונקציה הטוענת מצב חדש בהתאם למצב אותו היא מקבלת.</a:t>
            </a:r>
            <a:br>
              <a:rPr lang="he-IL" sz="2500" dirty="0"/>
            </a:br>
            <a:r>
              <a:rPr lang="he-IL" sz="2500" dirty="0"/>
              <a:t>מכילה פונקציה שחוזרת מצב אחד אחורה.</a:t>
            </a:r>
            <a:br>
              <a:rPr lang="he-IL" sz="2500" dirty="0"/>
            </a:br>
            <a:r>
              <a:rPr lang="he-IL" sz="2500" dirty="0"/>
              <a:t>כל מחלקה אשר משתמשת בממשק זה, צריכה לדרוס את הפונקציה </a:t>
            </a:r>
            <a:r>
              <a:rPr lang="en-US" sz="2500" dirty="0" err="1"/>
              <a:t>InitState</a:t>
            </a:r>
            <a:r>
              <a:rPr lang="he-IL" sz="2500" dirty="0"/>
              <a:t> על מנת להגדיר כיצד לטעון כל מצב בפני עצמו בנוסף היא מקבלת את היכולת לחזור מצב אחד אחורה.</a:t>
            </a:r>
          </a:p>
        </p:txBody>
      </p:sp>
    </p:spTree>
    <p:extLst>
      <p:ext uri="{BB962C8B-B14F-4D97-AF65-F5344CB8AC3E}">
        <p14:creationId xmlns:p14="http://schemas.microsoft.com/office/powerpoint/2010/main" val="141077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703867" y="159792"/>
            <a:ext cx="11247620" cy="2638268"/>
          </a:xfrm>
        </p:spPr>
        <p:txBody>
          <a:bodyPr>
            <a:normAutofit/>
          </a:bodyPr>
          <a:lstStyle/>
          <a:p>
            <a:pPr algn="r" rtl="1"/>
            <a:r>
              <a:rPr lang="he-IL" sz="2500" dirty="0"/>
              <a:t>המחלקה: </a:t>
            </a:r>
            <a:r>
              <a:rPr lang="en-US" sz="2500" dirty="0" err="1"/>
              <a:t>GameMenu</a:t>
            </a:r>
            <a:br>
              <a:rPr lang="en-US" sz="2500" dirty="0"/>
            </a:br>
            <a:r>
              <a:rPr lang="he-IL" sz="2500" dirty="0"/>
              <a:t>דורסת את </a:t>
            </a:r>
            <a:r>
              <a:rPr lang="en-US" sz="2500" dirty="0" err="1"/>
              <a:t>InitState</a:t>
            </a:r>
            <a:r>
              <a:rPr lang="he-IL" sz="2500" dirty="0"/>
              <a:t> על מנת לאפשר ל </a:t>
            </a:r>
            <a:r>
              <a:rPr lang="en-US" sz="2500" dirty="0" err="1"/>
              <a:t>GameController</a:t>
            </a:r>
            <a:r>
              <a:rPr lang="he-IL" sz="2500" dirty="0"/>
              <a:t> לדעת לעבור למצב של </a:t>
            </a:r>
            <a:r>
              <a:rPr lang="en-US" sz="2500" dirty="0" err="1"/>
              <a:t>GameMenu</a:t>
            </a:r>
            <a:r>
              <a:rPr lang="he-IL" sz="2500" dirty="0"/>
              <a:t> על יידי קריאה ל</a:t>
            </a:r>
            <a:r>
              <a:rPr lang="en-US" sz="2500" dirty="0" err="1"/>
              <a:t>MenuController.MenuState.Game</a:t>
            </a:r>
            <a:r>
              <a:rPr lang="he-IL" sz="2500" dirty="0"/>
              <a:t>.</a:t>
            </a:r>
          </a:p>
        </p:txBody>
      </p:sp>
    </p:spTree>
    <p:extLst>
      <p:ext uri="{BB962C8B-B14F-4D97-AF65-F5344CB8AC3E}">
        <p14:creationId xmlns:p14="http://schemas.microsoft.com/office/powerpoint/2010/main" val="763481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637879" y="791850"/>
            <a:ext cx="11343589" cy="1817673"/>
          </a:xfrm>
        </p:spPr>
        <p:txBody>
          <a:bodyPr>
            <a:normAutofit/>
          </a:bodyPr>
          <a:lstStyle/>
          <a:p>
            <a:pPr algn="r" rtl="1"/>
            <a:r>
              <a:rPr lang="he-IL" sz="2500" dirty="0"/>
              <a:t>המחלקה </a:t>
            </a:r>
            <a:r>
              <a:rPr lang="en-US" sz="2500" dirty="0"/>
              <a:t>:</a:t>
            </a:r>
            <a:r>
              <a:rPr lang="en-US" sz="2500" dirty="0" err="1"/>
              <a:t>HelpMenu</a:t>
            </a:r>
            <a:br>
              <a:rPr lang="en-US" sz="2500" dirty="0"/>
            </a:br>
            <a:r>
              <a:rPr lang="he-IL" sz="2500" dirty="0"/>
              <a:t>דורסת את </a:t>
            </a:r>
            <a:r>
              <a:rPr lang="en-US" sz="2500" dirty="0" err="1"/>
              <a:t>InitState</a:t>
            </a:r>
            <a:r>
              <a:rPr lang="he-IL" sz="2500" dirty="0"/>
              <a:t> על מנת לאפשר ל </a:t>
            </a:r>
            <a:r>
              <a:rPr lang="en-US" sz="2500" dirty="0" err="1"/>
              <a:t>GameController</a:t>
            </a:r>
            <a:r>
              <a:rPr lang="he-IL" sz="2500" dirty="0"/>
              <a:t> לדעת לעבור למצב של </a:t>
            </a:r>
            <a:r>
              <a:rPr lang="en-US" sz="2500" dirty="0" err="1"/>
              <a:t>HelpMenu</a:t>
            </a:r>
            <a:r>
              <a:rPr lang="he-IL" sz="2500" dirty="0"/>
              <a:t> על יידי קריאה ל</a:t>
            </a:r>
            <a:r>
              <a:rPr lang="en-US" sz="2500" dirty="0" err="1"/>
              <a:t>MenuController.MenuState.Help</a:t>
            </a:r>
            <a:r>
              <a:rPr lang="he-IL" sz="2500" dirty="0"/>
              <a:t>.</a:t>
            </a:r>
          </a:p>
        </p:txBody>
      </p:sp>
    </p:spTree>
    <p:extLst>
      <p:ext uri="{BB962C8B-B14F-4D97-AF65-F5344CB8AC3E}">
        <p14:creationId xmlns:p14="http://schemas.microsoft.com/office/powerpoint/2010/main" val="268708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666158" y="329937"/>
            <a:ext cx="11400149" cy="1911941"/>
          </a:xfrm>
        </p:spPr>
        <p:txBody>
          <a:bodyPr>
            <a:normAutofit/>
          </a:bodyPr>
          <a:lstStyle/>
          <a:p>
            <a:pPr algn="r" rtl="1"/>
            <a:r>
              <a:rPr lang="he-IL" sz="2500" dirty="0"/>
              <a:t>המחלקה </a:t>
            </a:r>
            <a:r>
              <a:rPr lang="en-US" sz="2500" dirty="0" err="1"/>
              <a:t>SettingsMenu</a:t>
            </a:r>
            <a:r>
              <a:rPr lang="he-IL" sz="2500" dirty="0"/>
              <a:t>:</a:t>
            </a:r>
            <a:br>
              <a:rPr lang="en-US" sz="2500" dirty="0"/>
            </a:br>
            <a:r>
              <a:rPr lang="he-IL" sz="2500" dirty="0"/>
              <a:t>דורסת את </a:t>
            </a:r>
            <a:r>
              <a:rPr lang="en-US" sz="2500" dirty="0" err="1"/>
              <a:t>InitState</a:t>
            </a:r>
            <a:r>
              <a:rPr lang="he-IL" sz="2500" dirty="0"/>
              <a:t> על מנת לאפשר ל </a:t>
            </a:r>
            <a:r>
              <a:rPr lang="en-US" sz="2500" dirty="0" err="1"/>
              <a:t>GameController</a:t>
            </a:r>
            <a:r>
              <a:rPr lang="he-IL" sz="2500" dirty="0"/>
              <a:t> לדעת לעבור למצב של </a:t>
            </a:r>
            <a:r>
              <a:rPr lang="en-US" sz="2500" dirty="0" err="1"/>
              <a:t>SettingsMenu</a:t>
            </a:r>
            <a:r>
              <a:rPr lang="he-IL" sz="2500" dirty="0"/>
              <a:t> על יידי קריאה ל</a:t>
            </a:r>
            <a:r>
              <a:rPr lang="en-US" sz="2500" dirty="0" err="1"/>
              <a:t>MenuController.MenuState.Settings</a:t>
            </a:r>
            <a:r>
              <a:rPr lang="he-IL" sz="2500" dirty="0"/>
              <a:t>.</a:t>
            </a:r>
          </a:p>
        </p:txBody>
      </p:sp>
    </p:spTree>
    <p:extLst>
      <p:ext uri="{BB962C8B-B14F-4D97-AF65-F5344CB8AC3E}">
        <p14:creationId xmlns:p14="http://schemas.microsoft.com/office/powerpoint/2010/main" val="829872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E6F-15DA-4422-AEE8-C1EA2018AB88}"/>
              </a:ext>
            </a:extLst>
          </p:cNvPr>
          <p:cNvSpPr>
            <a:spLocks noGrp="1"/>
          </p:cNvSpPr>
          <p:nvPr>
            <p:ph type="ctrTitle"/>
          </p:nvPr>
        </p:nvSpPr>
        <p:spPr>
          <a:xfrm>
            <a:off x="628452" y="688156"/>
            <a:ext cx="11353015" cy="1827099"/>
          </a:xfrm>
        </p:spPr>
        <p:txBody>
          <a:bodyPr>
            <a:normAutofit/>
          </a:bodyPr>
          <a:lstStyle/>
          <a:p>
            <a:pPr algn="r" rtl="1"/>
            <a:r>
              <a:rPr lang="he-IL" sz="2500" dirty="0"/>
              <a:t>המחלקה </a:t>
            </a:r>
            <a:r>
              <a:rPr lang="en-US" sz="2500" dirty="0" err="1"/>
              <a:t>MainMenu</a:t>
            </a:r>
            <a:r>
              <a:rPr lang="he-IL" sz="2500" dirty="0"/>
              <a:t>:</a:t>
            </a:r>
            <a:br>
              <a:rPr lang="en-US" sz="2500" dirty="0"/>
            </a:br>
            <a:r>
              <a:rPr lang="he-IL" sz="2500" dirty="0"/>
              <a:t>דורסת את </a:t>
            </a:r>
            <a:r>
              <a:rPr lang="en-US" sz="2500" dirty="0" err="1"/>
              <a:t>InitState</a:t>
            </a:r>
            <a:r>
              <a:rPr lang="he-IL" sz="2500" dirty="0"/>
              <a:t> על מנת לאפשר ל </a:t>
            </a:r>
            <a:r>
              <a:rPr lang="en-US" sz="2500" dirty="0" err="1"/>
              <a:t>GameController</a:t>
            </a:r>
            <a:r>
              <a:rPr lang="he-IL" sz="2500" dirty="0"/>
              <a:t> לדעת לעבור למצב של </a:t>
            </a:r>
            <a:r>
              <a:rPr lang="en-US" sz="2500" dirty="0" err="1"/>
              <a:t>MainMenu</a:t>
            </a:r>
            <a:r>
              <a:rPr lang="he-IL" sz="2500" dirty="0"/>
              <a:t> על יידי קריאה ל</a:t>
            </a:r>
            <a:r>
              <a:rPr lang="en-US" sz="2500" dirty="0" err="1"/>
              <a:t>MenuController.MenuState.Main</a:t>
            </a:r>
            <a:r>
              <a:rPr lang="he-IL" sz="2500" dirty="0"/>
              <a:t>.</a:t>
            </a:r>
            <a:br>
              <a:rPr lang="he-IL" sz="2500" dirty="0"/>
            </a:br>
            <a:r>
              <a:rPr lang="he-IL" sz="2500" dirty="0"/>
              <a:t>בנוסף מכילה מטודות אשר יודעות לעבור למצב של הגדרות, או עזרה, או לצאת מהמשחק.</a:t>
            </a:r>
          </a:p>
        </p:txBody>
      </p:sp>
    </p:spTree>
    <p:extLst>
      <p:ext uri="{BB962C8B-B14F-4D97-AF65-F5344CB8AC3E}">
        <p14:creationId xmlns:p14="http://schemas.microsoft.com/office/powerpoint/2010/main" val="3683059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3498-1A1E-4602-A132-F771EFB2CD95}"/>
              </a:ext>
            </a:extLst>
          </p:cNvPr>
          <p:cNvSpPr>
            <a:spLocks noGrp="1"/>
          </p:cNvSpPr>
          <p:nvPr>
            <p:ph type="ctrTitle"/>
          </p:nvPr>
        </p:nvSpPr>
        <p:spPr>
          <a:xfrm>
            <a:off x="1608841" y="763570"/>
            <a:ext cx="9260264" cy="1709443"/>
          </a:xfrm>
        </p:spPr>
        <p:txBody>
          <a:bodyPr/>
          <a:lstStyle/>
          <a:p>
            <a:r>
              <a:rPr lang="en-US" b="1" dirty="0" err="1"/>
              <a:t>DoubleBuffer</a:t>
            </a:r>
            <a:r>
              <a:rPr lang="en-US" b="1" dirty="0"/>
              <a:t> </a:t>
            </a:r>
            <a:r>
              <a:rPr lang="he-IL" b="1" dirty="0"/>
              <a:t>תבנית עיצוב-</a:t>
            </a:r>
          </a:p>
        </p:txBody>
      </p:sp>
    </p:spTree>
    <p:extLst>
      <p:ext uri="{BB962C8B-B14F-4D97-AF65-F5344CB8AC3E}">
        <p14:creationId xmlns:p14="http://schemas.microsoft.com/office/powerpoint/2010/main" val="1124012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3498-1A1E-4602-A132-F771EFB2CD95}"/>
              </a:ext>
            </a:extLst>
          </p:cNvPr>
          <p:cNvSpPr>
            <a:spLocks noGrp="1"/>
          </p:cNvSpPr>
          <p:nvPr>
            <p:ph type="ctrTitle"/>
          </p:nvPr>
        </p:nvSpPr>
        <p:spPr>
          <a:xfrm>
            <a:off x="2269588" y="956601"/>
            <a:ext cx="9097108" cy="1512351"/>
          </a:xfrm>
        </p:spPr>
        <p:txBody>
          <a:bodyPr>
            <a:normAutofit/>
          </a:bodyPr>
          <a:lstStyle/>
          <a:p>
            <a:pPr algn="r"/>
            <a:r>
              <a:rPr lang="he-IL" sz="2500" dirty="0"/>
              <a:t>מטרת תבנית עיצוב זו, היא לגרום למשתמש לראות דברים המתרחשים בזמן מיידי, או לראות משימות מרובות המתבצעות במקביל.</a:t>
            </a:r>
          </a:p>
        </p:txBody>
      </p:sp>
    </p:spTree>
    <p:extLst>
      <p:ext uri="{BB962C8B-B14F-4D97-AF65-F5344CB8AC3E}">
        <p14:creationId xmlns:p14="http://schemas.microsoft.com/office/powerpoint/2010/main" val="1204988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3498-1A1E-4602-A132-F771EFB2CD95}"/>
              </a:ext>
            </a:extLst>
          </p:cNvPr>
          <p:cNvSpPr>
            <a:spLocks noGrp="1"/>
          </p:cNvSpPr>
          <p:nvPr>
            <p:ph type="ctrTitle"/>
          </p:nvPr>
        </p:nvSpPr>
        <p:spPr>
          <a:xfrm>
            <a:off x="3249636" y="1280160"/>
            <a:ext cx="5603631" cy="1442010"/>
          </a:xfrm>
        </p:spPr>
        <p:txBody>
          <a:bodyPr>
            <a:normAutofit/>
          </a:bodyPr>
          <a:lstStyle/>
          <a:p>
            <a:pPr algn="r"/>
            <a:r>
              <a:rPr lang="he-IL" b="1" dirty="0"/>
              <a:t>איך הקוד בנוי?</a:t>
            </a:r>
            <a:endParaRPr lang="he-IL" dirty="0"/>
          </a:p>
        </p:txBody>
      </p:sp>
    </p:spTree>
    <p:extLst>
      <p:ext uri="{BB962C8B-B14F-4D97-AF65-F5344CB8AC3E}">
        <p14:creationId xmlns:p14="http://schemas.microsoft.com/office/powerpoint/2010/main" val="3234252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3498-1A1E-4602-A132-F771EFB2CD95}"/>
              </a:ext>
            </a:extLst>
          </p:cNvPr>
          <p:cNvSpPr>
            <a:spLocks noGrp="1"/>
          </p:cNvSpPr>
          <p:nvPr>
            <p:ph type="ctrTitle"/>
          </p:nvPr>
        </p:nvSpPr>
        <p:spPr>
          <a:xfrm>
            <a:off x="2422687" y="301659"/>
            <a:ext cx="9304255" cy="5466676"/>
          </a:xfrm>
        </p:spPr>
        <p:txBody>
          <a:bodyPr>
            <a:normAutofit fontScale="90000"/>
          </a:bodyPr>
          <a:lstStyle/>
          <a:p>
            <a:pPr algn="r" rtl="1"/>
            <a:r>
              <a:rPr lang="he-IL" sz="2500" dirty="0"/>
              <a:t>המחלקה:</a:t>
            </a:r>
            <a:r>
              <a:rPr lang="en-US" sz="2500" dirty="0" err="1"/>
              <a:t>GameController</a:t>
            </a:r>
            <a:r>
              <a:rPr lang="en-US" sz="2500" dirty="0"/>
              <a:t> </a:t>
            </a:r>
            <a:r>
              <a:rPr lang="he-IL" sz="2500" dirty="0"/>
              <a:t> </a:t>
            </a:r>
            <a:br>
              <a:rPr lang="he-IL" sz="2500" dirty="0"/>
            </a:br>
            <a:r>
              <a:rPr lang="he-IL" sz="2500" dirty="0"/>
              <a:t>מכילה משתנים המתארים את מפת המשחק, זמן השעייה, וכמות פעמים שהתוכנית תבצע שינויים.</a:t>
            </a:r>
            <a:br>
              <a:rPr lang="he-IL" sz="2500" dirty="0"/>
            </a:br>
            <a:r>
              <a:rPr lang="he-IL" sz="2500" dirty="0"/>
              <a:t>הערך 1 הוא קיר, הערך 0 הוא מערה, מכיוון שאנחנו רוצים שהקיר יהיה רציף וללא חורים, נסמן את הערך 1 מתי שהערך </a:t>
            </a:r>
            <a:r>
              <a:rPr lang="en-US" sz="2500" dirty="0"/>
              <a:t>X</a:t>
            </a:r>
            <a:r>
              <a:rPr lang="he-IL" sz="2500" dirty="0"/>
              <a:t> או </a:t>
            </a:r>
            <a:r>
              <a:rPr lang="en-US" sz="2500" dirty="0"/>
              <a:t>Y</a:t>
            </a:r>
            <a:r>
              <a:rPr lang="he-IL" sz="2500" dirty="0"/>
              <a:t> נמצאים על הגבול של המפה. ובשאר המקרים נמלא את הערכים בצורה רנדומאלית, וככה ניצור שינויים אקראיים במסך.</a:t>
            </a:r>
            <a:br>
              <a:rPr lang="he-IL" sz="2500" dirty="0"/>
            </a:br>
            <a:r>
              <a:rPr lang="he-IL" sz="2500" dirty="0"/>
              <a:t>המטודה </a:t>
            </a:r>
            <a:r>
              <a:rPr lang="en-US" sz="2800" dirty="0" err="1"/>
              <a:t>SimulateCavePattern</a:t>
            </a:r>
            <a:r>
              <a:rPr lang="en-US" sz="2800" dirty="0"/>
              <a:t> </a:t>
            </a:r>
            <a:r>
              <a:rPr lang="he-IL" sz="2800" dirty="0"/>
              <a:t> מבצעת סימולציה ככמות הפעמים שמוגדרות בשדה </a:t>
            </a:r>
            <a:r>
              <a:rPr lang="en-US" sz="2800" dirty="0"/>
              <a:t>SIMULATION_STEPS</a:t>
            </a:r>
            <a:r>
              <a:rPr lang="he-IL" sz="2800" dirty="0"/>
              <a:t>, הסימולציה מבצעת שינויים על ה </a:t>
            </a:r>
            <a:r>
              <a:rPr lang="en-US" sz="2800" dirty="0" err="1"/>
              <a:t>NewBuffer</a:t>
            </a:r>
            <a:r>
              <a:rPr lang="he-IL" sz="2800" dirty="0"/>
              <a:t> תוך שימוש ב </a:t>
            </a:r>
            <a:r>
              <a:rPr lang="en-US" sz="2800" dirty="0" err="1"/>
              <a:t>OldBuffer</a:t>
            </a:r>
            <a:r>
              <a:rPr lang="he-IL" sz="2800" dirty="0"/>
              <a:t> כדי לייצר תחושה של מעברים חלקים, והטעינה של המידע תתבצע בצורה מיידית.</a:t>
            </a:r>
            <a:br>
              <a:rPr lang="he-IL" sz="2800" dirty="0"/>
            </a:br>
            <a:r>
              <a:rPr lang="he-IL" sz="2800" dirty="0"/>
              <a:t>המטודה </a:t>
            </a:r>
            <a:r>
              <a:rPr lang="en-US" sz="2800" dirty="0" err="1"/>
              <a:t>GetSurroundingWallCount</a:t>
            </a:r>
            <a:r>
              <a:rPr lang="he-IL" sz="2800" dirty="0"/>
              <a:t> סופרת בהנתן תא ספציפי כלשהו, כמה מתוך ה 8 תאים (הצמודים אליו ומקיפים אותו) הם 1 כלומר קיר. ומחזירה את התשובה (מספר).</a:t>
            </a:r>
            <a:br>
              <a:rPr lang="he-IL" sz="2800" dirty="0"/>
            </a:br>
            <a:r>
              <a:rPr lang="he-IL" sz="2800" dirty="0"/>
              <a:t>המטודה </a:t>
            </a:r>
            <a:r>
              <a:rPr lang="en-US" sz="2800" dirty="0" err="1"/>
              <a:t>GenerateAndDisplayTexture</a:t>
            </a:r>
            <a:r>
              <a:rPr lang="en-US" sz="2800" dirty="0"/>
              <a:t> </a:t>
            </a:r>
            <a:r>
              <a:rPr lang="he-IL" sz="2800" dirty="0"/>
              <a:t> עוברת על כל התאים, אם התא בעל ערך 1 אז הוא קיר ולכן יקבל צבע שחור, אחרת הוא מערה ויקבל צבע לבן, לאחר מכן תוצג התוצאה של השינוי הנוכחי שנוצר.</a:t>
            </a:r>
          </a:p>
        </p:txBody>
      </p:sp>
    </p:spTree>
    <p:extLst>
      <p:ext uri="{BB962C8B-B14F-4D97-AF65-F5344CB8AC3E}">
        <p14:creationId xmlns:p14="http://schemas.microsoft.com/office/powerpoint/2010/main" val="390492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790120" y="1311965"/>
            <a:ext cx="4320209" cy="2117035"/>
          </a:xfrm>
        </p:spPr>
        <p:txBody>
          <a:bodyPr>
            <a:normAutofit fontScale="90000"/>
          </a:bodyPr>
          <a:lstStyle/>
          <a:p>
            <a:pPr algn="r"/>
            <a:r>
              <a:rPr lang="he-IL" b="1" u="sng" dirty="0"/>
              <a:t>איך הקוד בנוי?</a:t>
            </a:r>
            <a:br>
              <a:rPr lang="en-US" dirty="0"/>
            </a:br>
            <a:endParaRPr lang="he-IL" dirty="0"/>
          </a:p>
        </p:txBody>
      </p:sp>
    </p:spTree>
    <p:extLst>
      <p:ext uri="{BB962C8B-B14F-4D97-AF65-F5344CB8AC3E}">
        <p14:creationId xmlns:p14="http://schemas.microsoft.com/office/powerpoint/2010/main" val="9092905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2D1-0DEB-4755-BFBB-4595E5C9FD50}"/>
              </a:ext>
            </a:extLst>
          </p:cNvPr>
          <p:cNvSpPr>
            <a:spLocks noGrp="1"/>
          </p:cNvSpPr>
          <p:nvPr>
            <p:ph type="ctrTitle"/>
          </p:nvPr>
        </p:nvSpPr>
        <p:spPr>
          <a:xfrm>
            <a:off x="553006" y="893277"/>
            <a:ext cx="9866722" cy="2416454"/>
          </a:xfrm>
        </p:spPr>
        <p:txBody>
          <a:bodyPr>
            <a:noAutofit/>
          </a:bodyPr>
          <a:lstStyle/>
          <a:p>
            <a:pPr algn="r"/>
            <a:r>
              <a:rPr lang="en-US" b="1" dirty="0"/>
              <a:t>Update </a:t>
            </a:r>
            <a:r>
              <a:rPr lang="he-IL" b="1" dirty="0"/>
              <a:t>תבנית עיצוב-</a:t>
            </a:r>
            <a:br>
              <a:rPr lang="en-US" b="1" dirty="0"/>
            </a:br>
            <a:endParaRPr lang="he-IL" b="1" dirty="0"/>
          </a:p>
        </p:txBody>
      </p:sp>
    </p:spTree>
    <p:extLst>
      <p:ext uri="{BB962C8B-B14F-4D97-AF65-F5344CB8AC3E}">
        <p14:creationId xmlns:p14="http://schemas.microsoft.com/office/powerpoint/2010/main" val="2040876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2D1-0DEB-4755-BFBB-4595E5C9FD50}"/>
              </a:ext>
            </a:extLst>
          </p:cNvPr>
          <p:cNvSpPr>
            <a:spLocks noGrp="1"/>
          </p:cNvSpPr>
          <p:nvPr>
            <p:ph type="ctrTitle"/>
          </p:nvPr>
        </p:nvSpPr>
        <p:spPr>
          <a:xfrm>
            <a:off x="1705945" y="565285"/>
            <a:ext cx="9866722" cy="2416454"/>
          </a:xfrm>
        </p:spPr>
        <p:txBody>
          <a:bodyPr>
            <a:noAutofit/>
          </a:bodyPr>
          <a:lstStyle/>
          <a:p>
            <a:pPr algn="r" rtl="1"/>
            <a:br>
              <a:rPr lang="he-IL" sz="2500" dirty="0"/>
            </a:br>
            <a:br>
              <a:rPr lang="he-IL" sz="2500" dirty="0"/>
            </a:br>
            <a:r>
              <a:rPr lang="he-IL" sz="2500" dirty="0"/>
              <a:t>במשחק יש אוסף של אובייקטים שההתנהגות שלהם צריכה להתעדכן בכל </a:t>
            </a:r>
            <a:r>
              <a:rPr lang="en-US" sz="2500" dirty="0"/>
              <a:t>Frame</a:t>
            </a:r>
            <a:r>
              <a:rPr lang="he-IL" sz="2500" dirty="0"/>
              <a:t>.</a:t>
            </a:r>
            <a:br>
              <a:rPr lang="he-IL" sz="2500" dirty="0"/>
            </a:br>
            <a:r>
              <a:rPr lang="he-IL" sz="2500" dirty="0"/>
              <a:t>מטרת תבנית עיצוב זו היא, לדאוג שלכל אובייקט שנדרש לכך תהיה המטודה </a:t>
            </a:r>
            <a:r>
              <a:rPr lang="en-US" sz="2500" dirty="0"/>
              <a:t>Update</a:t>
            </a:r>
            <a:r>
              <a:rPr lang="he-IL" sz="2500" dirty="0"/>
              <a:t> על מנת שבכל </a:t>
            </a:r>
            <a:r>
              <a:rPr lang="en-US" sz="2500" dirty="0"/>
              <a:t>Frame</a:t>
            </a:r>
            <a:r>
              <a:rPr lang="he-IL" sz="2500" dirty="0"/>
              <a:t> המשחק יעדכן באותו רגע את כל האובייקטים שבאוסף הקיים לפי הפונקציה </a:t>
            </a:r>
            <a:r>
              <a:rPr lang="en-US" sz="2500" dirty="0"/>
              <a:t>Update </a:t>
            </a:r>
            <a:r>
              <a:rPr lang="he-IL" sz="2500" dirty="0"/>
              <a:t> של כל אובייקט בנפרד.</a:t>
            </a:r>
          </a:p>
        </p:txBody>
      </p:sp>
    </p:spTree>
    <p:extLst>
      <p:ext uri="{BB962C8B-B14F-4D97-AF65-F5344CB8AC3E}">
        <p14:creationId xmlns:p14="http://schemas.microsoft.com/office/powerpoint/2010/main" val="589764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2D1-0DEB-4755-BFBB-4595E5C9FD50}"/>
              </a:ext>
            </a:extLst>
          </p:cNvPr>
          <p:cNvSpPr>
            <a:spLocks noGrp="1"/>
          </p:cNvSpPr>
          <p:nvPr>
            <p:ph type="ctrTitle"/>
          </p:nvPr>
        </p:nvSpPr>
        <p:spPr>
          <a:xfrm>
            <a:off x="1749287" y="626166"/>
            <a:ext cx="7537380" cy="1530626"/>
          </a:xfrm>
        </p:spPr>
        <p:txBody>
          <a:bodyPr>
            <a:noAutofit/>
          </a:bodyPr>
          <a:lstStyle/>
          <a:p>
            <a:pPr algn="r"/>
            <a:r>
              <a:rPr lang="he-IL" b="1" dirty="0"/>
              <a:t>איך הקוד בנוי?</a:t>
            </a:r>
          </a:p>
        </p:txBody>
      </p:sp>
    </p:spTree>
    <p:extLst>
      <p:ext uri="{BB962C8B-B14F-4D97-AF65-F5344CB8AC3E}">
        <p14:creationId xmlns:p14="http://schemas.microsoft.com/office/powerpoint/2010/main" val="3244898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2D1-0DEB-4755-BFBB-4595E5C9FD50}"/>
              </a:ext>
            </a:extLst>
          </p:cNvPr>
          <p:cNvSpPr>
            <a:spLocks noGrp="1"/>
          </p:cNvSpPr>
          <p:nvPr>
            <p:ph type="ctrTitle"/>
          </p:nvPr>
        </p:nvSpPr>
        <p:spPr>
          <a:xfrm>
            <a:off x="1477345" y="664677"/>
            <a:ext cx="9866722" cy="2416454"/>
          </a:xfrm>
        </p:spPr>
        <p:txBody>
          <a:bodyPr>
            <a:noAutofit/>
          </a:bodyPr>
          <a:lstStyle/>
          <a:p>
            <a:pPr algn="r" rtl="1"/>
            <a:r>
              <a:rPr lang="he-IL" sz="2500" dirty="0"/>
              <a:t>מחלקה </a:t>
            </a:r>
            <a:r>
              <a:rPr lang="en-US" sz="2500" dirty="0" err="1"/>
              <a:t>Iupdateable</a:t>
            </a:r>
            <a:r>
              <a:rPr lang="he-IL" sz="2500" dirty="0"/>
              <a:t> </a:t>
            </a:r>
            <a:r>
              <a:rPr lang="en-US" sz="2500" dirty="0"/>
              <a:t>:</a:t>
            </a:r>
            <a:br>
              <a:rPr lang="he-IL" sz="2500" dirty="0"/>
            </a:br>
            <a:r>
              <a:rPr lang="he-IL" sz="2500" dirty="0"/>
              <a:t>מהווה ממשק של תבנית העיצוב </a:t>
            </a:r>
            <a:r>
              <a:rPr lang="en-US" sz="2500" dirty="0"/>
              <a:t> .Update</a:t>
            </a:r>
            <a:br>
              <a:rPr lang="he-IL" sz="2500" dirty="0"/>
            </a:br>
            <a:r>
              <a:rPr lang="he-IL" sz="2500" dirty="0"/>
              <a:t>מכילה פונקציה שנקראת</a:t>
            </a:r>
            <a:r>
              <a:rPr lang="en-US" sz="2500" dirty="0"/>
              <a:t> </a:t>
            </a:r>
            <a:r>
              <a:rPr lang="en-US" sz="2500" dirty="0" err="1"/>
              <a:t>OnUpdate</a:t>
            </a:r>
            <a:r>
              <a:rPr lang="en-US" sz="2500" dirty="0"/>
              <a:t> </a:t>
            </a:r>
            <a:r>
              <a:rPr lang="he-IL" sz="2500" dirty="0"/>
              <a:t> שאותה כל מי שממש את הממשק צריך לדרוס, ולהגדיר כיצד תתבצע.</a:t>
            </a:r>
          </a:p>
        </p:txBody>
      </p:sp>
    </p:spTree>
    <p:extLst>
      <p:ext uri="{BB962C8B-B14F-4D97-AF65-F5344CB8AC3E}">
        <p14:creationId xmlns:p14="http://schemas.microsoft.com/office/powerpoint/2010/main" val="1666822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2D1-0DEB-4755-BFBB-4595E5C9FD50}"/>
              </a:ext>
            </a:extLst>
          </p:cNvPr>
          <p:cNvSpPr>
            <a:spLocks noGrp="1"/>
          </p:cNvSpPr>
          <p:nvPr>
            <p:ph type="ctrTitle"/>
          </p:nvPr>
        </p:nvSpPr>
        <p:spPr>
          <a:xfrm>
            <a:off x="672445" y="972789"/>
            <a:ext cx="10847110" cy="3430245"/>
          </a:xfrm>
        </p:spPr>
        <p:txBody>
          <a:bodyPr>
            <a:noAutofit/>
          </a:bodyPr>
          <a:lstStyle/>
          <a:p>
            <a:pPr algn="r" rtl="1"/>
            <a:r>
              <a:rPr lang="he-IL" sz="2500" dirty="0"/>
              <a:t>מחלקה </a:t>
            </a:r>
            <a:r>
              <a:rPr lang="en-US" sz="2500" dirty="0" err="1"/>
              <a:t>UpdateableComponent</a:t>
            </a:r>
            <a:r>
              <a:rPr lang="he-IL" sz="2500" dirty="0"/>
              <a:t> :</a:t>
            </a:r>
            <a:br>
              <a:rPr lang="he-IL" sz="2500" dirty="0"/>
            </a:br>
            <a:r>
              <a:rPr lang="he-IL" sz="2500" dirty="0"/>
              <a:t>מממשת את הממשק</a:t>
            </a:r>
            <a:r>
              <a:rPr lang="en-US" sz="2500" dirty="0"/>
              <a:t> </a:t>
            </a:r>
            <a:r>
              <a:rPr lang="en-US" sz="2500" dirty="0" err="1"/>
              <a:t>Iupdateable</a:t>
            </a:r>
            <a:r>
              <a:rPr lang="en-US" sz="2500" dirty="0"/>
              <a:t> </a:t>
            </a:r>
            <a:r>
              <a:rPr lang="he-IL" sz="2500" dirty="0"/>
              <a:t>שמהווה תבנית עיצוב של </a:t>
            </a:r>
            <a:r>
              <a:rPr lang="en-US" sz="2500" dirty="0"/>
              <a:t>.Update</a:t>
            </a:r>
            <a:br>
              <a:rPr lang="he-IL" sz="2500" dirty="0"/>
            </a:br>
            <a:r>
              <a:rPr lang="he-IL" sz="2500" dirty="0"/>
              <a:t>במטודה </a:t>
            </a:r>
            <a:r>
              <a:rPr lang="en-US" sz="2500" dirty="0"/>
              <a:t>Start</a:t>
            </a:r>
            <a:r>
              <a:rPr lang="he-IL" sz="2500" dirty="0"/>
              <a:t> המחלקה משתמשת במטודה של המחלקה </a:t>
            </a:r>
            <a:r>
              <a:rPr lang="en-US" sz="2500" dirty="0" err="1"/>
              <a:t>GameController</a:t>
            </a:r>
            <a:r>
              <a:rPr lang="he-IL" sz="2500" dirty="0"/>
              <a:t> כדי לבצע רישום לאוסף של האובייקטים שצריך לעדכן וגם מתבצעת קריאה ל</a:t>
            </a:r>
            <a:r>
              <a:rPr lang="en-US" dirty="0"/>
              <a:t> </a:t>
            </a:r>
            <a:r>
              <a:rPr lang="en-US" sz="2500" dirty="0" err="1"/>
              <a:t>OnStart</a:t>
            </a:r>
            <a:r>
              <a:rPr lang="he-IL" sz="2500" dirty="0"/>
              <a:t>שהיא יכולה לבצע דריסה של הפונקציה כדי שהבן יוכל לבצע פעולה משל עצמו ללא טלות באבא.</a:t>
            </a:r>
            <a:br>
              <a:rPr lang="he-IL" sz="2500" dirty="0"/>
            </a:br>
            <a:r>
              <a:rPr lang="he-IL" sz="2500" dirty="0"/>
              <a:t>הפונקציה </a:t>
            </a:r>
            <a:r>
              <a:rPr lang="en-US" sz="2500" dirty="0" err="1"/>
              <a:t>OnDestroy</a:t>
            </a:r>
            <a:r>
              <a:rPr lang="he-IL" sz="2500" dirty="0"/>
              <a:t> גורמת להסרת האובייקט הנוכחי מהרשימה שאותה צריך לעדכן.</a:t>
            </a:r>
            <a:br>
              <a:rPr lang="he-IL" sz="2500" dirty="0"/>
            </a:br>
            <a:br>
              <a:rPr lang="en-US" sz="2500" dirty="0"/>
            </a:br>
            <a:endParaRPr lang="he-IL" sz="2500" dirty="0"/>
          </a:p>
        </p:txBody>
      </p:sp>
    </p:spTree>
    <p:extLst>
      <p:ext uri="{BB962C8B-B14F-4D97-AF65-F5344CB8AC3E}">
        <p14:creationId xmlns:p14="http://schemas.microsoft.com/office/powerpoint/2010/main" val="4245283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2D1-0DEB-4755-BFBB-4595E5C9FD50}"/>
              </a:ext>
            </a:extLst>
          </p:cNvPr>
          <p:cNvSpPr>
            <a:spLocks noGrp="1"/>
          </p:cNvSpPr>
          <p:nvPr>
            <p:ph type="ctrTitle"/>
          </p:nvPr>
        </p:nvSpPr>
        <p:spPr>
          <a:xfrm>
            <a:off x="834887" y="765312"/>
            <a:ext cx="11095588" cy="2932043"/>
          </a:xfrm>
        </p:spPr>
        <p:txBody>
          <a:bodyPr>
            <a:noAutofit/>
          </a:bodyPr>
          <a:lstStyle/>
          <a:p>
            <a:pPr algn="r" rtl="1"/>
            <a:r>
              <a:rPr lang="he-IL" sz="2500" dirty="0"/>
              <a:t>מחלקה </a:t>
            </a:r>
            <a:r>
              <a:rPr lang="en-US" sz="2500" dirty="0"/>
              <a:t>:</a:t>
            </a:r>
            <a:r>
              <a:rPr lang="en-US" sz="2500" dirty="0" err="1"/>
              <a:t>ObjectWithCustomUpdateMethod</a:t>
            </a:r>
            <a:r>
              <a:rPr lang="he-IL" sz="2500" dirty="0"/>
              <a:t> </a:t>
            </a:r>
            <a:br>
              <a:rPr lang="he-IL" sz="2500" dirty="0"/>
            </a:br>
            <a:r>
              <a:rPr lang="he-IL" sz="2500" dirty="0"/>
              <a:t>מרחיבה את המחלקה </a:t>
            </a:r>
            <a:r>
              <a:rPr lang="en-US" sz="2500" dirty="0" err="1"/>
              <a:t>UpdateableComponent</a:t>
            </a:r>
            <a:r>
              <a:rPr lang="he-IL" sz="2500" dirty="0"/>
              <a:t> כך שכעת היא אמורה להתעסק במה שקשור לרישום לרשימת האובייקטים שאותם צריך לעדכן, או להסיר מהרשימה.</a:t>
            </a:r>
            <a:br>
              <a:rPr lang="he-IL" sz="2500" dirty="0"/>
            </a:br>
            <a:r>
              <a:rPr lang="he-IL" sz="2500" dirty="0"/>
              <a:t>דורסת את הפונקציה </a:t>
            </a:r>
            <a:r>
              <a:rPr lang="en-US" sz="2500" dirty="0" err="1"/>
              <a:t>OnStart</a:t>
            </a:r>
            <a:r>
              <a:rPr lang="he-IL" sz="2500" dirty="0"/>
              <a:t> שכעת תבצע כיוון רנדומאלי לאובייקט (בתחילת התוכנית).</a:t>
            </a:r>
            <a:br>
              <a:rPr lang="he-IL" sz="2500" dirty="0"/>
            </a:br>
            <a:r>
              <a:rPr lang="en-US" sz="2500" dirty="0" err="1"/>
              <a:t>OnUpdate</a:t>
            </a:r>
            <a:r>
              <a:rPr lang="he-IL" sz="2500" dirty="0"/>
              <a:t> נדרסת אף היא, והיא מבצעת שינוי כיוון ברגע שנתקלים בקיר על יידי שימות בפונקציה </a:t>
            </a:r>
            <a:r>
              <a:rPr lang="en-US" sz="2500" dirty="0" err="1"/>
              <a:t>GetRandomDirection</a:t>
            </a:r>
            <a:r>
              <a:rPr lang="he-IL" sz="2500" dirty="0"/>
              <a:t>.</a:t>
            </a:r>
          </a:p>
        </p:txBody>
      </p:sp>
    </p:spTree>
    <p:extLst>
      <p:ext uri="{BB962C8B-B14F-4D97-AF65-F5344CB8AC3E}">
        <p14:creationId xmlns:p14="http://schemas.microsoft.com/office/powerpoint/2010/main" val="678447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2D1-0DEB-4755-BFBB-4595E5C9FD50}"/>
              </a:ext>
            </a:extLst>
          </p:cNvPr>
          <p:cNvSpPr>
            <a:spLocks noGrp="1"/>
          </p:cNvSpPr>
          <p:nvPr>
            <p:ph type="ctrTitle"/>
          </p:nvPr>
        </p:nvSpPr>
        <p:spPr>
          <a:xfrm>
            <a:off x="566531" y="833641"/>
            <a:ext cx="10847110" cy="3430245"/>
          </a:xfrm>
        </p:spPr>
        <p:txBody>
          <a:bodyPr>
            <a:noAutofit/>
          </a:bodyPr>
          <a:lstStyle/>
          <a:p>
            <a:pPr algn="r" rtl="1"/>
            <a:r>
              <a:rPr lang="he-IL" sz="2500" dirty="0"/>
              <a:t>המחלקה </a:t>
            </a:r>
            <a:r>
              <a:rPr lang="en-US" sz="2500" dirty="0"/>
              <a:t>:</a:t>
            </a:r>
            <a:r>
              <a:rPr lang="en-US" sz="2500" dirty="0" err="1"/>
              <a:t>GameController</a:t>
            </a:r>
            <a:br>
              <a:rPr lang="en-US" sz="2500" dirty="0"/>
            </a:br>
            <a:r>
              <a:rPr lang="he-IL" sz="2500" dirty="0"/>
              <a:t>מכילה רשימה של אובייקטים שממשים את </a:t>
            </a:r>
            <a:r>
              <a:rPr lang="en-US" sz="2500" dirty="0" err="1"/>
              <a:t>Iupdateable</a:t>
            </a:r>
            <a:r>
              <a:rPr lang="he-IL" sz="2500" dirty="0"/>
              <a:t> ומכילה דגל שאומר האם יש </a:t>
            </a:r>
            <a:r>
              <a:rPr lang="en-US" sz="2500" dirty="0"/>
              <a:t>Pause</a:t>
            </a:r>
            <a:r>
              <a:rPr lang="he-IL" sz="2500" dirty="0"/>
              <a:t> או לא. אם הרשימה לא ריקה ואין </a:t>
            </a:r>
            <a:r>
              <a:rPr lang="en-US" sz="2500" dirty="0"/>
              <a:t>Pause</a:t>
            </a:r>
            <a:r>
              <a:rPr lang="he-IL" sz="2500" dirty="0"/>
              <a:t> מעדכנים את כל האובייקטים ברשימה.</a:t>
            </a:r>
            <a:br>
              <a:rPr lang="he-IL" sz="2500" dirty="0"/>
            </a:br>
            <a:r>
              <a:rPr lang="he-IL" sz="2500" dirty="0"/>
              <a:t>אם לוחצים על המקש רווח (</a:t>
            </a:r>
            <a:r>
              <a:rPr lang="en-US" sz="2500" dirty="0"/>
              <a:t>(Space</a:t>
            </a:r>
            <a:r>
              <a:rPr lang="he-IL" sz="2500" dirty="0"/>
              <a:t> המשחק בהשעייה (</a:t>
            </a:r>
            <a:r>
              <a:rPr lang="en-US" sz="2500" dirty="0"/>
              <a:t>(Pause</a:t>
            </a:r>
            <a:r>
              <a:rPr lang="he-IL" sz="2500" dirty="0"/>
              <a:t> אם לוחצים שוב, אז המשחק ממשיך מאיפה שעצר.</a:t>
            </a:r>
            <a:br>
              <a:rPr lang="he-IL" sz="2500" dirty="0"/>
            </a:br>
            <a:r>
              <a:rPr lang="he-IL" sz="2500" dirty="0"/>
              <a:t>מכילה את המטודה </a:t>
            </a:r>
            <a:r>
              <a:rPr lang="en-US" sz="2500" dirty="0" err="1"/>
              <a:t>RegisterUpdateableObject</a:t>
            </a:r>
            <a:r>
              <a:rPr lang="he-IL" sz="2500" dirty="0"/>
              <a:t> אשר מנסה להוסיף לרשימה אובייקט חדש אותו צריך לעדכן, ומוודאת האם הוא כבר נמצא, לפני ביצוע ההוספה.</a:t>
            </a:r>
            <a:br>
              <a:rPr lang="he-IL" sz="2500" dirty="0"/>
            </a:br>
            <a:r>
              <a:rPr lang="he-IL" sz="2500" dirty="0"/>
              <a:t>מכילה את המטודה </a:t>
            </a:r>
            <a:r>
              <a:rPr lang="en-US" sz="2500" dirty="0" err="1"/>
              <a:t>UnregisterUpdateableObject</a:t>
            </a:r>
            <a:r>
              <a:rPr lang="he-IL" sz="2500" dirty="0"/>
              <a:t> אשר מסירה אובייקט מהרשימה ומוודאת לפני שהוא אכן קיים ברשימה לפני ההסרה.</a:t>
            </a:r>
          </a:p>
        </p:txBody>
      </p:sp>
    </p:spTree>
    <p:extLst>
      <p:ext uri="{BB962C8B-B14F-4D97-AF65-F5344CB8AC3E}">
        <p14:creationId xmlns:p14="http://schemas.microsoft.com/office/powerpoint/2010/main" val="4272737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2279374" y="1192697"/>
            <a:ext cx="7050157" cy="3339546"/>
          </a:xfrm>
        </p:spPr>
        <p:txBody>
          <a:bodyPr>
            <a:normAutofit fontScale="90000"/>
          </a:bodyPr>
          <a:lstStyle/>
          <a:p>
            <a:pPr algn="r"/>
            <a:br>
              <a:rPr lang="he-IL" b="1" dirty="0"/>
            </a:br>
            <a:r>
              <a:rPr lang="en-US" b="1" dirty="0"/>
              <a:t>Object Pool</a:t>
            </a:r>
            <a:r>
              <a:rPr lang="he-IL" b="1" dirty="0"/>
              <a:t> תבנית עיצוב - </a:t>
            </a:r>
            <a:r>
              <a:rPr lang="en-US" b="1" dirty="0"/>
              <a:t> </a:t>
            </a:r>
            <a:br>
              <a:rPr lang="en-US" b="1" dirty="0"/>
            </a:br>
            <a:br>
              <a:rPr lang="en-US" b="1" dirty="0"/>
            </a:br>
            <a:endParaRPr lang="he-IL" dirty="0"/>
          </a:p>
        </p:txBody>
      </p:sp>
    </p:spTree>
    <p:extLst>
      <p:ext uri="{BB962C8B-B14F-4D97-AF65-F5344CB8AC3E}">
        <p14:creationId xmlns:p14="http://schemas.microsoft.com/office/powerpoint/2010/main" val="3323169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788504" y="1099931"/>
            <a:ext cx="10614991" cy="3680791"/>
          </a:xfrm>
        </p:spPr>
        <p:txBody>
          <a:bodyPr>
            <a:noAutofit/>
          </a:bodyPr>
          <a:lstStyle/>
          <a:p>
            <a:pPr algn="r" rtl="1"/>
            <a:r>
              <a:rPr lang="he-IL" sz="2500" dirty="0"/>
              <a:t>תבנית זו משפרת את הביצועים ואת השימוש בזיכרון על ידי שימוש חוזר באובייקטים ממאגר קבוע במקום להקצות ולשחרר אותם בנפרד.</a:t>
            </a:r>
            <a:br>
              <a:rPr lang="he-IL" sz="2500" dirty="0"/>
            </a:br>
            <a:br>
              <a:rPr lang="he-IL" sz="2500" dirty="0"/>
            </a:br>
            <a:r>
              <a:rPr lang="he-IL" sz="2500" dirty="0"/>
              <a:t>בתבנית מוגדרת לנו בריכה (מאגר) השומרת על אוסף של אובייקטים שניתנים לשימוש חוזר.</a:t>
            </a:r>
            <a:br>
              <a:rPr lang="he-IL" sz="2500" dirty="0"/>
            </a:br>
            <a:r>
              <a:rPr lang="he-IL" sz="2500" dirty="0"/>
              <a:t>כל אובייקט תומך בשאילתת "בשימוש" כדי לדעת אם הוא כרגע "חי". כאשר באתחול של הבריכה הוא יוצר את כל אוסף האובייקטים (בדרך כלל בהקצאה רציפה אחת) ומאתחל את כולם למצב "שאינו בשימוש". כשרוצים אובייקט חדש, נבקש מאגר הבריכה אחד. הוא מוצא אובייקט זמין, מאתחל אותו ל"שימוש " ומחזיר אותו. כאשר אין צורך עוד באובייקט, הוא מוגדר למצב "לא בשימוש". בדרך זו, ניתן ליצור ולחסל אובייקטים בחופשיות ללא צורך להקצות זיכרון או משאבים אחרים.</a:t>
            </a:r>
            <a:br>
              <a:rPr lang="he-IL" sz="2500" dirty="0"/>
            </a:br>
            <a:endParaRPr lang="he-IL" sz="2500" dirty="0"/>
          </a:p>
        </p:txBody>
      </p:sp>
    </p:spTree>
    <p:extLst>
      <p:ext uri="{BB962C8B-B14F-4D97-AF65-F5344CB8AC3E}">
        <p14:creationId xmlns:p14="http://schemas.microsoft.com/office/powerpoint/2010/main" val="3827422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790120" y="1311965"/>
            <a:ext cx="4320209" cy="2117035"/>
          </a:xfrm>
        </p:spPr>
        <p:txBody>
          <a:bodyPr>
            <a:normAutofit fontScale="90000"/>
          </a:bodyPr>
          <a:lstStyle/>
          <a:p>
            <a:pPr algn="r"/>
            <a:r>
              <a:rPr lang="he-IL" b="1" dirty="0"/>
              <a:t>איך הקוד בנוי?</a:t>
            </a:r>
            <a:br>
              <a:rPr lang="en-US" dirty="0"/>
            </a:br>
            <a:endParaRPr lang="he-IL" dirty="0"/>
          </a:p>
        </p:txBody>
      </p:sp>
    </p:spTree>
    <p:extLst>
      <p:ext uri="{BB962C8B-B14F-4D97-AF65-F5344CB8AC3E}">
        <p14:creationId xmlns:p14="http://schemas.microsoft.com/office/powerpoint/2010/main" val="143177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18053" y="530087"/>
            <a:ext cx="11290852" cy="4578626"/>
          </a:xfrm>
        </p:spPr>
        <p:txBody>
          <a:bodyPr>
            <a:normAutofit/>
          </a:bodyPr>
          <a:lstStyle/>
          <a:p>
            <a:pPr algn="r" rtl="1"/>
            <a:r>
              <a:rPr lang="en-US" sz="2500" dirty="0">
                <a:cs typeface="+mn-cs"/>
              </a:rPr>
              <a:t>Command</a:t>
            </a:r>
            <a:r>
              <a:rPr lang="he-IL" sz="2500" dirty="0">
                <a:cs typeface="+mn-cs"/>
              </a:rPr>
              <a:t> הינו ממשק בעל 2 פונקציות:</a:t>
            </a:r>
            <a:r>
              <a:rPr lang="en-US" sz="2500" dirty="0"/>
              <a:t> </a:t>
            </a:r>
            <a:br>
              <a:rPr lang="he-IL" sz="2500" dirty="0"/>
            </a:br>
            <a:r>
              <a:rPr lang="he-IL" sz="2500" dirty="0">
                <a:cs typeface="+mn-cs"/>
              </a:rPr>
              <a:t>את הממשק מממשות 5 מחלקות: </a:t>
            </a:r>
            <a:r>
              <a:rPr lang="en-US" sz="2500" dirty="0">
                <a:cs typeface="+mn-cs"/>
              </a:rPr>
              <a:t>Undo, Execute</a:t>
            </a:r>
            <a:r>
              <a:rPr lang="he-IL" sz="2500" dirty="0">
                <a:cs typeface="+mn-cs"/>
              </a:rPr>
              <a:t>.</a:t>
            </a:r>
            <a:br>
              <a:rPr lang="he-IL" sz="2500" dirty="0">
                <a:cs typeface="+mn-cs"/>
              </a:rPr>
            </a:br>
            <a:br>
              <a:rPr lang="he-IL" sz="2500" dirty="0">
                <a:cs typeface="+mn-cs"/>
              </a:rPr>
            </a:br>
            <a:r>
              <a:rPr lang="en-US" sz="2500" b="1" u="sng" dirty="0" err="1"/>
              <a:t>DoNothingCommand</a:t>
            </a:r>
            <a:r>
              <a:rPr lang="he-IL" sz="2500" u="sng" dirty="0"/>
              <a:t>:</a:t>
            </a:r>
            <a:br>
              <a:rPr lang="en-US" sz="2500" b="1" dirty="0"/>
            </a:br>
            <a:r>
              <a:rPr lang="he-IL" sz="2500" dirty="0"/>
              <a:t>בעלת 2 פונקציות ריקות (לא מבצעות כלום).</a:t>
            </a:r>
            <a:br>
              <a:rPr lang="en-US" sz="2500" dirty="0"/>
            </a:br>
            <a:r>
              <a:rPr lang="he-IL" sz="2500" dirty="0"/>
              <a:t>מטרת המחלקה היא להגדיר פקודת </a:t>
            </a:r>
            <a:r>
              <a:rPr lang="en-US" sz="2500" dirty="0"/>
              <a:t>null </a:t>
            </a:r>
            <a:r>
              <a:rPr lang="he-IL" sz="2500" dirty="0"/>
              <a:t>שבעצם האובייקט לא עושה כלום.</a:t>
            </a:r>
            <a:br>
              <a:rPr lang="en-US" sz="2500" dirty="0"/>
            </a:br>
            <a:r>
              <a:rPr lang="en-US" sz="2500" b="1" u="sng" dirty="0" err="1"/>
              <a:t>MoveBackCommand</a:t>
            </a:r>
            <a:r>
              <a:rPr lang="he-IL" sz="2500" b="1" u="sng" dirty="0"/>
              <a:t>:</a:t>
            </a:r>
            <a:br>
              <a:rPr lang="en-US" sz="2500" b="1" dirty="0"/>
            </a:br>
            <a:r>
              <a:rPr lang="he-IL" sz="2500" dirty="0"/>
              <a:t>בעלת 2 פונקציות: </a:t>
            </a:r>
            <a:r>
              <a:rPr lang="en-US" sz="2500" dirty="0"/>
              <a:t>Execute</a:t>
            </a:r>
            <a:r>
              <a:rPr lang="he-IL" sz="2500" dirty="0"/>
              <a:t> אשר מזיזה את האובייקט צעד אחד אחורה.</a:t>
            </a:r>
            <a:br>
              <a:rPr lang="en-US" sz="2500" dirty="0"/>
            </a:br>
            <a:r>
              <a:rPr lang="en-US" sz="2500" dirty="0"/>
              <a:t> Undo </a:t>
            </a:r>
            <a:r>
              <a:rPr lang="he-IL" sz="2500" dirty="0"/>
              <a:t>מבצעת את הפעולה ההופכית של </a:t>
            </a:r>
            <a:r>
              <a:rPr lang="en-US" sz="2500" dirty="0"/>
              <a:t>Execute</a:t>
            </a:r>
            <a:r>
              <a:rPr lang="he-IL" sz="2500" dirty="0"/>
              <a:t>, כלומר מזיזה את האובייקט צעד אחד קדימה.</a:t>
            </a:r>
            <a:br>
              <a:rPr lang="en-US" sz="2500" dirty="0"/>
            </a:br>
            <a:br>
              <a:rPr lang="en-US" sz="2500" dirty="0">
                <a:cs typeface="+mn-cs"/>
              </a:rPr>
            </a:br>
            <a:endParaRPr lang="he-IL" sz="2500" dirty="0">
              <a:cs typeface="+mn-cs"/>
            </a:endParaRPr>
          </a:p>
        </p:txBody>
      </p:sp>
    </p:spTree>
    <p:extLst>
      <p:ext uri="{BB962C8B-B14F-4D97-AF65-F5344CB8AC3E}">
        <p14:creationId xmlns:p14="http://schemas.microsoft.com/office/powerpoint/2010/main" val="1442469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71021" y="177553"/>
            <a:ext cx="11958222" cy="6680447"/>
          </a:xfrm>
        </p:spPr>
        <p:txBody>
          <a:bodyPr>
            <a:normAutofit/>
          </a:bodyPr>
          <a:lstStyle/>
          <a:p>
            <a:pPr algn="r" rtl="1"/>
            <a:r>
              <a:rPr lang="he-IL" sz="2500" dirty="0">
                <a:cs typeface="+mn-cs"/>
              </a:rPr>
              <a:t>בשביל להבין איך הקוד בנוי, ניקח לנו אובייקטים ממשחק מחשב ונראה איך שימוש בתבנית זו יהיה לנו עדיף.</a:t>
            </a:r>
            <a:br>
              <a:rPr lang="he-IL" sz="2500">
                <a:cs typeface="+mn-cs"/>
              </a:rPr>
            </a:br>
            <a:br>
              <a:rPr lang="en-US" sz="2500" dirty="0">
                <a:cs typeface="+mn-cs"/>
              </a:rPr>
            </a:br>
            <a:r>
              <a:rPr lang="he-IL" sz="2500" dirty="0">
                <a:cs typeface="+mn-cs"/>
              </a:rPr>
              <a:t>יש לנו 2 מחלקות. מחלקה אחת המייצגת את המאגר, ומחלקה נוספת את השימוש מהמאגר.</a:t>
            </a:r>
            <a:br>
              <a:rPr lang="he-IL" sz="2500" dirty="0">
                <a:cs typeface="+mn-cs"/>
              </a:rPr>
            </a:br>
            <a:br>
              <a:rPr lang="he-IL" sz="2500" dirty="0">
                <a:cs typeface="+mn-cs"/>
              </a:rPr>
            </a:br>
            <a:r>
              <a:rPr lang="en-US" sz="2500" b="1" u="sng" dirty="0" err="1">
                <a:cs typeface="+mn-cs"/>
              </a:rPr>
              <a:t>BulletObjectPoolOptimized</a:t>
            </a:r>
            <a:r>
              <a:rPr lang="he-IL" sz="2500" b="1" u="sng" dirty="0">
                <a:cs typeface="+mn-cs"/>
              </a:rPr>
              <a:t> –</a:t>
            </a:r>
            <a:r>
              <a:rPr lang="he-IL" sz="2500" dirty="0">
                <a:cs typeface="+mn-cs"/>
              </a:rPr>
              <a:t> המחלקה מממשת את הממשק </a:t>
            </a:r>
            <a:r>
              <a:rPr lang="en-US" sz="2500" dirty="0" err="1">
                <a:cs typeface="+mn-cs"/>
              </a:rPr>
              <a:t>monobehaviour</a:t>
            </a:r>
            <a:r>
              <a:rPr lang="he-IL" sz="2500" dirty="0">
                <a:cs typeface="+mn-cs"/>
              </a:rPr>
              <a:t>. המחלקה מייצגת מספר של כדורים לאקדח בשביל משחק יריות.</a:t>
            </a:r>
            <a:br>
              <a:rPr lang="he-IL" sz="2500" dirty="0">
                <a:cs typeface="+mn-cs"/>
              </a:rPr>
            </a:br>
            <a:r>
              <a:rPr lang="he-IL" sz="2500" dirty="0">
                <a:cs typeface="+mn-cs"/>
              </a:rPr>
              <a:t>תחילה מאתחלים את גודל הבריכה</a:t>
            </a:r>
            <a:r>
              <a:rPr lang="en-US" sz="2500" dirty="0">
                <a:cs typeface="+mn-cs"/>
              </a:rPr>
              <a:t>.</a:t>
            </a:r>
            <a:br>
              <a:rPr lang="he-IL" sz="2500" dirty="0">
                <a:cs typeface="+mn-cs"/>
              </a:rPr>
            </a:br>
            <a:r>
              <a:rPr lang="he-IL" sz="2500" dirty="0">
                <a:cs typeface="+mn-cs"/>
              </a:rPr>
              <a:t>כעת למחלקה ישנם 4 פונקציות:</a:t>
            </a:r>
            <a:br>
              <a:rPr lang="he-IL" sz="2500" dirty="0">
                <a:cs typeface="+mn-cs"/>
              </a:rPr>
            </a:br>
            <a:br>
              <a:rPr lang="he-IL" sz="2500" dirty="0">
                <a:cs typeface="+mn-cs"/>
              </a:rPr>
            </a:br>
            <a:r>
              <a:rPr lang="en-US" sz="2500" u="sng" dirty="0">
                <a:cs typeface="+mn-cs"/>
              </a:rPr>
              <a:t>start</a:t>
            </a:r>
            <a:r>
              <a:rPr lang="he-IL" sz="2500" dirty="0">
                <a:cs typeface="+mn-cs"/>
              </a:rPr>
              <a:t> – אשר מאתחלת את המאגר. הפונקציה נעזרת בפונקציה </a:t>
            </a:r>
            <a:r>
              <a:rPr lang="en-US" sz="2800" dirty="0" err="1">
                <a:cs typeface="+mn-cs"/>
              </a:rPr>
              <a:t>GenerateBullet</a:t>
            </a:r>
            <a:r>
              <a:rPr lang="he-IL" sz="2800" dirty="0">
                <a:cs typeface="+mn-cs"/>
              </a:rPr>
              <a:t>.</a:t>
            </a:r>
            <a:br>
              <a:rPr lang="he-IL" sz="2500" dirty="0">
                <a:cs typeface="+mn-cs"/>
              </a:rPr>
            </a:br>
            <a:r>
              <a:rPr lang="en-US" sz="2400" u="sng" dirty="0" err="1"/>
              <a:t>GenerateBullet</a:t>
            </a:r>
            <a:r>
              <a:rPr lang="he-IL" sz="2400" dirty="0"/>
              <a:t> – היא יוצרת את האובייקט, במקרה שלנו זה הכדור, ומכניסה אותו לרשימה.</a:t>
            </a:r>
            <a:br>
              <a:rPr lang="he-IL" sz="2400" dirty="0"/>
            </a:br>
            <a:r>
              <a:rPr lang="en-US" sz="2800" u="sng" dirty="0" err="1">
                <a:cs typeface="+mn-cs"/>
              </a:rPr>
              <a:t>ConfigureDeactivatedBullet</a:t>
            </a:r>
            <a:r>
              <a:rPr lang="he-IL" sz="2800" dirty="0">
                <a:cs typeface="+mn-cs"/>
              </a:rPr>
              <a:t> - כשכדור מושבת, כלומר יצא משימוש, עלינו להוסיף אותו לרשימה המקושרת</a:t>
            </a:r>
            <a:r>
              <a:rPr lang="en-US" sz="2800" dirty="0">
                <a:cs typeface="+mn-cs"/>
              </a:rPr>
              <a:t>.</a:t>
            </a:r>
            <a:br>
              <a:rPr lang="en-US" sz="2800" dirty="0">
                <a:cs typeface="+mn-cs"/>
              </a:rPr>
            </a:br>
            <a:r>
              <a:rPr lang="en-US" sz="2800" u="sng" dirty="0" err="1">
                <a:cs typeface="+mn-cs"/>
              </a:rPr>
              <a:t>GetBullet</a:t>
            </a:r>
            <a:r>
              <a:rPr lang="he-IL" sz="2800" u="sng" dirty="0">
                <a:cs typeface="+mn-cs"/>
              </a:rPr>
              <a:t> –</a:t>
            </a:r>
            <a:r>
              <a:rPr lang="he-IL" sz="2800" dirty="0">
                <a:cs typeface="+mn-cs"/>
              </a:rPr>
              <a:t> ממנה אנו שולפים את הכדורים.</a:t>
            </a:r>
            <a:br>
              <a:rPr lang="en-US" sz="2500" dirty="0">
                <a:cs typeface="+mn-cs"/>
              </a:rPr>
            </a:br>
            <a:endParaRPr lang="he-IL" sz="2500" dirty="0">
              <a:cs typeface="+mn-cs"/>
            </a:endParaRPr>
          </a:p>
        </p:txBody>
      </p:sp>
    </p:spTree>
    <p:extLst>
      <p:ext uri="{BB962C8B-B14F-4D97-AF65-F5344CB8AC3E}">
        <p14:creationId xmlns:p14="http://schemas.microsoft.com/office/powerpoint/2010/main" val="4040886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1953088" y="115410"/>
            <a:ext cx="10058400" cy="3435658"/>
          </a:xfrm>
        </p:spPr>
        <p:txBody>
          <a:bodyPr>
            <a:noAutofit/>
          </a:bodyPr>
          <a:lstStyle/>
          <a:p>
            <a:pPr algn="r" rtl="1"/>
            <a:r>
              <a:rPr lang="he-IL" sz="2500" b="1" u="sng" dirty="0">
                <a:cs typeface="+mn-cs"/>
              </a:rPr>
              <a:t>המחלקה השנייה </a:t>
            </a:r>
            <a:r>
              <a:rPr lang="en-US" sz="2500" b="1" u="sng" dirty="0" err="1">
                <a:cs typeface="+mn-cs"/>
              </a:rPr>
              <a:t>MoveBulletOptimized</a:t>
            </a:r>
            <a:r>
              <a:rPr lang="he-IL" sz="2500" b="1" u="sng" dirty="0">
                <a:cs typeface="+mn-cs"/>
              </a:rPr>
              <a:t>:</a:t>
            </a:r>
            <a:br>
              <a:rPr lang="he-IL" sz="2500" dirty="0">
                <a:cs typeface="+mn-cs"/>
              </a:rPr>
            </a:br>
            <a:br>
              <a:rPr lang="he-IL" sz="2500" dirty="0">
                <a:cs typeface="+mn-cs"/>
              </a:rPr>
            </a:br>
            <a:r>
              <a:rPr lang="he-IL" sz="2500" dirty="0">
                <a:cs typeface="+mn-cs"/>
              </a:rPr>
              <a:t>גם מחלקה זו מממשת את הממשק </a:t>
            </a:r>
            <a:r>
              <a:rPr lang="en-US" sz="2500" dirty="0" err="1">
                <a:cs typeface="+mn-cs"/>
              </a:rPr>
              <a:t>monobehaviour</a:t>
            </a:r>
            <a:r>
              <a:rPr lang="he-IL" sz="2500" dirty="0">
                <a:cs typeface="+mn-cs"/>
              </a:rPr>
              <a:t>.</a:t>
            </a:r>
            <a:br>
              <a:rPr lang="he-IL" sz="2500" dirty="0">
                <a:cs typeface="+mn-cs"/>
              </a:rPr>
            </a:br>
            <a:br>
              <a:rPr lang="he-IL" sz="2500" dirty="0">
                <a:cs typeface="+mn-cs"/>
              </a:rPr>
            </a:br>
            <a:r>
              <a:rPr lang="he-IL" sz="2500" dirty="0">
                <a:cs typeface="+mn-cs"/>
              </a:rPr>
              <a:t>למחלקה זו יש פונקציה יחידה </a:t>
            </a:r>
            <a:r>
              <a:rPr lang="en-US" sz="2500" dirty="0">
                <a:cs typeface="+mn-cs"/>
              </a:rPr>
              <a:t>Update</a:t>
            </a:r>
            <a:r>
              <a:rPr lang="he-IL" sz="2500" dirty="0">
                <a:cs typeface="+mn-cs"/>
              </a:rPr>
              <a:t> שתפקידה לעדכן את מצב הכדור למשל אם הכדור רחוק מדי, עלינו לעדכן את המאגר שהכדור כבר לא בשימוש.</a:t>
            </a:r>
            <a:br>
              <a:rPr lang="en-US" sz="2500" dirty="0">
                <a:cs typeface="+mn-cs"/>
              </a:rPr>
            </a:br>
            <a:endParaRPr lang="he-IL" sz="2500" i="1" dirty="0">
              <a:cs typeface="+mn-cs"/>
            </a:endParaRPr>
          </a:p>
        </p:txBody>
      </p:sp>
    </p:spTree>
    <p:extLst>
      <p:ext uri="{BB962C8B-B14F-4D97-AF65-F5344CB8AC3E}">
        <p14:creationId xmlns:p14="http://schemas.microsoft.com/office/powerpoint/2010/main" val="3862667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2279374" y="1192697"/>
            <a:ext cx="7050157" cy="3339546"/>
          </a:xfrm>
        </p:spPr>
        <p:txBody>
          <a:bodyPr>
            <a:normAutofit fontScale="90000"/>
          </a:bodyPr>
          <a:lstStyle/>
          <a:p>
            <a:pPr algn="r"/>
            <a:br>
              <a:rPr lang="he-IL" sz="5000" b="1" dirty="0">
                <a:cs typeface="+mn-cs"/>
              </a:rPr>
            </a:br>
            <a:r>
              <a:rPr lang="en-US" sz="5000" b="1" dirty="0">
                <a:cs typeface="+mn-cs"/>
              </a:rPr>
              <a:t>Service Locator</a:t>
            </a:r>
            <a:r>
              <a:rPr lang="he-IL" sz="5000" b="1" dirty="0">
                <a:cs typeface="+mn-cs"/>
              </a:rPr>
              <a:t> תבנית עיצוב - </a:t>
            </a:r>
            <a:r>
              <a:rPr lang="en-US" sz="5000" b="1" dirty="0">
                <a:cs typeface="+mn-cs"/>
              </a:rPr>
              <a:t> </a:t>
            </a:r>
            <a:br>
              <a:rPr lang="en-US" b="1" dirty="0"/>
            </a:br>
            <a:br>
              <a:rPr lang="en-US" b="1" dirty="0"/>
            </a:br>
            <a:endParaRPr lang="he-IL" b="1" dirty="0"/>
          </a:p>
        </p:txBody>
      </p:sp>
    </p:spTree>
    <p:extLst>
      <p:ext uri="{BB962C8B-B14F-4D97-AF65-F5344CB8AC3E}">
        <p14:creationId xmlns:p14="http://schemas.microsoft.com/office/powerpoint/2010/main" val="40681442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788504" y="1099931"/>
            <a:ext cx="10614991" cy="3680791"/>
          </a:xfrm>
        </p:spPr>
        <p:txBody>
          <a:bodyPr>
            <a:noAutofit/>
          </a:bodyPr>
          <a:lstStyle/>
          <a:p>
            <a:pPr algn="r" rtl="1"/>
            <a:r>
              <a:rPr lang="he-IL" sz="2500" dirty="0"/>
              <a:t>תפקיד התבנית היא ליצור נקודת גישה לאובייקטים מסוימים מבלי לקשר בין אותם אובייקטים.</a:t>
            </a:r>
            <a:br>
              <a:rPr lang="he-IL" sz="2500" dirty="0"/>
            </a:br>
            <a:br>
              <a:rPr lang="he-IL" sz="2500" dirty="0"/>
            </a:br>
            <a:r>
              <a:rPr lang="he-IL" sz="2500" dirty="0"/>
              <a:t>דוגמה:</a:t>
            </a:r>
            <a:br>
              <a:rPr lang="he-IL" sz="2500" dirty="0"/>
            </a:br>
            <a:r>
              <a:rPr lang="he-IL" sz="2500" dirty="0"/>
              <a:t>סלע נופל ופוגע ברצפה, צלפים יורים ברובה, המשתמשים בוחרים פריט עם צפצוף. כל השירותים האלה ייפנו לשירות של אודיו.</a:t>
            </a:r>
            <a:br>
              <a:rPr lang="he-IL" sz="2500" dirty="0"/>
            </a:br>
            <a:r>
              <a:rPr lang="he-IL" sz="2500" dirty="0"/>
              <a:t>אך מה שאנחנו רוצים למנוע היא גישה ישירה של כל האובייקטים האלה אל האודיו.</a:t>
            </a:r>
            <a:br>
              <a:rPr lang="he-IL" sz="2500" dirty="0"/>
            </a:br>
            <a:endParaRPr lang="he-IL" sz="2500" dirty="0"/>
          </a:p>
        </p:txBody>
      </p:sp>
    </p:spTree>
    <p:extLst>
      <p:ext uri="{BB962C8B-B14F-4D97-AF65-F5344CB8AC3E}">
        <p14:creationId xmlns:p14="http://schemas.microsoft.com/office/powerpoint/2010/main" val="3725079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790120" y="1311965"/>
            <a:ext cx="4320209" cy="2117035"/>
          </a:xfrm>
        </p:spPr>
        <p:txBody>
          <a:bodyPr>
            <a:normAutofit fontScale="90000"/>
          </a:bodyPr>
          <a:lstStyle/>
          <a:p>
            <a:pPr algn="r"/>
            <a:r>
              <a:rPr lang="he-IL" b="1" dirty="0"/>
              <a:t>איך הקוד בנוי?</a:t>
            </a:r>
            <a:br>
              <a:rPr lang="en-US" dirty="0"/>
            </a:br>
            <a:endParaRPr lang="he-IL" dirty="0"/>
          </a:p>
        </p:txBody>
      </p:sp>
    </p:spTree>
    <p:extLst>
      <p:ext uri="{BB962C8B-B14F-4D97-AF65-F5344CB8AC3E}">
        <p14:creationId xmlns:p14="http://schemas.microsoft.com/office/powerpoint/2010/main" val="2950915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443883" y="-712786"/>
            <a:ext cx="11484618" cy="4974068"/>
          </a:xfrm>
        </p:spPr>
        <p:txBody>
          <a:bodyPr>
            <a:normAutofit/>
          </a:bodyPr>
          <a:lstStyle/>
          <a:p>
            <a:pPr algn="r" rtl="1"/>
            <a:r>
              <a:rPr lang="he-IL" sz="2500" dirty="0">
                <a:cs typeface="+mn-cs"/>
              </a:rPr>
              <a:t>נמשיך עם הדוגמה של האודיו שלנו:</a:t>
            </a:r>
            <a:br>
              <a:rPr lang="he-IL" sz="2500" dirty="0">
                <a:cs typeface="+mn-cs"/>
              </a:rPr>
            </a:br>
            <a:br>
              <a:rPr lang="he-IL" sz="2500" dirty="0">
                <a:cs typeface="+mn-cs"/>
              </a:rPr>
            </a:br>
            <a:r>
              <a:rPr lang="he-IL" sz="2500" dirty="0">
                <a:cs typeface="+mn-cs"/>
              </a:rPr>
              <a:t>ניצור מחלקה אבסטרקטית </a:t>
            </a:r>
            <a:r>
              <a:rPr lang="en-US" sz="2500" dirty="0">
                <a:cs typeface="+mn-cs"/>
              </a:rPr>
              <a:t>Audio</a:t>
            </a:r>
            <a:r>
              <a:rPr lang="he-IL" sz="2500" dirty="0">
                <a:cs typeface="+mn-cs"/>
              </a:rPr>
              <a:t>.</a:t>
            </a:r>
            <a:br>
              <a:rPr lang="he-IL" sz="2500" dirty="0">
                <a:cs typeface="+mn-cs"/>
              </a:rPr>
            </a:br>
            <a:r>
              <a:rPr lang="he-IL" sz="2500" dirty="0">
                <a:cs typeface="+mn-cs"/>
              </a:rPr>
              <a:t>המחלקה תכיל 3 פונקציות שונות: </a:t>
            </a:r>
            <a:r>
              <a:rPr lang="en-US" sz="2500" dirty="0" err="1">
                <a:cs typeface="+mn-cs"/>
              </a:rPr>
              <a:t>PlaySound</a:t>
            </a:r>
            <a:r>
              <a:rPr lang="he-IL" sz="2500" dirty="0">
                <a:cs typeface="+mn-cs"/>
              </a:rPr>
              <a:t>, </a:t>
            </a:r>
            <a:r>
              <a:rPr lang="en-US" sz="2500" dirty="0" err="1">
                <a:cs typeface="+mn-cs"/>
              </a:rPr>
              <a:t>StopSound</a:t>
            </a:r>
            <a:r>
              <a:rPr lang="he-IL" sz="2500" dirty="0">
                <a:cs typeface="+mn-cs"/>
              </a:rPr>
              <a:t> ו- </a:t>
            </a:r>
            <a:r>
              <a:rPr lang="en-US" sz="2500" dirty="0" err="1">
                <a:cs typeface="+mn-cs"/>
              </a:rPr>
              <a:t>StopAllSounds</a:t>
            </a:r>
            <a:br>
              <a:rPr lang="he-IL" sz="2500" dirty="0">
                <a:cs typeface="+mn-cs"/>
              </a:rPr>
            </a:br>
            <a:br>
              <a:rPr lang="he-IL" sz="2500" dirty="0">
                <a:cs typeface="+mn-cs"/>
              </a:rPr>
            </a:br>
            <a:r>
              <a:rPr lang="en-US" sz="2500" dirty="0" err="1"/>
              <a:t>PlaySound</a:t>
            </a:r>
            <a:r>
              <a:rPr lang="he-IL" sz="2500" dirty="0"/>
              <a:t> – תפעיל את הסאונד הספציפי.</a:t>
            </a:r>
            <a:br>
              <a:rPr lang="he-IL" sz="2500" dirty="0"/>
            </a:br>
            <a:r>
              <a:rPr lang="en-US" sz="2500" dirty="0" err="1"/>
              <a:t>StopSound</a:t>
            </a:r>
            <a:r>
              <a:rPr lang="he-IL" sz="2500" dirty="0"/>
              <a:t> – תפסיק את הסאונד הספציפי.</a:t>
            </a:r>
            <a:br>
              <a:rPr lang="he-IL" sz="2500" dirty="0"/>
            </a:br>
            <a:r>
              <a:rPr lang="en-US" sz="2500" dirty="0" err="1"/>
              <a:t>StopAllSounds</a:t>
            </a:r>
            <a:r>
              <a:rPr lang="he-IL" sz="2500" dirty="0"/>
              <a:t> – תעצור את כל הסאונד במשחק.</a:t>
            </a:r>
            <a:br>
              <a:rPr lang="en-US" sz="2500" dirty="0"/>
            </a:br>
            <a:br>
              <a:rPr lang="en-US" sz="2500" dirty="0">
                <a:cs typeface="+mn-cs"/>
              </a:rPr>
            </a:br>
            <a:endParaRPr lang="he-IL" sz="2500" dirty="0">
              <a:cs typeface="+mn-cs"/>
            </a:endParaRPr>
          </a:p>
        </p:txBody>
      </p:sp>
    </p:spTree>
    <p:extLst>
      <p:ext uri="{BB962C8B-B14F-4D97-AF65-F5344CB8AC3E}">
        <p14:creationId xmlns:p14="http://schemas.microsoft.com/office/powerpoint/2010/main" val="248977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1535837" y="-949910"/>
            <a:ext cx="10280341" cy="6320899"/>
          </a:xfrm>
        </p:spPr>
        <p:txBody>
          <a:bodyPr>
            <a:noAutofit/>
          </a:bodyPr>
          <a:lstStyle/>
          <a:p>
            <a:pPr algn="r" rtl="1"/>
            <a:r>
              <a:rPr lang="he-IL" sz="2500" dirty="0">
                <a:cs typeface="+mn-cs"/>
              </a:rPr>
              <a:t>כעת יש לנו 3 מחלקות נוספות:</a:t>
            </a:r>
            <a:br>
              <a:rPr lang="he-IL" sz="2500" dirty="0">
                <a:cs typeface="+mn-cs"/>
              </a:rPr>
            </a:br>
            <a:br>
              <a:rPr lang="he-IL" sz="2500" dirty="0">
                <a:cs typeface="+mn-cs"/>
              </a:rPr>
            </a:br>
            <a:r>
              <a:rPr lang="en-US" sz="2500" b="1" u="sng" dirty="0" err="1">
                <a:cs typeface="+mn-cs"/>
              </a:rPr>
              <a:t>ConsoleAudio</a:t>
            </a:r>
            <a:r>
              <a:rPr lang="he-IL" sz="2500" b="1" u="sng" dirty="0">
                <a:cs typeface="+mn-cs"/>
              </a:rPr>
              <a:t>:</a:t>
            </a:r>
            <a:br>
              <a:rPr lang="he-IL" sz="2500" dirty="0">
                <a:cs typeface="+mn-cs"/>
              </a:rPr>
            </a:br>
            <a:r>
              <a:rPr lang="he-IL" sz="2500" dirty="0">
                <a:cs typeface="+mn-cs"/>
              </a:rPr>
              <a:t>אשר מממשת את </a:t>
            </a:r>
            <a:r>
              <a:rPr lang="en-US" sz="2500" dirty="0">
                <a:cs typeface="+mn-cs"/>
              </a:rPr>
              <a:t>Audio</a:t>
            </a:r>
            <a:r>
              <a:rPr lang="he-IL" sz="2500" dirty="0">
                <a:cs typeface="+mn-cs"/>
              </a:rPr>
              <a:t>. היא מפעילה או מפסיקה את הסאונד בהתאם לפונקציה.</a:t>
            </a:r>
            <a:br>
              <a:rPr lang="he-IL" sz="2500" dirty="0">
                <a:cs typeface="+mn-cs"/>
              </a:rPr>
            </a:br>
            <a:br>
              <a:rPr lang="he-IL" sz="2500" dirty="0">
                <a:cs typeface="+mn-cs"/>
              </a:rPr>
            </a:br>
            <a:r>
              <a:rPr lang="en-US" sz="2500" b="1" u="sng" dirty="0">
                <a:cs typeface="+mn-cs"/>
              </a:rPr>
              <a:t>Locator</a:t>
            </a:r>
            <a:r>
              <a:rPr lang="he-IL" sz="2500" dirty="0">
                <a:cs typeface="+mn-cs"/>
              </a:rPr>
              <a:t> – מחלקה זאת מפעילה את הפונקציה </a:t>
            </a:r>
            <a:r>
              <a:rPr lang="en-US" sz="2500" dirty="0">
                <a:cs typeface="+mn-cs"/>
              </a:rPr>
              <a:t>Provide</a:t>
            </a:r>
            <a:r>
              <a:rPr lang="he-IL" sz="2500" dirty="0">
                <a:cs typeface="+mn-cs"/>
              </a:rPr>
              <a:t> לפני שמפעילים את האודיו. היא משמשת </a:t>
            </a:r>
            <a:r>
              <a:rPr lang="he-IL" sz="2500" dirty="0" err="1">
                <a:cs typeface="+mn-cs"/>
              </a:rPr>
              <a:t>כרפרנס</a:t>
            </a:r>
            <a:r>
              <a:rPr lang="he-IL" sz="2500" dirty="0">
                <a:cs typeface="+mn-cs"/>
              </a:rPr>
              <a:t> לשירות האודיו שאנחנו צריכים.</a:t>
            </a:r>
            <a:br>
              <a:rPr lang="he-IL" sz="2500" dirty="0">
                <a:cs typeface="+mn-cs"/>
              </a:rPr>
            </a:br>
            <a:br>
              <a:rPr lang="he-IL" sz="2500" dirty="0">
                <a:cs typeface="+mn-cs"/>
              </a:rPr>
            </a:br>
            <a:r>
              <a:rPr lang="en-US" sz="2500" b="1" u="sng" dirty="0" err="1">
                <a:cs typeface="+mn-cs"/>
              </a:rPr>
              <a:t>NullAudio</a:t>
            </a:r>
            <a:r>
              <a:rPr lang="he-IL" sz="2500" dirty="0">
                <a:cs typeface="+mn-cs"/>
              </a:rPr>
              <a:t> – מחלקה שמממשת את </a:t>
            </a:r>
            <a:r>
              <a:rPr lang="en-US" sz="2500" dirty="0">
                <a:cs typeface="+mn-cs"/>
              </a:rPr>
              <a:t>Audio</a:t>
            </a:r>
            <a:r>
              <a:rPr lang="he-IL" sz="2500" dirty="0">
                <a:cs typeface="+mn-cs"/>
              </a:rPr>
              <a:t>, המחלקה משמשת במקרה של</a:t>
            </a:r>
            <a:r>
              <a:rPr lang="en-US" sz="2500" dirty="0">
                <a:cs typeface="+mn-cs"/>
              </a:rPr>
              <a:t>locator</a:t>
            </a:r>
            <a:r>
              <a:rPr lang="he-IL" sz="2500" dirty="0">
                <a:cs typeface="+mn-cs"/>
              </a:rPr>
              <a:t> לא ניתן </a:t>
            </a:r>
            <a:r>
              <a:rPr lang="he-IL" sz="2500" dirty="0" err="1">
                <a:cs typeface="+mn-cs"/>
              </a:rPr>
              <a:t>רפרנס</a:t>
            </a:r>
            <a:r>
              <a:rPr lang="he-IL" sz="2500" dirty="0">
                <a:cs typeface="+mn-cs"/>
              </a:rPr>
              <a:t> לשירות או אם אנחנו לא רוצים להפעיל שמע. </a:t>
            </a:r>
            <a:br>
              <a:rPr lang="he-IL" b="1" u="sng" dirty="0"/>
            </a:br>
            <a:endParaRPr lang="he-IL" sz="2500" b="1" u="sng" dirty="0">
              <a:cs typeface="+mn-cs"/>
            </a:endParaRPr>
          </a:p>
        </p:txBody>
      </p:sp>
    </p:spTree>
    <p:extLst>
      <p:ext uri="{BB962C8B-B14F-4D97-AF65-F5344CB8AC3E}">
        <p14:creationId xmlns:p14="http://schemas.microsoft.com/office/powerpoint/2010/main" val="26738851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2279374" y="1192697"/>
            <a:ext cx="7050157" cy="3339546"/>
          </a:xfrm>
        </p:spPr>
        <p:txBody>
          <a:bodyPr>
            <a:normAutofit fontScale="90000"/>
          </a:bodyPr>
          <a:lstStyle/>
          <a:p>
            <a:pPr algn="r"/>
            <a:br>
              <a:rPr lang="he-IL" b="1" dirty="0"/>
            </a:br>
            <a:r>
              <a:rPr lang="en-US" b="1" dirty="0"/>
              <a:t>Type Object</a:t>
            </a:r>
            <a:r>
              <a:rPr lang="he-IL" b="1" dirty="0"/>
              <a:t> תבנית עיצוב - </a:t>
            </a:r>
            <a:r>
              <a:rPr lang="en-US" b="1" dirty="0"/>
              <a:t> </a:t>
            </a:r>
            <a:br>
              <a:rPr lang="en-US" b="1" dirty="0"/>
            </a:br>
            <a:br>
              <a:rPr lang="en-US" b="1" dirty="0"/>
            </a:br>
            <a:endParaRPr lang="he-IL" dirty="0"/>
          </a:p>
        </p:txBody>
      </p:sp>
    </p:spTree>
    <p:extLst>
      <p:ext uri="{BB962C8B-B14F-4D97-AF65-F5344CB8AC3E}">
        <p14:creationId xmlns:p14="http://schemas.microsoft.com/office/powerpoint/2010/main" val="11882205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165716" y="-1393793"/>
            <a:ext cx="11860567" cy="6791416"/>
          </a:xfrm>
        </p:spPr>
        <p:txBody>
          <a:bodyPr>
            <a:noAutofit/>
          </a:bodyPr>
          <a:lstStyle/>
          <a:p>
            <a:pPr algn="r" rtl="1"/>
            <a:r>
              <a:rPr lang="he-IL" sz="2500" dirty="0"/>
              <a:t>מאפשרת יצירת גמישות של "מחלקות" חדשות על ידי יצירת מחלקה אחת שכל אחת מהן מייצגת סוג אחר של אובייקט.</a:t>
            </a:r>
            <a:br>
              <a:rPr lang="he-IL" sz="2500" dirty="0"/>
            </a:br>
            <a:r>
              <a:rPr lang="he-IL" sz="2500" dirty="0"/>
              <a:t>תארו לעצמכם שאנחנו עובדים על משחק תפקידים מסוג פנטזיה.</a:t>
            </a:r>
            <a:br>
              <a:rPr lang="he-IL" sz="2500" dirty="0"/>
            </a:br>
            <a:r>
              <a:rPr lang="he-IL" sz="2500" dirty="0"/>
              <a:t>המשימה שלנו היא לכתוב את הקוד עבור המוני מפלצות המבקשות להרוג את הגיבור שלנו. למפלצות מקבץ של תכונות שונות: בריאות, התקפות, גרפיקה, צלילים וכו'. לכל מפלצת במשחק יש ערך לבריאותו הנוכחית. הוא מתחיל במלואו, ובכל פעם שהמפלצת נפצעת הוא פוחת. כאשר המפלצת תוקפת את הגיבור שלנו, הטקסט הזה יוצג איכשהו למשתמש. </a:t>
            </a:r>
            <a:br>
              <a:rPr lang="he-IL" sz="2500" dirty="0"/>
            </a:br>
            <a:r>
              <a:rPr lang="he-IL" sz="2500" dirty="0"/>
              <a:t>המעצבים אומרים לנו שמפלצות מגיעות במגוון גזעים שונים, כמו "דרקון" או "טרול". כל גזע מתאר סוג של מפלצת שקיימת במשחק ויכולות להיות מספר מפלצות מאותו גזע המתרוצצות בצינוק בו זמנית. הגזע קובע את בריאות ההתחלה של מפלצת - דרקונים מתחילים יותר מטרולים, מה שמקשה להרוג אותם.</a:t>
            </a:r>
            <a:br>
              <a:rPr lang="he-IL" sz="2500" dirty="0"/>
            </a:br>
            <a:br>
              <a:rPr lang="he-IL" sz="2500" dirty="0"/>
            </a:br>
            <a:r>
              <a:rPr lang="he-IL" sz="2500" dirty="0"/>
              <a:t>ואז יוצא מצב, שאם אנחנו ננסה ליצור עשרות סוגי מפלצות שלכל אחת תכונה משלה, זה יהיה מתסכל. מה שאנחנו צריכים זו היכולת לשנות סטטיסטיקות גזע מבלי שנצטרך לחשב מחדש את כל המשחק בכל פעם.</a:t>
            </a:r>
            <a:br>
              <a:rPr lang="en-US" sz="2500" dirty="0"/>
            </a:br>
            <a:endParaRPr lang="he-IL" sz="2500" dirty="0"/>
          </a:p>
        </p:txBody>
      </p:sp>
    </p:spTree>
    <p:extLst>
      <p:ext uri="{BB962C8B-B14F-4D97-AF65-F5344CB8AC3E}">
        <p14:creationId xmlns:p14="http://schemas.microsoft.com/office/powerpoint/2010/main" val="37013957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FBCE703-E1B2-4F8D-AEA7-B993162E4C4C}"/>
              </a:ext>
            </a:extLst>
          </p:cNvPr>
          <p:cNvSpPr>
            <a:spLocks noGrp="1"/>
          </p:cNvSpPr>
          <p:nvPr>
            <p:ph idx="1"/>
          </p:nvPr>
        </p:nvSpPr>
        <p:spPr/>
        <p:txBody>
          <a:bodyPr/>
          <a:lstStyle/>
          <a:p>
            <a:pPr marL="0" indent="0" algn="r">
              <a:buNone/>
            </a:pPr>
            <a:r>
              <a:rPr lang="he-IL" dirty="0"/>
              <a:t>לכן אנחנו נגדיר את התבנית.</a:t>
            </a:r>
          </a:p>
          <a:p>
            <a:pPr marL="0" indent="0" algn="r">
              <a:buNone/>
            </a:pPr>
            <a:r>
              <a:rPr lang="he-IL" dirty="0"/>
              <a:t>כל מופע של אובייקטים מסוג </a:t>
            </a:r>
            <a:r>
              <a:rPr lang="he-IL" dirty="0" err="1"/>
              <a:t>מסויים</a:t>
            </a:r>
            <a:r>
              <a:rPr lang="he-IL" dirty="0"/>
              <a:t> מייצג סוג לוגי אחר. כל אובייקט שהוזן שומר התייחסות לאובייקט הסוג שמתאר את סוגו.</a:t>
            </a:r>
          </a:p>
        </p:txBody>
      </p:sp>
    </p:spTree>
    <p:extLst>
      <p:ext uri="{BB962C8B-B14F-4D97-AF65-F5344CB8AC3E}">
        <p14:creationId xmlns:p14="http://schemas.microsoft.com/office/powerpoint/2010/main" val="149148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1948071" y="238539"/>
            <a:ext cx="9700589" cy="5903843"/>
          </a:xfrm>
        </p:spPr>
        <p:txBody>
          <a:bodyPr>
            <a:noAutofit/>
          </a:bodyPr>
          <a:lstStyle/>
          <a:p>
            <a:pPr algn="r" rtl="1"/>
            <a:r>
              <a:rPr lang="en-US" sz="2500" b="1" u="sng" dirty="0" err="1">
                <a:cs typeface="+mn-cs"/>
              </a:rPr>
              <a:t>MoveForwardCommand</a:t>
            </a:r>
            <a:r>
              <a:rPr lang="he-IL" sz="2500" b="1" u="sng" dirty="0">
                <a:cs typeface="+mn-cs"/>
              </a:rPr>
              <a:t>:</a:t>
            </a:r>
            <a:br>
              <a:rPr lang="en-US" sz="2500" b="1" dirty="0">
                <a:cs typeface="+mn-cs"/>
              </a:rPr>
            </a:br>
            <a:r>
              <a:rPr lang="he-IL" sz="2500" dirty="0">
                <a:cs typeface="+mn-cs"/>
              </a:rPr>
              <a:t>בעלת 2 פונקציות: </a:t>
            </a:r>
            <a:r>
              <a:rPr lang="en-US" sz="2500" dirty="0">
                <a:cs typeface="+mn-cs"/>
              </a:rPr>
              <a:t>Execute</a:t>
            </a:r>
            <a:r>
              <a:rPr lang="he-IL" sz="2500" dirty="0">
                <a:cs typeface="+mn-cs"/>
              </a:rPr>
              <a:t> אשר מזיזה את האובייקט צעד אחד קדימה.</a:t>
            </a:r>
            <a:br>
              <a:rPr lang="en-US" sz="2500" dirty="0">
                <a:cs typeface="+mn-cs"/>
              </a:rPr>
            </a:br>
            <a:r>
              <a:rPr lang="en-US" sz="2500" dirty="0">
                <a:cs typeface="+mn-cs"/>
              </a:rPr>
              <a:t>Undo </a:t>
            </a:r>
            <a:r>
              <a:rPr lang="he-IL" sz="2500" dirty="0">
                <a:cs typeface="+mn-cs"/>
              </a:rPr>
              <a:t> מבצעת את הפעולה ההופכית של </a:t>
            </a:r>
            <a:r>
              <a:rPr lang="en-US" sz="2500" dirty="0">
                <a:cs typeface="+mn-cs"/>
              </a:rPr>
              <a:t>Execute</a:t>
            </a:r>
            <a:r>
              <a:rPr lang="he-IL" sz="2500" dirty="0">
                <a:cs typeface="+mn-cs"/>
              </a:rPr>
              <a:t>, כלומר מזיזה את האובייקט צעד אחד אחורה.</a:t>
            </a:r>
            <a:br>
              <a:rPr lang="en-US" sz="2500" dirty="0">
                <a:cs typeface="+mn-cs"/>
              </a:rPr>
            </a:br>
            <a:r>
              <a:rPr lang="he-IL" sz="2500" dirty="0">
                <a:cs typeface="+mn-cs"/>
              </a:rPr>
              <a:t> </a:t>
            </a:r>
            <a:br>
              <a:rPr lang="en-US" sz="2500" dirty="0">
                <a:cs typeface="+mn-cs"/>
              </a:rPr>
            </a:br>
            <a:r>
              <a:rPr lang="he-IL" sz="2500" dirty="0">
                <a:cs typeface="+mn-cs"/>
              </a:rPr>
              <a:t> </a:t>
            </a:r>
            <a:br>
              <a:rPr lang="en-US" sz="2500" dirty="0">
                <a:cs typeface="+mn-cs"/>
              </a:rPr>
            </a:br>
            <a:r>
              <a:rPr lang="en-US" sz="2500" b="1" u="sng" dirty="0" err="1">
                <a:cs typeface="+mn-cs"/>
              </a:rPr>
              <a:t>TurnLeftCommand</a:t>
            </a:r>
            <a:r>
              <a:rPr lang="he-IL" sz="2500" b="1" u="sng" dirty="0">
                <a:cs typeface="+mn-cs"/>
              </a:rPr>
              <a:t>:</a:t>
            </a:r>
            <a:br>
              <a:rPr lang="en-US" sz="2500" b="1" dirty="0">
                <a:cs typeface="+mn-cs"/>
              </a:rPr>
            </a:br>
            <a:r>
              <a:rPr lang="he-IL" sz="2500" dirty="0">
                <a:cs typeface="+mn-cs"/>
              </a:rPr>
              <a:t>בעלת 2 פונקציות: </a:t>
            </a:r>
            <a:r>
              <a:rPr lang="en-US" sz="2500" dirty="0">
                <a:cs typeface="+mn-cs"/>
              </a:rPr>
              <a:t>Execute</a:t>
            </a:r>
            <a:r>
              <a:rPr lang="he-IL" sz="2500" dirty="0">
                <a:cs typeface="+mn-cs"/>
              </a:rPr>
              <a:t> אשר מזיזה את האובייקט צעד אחד שמאלה.</a:t>
            </a:r>
            <a:br>
              <a:rPr lang="en-US" sz="2500" dirty="0">
                <a:cs typeface="+mn-cs"/>
              </a:rPr>
            </a:br>
            <a:r>
              <a:rPr lang="en-US" sz="2500" dirty="0">
                <a:cs typeface="+mn-cs"/>
              </a:rPr>
              <a:t>Undo </a:t>
            </a:r>
            <a:r>
              <a:rPr lang="he-IL" sz="2500" dirty="0">
                <a:cs typeface="+mn-cs"/>
              </a:rPr>
              <a:t>מבצעת את הפעולה ההופכית של </a:t>
            </a:r>
            <a:r>
              <a:rPr lang="en-US" sz="2500" dirty="0">
                <a:cs typeface="+mn-cs"/>
              </a:rPr>
              <a:t>Execute</a:t>
            </a:r>
            <a:r>
              <a:rPr lang="he-IL" sz="2500" dirty="0">
                <a:cs typeface="+mn-cs"/>
              </a:rPr>
              <a:t>, כלומר מזיזה את האובייקט צעד אחד ימינה.</a:t>
            </a:r>
            <a:br>
              <a:rPr lang="en-US" sz="2500" dirty="0">
                <a:cs typeface="+mn-cs"/>
              </a:rPr>
            </a:br>
            <a:r>
              <a:rPr lang="he-IL" sz="2500" dirty="0">
                <a:cs typeface="+mn-cs"/>
              </a:rPr>
              <a:t> </a:t>
            </a:r>
            <a:br>
              <a:rPr lang="en-US" sz="2500" dirty="0">
                <a:cs typeface="+mn-cs"/>
              </a:rPr>
            </a:br>
            <a:r>
              <a:rPr lang="en-US" sz="2500" b="1" u="sng" dirty="0" err="1">
                <a:cs typeface="+mn-cs"/>
              </a:rPr>
              <a:t>TurnRightCommand</a:t>
            </a:r>
            <a:r>
              <a:rPr lang="he-IL" sz="2500" b="1" u="sng" dirty="0">
                <a:cs typeface="+mn-cs"/>
              </a:rPr>
              <a:t>:</a:t>
            </a:r>
            <a:br>
              <a:rPr lang="he-IL" sz="2500" b="1" u="sng" dirty="0">
                <a:cs typeface="+mn-cs"/>
              </a:rPr>
            </a:br>
            <a:r>
              <a:rPr lang="he-IL" sz="2500" b="1" u="sng" dirty="0">
                <a:cs typeface="+mn-cs"/>
              </a:rPr>
              <a:t> </a:t>
            </a:r>
            <a:r>
              <a:rPr lang="he-IL" sz="2500" i="1" dirty="0">
                <a:cs typeface="+mn-cs"/>
              </a:rPr>
              <a:t>בעלת 2 פונקציות: Execute אשר מזיזה את האובייקט צעד אחד ימינה.</a:t>
            </a:r>
            <a:br>
              <a:rPr lang="he-IL" sz="2500" i="1" dirty="0">
                <a:cs typeface="+mn-cs"/>
              </a:rPr>
            </a:br>
            <a:r>
              <a:rPr lang="en-US" sz="2500" dirty="0"/>
              <a:t>Undo </a:t>
            </a:r>
            <a:r>
              <a:rPr lang="he-IL" sz="2500" dirty="0"/>
              <a:t>מבצעת את הפעולה ההופכית של </a:t>
            </a:r>
            <a:r>
              <a:rPr lang="en-US" sz="2500" dirty="0"/>
              <a:t>Execute</a:t>
            </a:r>
            <a:r>
              <a:rPr lang="he-IL" sz="2500" dirty="0"/>
              <a:t>, כלומר מזיזה את האובייקט צעד אחד שמאלה.</a:t>
            </a:r>
            <a:br>
              <a:rPr lang="en-US" sz="2500" dirty="0"/>
            </a:br>
            <a:endParaRPr lang="he-IL" sz="2500" i="1" dirty="0">
              <a:cs typeface="+mn-cs"/>
            </a:endParaRPr>
          </a:p>
        </p:txBody>
      </p:sp>
    </p:spTree>
    <p:extLst>
      <p:ext uri="{BB962C8B-B14F-4D97-AF65-F5344CB8AC3E}">
        <p14:creationId xmlns:p14="http://schemas.microsoft.com/office/powerpoint/2010/main" val="100088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790120" y="1311965"/>
            <a:ext cx="4320209" cy="2117035"/>
          </a:xfrm>
        </p:spPr>
        <p:txBody>
          <a:bodyPr>
            <a:normAutofit fontScale="90000"/>
          </a:bodyPr>
          <a:lstStyle/>
          <a:p>
            <a:pPr algn="r"/>
            <a:r>
              <a:rPr lang="he-IL" b="1" dirty="0"/>
              <a:t>איך הקוד בנוי?</a:t>
            </a:r>
            <a:br>
              <a:rPr lang="en-US" dirty="0"/>
            </a:br>
            <a:endParaRPr lang="he-IL" dirty="0"/>
          </a:p>
        </p:txBody>
      </p:sp>
    </p:spTree>
    <p:extLst>
      <p:ext uri="{BB962C8B-B14F-4D97-AF65-F5344CB8AC3E}">
        <p14:creationId xmlns:p14="http://schemas.microsoft.com/office/powerpoint/2010/main" val="23002781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18053" y="530087"/>
            <a:ext cx="11290852" cy="4578626"/>
          </a:xfrm>
        </p:spPr>
        <p:txBody>
          <a:bodyPr>
            <a:normAutofit/>
          </a:bodyPr>
          <a:lstStyle/>
          <a:p>
            <a:pPr algn="r" rtl="1"/>
            <a:r>
              <a:rPr lang="he-IL" sz="2500" dirty="0">
                <a:cs typeface="+mn-cs"/>
              </a:rPr>
              <a:t>לתבנית זו אין קוד אחד או דרך אחת לממש אותה.</a:t>
            </a:r>
            <a:br>
              <a:rPr lang="he-IL" sz="2500" dirty="0">
                <a:cs typeface="+mn-cs"/>
              </a:rPr>
            </a:br>
            <a:br>
              <a:rPr lang="he-IL" sz="2500" dirty="0">
                <a:cs typeface="+mn-cs"/>
              </a:rPr>
            </a:br>
            <a:r>
              <a:rPr lang="he-IL" sz="2500" dirty="0">
                <a:cs typeface="+mn-cs"/>
              </a:rPr>
              <a:t>ננסה להראות באמצעות דוגמה:</a:t>
            </a:r>
            <a:br>
              <a:rPr lang="he-IL" sz="2500" dirty="0">
                <a:cs typeface="+mn-cs"/>
              </a:rPr>
            </a:br>
            <a:br>
              <a:rPr lang="he-IL" sz="2500" dirty="0">
                <a:cs typeface="+mn-cs"/>
              </a:rPr>
            </a:br>
            <a:r>
              <a:rPr lang="he-IL" sz="2500" dirty="0">
                <a:cs typeface="+mn-cs"/>
              </a:rPr>
              <a:t>נבנה מחלקת אב אבסטרקטית שנקראת "חיה". למחלקת האב יש רק פונקציה אחת "דבר".</a:t>
            </a:r>
            <a:br>
              <a:rPr lang="he-IL" sz="2500" dirty="0">
                <a:cs typeface="+mn-cs"/>
              </a:rPr>
            </a:br>
            <a:br>
              <a:rPr lang="he-IL" sz="2500" dirty="0">
                <a:cs typeface="+mn-cs"/>
              </a:rPr>
            </a:br>
            <a:r>
              <a:rPr lang="he-IL" sz="2500" dirty="0">
                <a:cs typeface="+mn-cs"/>
              </a:rPr>
              <a:t>כעת נבנה מחלקות יורשות: ציפור, דג</a:t>
            </a:r>
            <a:r>
              <a:rPr lang="en-US" sz="2500" dirty="0">
                <a:cs typeface="+mn-cs"/>
              </a:rPr>
              <a:t> </a:t>
            </a:r>
            <a:r>
              <a:rPr lang="he-IL" sz="2500" dirty="0">
                <a:cs typeface="+mn-cs"/>
              </a:rPr>
              <a:t>ויונק. אשר כל אחת מהן תכיל שם ומשתנה בוליאני שאומר האם יכולה לעוף או לא. כמובן שיש לנו גם את </a:t>
            </a:r>
            <a:r>
              <a:rPr lang="he-IL" sz="2500" dirty="0" err="1">
                <a:cs typeface="+mn-cs"/>
              </a:rPr>
              <a:t>הפונקצייה</a:t>
            </a:r>
            <a:r>
              <a:rPr lang="he-IL" sz="2500" dirty="0">
                <a:cs typeface="+mn-cs"/>
              </a:rPr>
              <a:t> "דבר" שאותה אנחנו מממשים.</a:t>
            </a:r>
            <a:br>
              <a:rPr lang="en-US" sz="2500" dirty="0"/>
            </a:br>
            <a:br>
              <a:rPr lang="en-US" sz="2500" dirty="0">
                <a:cs typeface="+mn-cs"/>
              </a:rPr>
            </a:br>
            <a:r>
              <a:rPr lang="he-IL" sz="2500" dirty="0">
                <a:cs typeface="+mn-cs"/>
              </a:rPr>
              <a:t>בפונקציה דבר, על כל אובייקט בנפרד נשאל האם הוא יכול לעוף? ואז נדפיס את שמו</a:t>
            </a:r>
            <a:r>
              <a:rPr lang="he-IL" sz="2500">
                <a:cs typeface="+mn-cs"/>
              </a:rPr>
              <a:t>, והאם הוא יכול לעוף.</a:t>
            </a:r>
            <a:endParaRPr lang="he-IL" sz="2500" dirty="0">
              <a:cs typeface="+mn-cs"/>
            </a:endParaRPr>
          </a:p>
        </p:txBody>
      </p:sp>
    </p:spTree>
    <p:extLst>
      <p:ext uri="{BB962C8B-B14F-4D97-AF65-F5344CB8AC3E}">
        <p14:creationId xmlns:p14="http://schemas.microsoft.com/office/powerpoint/2010/main" val="11914240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2279374" y="1192697"/>
            <a:ext cx="7050157" cy="3339546"/>
          </a:xfrm>
        </p:spPr>
        <p:txBody>
          <a:bodyPr>
            <a:normAutofit fontScale="90000"/>
          </a:bodyPr>
          <a:lstStyle/>
          <a:p>
            <a:pPr algn="r"/>
            <a:br>
              <a:rPr lang="he-IL" b="1" dirty="0"/>
            </a:br>
            <a:r>
              <a:rPr lang="en-US" b="1" dirty="0"/>
              <a:t>Sandbox</a:t>
            </a:r>
            <a:r>
              <a:rPr lang="he-IL" b="1" dirty="0"/>
              <a:t> תבנית עיצוב - </a:t>
            </a:r>
            <a:r>
              <a:rPr lang="en-US" b="1" dirty="0"/>
              <a:t> </a:t>
            </a:r>
            <a:br>
              <a:rPr lang="en-US" b="1" dirty="0"/>
            </a:br>
            <a:br>
              <a:rPr lang="en-US" b="1" dirty="0"/>
            </a:br>
            <a:endParaRPr lang="he-IL" dirty="0"/>
          </a:p>
        </p:txBody>
      </p:sp>
    </p:spTree>
    <p:extLst>
      <p:ext uri="{BB962C8B-B14F-4D97-AF65-F5344CB8AC3E}">
        <p14:creationId xmlns:p14="http://schemas.microsoft.com/office/powerpoint/2010/main" val="42545396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788504" y="1099931"/>
            <a:ext cx="10614991" cy="3680791"/>
          </a:xfrm>
        </p:spPr>
        <p:txBody>
          <a:bodyPr>
            <a:noAutofit/>
          </a:bodyPr>
          <a:lstStyle/>
          <a:p>
            <a:pPr algn="r" rtl="1"/>
            <a:r>
              <a:rPr lang="he-IL" sz="2500" dirty="0"/>
              <a:t>הגדרת התנהגות בסאב-קלאס באמצעות קבוצת פעולות המסופקת על ידי מחלקת הבסיס שלה.</a:t>
            </a:r>
            <a:br>
              <a:rPr lang="he-IL" sz="2500" dirty="0"/>
            </a:br>
            <a:br>
              <a:rPr lang="he-IL" sz="2500" dirty="0"/>
            </a:br>
            <a:r>
              <a:rPr lang="he-IL" sz="2500" dirty="0"/>
              <a:t>נניח אנחנו רוצים לבנות משחק שלדמויות יש כוחות על. אך מכיוון שישנם אינסוף אפשרויות של כוחות על (כל כוח הוא פרי דמיוני של המתכנת), תבנית זו תוכל לאפשר לנו להוסיף או לשנות דברים מבלי לפגוע בקוד הבסיס.</a:t>
            </a:r>
            <a:br>
              <a:rPr lang="he-IL" sz="2500" dirty="0"/>
            </a:br>
            <a:br>
              <a:rPr lang="he-IL" sz="2500" dirty="0"/>
            </a:br>
            <a:r>
              <a:rPr lang="he-IL" sz="2500" dirty="0"/>
              <a:t>מה שאנחנו רוצים זה לתת לכל אחד ממתכנתי המשחק שמיישם כוח על קבוצה של פרימיטיביות שהם יכולים לשחק איתן. אתה רוצה שהכוח שלך ישמיע צליל? הנה פונקציית ה- </a:t>
            </a:r>
            <a:r>
              <a:rPr lang="en-US" sz="2500" dirty="0" err="1"/>
              <a:t>PlaySound</a:t>
            </a:r>
            <a:r>
              <a:rPr lang="en-US" sz="2500" dirty="0"/>
              <a:t> () </a:t>
            </a:r>
            <a:r>
              <a:rPr lang="he-IL" sz="2500" dirty="0"/>
              <a:t>שלך. אתה רוצה חלקיקים? הנה חלקיקי </a:t>
            </a:r>
            <a:r>
              <a:rPr lang="en-US" sz="2500" dirty="0"/>
              <a:t> spawn (). </a:t>
            </a:r>
            <a:r>
              <a:rPr lang="he-IL" sz="2500" dirty="0"/>
              <a:t>צריך לדאוג שהפעולות הללו מכסות את כל מה שאתה צריך לעשות כדי שלא תצטרך לכלול דברים בקוד הבסיס.</a:t>
            </a:r>
          </a:p>
        </p:txBody>
      </p:sp>
    </p:spTree>
    <p:extLst>
      <p:ext uri="{BB962C8B-B14F-4D97-AF65-F5344CB8AC3E}">
        <p14:creationId xmlns:p14="http://schemas.microsoft.com/office/powerpoint/2010/main" val="6022194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790120" y="1311965"/>
            <a:ext cx="4320209" cy="2117035"/>
          </a:xfrm>
        </p:spPr>
        <p:txBody>
          <a:bodyPr>
            <a:normAutofit fontScale="90000"/>
          </a:bodyPr>
          <a:lstStyle/>
          <a:p>
            <a:pPr algn="r"/>
            <a:r>
              <a:rPr lang="he-IL" b="1" dirty="0"/>
              <a:t>איך הקוד בנוי?</a:t>
            </a:r>
            <a:br>
              <a:rPr lang="en-US" dirty="0"/>
            </a:br>
            <a:endParaRPr lang="he-IL" dirty="0"/>
          </a:p>
        </p:txBody>
      </p:sp>
    </p:spTree>
    <p:extLst>
      <p:ext uri="{BB962C8B-B14F-4D97-AF65-F5344CB8AC3E}">
        <p14:creationId xmlns:p14="http://schemas.microsoft.com/office/powerpoint/2010/main" val="17477109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18053" y="530087"/>
            <a:ext cx="11290852" cy="4578626"/>
          </a:xfrm>
        </p:spPr>
        <p:txBody>
          <a:bodyPr>
            <a:normAutofit/>
          </a:bodyPr>
          <a:lstStyle/>
          <a:p>
            <a:pPr algn="r" rtl="1"/>
            <a:r>
              <a:rPr lang="he-IL" sz="2500" dirty="0">
                <a:cs typeface="+mn-cs"/>
              </a:rPr>
              <a:t>התבנית בנויה משתי מחלקות</a:t>
            </a:r>
            <a:r>
              <a:rPr lang="en-US" sz="2500" dirty="0">
                <a:cs typeface="+mn-cs"/>
              </a:rPr>
              <a:t>:</a:t>
            </a:r>
            <a:r>
              <a:rPr lang="he-IL" sz="2500" dirty="0">
                <a:cs typeface="+mn-cs"/>
              </a:rPr>
              <a:t> </a:t>
            </a:r>
            <a:r>
              <a:rPr lang="en-US" sz="2500" dirty="0" err="1">
                <a:cs typeface="+mn-cs"/>
              </a:rPr>
              <a:t>SkyLaunch</a:t>
            </a:r>
            <a:r>
              <a:rPr lang="he-IL" sz="2500" dirty="0">
                <a:cs typeface="+mn-cs"/>
              </a:rPr>
              <a:t> ו- </a:t>
            </a:r>
            <a:r>
              <a:rPr lang="en-US" sz="2500" dirty="0">
                <a:cs typeface="+mn-cs"/>
              </a:rPr>
              <a:t>Superpower</a:t>
            </a:r>
            <a:r>
              <a:rPr lang="he-IL" sz="2500" dirty="0">
                <a:cs typeface="+mn-cs"/>
              </a:rPr>
              <a:t>.</a:t>
            </a:r>
            <a:br>
              <a:rPr lang="he-IL" sz="2500" dirty="0">
                <a:cs typeface="+mn-cs"/>
              </a:rPr>
            </a:br>
            <a:br>
              <a:rPr lang="he-IL" sz="2500" dirty="0">
                <a:cs typeface="+mn-cs"/>
              </a:rPr>
            </a:br>
            <a:br>
              <a:rPr lang="en-US" sz="2500" dirty="0">
                <a:cs typeface="+mn-cs"/>
              </a:rPr>
            </a:br>
            <a:r>
              <a:rPr lang="en-US" sz="2500" b="1" u="sng" dirty="0" err="1">
                <a:cs typeface="+mn-cs"/>
              </a:rPr>
              <a:t>SkyLaunch</a:t>
            </a:r>
            <a:r>
              <a:rPr lang="he-IL" sz="2500" dirty="0">
                <a:cs typeface="+mn-cs"/>
              </a:rPr>
              <a:t> – הינה מחלקה שיורשת מ</a:t>
            </a:r>
            <a:r>
              <a:rPr lang="en-US" sz="2500" dirty="0">
                <a:cs typeface="+mn-cs"/>
              </a:rPr>
              <a:t>superpower</a:t>
            </a:r>
            <a:r>
              <a:rPr lang="he-IL" sz="2500" dirty="0">
                <a:cs typeface="+mn-cs"/>
              </a:rPr>
              <a:t>. היא נועדה להגדיר התנהגות של </a:t>
            </a:r>
            <a:r>
              <a:rPr lang="he-IL" sz="2500" dirty="0" err="1">
                <a:cs typeface="+mn-cs"/>
              </a:rPr>
              <a:t>כח</a:t>
            </a:r>
            <a:r>
              <a:rPr lang="he-IL" sz="2500" dirty="0">
                <a:cs typeface="+mn-cs"/>
              </a:rPr>
              <a:t> על יחיד. המחלקה בעלת הפונקציה </a:t>
            </a:r>
            <a:r>
              <a:rPr lang="en-US" sz="2500" dirty="0">
                <a:cs typeface="+mn-cs"/>
              </a:rPr>
              <a:t>Activate</a:t>
            </a:r>
            <a:r>
              <a:rPr lang="he-IL" sz="2500" dirty="0">
                <a:cs typeface="+mn-cs"/>
              </a:rPr>
              <a:t>. שנועד להפעיל את התכונה.</a:t>
            </a:r>
            <a:br>
              <a:rPr lang="he-IL" sz="2500" dirty="0">
                <a:cs typeface="+mn-cs"/>
              </a:rPr>
            </a:br>
            <a:br>
              <a:rPr lang="he-IL" sz="2500" dirty="0">
                <a:cs typeface="+mn-cs"/>
              </a:rPr>
            </a:br>
            <a:r>
              <a:rPr lang="en-US" sz="2500" b="1" u="sng" dirty="0">
                <a:cs typeface="+mn-cs"/>
              </a:rPr>
              <a:t>Superpower</a:t>
            </a:r>
            <a:r>
              <a:rPr lang="he-IL" sz="2500" dirty="0">
                <a:cs typeface="+mn-cs"/>
              </a:rPr>
              <a:t> – היא מחלקת אב שמגדירה את כל כוחות העל שאנחנו</a:t>
            </a:r>
            <a:r>
              <a:rPr lang="en-US" sz="2500" dirty="0">
                <a:cs typeface="+mn-cs"/>
              </a:rPr>
              <a:t> </a:t>
            </a:r>
            <a:r>
              <a:rPr lang="he-IL" sz="2500" dirty="0">
                <a:cs typeface="+mn-cs"/>
              </a:rPr>
              <a:t>יכולים לשלב במחלקות הבנים. למחלקה זו 3 פונקציות</a:t>
            </a:r>
            <a:r>
              <a:rPr lang="en-US" sz="2500" dirty="0">
                <a:cs typeface="+mn-cs"/>
              </a:rPr>
              <a:t>:</a:t>
            </a:r>
            <a:r>
              <a:rPr lang="he-IL" sz="2500" dirty="0">
                <a:cs typeface="+mn-cs"/>
              </a:rPr>
              <a:t> </a:t>
            </a:r>
            <a:r>
              <a:rPr lang="en-US" sz="2500" dirty="0" err="1">
                <a:cs typeface="+mn-cs"/>
              </a:rPr>
              <a:t>SpawnParticles</a:t>
            </a:r>
            <a:r>
              <a:rPr lang="he-IL" sz="2500" dirty="0">
                <a:cs typeface="+mn-cs"/>
              </a:rPr>
              <a:t> </a:t>
            </a:r>
            <a:r>
              <a:rPr lang="en-US" sz="2500" dirty="0" err="1">
                <a:cs typeface="+mn-cs"/>
              </a:rPr>
              <a:t>PlaySound</a:t>
            </a:r>
            <a:r>
              <a:rPr lang="he-IL" sz="2500" dirty="0">
                <a:cs typeface="+mn-cs"/>
              </a:rPr>
              <a:t> </a:t>
            </a:r>
            <a:r>
              <a:rPr lang="en-US" sz="2500" dirty="0">
                <a:cs typeface="+mn-cs"/>
              </a:rPr>
              <a:t>Move</a:t>
            </a:r>
            <a:r>
              <a:rPr lang="he-IL" sz="2500" dirty="0">
                <a:cs typeface="+mn-cs"/>
              </a:rPr>
              <a:t>.</a:t>
            </a:r>
            <a:br>
              <a:rPr lang="en-US" sz="2500" dirty="0">
                <a:cs typeface="+mn-cs"/>
              </a:rPr>
            </a:br>
            <a:r>
              <a:rPr lang="he-IL" sz="2500" dirty="0">
                <a:cs typeface="+mn-cs"/>
              </a:rPr>
              <a:t>הם בעצם הפעולות המסופקות של המשחק. להם בעצם תקראו מתי שתפעילו את הפונקציה </a:t>
            </a:r>
            <a:r>
              <a:rPr lang="en-US" sz="2500" dirty="0">
                <a:cs typeface="+mn-cs"/>
              </a:rPr>
              <a:t>Activate</a:t>
            </a:r>
            <a:r>
              <a:rPr lang="he-IL" sz="2500" dirty="0">
                <a:cs typeface="+mn-cs"/>
              </a:rPr>
              <a:t>. למשל </a:t>
            </a:r>
            <a:r>
              <a:rPr lang="he-IL" sz="2500" dirty="0" err="1">
                <a:cs typeface="+mn-cs"/>
              </a:rPr>
              <a:t>פוקנציית</a:t>
            </a:r>
            <a:r>
              <a:rPr lang="he-IL" sz="2500" dirty="0">
                <a:cs typeface="+mn-cs"/>
              </a:rPr>
              <a:t> </a:t>
            </a:r>
            <a:r>
              <a:rPr lang="en-US" sz="2500" dirty="0" err="1">
                <a:cs typeface="+mn-cs"/>
              </a:rPr>
              <a:t>playsound</a:t>
            </a:r>
            <a:r>
              <a:rPr lang="he-IL" sz="2500" dirty="0">
                <a:cs typeface="+mn-cs"/>
              </a:rPr>
              <a:t> תתחבר אל מנוע האודיו. </a:t>
            </a:r>
            <a:br>
              <a:rPr lang="he-IL" sz="2500" dirty="0">
                <a:cs typeface="+mn-cs"/>
              </a:rPr>
            </a:br>
            <a:endParaRPr lang="he-IL" sz="2500" dirty="0">
              <a:cs typeface="+mn-cs"/>
            </a:endParaRPr>
          </a:p>
        </p:txBody>
      </p:sp>
    </p:spTree>
    <p:extLst>
      <p:ext uri="{BB962C8B-B14F-4D97-AF65-F5344CB8AC3E}">
        <p14:creationId xmlns:p14="http://schemas.microsoft.com/office/powerpoint/2010/main" val="37679321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2279374" y="1192697"/>
            <a:ext cx="7050157" cy="3339546"/>
          </a:xfrm>
        </p:spPr>
        <p:txBody>
          <a:bodyPr>
            <a:normAutofit fontScale="90000"/>
          </a:bodyPr>
          <a:lstStyle/>
          <a:p>
            <a:pPr algn="r"/>
            <a:br>
              <a:rPr lang="he-IL" b="1" dirty="0"/>
            </a:br>
            <a:r>
              <a:rPr lang="en-US" b="1" dirty="0"/>
              <a:t>bytecode</a:t>
            </a:r>
            <a:r>
              <a:rPr lang="he-IL" b="1" dirty="0"/>
              <a:t> תבנית עיצוב - </a:t>
            </a:r>
            <a:r>
              <a:rPr lang="en-US" b="1" dirty="0"/>
              <a:t> </a:t>
            </a:r>
            <a:br>
              <a:rPr lang="en-US" b="1" dirty="0"/>
            </a:br>
            <a:br>
              <a:rPr lang="en-US" b="1" dirty="0"/>
            </a:br>
            <a:endParaRPr lang="he-IL" dirty="0"/>
          </a:p>
        </p:txBody>
      </p:sp>
    </p:spTree>
    <p:extLst>
      <p:ext uri="{BB962C8B-B14F-4D97-AF65-F5344CB8AC3E}">
        <p14:creationId xmlns:p14="http://schemas.microsoft.com/office/powerpoint/2010/main" val="35165522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1908699" y="2857710"/>
            <a:ext cx="9334998" cy="1705413"/>
          </a:xfrm>
        </p:spPr>
        <p:txBody>
          <a:bodyPr>
            <a:noAutofit/>
          </a:bodyPr>
          <a:lstStyle/>
          <a:p>
            <a:pPr algn="r" rtl="1"/>
            <a:r>
              <a:rPr lang="en-US" sz="2500" dirty="0"/>
              <a:t> Bytecode </a:t>
            </a:r>
            <a:r>
              <a:rPr lang="he-IL" sz="2500" dirty="0"/>
              <a:t>הוא צורת כתיבה בשפת </a:t>
            </a:r>
            <a:r>
              <a:rPr lang="he-IL" sz="2500" dirty="0" err="1"/>
              <a:t>אסמבלי</a:t>
            </a:r>
            <a:r>
              <a:rPr lang="he-IL" sz="2500" dirty="0"/>
              <a:t> מיוחדת ברמה גבוהה, או שפת סקריפטים מוגבלת מאוד המוגדרת על ידי מהנדסי תוכנה בתוכנית שלהם. כל הצהרה או פקודה מיוצגים על ידי כמה בתים או </a:t>
            </a:r>
            <a:r>
              <a:rPr lang="en-US" sz="2500" dirty="0"/>
              <a:t> opcodes </a:t>
            </a:r>
            <a:r>
              <a:rPr lang="he-IL" sz="2500" dirty="0"/>
              <a:t>המקנים לה את קוד הבייט שלה. ניתן לראות אותו בשפות פופולריות רבות כמו </a:t>
            </a:r>
            <a:r>
              <a:rPr lang="en-US" sz="2500" dirty="0"/>
              <a:t>Python </a:t>
            </a:r>
            <a:r>
              <a:rPr lang="he-IL" sz="2500" dirty="0"/>
              <a:t>ו- </a:t>
            </a:r>
            <a:r>
              <a:rPr lang="en-US" sz="2500" dirty="0"/>
              <a:t>Java.</a:t>
            </a:r>
            <a:br>
              <a:rPr lang="en-US" sz="2500" dirty="0"/>
            </a:br>
            <a:br>
              <a:rPr lang="he-IL" sz="2500" dirty="0"/>
            </a:br>
            <a:br>
              <a:rPr lang="he-IL" sz="2500" dirty="0"/>
            </a:br>
            <a:r>
              <a:rPr lang="he-IL" sz="2500" dirty="0"/>
              <a:t>מה זה קשור לעיצוב המשחק? סקריפטים שימשו במשחקים במשך עידנים כדי לאפשר תפנית מהירה תוך כדי תכנון וציוד של פרטי המשחק (כגון </a:t>
            </a:r>
            <a:r>
              <a:rPr lang="en-US" sz="2500" dirty="0"/>
              <a:t>AI</a:t>
            </a:r>
            <a:r>
              <a:rPr lang="he-IL" sz="2500" dirty="0"/>
              <a:t>). </a:t>
            </a:r>
            <a:br>
              <a:rPr lang="he-IL" sz="2500" dirty="0"/>
            </a:br>
            <a:br>
              <a:rPr lang="he-IL" sz="2500" dirty="0"/>
            </a:br>
            <a:br>
              <a:rPr lang="en-US" sz="2500" dirty="0"/>
            </a:br>
            <a:endParaRPr lang="he-IL" sz="2500" dirty="0"/>
          </a:p>
        </p:txBody>
      </p:sp>
    </p:spTree>
    <p:extLst>
      <p:ext uri="{BB962C8B-B14F-4D97-AF65-F5344CB8AC3E}">
        <p14:creationId xmlns:p14="http://schemas.microsoft.com/office/powerpoint/2010/main" val="7186372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790120" y="1311965"/>
            <a:ext cx="4320209" cy="2117035"/>
          </a:xfrm>
        </p:spPr>
        <p:txBody>
          <a:bodyPr>
            <a:normAutofit fontScale="90000"/>
          </a:bodyPr>
          <a:lstStyle/>
          <a:p>
            <a:pPr algn="r"/>
            <a:r>
              <a:rPr lang="he-IL" b="1" dirty="0"/>
              <a:t>איך הקוד בנוי?</a:t>
            </a:r>
            <a:br>
              <a:rPr lang="en-US" dirty="0"/>
            </a:br>
            <a:endParaRPr lang="he-IL" dirty="0"/>
          </a:p>
        </p:txBody>
      </p:sp>
    </p:spTree>
    <p:extLst>
      <p:ext uri="{BB962C8B-B14F-4D97-AF65-F5344CB8AC3E}">
        <p14:creationId xmlns:p14="http://schemas.microsoft.com/office/powerpoint/2010/main" val="42265734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1189609" y="238539"/>
            <a:ext cx="10459052" cy="4439993"/>
          </a:xfrm>
        </p:spPr>
        <p:txBody>
          <a:bodyPr>
            <a:noAutofit/>
          </a:bodyPr>
          <a:lstStyle/>
          <a:p>
            <a:pPr algn="r" rtl="1"/>
            <a:r>
              <a:rPr lang="he-IL" sz="2500" b="1" u="sng" dirty="0">
                <a:latin typeface="Arial" panose="020B0604020202020204" pitchFamily="34" charset="0"/>
                <a:cs typeface="Arial" panose="020B0604020202020204" pitchFamily="34" charset="0"/>
              </a:rPr>
              <a:t>הקוד בנוי משתי מחלקות עיקריות:</a:t>
            </a:r>
            <a:br>
              <a:rPr lang="he-IL" sz="2500" b="1" u="sng" dirty="0">
                <a:latin typeface="Arial" panose="020B0604020202020204" pitchFamily="34" charset="0"/>
                <a:cs typeface="Arial" panose="020B0604020202020204" pitchFamily="34" charset="0"/>
              </a:rPr>
            </a:br>
            <a:br>
              <a:rPr lang="he-IL" sz="2500" b="1" u="sng" dirty="0">
                <a:latin typeface="Arial" panose="020B0604020202020204" pitchFamily="34" charset="0"/>
                <a:cs typeface="Arial" panose="020B0604020202020204" pitchFamily="34" charset="0"/>
              </a:rPr>
            </a:br>
            <a:r>
              <a:rPr lang="en-US" sz="2500" b="1" u="sng" dirty="0">
                <a:latin typeface="Arial" panose="020B0604020202020204" pitchFamily="34" charset="0"/>
                <a:cs typeface="Arial" panose="020B0604020202020204" pitchFamily="34" charset="0"/>
              </a:rPr>
              <a:t>Instruction</a:t>
            </a:r>
            <a:r>
              <a:rPr lang="he-IL" sz="2500" dirty="0">
                <a:latin typeface="Arial" panose="020B0604020202020204" pitchFamily="34" charset="0"/>
                <a:cs typeface="Arial" panose="020B0604020202020204" pitchFamily="34" charset="0"/>
              </a:rPr>
              <a:t> שהוא בעצם פחות מחלקה, אלא </a:t>
            </a:r>
            <a:r>
              <a:rPr lang="en-US" sz="2500" dirty="0">
                <a:latin typeface="Arial" panose="020B0604020202020204" pitchFamily="34" charset="0"/>
                <a:cs typeface="Arial" panose="020B0604020202020204" pitchFamily="34" charset="0"/>
              </a:rPr>
              <a:t>ENUM</a:t>
            </a:r>
            <a:r>
              <a:rPr lang="he-IL" sz="2500" dirty="0">
                <a:latin typeface="Arial" panose="020B0604020202020204" pitchFamily="34" charset="0"/>
                <a:cs typeface="Arial" panose="020B0604020202020204" pitchFamily="34" charset="0"/>
              </a:rPr>
              <a:t> שבה יש לנו את </a:t>
            </a:r>
            <a:r>
              <a:rPr lang="he-IL" sz="2500" dirty="0" err="1">
                <a:latin typeface="Arial" panose="020B0604020202020204" pitchFamily="34" charset="0"/>
                <a:cs typeface="Arial" panose="020B0604020202020204" pitchFamily="34" charset="0"/>
              </a:rPr>
              <a:t>האינסטגרציות</a:t>
            </a:r>
            <a:r>
              <a:rPr lang="he-IL" sz="2500" dirty="0">
                <a:latin typeface="Arial" panose="020B0604020202020204" pitchFamily="34" charset="0"/>
                <a:cs typeface="Arial" panose="020B0604020202020204" pitchFamily="34" charset="0"/>
              </a:rPr>
              <a:t> בהן אנו יכולים לבחור בשפת התכנות שלנו</a:t>
            </a:r>
            <a:r>
              <a:rPr lang="en-US" sz="2500" dirty="0">
                <a:latin typeface="Arial" panose="020B0604020202020204" pitchFamily="34" charset="0"/>
                <a:cs typeface="Arial" panose="020B0604020202020204" pitchFamily="34" charset="0"/>
              </a:rPr>
              <a:t>.</a:t>
            </a:r>
            <a:br>
              <a:rPr lang="en-US" sz="2500" dirty="0"/>
            </a:br>
            <a:br>
              <a:rPr lang="en-US" sz="2500" dirty="0"/>
            </a:br>
            <a:r>
              <a:rPr lang="he-IL" sz="2500" dirty="0"/>
              <a:t>מחלקה נוספת הינה </a:t>
            </a:r>
            <a:r>
              <a:rPr lang="en-US" sz="2500" b="1" u="sng" dirty="0">
                <a:latin typeface="Arial" panose="020B0604020202020204" pitchFamily="34" charset="0"/>
                <a:cs typeface="Arial" panose="020B0604020202020204" pitchFamily="34" charset="0"/>
              </a:rPr>
              <a:t>VM</a:t>
            </a:r>
            <a:r>
              <a:rPr lang="he-IL" sz="2500" dirty="0"/>
              <a:t>:</a:t>
            </a:r>
            <a:br>
              <a:rPr lang="he-IL" sz="2500" dirty="0"/>
            </a:br>
            <a:br>
              <a:rPr lang="he-IL" sz="2500" dirty="0"/>
            </a:br>
            <a:r>
              <a:rPr lang="he-IL" sz="2500" dirty="0"/>
              <a:t>מחלקה זו בנויה משלושה פונקציות:</a:t>
            </a:r>
            <a:br>
              <a:rPr lang="he-IL" sz="2500" dirty="0"/>
            </a:br>
            <a:br>
              <a:rPr lang="he-IL" sz="2500" dirty="0"/>
            </a:br>
            <a:r>
              <a:rPr lang="en-US" sz="2500" dirty="0"/>
              <a:t>Interpret</a:t>
            </a:r>
            <a:r>
              <a:rPr lang="he-IL" sz="2500" dirty="0"/>
              <a:t> – שהיא מפרשת לפי ה</a:t>
            </a:r>
            <a:r>
              <a:rPr lang="en-US" sz="2500" dirty="0" err="1"/>
              <a:t>enum</a:t>
            </a:r>
            <a:r>
              <a:rPr lang="he-IL" sz="2500" dirty="0"/>
              <a:t>. ו- </a:t>
            </a:r>
            <a:r>
              <a:rPr lang="en-US" sz="2500" dirty="0"/>
              <a:t>pop push</a:t>
            </a:r>
            <a:r>
              <a:rPr lang="he-IL" sz="2500" dirty="0"/>
              <a:t> שהן היא נעזרת.</a:t>
            </a:r>
            <a:endParaRPr lang="he-IL" sz="2500" i="1" dirty="0">
              <a:cs typeface="+mn-cs"/>
            </a:endParaRPr>
          </a:p>
        </p:txBody>
      </p:sp>
    </p:spTree>
    <p:extLst>
      <p:ext uri="{BB962C8B-B14F-4D97-AF65-F5344CB8AC3E}">
        <p14:creationId xmlns:p14="http://schemas.microsoft.com/office/powerpoint/2010/main" val="262650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675861" y="397565"/>
            <a:ext cx="11171582" cy="4684643"/>
          </a:xfrm>
        </p:spPr>
        <p:txBody>
          <a:bodyPr>
            <a:noAutofit/>
          </a:bodyPr>
          <a:lstStyle/>
          <a:p>
            <a:pPr algn="r" rtl="1"/>
            <a:r>
              <a:rPr lang="he-IL" sz="2500" i="1" dirty="0"/>
              <a:t>ישנה מחלקה שנקראת </a:t>
            </a:r>
            <a:r>
              <a:rPr lang="en-US" sz="2500" i="1" dirty="0"/>
              <a:t>:</a:t>
            </a:r>
            <a:br>
              <a:rPr lang="en-US" sz="2500" i="1" dirty="0"/>
            </a:br>
            <a:r>
              <a:rPr lang="en-US" sz="2500" i="1" dirty="0" err="1"/>
              <a:t>MoveObject</a:t>
            </a:r>
            <a:r>
              <a:rPr lang="he-IL" sz="2500" i="1" dirty="0"/>
              <a:t> שבאמצעותה אנו משתמשים בפקודות המזיזות את האובייקט ע"י קריאה לשינוי מיקום לאובייקט ימינה, שמאלה, קדימה ואחורה ע"י שימוש בוקטור תלת מימד.</a:t>
            </a:r>
            <a:br>
              <a:rPr lang="en-US" sz="2500" b="1" i="1" dirty="0"/>
            </a:br>
            <a:r>
              <a:rPr lang="he-IL" sz="2500" dirty="0"/>
              <a:t> </a:t>
            </a:r>
            <a:br>
              <a:rPr lang="en-US" sz="2500" dirty="0"/>
            </a:br>
            <a:r>
              <a:rPr lang="he-IL" sz="2500" dirty="0"/>
              <a:t>ישנה מחלקה נוספת שנקראת </a:t>
            </a:r>
            <a:r>
              <a:rPr lang="en-US" sz="2500" dirty="0" err="1"/>
              <a:t>GameController</a:t>
            </a:r>
            <a:r>
              <a:rPr lang="en-US" sz="2500" dirty="0"/>
              <a:t> </a:t>
            </a:r>
            <a:r>
              <a:rPr lang="he-IL" sz="2500" dirty="0"/>
              <a:t>:</a:t>
            </a:r>
            <a:br>
              <a:rPr lang="en-US" sz="2500" dirty="0"/>
            </a:br>
            <a:r>
              <a:rPr lang="he-IL" sz="2500" dirty="0"/>
              <a:t>מכילה מחסנית  </a:t>
            </a:r>
            <a:r>
              <a:rPr lang="en-US" sz="2500" dirty="0"/>
              <a:t> UNDO </a:t>
            </a:r>
            <a:r>
              <a:rPr lang="he-IL" sz="2500" dirty="0"/>
              <a:t>שתאסוף את הפעולות ולפיהם תדע לבצע </a:t>
            </a:r>
            <a:r>
              <a:rPr lang="en-US" sz="2500" dirty="0"/>
              <a:t>UNDO</a:t>
            </a:r>
            <a:r>
              <a:rPr lang="he-IL" sz="2500" dirty="0"/>
              <a:t> לפי הסדר.</a:t>
            </a:r>
            <a:br>
              <a:rPr lang="en-US" sz="2500" dirty="0"/>
            </a:br>
            <a:br>
              <a:rPr lang="en-US" sz="2500" dirty="0"/>
            </a:br>
            <a:r>
              <a:rPr lang="he-IL" sz="2500" dirty="0"/>
              <a:t>מכילה מחסנית </a:t>
            </a:r>
            <a:r>
              <a:rPr lang="en-US" sz="2500" dirty="0"/>
              <a:t>REDO</a:t>
            </a:r>
            <a:r>
              <a:rPr lang="he-IL" sz="2500" dirty="0"/>
              <a:t> שתאסוף את הפעולות ולפיהם תדע לשחזר את הפעולות מההתחלה ועד הסוף.</a:t>
            </a:r>
            <a:br>
              <a:rPr lang="en-US" sz="2500" dirty="0"/>
            </a:br>
            <a:br>
              <a:rPr lang="en-US" sz="2500" dirty="0"/>
            </a:br>
            <a:r>
              <a:rPr lang="he-IL" sz="2500" dirty="0"/>
              <a:t>מכילה 4 אובייקטים של </a:t>
            </a:r>
            <a:r>
              <a:rPr lang="en-US" sz="2500" dirty="0"/>
              <a:t>COMMAND</a:t>
            </a:r>
            <a:r>
              <a:rPr lang="he-IL" sz="2500" dirty="0"/>
              <a:t> ימינה, שמאלה, קדימה, אחורה. שבהתאמה הרצה של </a:t>
            </a:r>
            <a:r>
              <a:rPr lang="en-US" sz="2500" dirty="0"/>
              <a:t>EXECUTE</a:t>
            </a:r>
            <a:r>
              <a:rPr lang="he-IL" sz="2500" dirty="0"/>
              <a:t> על כל אחד בנפרד ידעו לבצע את הפעולה שמאחורי השם שלהם (לפי ההשמה בבנאי המחלקה) ולבצע את הפעולה </a:t>
            </a:r>
            <a:r>
              <a:rPr lang="en-US" sz="2500" dirty="0"/>
              <a:t>UNDO </a:t>
            </a:r>
            <a:r>
              <a:rPr lang="he-IL" sz="2500" dirty="0"/>
              <a:t> על אותו אובייקט (מבלי לקרוא ישירות לפונקציה המזיזה ימינה או שמאלה וכו'). </a:t>
            </a:r>
            <a:endParaRPr lang="en-US" sz="2500" dirty="0"/>
          </a:p>
        </p:txBody>
      </p:sp>
    </p:spTree>
    <p:extLst>
      <p:ext uri="{BB962C8B-B14F-4D97-AF65-F5344CB8AC3E}">
        <p14:creationId xmlns:p14="http://schemas.microsoft.com/office/powerpoint/2010/main" val="41381368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a:extLst>
              <a:ext uri="{FF2B5EF4-FFF2-40B4-BE49-F238E27FC236}">
                <a16:creationId xmlns:a16="http://schemas.microsoft.com/office/drawing/2014/main" id="{0A65AEFF-27A9-47B3-8204-0F410C97313A}"/>
              </a:ext>
            </a:extLst>
          </p:cNvPr>
          <p:cNvSpPr>
            <a:spLocks noGrp="1"/>
          </p:cNvSpPr>
          <p:nvPr>
            <p:ph type="ctrTitle"/>
          </p:nvPr>
        </p:nvSpPr>
        <p:spPr/>
        <p:txBody>
          <a:bodyPr/>
          <a:lstStyle/>
          <a:p>
            <a:r>
              <a:rPr lang="he-IL" b="1" dirty="0"/>
              <a:t>יתרונות וחסרונות</a:t>
            </a:r>
            <a:endParaRPr lang="he-IL" dirty="0"/>
          </a:p>
        </p:txBody>
      </p:sp>
    </p:spTree>
    <p:extLst>
      <p:ext uri="{BB962C8B-B14F-4D97-AF65-F5344CB8AC3E}">
        <p14:creationId xmlns:p14="http://schemas.microsoft.com/office/powerpoint/2010/main" val="29232583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07768A-2EAC-447E-992E-06B704A289B9}"/>
              </a:ext>
            </a:extLst>
          </p:cNvPr>
          <p:cNvSpPr>
            <a:spLocks noGrp="1"/>
          </p:cNvSpPr>
          <p:nvPr>
            <p:ph type="title"/>
          </p:nvPr>
        </p:nvSpPr>
        <p:spPr/>
        <p:txBody>
          <a:bodyPr/>
          <a:lstStyle/>
          <a:p>
            <a:pPr algn="r"/>
            <a:r>
              <a:rPr lang="he-IL" b="1" dirty="0"/>
              <a:t>יתרונות:</a:t>
            </a:r>
          </a:p>
        </p:txBody>
      </p:sp>
      <p:sp>
        <p:nvSpPr>
          <p:cNvPr id="3" name="מציין מיקום תוכן 2">
            <a:extLst>
              <a:ext uri="{FF2B5EF4-FFF2-40B4-BE49-F238E27FC236}">
                <a16:creationId xmlns:a16="http://schemas.microsoft.com/office/drawing/2014/main" id="{C68CE85F-A8AA-4CB7-B95C-2F4B90344BFA}"/>
              </a:ext>
            </a:extLst>
          </p:cNvPr>
          <p:cNvSpPr>
            <a:spLocks noGrp="1"/>
          </p:cNvSpPr>
          <p:nvPr>
            <p:ph idx="1"/>
          </p:nvPr>
        </p:nvSpPr>
        <p:spPr/>
        <p:txBody>
          <a:bodyPr/>
          <a:lstStyle/>
          <a:p>
            <a:pPr marL="0" indent="0" algn="r">
              <a:buNone/>
            </a:pPr>
            <a:r>
              <a:rPr lang="he-IL" dirty="0"/>
              <a:t>- אינו מוגבל לשפת קלט אחת.</a:t>
            </a:r>
          </a:p>
          <a:p>
            <a:pPr marL="0" indent="0" algn="r">
              <a:buNone/>
            </a:pPr>
            <a:r>
              <a:rPr lang="he-IL" dirty="0"/>
              <a:t>- ניתן לשפר ולהרחיב אותו על ידי הוספת קודי בייט.</a:t>
            </a:r>
          </a:p>
          <a:p>
            <a:pPr marL="0" indent="0" algn="r">
              <a:buNone/>
            </a:pPr>
            <a:r>
              <a:rPr lang="he-IL" dirty="0"/>
              <a:t>- מאפשר למשתמשים להוסיף תוכן למשחק שלך מבלי שניתנה להם גישה למשחקים בינאריים.</a:t>
            </a:r>
          </a:p>
          <a:p>
            <a:pPr marL="0" indent="0" algn="r">
              <a:buNone/>
            </a:pPr>
            <a:r>
              <a:rPr lang="he-IL" dirty="0"/>
              <a:t>- אין צורך לחדש את המשחק כולו אם מעצב המשחק רוצה לשנות כמה משתנים מינוריים (כמו נזק לנשק).</a:t>
            </a:r>
          </a:p>
          <a:p>
            <a:pPr marL="0" indent="0" algn="r">
              <a:buNone/>
            </a:pPr>
            <a:endParaRPr lang="he-IL" dirty="0"/>
          </a:p>
          <a:p>
            <a:pPr marL="0" indent="0" algn="r">
              <a:buNone/>
            </a:pPr>
            <a:endParaRPr lang="he-IL" dirty="0"/>
          </a:p>
        </p:txBody>
      </p:sp>
    </p:spTree>
    <p:extLst>
      <p:ext uri="{BB962C8B-B14F-4D97-AF65-F5344CB8AC3E}">
        <p14:creationId xmlns:p14="http://schemas.microsoft.com/office/powerpoint/2010/main" val="2739500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52D134-D1D7-46BB-B84D-B84342B6C6E0}"/>
              </a:ext>
            </a:extLst>
          </p:cNvPr>
          <p:cNvSpPr>
            <a:spLocks noGrp="1"/>
          </p:cNvSpPr>
          <p:nvPr>
            <p:ph type="title"/>
          </p:nvPr>
        </p:nvSpPr>
        <p:spPr/>
        <p:txBody>
          <a:bodyPr/>
          <a:lstStyle/>
          <a:p>
            <a:pPr algn="r"/>
            <a:r>
              <a:rPr lang="he-IL" b="1" dirty="0"/>
              <a:t>חסרונות:</a:t>
            </a:r>
          </a:p>
        </p:txBody>
      </p:sp>
      <p:sp>
        <p:nvSpPr>
          <p:cNvPr id="3" name="מציין מיקום תוכן 2">
            <a:extLst>
              <a:ext uri="{FF2B5EF4-FFF2-40B4-BE49-F238E27FC236}">
                <a16:creationId xmlns:a16="http://schemas.microsoft.com/office/drawing/2014/main" id="{FA9B04E7-E9A7-415C-9288-EB2C22170C30}"/>
              </a:ext>
            </a:extLst>
          </p:cNvPr>
          <p:cNvSpPr>
            <a:spLocks noGrp="1"/>
          </p:cNvSpPr>
          <p:nvPr>
            <p:ph idx="1"/>
          </p:nvPr>
        </p:nvSpPr>
        <p:spPr/>
        <p:txBody>
          <a:bodyPr/>
          <a:lstStyle/>
          <a:p>
            <a:pPr marL="0" indent="0" algn="r">
              <a:buNone/>
            </a:pPr>
            <a:r>
              <a:rPr lang="he-IL" dirty="0"/>
              <a:t>- הוספת קודי בייט נוספים יכולה להגדיל את המורכבות במכונה הווירטואלית.</a:t>
            </a:r>
          </a:p>
          <a:p>
            <a:pPr marL="0" indent="0" algn="r">
              <a:buNone/>
            </a:pPr>
            <a:endParaRPr lang="he-IL" dirty="0"/>
          </a:p>
        </p:txBody>
      </p:sp>
    </p:spTree>
    <p:extLst>
      <p:ext uri="{BB962C8B-B14F-4D97-AF65-F5344CB8AC3E}">
        <p14:creationId xmlns:p14="http://schemas.microsoft.com/office/powerpoint/2010/main" val="17038446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2343705" y="1192696"/>
            <a:ext cx="6985826" cy="3690021"/>
          </a:xfrm>
        </p:spPr>
        <p:txBody>
          <a:bodyPr>
            <a:normAutofit fontScale="90000"/>
          </a:bodyPr>
          <a:lstStyle/>
          <a:p>
            <a:pPr algn="r"/>
            <a:br>
              <a:rPr lang="he-IL" sz="4900" b="1" dirty="0"/>
            </a:br>
            <a:r>
              <a:rPr lang="en-US" sz="4900" b="1" dirty="0"/>
              <a:t>Spatial Partition</a:t>
            </a:r>
            <a:r>
              <a:rPr lang="he-IL" sz="4900" b="1" dirty="0"/>
              <a:t> תבנית עיצוב - </a:t>
            </a:r>
            <a:r>
              <a:rPr lang="en-US" sz="4900" b="1" dirty="0"/>
              <a:t> </a:t>
            </a:r>
            <a:br>
              <a:rPr lang="en-US" b="1" dirty="0"/>
            </a:br>
            <a:br>
              <a:rPr lang="en-US" b="1" dirty="0"/>
            </a:br>
            <a:endParaRPr lang="he-IL" dirty="0"/>
          </a:p>
        </p:txBody>
      </p:sp>
    </p:spTree>
    <p:extLst>
      <p:ext uri="{BB962C8B-B14F-4D97-AF65-F5344CB8AC3E}">
        <p14:creationId xmlns:p14="http://schemas.microsoft.com/office/powerpoint/2010/main" val="9198432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788504" y="1099931"/>
            <a:ext cx="10614991" cy="3680791"/>
          </a:xfrm>
        </p:spPr>
        <p:txBody>
          <a:bodyPr>
            <a:noAutofit/>
          </a:bodyPr>
          <a:lstStyle/>
          <a:p>
            <a:pPr algn="r" rtl="1"/>
            <a:r>
              <a:rPr lang="he-IL" sz="2500" dirty="0"/>
              <a:t>תבנית זו מאתרת אובייקטים ביעילות על ידי אחסנתם במבנה נתונים מאורגן.</a:t>
            </a:r>
            <a:br>
              <a:rPr lang="he-IL" sz="2500" dirty="0"/>
            </a:br>
            <a:br>
              <a:rPr lang="he-IL" sz="2500" dirty="0"/>
            </a:br>
            <a:r>
              <a:rPr lang="he-IL" sz="2500" dirty="0"/>
              <a:t>בעולמות המשחק יש תחושה של מרחב, וחפצים נמצאים אי שם במרחב הזה. זה בא לידי ביטוי בשלל דרכים: אובייקטים נעים, מתנגשים ויוצרים אינטראקציה - אך יש דוגמאות נוספות. לעתים קרובות מנוע המשחק שלך צריך לענות על השאלה "איזה חפצים נמצאים בסמוך למיקום הזה?" אם הוא צריך לענות על זה הרבה פעמים בכל פריים, זה יכול ליצור צוואר בקבוק של ביצועים.</a:t>
            </a:r>
            <a:br>
              <a:rPr lang="en-US" sz="2500" dirty="0"/>
            </a:br>
            <a:endParaRPr lang="he-IL" sz="2500" dirty="0"/>
          </a:p>
        </p:txBody>
      </p:sp>
    </p:spTree>
    <p:extLst>
      <p:ext uri="{BB962C8B-B14F-4D97-AF65-F5344CB8AC3E}">
        <p14:creationId xmlns:p14="http://schemas.microsoft.com/office/powerpoint/2010/main" val="27138793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3790120" y="1311965"/>
            <a:ext cx="4320209" cy="2117035"/>
          </a:xfrm>
        </p:spPr>
        <p:txBody>
          <a:bodyPr>
            <a:normAutofit fontScale="90000"/>
          </a:bodyPr>
          <a:lstStyle/>
          <a:p>
            <a:pPr algn="r"/>
            <a:r>
              <a:rPr lang="he-IL" b="1" dirty="0"/>
              <a:t>איך הקוד בנוי?</a:t>
            </a:r>
            <a:br>
              <a:rPr lang="en-US" dirty="0"/>
            </a:br>
            <a:endParaRPr lang="he-IL" dirty="0"/>
          </a:p>
        </p:txBody>
      </p:sp>
    </p:spTree>
    <p:extLst>
      <p:ext uri="{BB962C8B-B14F-4D97-AF65-F5344CB8AC3E}">
        <p14:creationId xmlns:p14="http://schemas.microsoft.com/office/powerpoint/2010/main" val="16486969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1" y="1"/>
            <a:ext cx="12118019" cy="7031114"/>
          </a:xfrm>
        </p:spPr>
        <p:txBody>
          <a:bodyPr>
            <a:normAutofit fontScale="90000"/>
          </a:bodyPr>
          <a:lstStyle/>
          <a:p>
            <a:pPr algn="r" rtl="1"/>
            <a:r>
              <a:rPr lang="he-IL" sz="2500" dirty="0">
                <a:cs typeface="+mn-cs"/>
              </a:rPr>
              <a:t>נניח שאנחנו מכינים משחק אסטרטגיה. צבאות שונים עם מאות יחידות יתנגשו יחד בשדה הקרב. לוחמים צריכים לדעת באיזה אויב קרוב להניף את חרבם. הדרך התמימה להתמודד עם זה היא להסתכל על כל זוג יחידות ולראות כמה הם קרובים זה לזה.</a:t>
            </a:r>
            <a:br>
              <a:rPr lang="en-US" sz="2500" dirty="0">
                <a:cs typeface="+mn-cs"/>
              </a:rPr>
            </a:br>
            <a:br>
              <a:rPr lang="en-US" sz="2500" dirty="0">
                <a:cs typeface="+mn-cs"/>
              </a:rPr>
            </a:br>
            <a:r>
              <a:rPr lang="he-IL" sz="2500" dirty="0">
                <a:cs typeface="+mn-cs"/>
              </a:rPr>
              <a:t>לכן הקוד מחולק לשתי מחלקות עיקריות:</a:t>
            </a:r>
            <a:br>
              <a:rPr lang="he-IL" sz="2500" dirty="0">
                <a:cs typeface="+mn-cs"/>
              </a:rPr>
            </a:br>
            <a:br>
              <a:rPr lang="he-IL" sz="2500" dirty="0">
                <a:cs typeface="+mn-cs"/>
              </a:rPr>
            </a:br>
            <a:r>
              <a:rPr lang="en-US" sz="2500" b="1" u="sng" dirty="0">
                <a:cs typeface="+mn-cs"/>
              </a:rPr>
              <a:t>grid:</a:t>
            </a:r>
            <a:br>
              <a:rPr lang="en-US" sz="2500" dirty="0">
                <a:cs typeface="+mn-cs"/>
              </a:rPr>
            </a:br>
            <a:r>
              <a:rPr lang="he-IL" sz="2500" dirty="0">
                <a:cs typeface="+mn-cs"/>
              </a:rPr>
              <a:t>זוהי רשת שתחזיק לנו את היחידות עצמם כל יחידה במיקום משלה. המחלקה מורכבת מ כתשעה פונקציות:</a:t>
            </a:r>
            <a:br>
              <a:rPr lang="he-IL" sz="2500" dirty="0">
                <a:cs typeface="+mn-cs"/>
              </a:rPr>
            </a:br>
            <a:br>
              <a:rPr lang="he-IL" sz="2500" dirty="0">
                <a:cs typeface="+mn-cs"/>
              </a:rPr>
            </a:br>
            <a:r>
              <a:rPr lang="en-US" sz="2500" dirty="0">
                <a:cs typeface="+mn-cs"/>
              </a:rPr>
              <a:t>add</a:t>
            </a:r>
            <a:r>
              <a:rPr lang="he-IL" sz="2500" dirty="0">
                <a:cs typeface="+mn-cs"/>
              </a:rPr>
              <a:t>- פונקציה שמוסיפה יחידה חדשה לרשת, וגם אפילו משמשת אם יחידה עברה למיקום חדש ברשת.</a:t>
            </a:r>
            <a:br>
              <a:rPr lang="he-IL" sz="2500" dirty="0">
                <a:cs typeface="+mn-cs"/>
              </a:rPr>
            </a:br>
            <a:r>
              <a:rPr lang="en-US" sz="2500" dirty="0">
                <a:cs typeface="+mn-cs"/>
              </a:rPr>
              <a:t>move</a:t>
            </a:r>
            <a:r>
              <a:rPr lang="he-IL" sz="2500" dirty="0">
                <a:cs typeface="+mn-cs"/>
              </a:rPr>
              <a:t> – פונקציה שמזיזה את היחידה ברשת. תחילה בודקת מה המיקום הנוכחי של היחידה, לאיזה תא היא עוברת, ואז היא משתמשת בפונקציית </a:t>
            </a:r>
            <a:r>
              <a:rPr lang="en-US" sz="2500" dirty="0">
                <a:cs typeface="+mn-cs"/>
              </a:rPr>
              <a:t>add</a:t>
            </a:r>
            <a:r>
              <a:rPr lang="he-IL" sz="2500" dirty="0">
                <a:cs typeface="+mn-cs"/>
              </a:rPr>
              <a:t>.</a:t>
            </a:r>
            <a:br>
              <a:rPr lang="he-IL" sz="2500" dirty="0">
                <a:cs typeface="+mn-cs"/>
              </a:rPr>
            </a:br>
            <a:r>
              <a:rPr lang="en-US" sz="2500" dirty="0" err="1">
                <a:cs typeface="+mn-cs"/>
              </a:rPr>
              <a:t>Unlinkunit</a:t>
            </a:r>
            <a:r>
              <a:rPr lang="he-IL" sz="2500" dirty="0">
                <a:cs typeface="+mn-cs"/>
              </a:rPr>
              <a:t> – מבטלת את קישור היחידה מהרשימה המקושרת שלה.</a:t>
            </a:r>
            <a:br>
              <a:rPr lang="he-IL" sz="2500" dirty="0">
                <a:cs typeface="+mn-cs"/>
              </a:rPr>
            </a:br>
            <a:r>
              <a:rPr lang="en-US" sz="2800" dirty="0" err="1">
                <a:cs typeface="+mn-cs"/>
              </a:rPr>
              <a:t>ConvertFromWorldToCell</a:t>
            </a:r>
            <a:r>
              <a:rPr lang="he-IL" sz="2800" dirty="0">
                <a:cs typeface="+mn-cs"/>
              </a:rPr>
              <a:t> – פונקציית עזר להמרת וקטור </a:t>
            </a:r>
            <a:r>
              <a:rPr lang="en-US" sz="2800" dirty="0">
                <a:cs typeface="+mn-cs"/>
              </a:rPr>
              <a:t>3D</a:t>
            </a:r>
            <a:r>
              <a:rPr lang="he-IL" sz="2800" dirty="0">
                <a:cs typeface="+mn-cs"/>
              </a:rPr>
              <a:t> לתא.</a:t>
            </a:r>
            <a:br>
              <a:rPr lang="he-IL" sz="2800" dirty="0">
                <a:cs typeface="+mn-cs"/>
              </a:rPr>
            </a:br>
            <a:r>
              <a:rPr lang="en-US" sz="2800" dirty="0" err="1">
                <a:cs typeface="+mn-cs"/>
              </a:rPr>
              <a:t>IsPosValid</a:t>
            </a:r>
            <a:r>
              <a:rPr lang="he-IL" sz="2800" dirty="0">
                <a:cs typeface="+mn-cs"/>
              </a:rPr>
              <a:t> – בודקת אם המיקום ברשת פנוי.</a:t>
            </a:r>
            <a:br>
              <a:rPr lang="he-IL" sz="2800" dirty="0">
                <a:cs typeface="+mn-cs"/>
              </a:rPr>
            </a:br>
            <a:r>
              <a:rPr lang="en-US" sz="2800" dirty="0" err="1">
                <a:cs typeface="+mn-cs"/>
              </a:rPr>
              <a:t>HandleMelee</a:t>
            </a:r>
            <a:r>
              <a:rPr lang="he-IL" sz="2800" dirty="0">
                <a:cs typeface="+mn-cs"/>
              </a:rPr>
              <a:t> – גורמת ליחידות להילחם.</a:t>
            </a:r>
            <a:br>
              <a:rPr lang="he-IL" sz="2800" dirty="0">
                <a:cs typeface="+mn-cs"/>
              </a:rPr>
            </a:br>
            <a:r>
              <a:rPr lang="en-US" sz="2800" dirty="0" err="1">
                <a:cs typeface="+mn-cs"/>
              </a:rPr>
              <a:t>HandleCell</a:t>
            </a:r>
            <a:r>
              <a:rPr lang="he-IL" sz="2800" dirty="0">
                <a:cs typeface="+mn-cs"/>
              </a:rPr>
              <a:t> – יחידות נלחמות על תא בודד.</a:t>
            </a:r>
            <a:br>
              <a:rPr lang="he-IL" sz="2800" dirty="0">
                <a:cs typeface="+mn-cs"/>
              </a:rPr>
            </a:br>
            <a:r>
              <a:rPr lang="en-US" sz="2800" dirty="0" err="1">
                <a:cs typeface="+mn-cs"/>
              </a:rPr>
              <a:t>HandleUnit</a:t>
            </a:r>
            <a:r>
              <a:rPr lang="he-IL" sz="2800" dirty="0">
                <a:cs typeface="+mn-cs"/>
              </a:rPr>
              <a:t> – כשיחידה בודדת נלחמת ברשימה מקושרת של יחידות.</a:t>
            </a:r>
            <a:br>
              <a:rPr lang="he-IL" sz="2800" dirty="0">
                <a:cs typeface="+mn-cs"/>
              </a:rPr>
            </a:br>
            <a:r>
              <a:rPr lang="en-US" sz="2800" dirty="0" err="1">
                <a:cs typeface="+mn-cs"/>
              </a:rPr>
              <a:t>HandleAttack</a:t>
            </a:r>
            <a:r>
              <a:rPr lang="he-IL" sz="2800" dirty="0">
                <a:cs typeface="+mn-cs"/>
              </a:rPr>
              <a:t> – מטפלת בקרב בין שתי יחידות.</a:t>
            </a:r>
            <a:br>
              <a:rPr lang="he-IL" sz="2500" dirty="0">
                <a:cs typeface="+mn-cs"/>
              </a:rPr>
            </a:br>
            <a:endParaRPr lang="he-IL" sz="2500" dirty="0">
              <a:cs typeface="+mn-cs"/>
            </a:endParaRPr>
          </a:p>
        </p:txBody>
      </p:sp>
    </p:spTree>
    <p:extLst>
      <p:ext uri="{BB962C8B-B14F-4D97-AF65-F5344CB8AC3E}">
        <p14:creationId xmlns:p14="http://schemas.microsoft.com/office/powerpoint/2010/main" val="14878942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23B-A1C5-4B00-A2DB-73D5D2FEA477}"/>
              </a:ext>
            </a:extLst>
          </p:cNvPr>
          <p:cNvSpPr>
            <a:spLocks noGrp="1"/>
          </p:cNvSpPr>
          <p:nvPr>
            <p:ph type="ctrTitle"/>
          </p:nvPr>
        </p:nvSpPr>
        <p:spPr>
          <a:xfrm>
            <a:off x="1331651" y="-1402671"/>
            <a:ext cx="10635447" cy="6303146"/>
          </a:xfrm>
        </p:spPr>
        <p:txBody>
          <a:bodyPr>
            <a:noAutofit/>
          </a:bodyPr>
          <a:lstStyle/>
          <a:p>
            <a:pPr algn="r" rtl="1"/>
            <a:r>
              <a:rPr lang="en-US" sz="2500" b="1" u="sng" dirty="0">
                <a:cs typeface="+mn-cs"/>
              </a:rPr>
              <a:t>Unit:</a:t>
            </a:r>
            <a:br>
              <a:rPr lang="en-US" sz="2500" b="1" u="sng" dirty="0">
                <a:cs typeface="+mn-cs"/>
              </a:rPr>
            </a:br>
            <a:r>
              <a:rPr lang="he-IL" sz="2500" dirty="0">
                <a:cs typeface="+mn-cs"/>
              </a:rPr>
              <a:t>מחלקה זו מממשת את הממשק </a:t>
            </a:r>
            <a:r>
              <a:rPr lang="en-US" sz="2500" dirty="0" err="1">
                <a:cs typeface="+mn-cs"/>
              </a:rPr>
              <a:t>monobehaviour</a:t>
            </a:r>
            <a:r>
              <a:rPr lang="he-IL" sz="2500" dirty="0">
                <a:cs typeface="+mn-cs"/>
              </a:rPr>
              <a:t>. היא מייצגת יחידה בודדת על הרשת.</a:t>
            </a:r>
            <a:br>
              <a:rPr lang="he-IL" sz="2500" dirty="0">
                <a:cs typeface="+mn-cs"/>
              </a:rPr>
            </a:br>
            <a:br>
              <a:rPr lang="he-IL" sz="2500" dirty="0">
                <a:cs typeface="+mn-cs"/>
              </a:rPr>
            </a:br>
            <a:r>
              <a:rPr lang="he-IL" sz="2500" dirty="0">
                <a:cs typeface="+mn-cs"/>
              </a:rPr>
              <a:t>מחלקה זו מונה כ-5 פונקציות:</a:t>
            </a:r>
            <a:br>
              <a:rPr lang="he-IL" sz="2500" dirty="0">
                <a:cs typeface="+mn-cs"/>
              </a:rPr>
            </a:br>
            <a:br>
              <a:rPr lang="he-IL" sz="2500" dirty="0">
                <a:cs typeface="+mn-cs"/>
              </a:rPr>
            </a:br>
            <a:r>
              <a:rPr lang="en-US" sz="2500" dirty="0" err="1"/>
              <a:t>InitUnit</a:t>
            </a:r>
            <a:r>
              <a:rPr lang="he-IL" sz="2500" dirty="0"/>
              <a:t> – מאתחלת את היחידה.</a:t>
            </a:r>
            <a:br>
              <a:rPr lang="he-IL" sz="2500" dirty="0"/>
            </a:br>
            <a:r>
              <a:rPr lang="en-US" sz="2500" dirty="0"/>
              <a:t>Move</a:t>
            </a:r>
            <a:r>
              <a:rPr lang="he-IL" sz="2500" dirty="0"/>
              <a:t> – מזיזה מיקום של היחידה (בתנאי שהמיקום פנוי).</a:t>
            </a:r>
            <a:br>
              <a:rPr lang="he-IL" sz="2500" dirty="0"/>
            </a:br>
            <a:r>
              <a:rPr lang="en-US" sz="2500" dirty="0" err="1"/>
              <a:t>GetRandomDirection</a:t>
            </a:r>
            <a:r>
              <a:rPr lang="he-IL" sz="2500" dirty="0"/>
              <a:t> – קובעת כיוון ליחידה.</a:t>
            </a:r>
            <a:br>
              <a:rPr lang="he-IL" sz="2500" dirty="0"/>
            </a:br>
            <a:r>
              <a:rPr lang="en-US" sz="2500" dirty="0" err="1"/>
              <a:t>StartFighting</a:t>
            </a:r>
            <a:r>
              <a:rPr lang="he-IL" sz="2500" dirty="0"/>
              <a:t> – "מדווחת" על תקיפה</a:t>
            </a:r>
            <a:r>
              <a:rPr lang="en-US" sz="2500" dirty="0"/>
              <a:t> </a:t>
            </a:r>
            <a:r>
              <a:rPr lang="he-IL" sz="2500" dirty="0"/>
              <a:t> באמצעות שינוי צבע של היחידה התוקפת.</a:t>
            </a:r>
            <a:br>
              <a:rPr lang="he-IL" sz="2500" dirty="0"/>
            </a:br>
            <a:r>
              <a:rPr lang="en-US" sz="2500" dirty="0" err="1"/>
              <a:t>FightCooldown</a:t>
            </a:r>
            <a:r>
              <a:rPr lang="he-IL" sz="2500" dirty="0"/>
              <a:t> – משמשת לשינוי צבע של יחידה שסיימה לתקוף.</a:t>
            </a:r>
            <a:br>
              <a:rPr lang="en-US" sz="2500" dirty="0"/>
            </a:br>
            <a:endParaRPr lang="he-IL" sz="2500" i="1" dirty="0">
              <a:cs typeface="+mn-cs"/>
            </a:endParaRPr>
          </a:p>
        </p:txBody>
      </p:sp>
    </p:spTree>
    <p:extLst>
      <p:ext uri="{BB962C8B-B14F-4D97-AF65-F5344CB8AC3E}">
        <p14:creationId xmlns:p14="http://schemas.microsoft.com/office/powerpoint/2010/main" val="428303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54D9-309F-4407-9DA5-6B963DBE59C0}"/>
              </a:ext>
            </a:extLst>
          </p:cNvPr>
          <p:cNvSpPr>
            <a:spLocks noGrp="1"/>
          </p:cNvSpPr>
          <p:nvPr>
            <p:ph type="ctrTitle"/>
          </p:nvPr>
        </p:nvSpPr>
        <p:spPr>
          <a:xfrm>
            <a:off x="2208628" y="1364567"/>
            <a:ext cx="7376160" cy="2412683"/>
          </a:xfrm>
        </p:spPr>
        <p:txBody>
          <a:bodyPr>
            <a:normAutofit fontScale="90000"/>
          </a:bodyPr>
          <a:lstStyle/>
          <a:p>
            <a:pPr algn="r"/>
            <a:br>
              <a:rPr lang="he-IL" b="1" dirty="0"/>
            </a:br>
            <a:r>
              <a:rPr lang="en-US" b="1" dirty="0"/>
              <a:t>Flyweight</a:t>
            </a:r>
            <a:r>
              <a:rPr lang="he-IL" b="1" dirty="0"/>
              <a:t> תבנית עיצוב - </a:t>
            </a:r>
            <a:r>
              <a:rPr lang="en-US" b="1" dirty="0"/>
              <a:t> </a:t>
            </a:r>
            <a:br>
              <a:rPr lang="en-US" b="1" dirty="0"/>
            </a:br>
            <a:br>
              <a:rPr lang="en-US" b="1" dirty="0"/>
            </a:br>
            <a:endParaRPr lang="he-IL" dirty="0"/>
          </a:p>
        </p:txBody>
      </p:sp>
    </p:spTree>
    <p:extLst>
      <p:ext uri="{BB962C8B-B14F-4D97-AF65-F5344CB8AC3E}">
        <p14:creationId xmlns:p14="http://schemas.microsoft.com/office/powerpoint/2010/main" val="2211922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4238</Words>
  <Application>Microsoft Office PowerPoint</Application>
  <PresentationFormat>Widescreen</PresentationFormat>
  <Paragraphs>109</Paragraphs>
  <Slides>87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Calibri</vt:lpstr>
      <vt:lpstr>Calibri Light</vt:lpstr>
      <vt:lpstr>Office Theme</vt:lpstr>
      <vt:lpstr> שיעור: תבניות עיצוב   גיא אנקרי אור הדר</vt:lpstr>
      <vt:lpstr>הקדמה..</vt:lpstr>
      <vt:lpstr> Command תבנית עיצוב -    </vt:lpstr>
      <vt:lpstr>תבנית זו מייצגת פקודות, המטרה שלה בעצם זה להסתיר את המידע של פעולה אותה אנחנו רוצים לבצע ( אילו אובייקטים היא מקבלת, מה שמה של הפונקציה, או מאיזה אובייקט היא נקראת).  - לרוב הממשק יכיל פונקציה יחידה שאותה צריך לממש והיא נקראת Execute, אשר מבצעת פעולה כלשהי.  - לעיתים הממשק יכיל פונקציה שנראת Undo, אשר מבצעת את הפעולה ההפוכה מ Execute.  - לרוב אנחנו ניצור מופע של מחלקה שמממשת את הממשק עבור כל פקודה במערכת שלנו. </vt:lpstr>
      <vt:lpstr>איך הקוד בנוי? </vt:lpstr>
      <vt:lpstr>Command הינו ממשק בעל 2 פונקציות:  את הממשק מממשות 5 מחלקות: Undo, Execute.  DoNothingCommand: בעלת 2 פונקציות ריקות (לא מבצעות כלום). מטרת המחלקה היא להגדיר פקודת null שבעצם האובייקט לא עושה כלום. MoveBackCommand: בעלת 2 פונקציות: Execute אשר מזיזה את האובייקט צעד אחד אחורה.  Undo מבצעת את הפעולה ההופכית של Execute, כלומר מזיזה את האובייקט צעד אחד קדימה.  </vt:lpstr>
      <vt:lpstr>MoveForwardCommand: בעלת 2 פונקציות: Execute אשר מזיזה את האובייקט צעד אחד קדימה. Undo  מבצעת את הפעולה ההופכית של Execute, כלומר מזיזה את האובייקט צעד אחד אחורה.     TurnLeftCommand: בעלת 2 פונקציות: Execute אשר מזיזה את האובייקט צעד אחד שמאלה. Undo מבצעת את הפעולה ההופכית של Execute, כלומר מזיזה את האובייקט צעד אחד ימינה.   TurnRightCommand:  בעלת 2 פונקציות: Execute אשר מזיזה את האובייקט צעד אחד ימינה. Undo מבצעת את הפעולה ההופכית של Execute, כלומר מזיזה את האובייקט צעד אחד שמאלה. </vt:lpstr>
      <vt:lpstr>ישנה מחלקה שנקראת : MoveObject שבאמצעותה אנו משתמשים בפקודות המזיזות את האובייקט ע"י קריאה לשינוי מיקום לאובייקט ימינה, שמאלה, קדימה ואחורה ע"י שימוש בוקטור תלת מימד.   ישנה מחלקה נוספת שנקראת GameController : מכילה מחסנית   UNDO שתאסוף את הפעולות ולפיהם תדע לבצע UNDO לפי הסדר.  מכילה מחסנית REDO שתאסוף את הפעולות ולפיהם תדע לשחזר את הפעולות מההתחלה ועד הסוף.  מכילה 4 אובייקטים של COMMAND ימינה, שמאלה, קדימה, אחורה. שבהתאמה הרצה של EXECUTE על כל אחד בנפרד ידעו לבצע את הפעולה שמאחורי השם שלהם (לפי ההשמה בבנאי המחלקה) ולבצע את הפעולה UNDO  על אותו אובייקט (מבלי לקרוא ישירות לפונקציה המזיזה ימינה או שמאלה וכו'). </vt:lpstr>
      <vt:lpstr> Flyweight תבנית עיצוב -    </vt:lpstr>
      <vt:lpstr>תפקיד של תבנית עיצוב זו- למזער את השימוש בזיכרון על יידי שיתוף כמה שיותר נתונים עם אובייקטים זהים המשתמשים באותם נתונים (במקום לשכפל את המידע לכל אובייקט, ליצור מידע משותף). מספר גדול של אובייקטים, יחסוך כמות מידע משמעותית. הרעיון הבסיסי הוא שאם יש לנו הרבה חפצים במשחק, קיימת סבירות גבוהה שנוכל לשפר את הביצועים של המשחק על ידי אופטימיזציה של השימוש בזיכרון על ידי הפיכת אותם אובייקטים "קלים יותר" באמצעות יצירת אובייקט שמכיל את המידע על אותו חפץ, וחפצים דומים ישתמשו באובייקט שמכיל את המידע על האובייקט.</vt:lpstr>
      <vt:lpstr>איך הקוד בנוי?</vt:lpstr>
      <vt:lpstr>יש את המחלקה שנקראת: Data שמכילה מידע על 20 מספרים. בעצם את המידע שאותו נרצה לחלק לאובייקטים אינדיוידואליים.</vt:lpstr>
      <vt:lpstr>:Flyweight המחלקה שדה שמתאר את החיים של האובייקט האינדיווידואלי, יש לה מופע של המחלקה Data שמכיל את המידע שאותו רוצים לחלק בין האובייקטים השונים. </vt:lpstr>
      <vt:lpstr>יש את המחלקה שנקראת:Heavy יש לה שדה שמתאר את החיים של האובייקט האינדיווידואלי, ויש לה מופע של המחלקה Data שביצירת אובייקט חדש של Heavy , נוצר מופע חדש של המחלקה Data מה שגורם לקוד לצרוך הרבה זיכרון, דבר גרוע ולא יעיל.</vt:lpstr>
      <vt:lpstr>יש את המחלקה שנקראת: FlyweightController למחלקה יש רשימה של אובייקטים מסוג Heavy ורשימה של אובייקטים מסוג Flyweight בלולאה יש המחשה איך ליצור 1000000 אובייקטים מסוג Heavy שלא מחלקים את הData. בלולאה השניה יש המחשה איך ליצור 1000000 אובייקטים מסוג Flyweight שכן מחלקים את אותו Data על ידי שליחת המידע לבנאי של המחלקה שיאתחל את המידע להיות המידע הנוכחי שקיבל וככה ליצור שיתוף במידע ולחסוך בזיכרון משמעותי.  </vt:lpstr>
      <vt:lpstr> Observer תבנית עיצוב -    </vt:lpstr>
      <vt:lpstr>מטרת תבנית עיצוב זו-  להודיע לאוסף של אובייקטים על שינוי כלשהו בתוכנית על ידי הודעה אוטומטית. האובייקט שתפקידו לעדכן את האובייקטים האחרים נקרא .Subject על מנת לאפשר לאוסף האובייקטים לקבל בצורה מהירה את העדכון ולפעול בהתאם. לרוב על ידיי פונקציה שנקראת Notify בתוכנית זו, על ידי Invoke.</vt:lpstr>
      <vt:lpstr>איך הקוד בנוי?</vt:lpstr>
      <vt:lpstr>יש את המחלקה :Enemy  אשר מכיל שדה של פעילות כלשהו (סטטית) מה שאומר שצריך להרשם לפעילות רק פעם אחת. ויש את המתודה OnDisable כאשר היא מתבצעת היא שולחת בקשה לכל פונקציה שמנויה על האובייקט הנוכחי על מנת לעדכנו, או להתעדכן ממנו.</vt:lpstr>
      <vt:lpstr>יש את המחלקה :StaticEventsController יש לה 3 שדות, אחד מייצג אוייב, שני מייצג ניקוד, השלישי מייצג כמות אוייבים שנהרגו. ישנה פונקציה שמעדכנת אם אויב נהרג, פונקציה שמייצרת אוייב שבהמשך יהרג, ופונקציה שמעדכנת את הניקוד, במידה ואוייב נהרג הניקוד יעלה ב1 עם תיאור של הרגת אויב (עם האויב שנהרג), והניקוד הוא:(הניקוד הנוכחי) .</vt:lpstr>
      <vt:lpstr>יש את המחלקה DifferentEventAlternatives: יש לה מנהל אירועים ( שמובנה ב UNITY) שלא מקבל פרמטר, יש מנהל אירועים שמקבל פרמטר, ופעולה כלשהי שמקבלת 2 פרמטים. מחלקה זו בעצם מכילה אפשרויות שונות של אירועים שבהם נרצה להשתמש בתוכנית (ביוניטי יש אפשרות ליצור אירוע, ולנהל אותו בצורה מובניתusing UnityEngine.Events).  למטה יש מימושים מה כל אירוע יבצע\יעדכן ביחס לכל האובייקטים שרשומים לאירוע. </vt:lpstr>
      <vt:lpstr>Prototype תבנית עיצוב-</vt:lpstr>
      <vt:lpstr>תבנית עיצוב זו מאפשרת לנו להסתיר בפני המשתמש את המורכבות של יצירת מופעים חדשים של אובייקט מסויים. הרעיון המרכזי בתבנית זו הוא להעתיק אובייקט קיים, ולא ליצור מופע חדש (דבר שעלול להיות פעולה יקרה וארוכה) האובייקט הקיים מהווה אבטיפוס ומכיל את מצב האובייקט.   האובייקט המועתק יכול לשנות מאפיינים במידת הצורך, דבר החוסך משאבים וזמן יקר כאשר יצירת אובייקט היא תהליך כבד.</vt:lpstr>
      <vt:lpstr>איך הקוד בנוי?</vt:lpstr>
      <vt:lpstr>ישנה המחלקה  _Monster  שהיא אבטיפוס שמייצג מפלצת, מי שיתשמש באבטיפוס זה יצטרך לדרוס את הפונקציות שהמחלקה "מפלצת" מכילה שזה CLONE , TALK. </vt:lpstr>
      <vt:lpstr>ישנה המחלקה Ghost שמכילה את השדות שלה (חיים, מהירות) וכאשר רוצים ליצור אובייקט מסוג "רוח" ולסוך בזמן ומשאבים, אז משתמשים בפונקציה Clone כאשר רוצים "לדבר" אז דורסים את המטודה  Talk לפי התיאור הנדרש עבור המחלקה "רוח".</vt:lpstr>
      <vt:lpstr>ישנה המחלקה Ghost שמכילה את השדות שלה (חיים, מהירות) וכאשר רוצים ליצור אובייקט מסוג "רוח" ולסוך בזמן ומשאבים, אז משתמשים בפונקציה Clone כאשר רוצים "לדבר" אז דורסים את המטודה  Talk לפי התיאור הנדרש עבור המחלקה "רוח". באותו אופן בדיוק עבור המחלקות Sorcerer  , Demon.</vt:lpstr>
      <vt:lpstr>המחלקה: Spawner מכילה מופע של Monster_ (Ghost, Sorcerer, Demon) כאשר רוצים לזמן "מפלצת" חדשה משתמשים ב Clone על המופע של _Monster.</vt:lpstr>
      <vt:lpstr>המחלקה: SpawnController: מכילה מופע של המחלקה Demon, Ghost, Sorcerer. מכילה מערך של אובייקטים מסוג Spawner אשר תכיל את המפלצות השונות אותן נרצה לזמן. בפונקציה Start מאתחלים את שלושת המופעים Demon, Ghost, Sorcerer. ומכניסים אותם למערך "Spawner" . הקוד שלא נמצא בהערות ב Update  גורם לכך שכאשר נלחץ על המקש רווחSpace) ) ניצור Ghost חדשה וישתמש במטודה של דיבור. הקוד שבהערות מהווה דוגמא איך ליצור מפלצת בצורה אקראית (מתוך המערך של Spawner).</vt:lpstr>
      <vt:lpstr>תבנית עיצוב-Singleton  </vt:lpstr>
      <vt:lpstr>מטרת תבנית עיצוב זו, היא לגרום ליצירת מופע אחד ויחיד של מחלקה כלשהי. </vt:lpstr>
      <vt:lpstr>איך הקוד בנוי?</vt:lpstr>
      <vt:lpstr>המחלקה:SingletonUnity: מכילה מופע מסוג המחלקה אשר הוא Null. כאשר מנסים ליצור אובייקט מסוג המחלקה אשר יורשת מ MonoBehaviour לא ניתן להשתמש במילת מפתח כדי ליצור סינגלטון, אז צריך להוסיף את הסקריפט הזה ידנית לתוך ה GameObject, ולמצוא את כל המופעים ולמחוק אותם, וליצור אובייקט יחיד כדי למנוע באגים או התנהגות לא צפויה. ולבסוף להחזיר את האובייקט היחיד לו ציפינו. </vt:lpstr>
      <vt:lpstr>המחלקה :SingletonCSharp מכיל מופע שמאותחל להיות .Null כאשר מנסים ליצור אובייקט חדש מסוג המחלקה, נשאלת שאלה האם המופע עדיין Null או נוצר כבר. אם המופע Null אז יווצר אובייקט חדש ויוחזר, אם האובייקט לא Null אז יוחזר המופע שכבר נוצר בעבר. קוד ספציפי זה, הוא לא בטוח לריבוי תהליכים. הסבר כיצד להפוך ל כן בטוח נמצא באתר הבא: https://csharpindepth.com/articles/singleton .</vt:lpstr>
      <vt:lpstr>המחלקה: GameController מראה כיצד המתודה TestCSharpSingleton לא פועלת כראוי, מהסיבה הבאה: המתודה ליצירת מופע (יחיד) של SingletonCSharp היא מוגדרת כ "פרטית" ולכן לא ניתן לגשת אל המטודה. הדרך הנוכונה היא להשתמש ב Instance כדי שהיא תיגש למטודה הפרטית ותיצור במידת הצורך את המופע היחיד כראוי. בנוסף ניתן לראות כיצד ליצור מופע בצורה תקינה עבור מופע המחלקה TestUnitySingleton על יידי שימוש במילה Instance בצורה הבאה: .TestUnitySingleton.Instance</vt:lpstr>
      <vt:lpstr>State תבנית עיצוב-</vt:lpstr>
      <vt:lpstr>מטרת תבנית עיצוב זו היא לאפשר לאובייקט לשנות את התנהגותו או את "האסטרטגיה" שלו, תוך כדי ריצת התוכנית באמצעות הפניות למטודות המוגדרות בממשק של המחלקה State.</vt:lpstr>
      <vt:lpstr>איך הקוד בנוי?</vt:lpstr>
      <vt:lpstr>המחלקה: MenuController מכיל מערך שיחזיק את כל המצבים האפשריים בתוכנית. מכיל רשימה של ENUM לפי שמות המצבים (המספר שלהם ייצג את המיקום שלהם במערך המצבים). מכיל מילון שדרכו יהיה קל לטעון את המצב הרצוי. מכיל את המצב הנוכחי של המערכת (אותו נשנה כשנרצה לעבור מצבים). מכיל מחסנית של מצבים שעברנו בהם לפי הסדר ככה שבקלות נוכל לחזור מצב אחד אחורה מהמצב הנוכחי. לכל המצבים השונים תן reference לסקריפט הנוכחי. אם המילון מכיל את המפתח של המצב אז המשך למצב הבא, אחרת הוסף למילון את המצב הנוכחי. לאחר מכן כבה את כל המצבים במערכת. בלחיצת Escape חזור מצב אחד אחורה או לתפריט הראשי אם אנחנו בתחילת התוכנית או מצב אחד אחר כך. הפונקציה SetActiveState מקבלת את ה Enum שמתאר את המצב שאותו צריך להפעיל והאם לחזור מצב אחד אחורה (כן או לא) אם כן, חזור לפי המחסנית צעד 1 אחורה, אחרת טען מצב חדש לפי המשתנה ששייך ל .Enum</vt:lpstr>
      <vt:lpstr>המחלקה: _MenuState מכיל שדה המתאר מצב, ומופע של המחלקה שיכולה לשנות מצבים. מכיל פונקציה הטוענת מצב חדש בהתאם למצב אותו היא מקבלת. מכילה פונקציה שחוזרת מצב אחד אחורה.</vt:lpstr>
      <vt:lpstr>המחלקה: _MenuState מכיל שדה המתאר מצב, ומופע של המחלקה שיכולה לשנות מצבים. מכיל פונקציה הטוענת מצב חדש בהתאם למצב אותו היא מקבלת. מכילה פונקציה שחוזרת מצב אחד אחורה. כל מחלקה אשר משתמשת בממשק זה, צריכה לדרוס את הפונקציה InitState על מנת להגדיר כיצד לטעון כל מצב בפני עצמו בנוסף היא מקבלת את היכולת לחזור מצב אחד אחורה.</vt:lpstr>
      <vt:lpstr>המחלקה: GameMenu דורסת את InitState על מנת לאפשר ל GameController לדעת לעבור למצב של GameMenu על יידי קריאה לMenuController.MenuState.Game.</vt:lpstr>
      <vt:lpstr>המחלקה :HelpMenu דורסת את InitState על מנת לאפשר ל GameController לדעת לעבור למצב של HelpMenu על יידי קריאה לMenuController.MenuState.Help.</vt:lpstr>
      <vt:lpstr>המחלקה SettingsMenu: דורסת את InitState על מנת לאפשר ל GameController לדעת לעבור למצב של SettingsMenu על יידי קריאה לMenuController.MenuState.Settings.</vt:lpstr>
      <vt:lpstr>המחלקה MainMenu: דורסת את InitState על מנת לאפשר ל GameController לדעת לעבור למצב של MainMenu על יידי קריאה לMenuController.MenuState.Main. בנוסף מכילה מטודות אשר יודעות לעבור למצב של הגדרות, או עזרה, או לצאת מהמשחק.</vt:lpstr>
      <vt:lpstr>DoubleBuffer תבנית עיצוב-</vt:lpstr>
      <vt:lpstr>מטרת תבנית עיצוב זו, היא לגרום למשתמש לראות דברים המתרחשים בזמן מיידי, או לראות משימות מרובות המתבצעות במקביל.</vt:lpstr>
      <vt:lpstr>איך הקוד בנוי?</vt:lpstr>
      <vt:lpstr>המחלקה:GameController   מכילה משתנים המתארים את מפת המשחק, זמן השעייה, וכמות פעמים שהתוכנית תבצע שינויים. הערך 1 הוא קיר, הערך 0 הוא מערה, מכיוון שאנחנו רוצים שהקיר יהיה רציף וללא חורים, נסמן את הערך 1 מתי שהערך X או Y נמצאים על הגבול של המפה. ובשאר המקרים נמלא את הערכים בצורה רנדומאלית, וככה ניצור שינויים אקראיים במסך. המטודה SimulateCavePattern  מבצעת סימולציה ככמות הפעמים שמוגדרות בשדה SIMULATION_STEPS, הסימולציה מבצעת שינויים על ה NewBuffer תוך שימוש ב OldBuffer כדי לייצר תחושה של מעברים חלקים, והטעינה של המידע תתבצע בצורה מיידית. המטודה GetSurroundingWallCount סופרת בהנתן תא ספציפי כלשהו, כמה מתוך ה 8 תאים (הצמודים אליו ומקיפים אותו) הם 1 כלומר קיר. ומחזירה את התשובה (מספר). המטודה GenerateAndDisplayTexture  עוברת על כל התאים, אם התא בעל ערך 1 אז הוא קיר ולכן יקבל צבע שחור, אחרת הוא מערה ויקבל צבע לבן, לאחר מכן תוצג התוצאה של השינוי הנוכחי שנוצר.</vt:lpstr>
      <vt:lpstr>Update תבנית עיצוב- </vt:lpstr>
      <vt:lpstr>  במשחק יש אוסף של אובייקטים שההתנהגות שלהם צריכה להתעדכן בכל Frame. מטרת תבנית עיצוב זו היא, לדאוג שלכל אובייקט שנדרש לכך תהיה המטודה Update על מנת שבכל Frame המשחק יעדכן באותו רגע את כל האובייקטים שבאוסף הקיים לפי הפונקציה Update  של כל אובייקט בנפרד.</vt:lpstr>
      <vt:lpstr>איך הקוד בנוי?</vt:lpstr>
      <vt:lpstr>מחלקה Iupdateable : מהווה ממשק של תבנית העיצוב  .Update מכילה פונקציה שנקראת OnUpdate  שאותה כל מי שממש את הממשק צריך לדרוס, ולהגדיר כיצד תתבצע.</vt:lpstr>
      <vt:lpstr>מחלקה UpdateableComponent : מממשת את הממשק Iupdateable שמהווה תבנית עיצוב של .Update במטודה Start המחלקה משתמשת במטודה של המחלקה GameController כדי לבצע רישום לאוסף של האובייקטים שצריך לעדכן וגם מתבצעת קריאה ל OnStartשהיא יכולה לבצע דריסה של הפונקציה כדי שהבן יוכל לבצע פעולה משל עצמו ללא טלות באבא. הפונקציה OnDestroy גורמת להסרת האובייקט הנוכחי מהרשימה שאותה צריך לעדכן.  </vt:lpstr>
      <vt:lpstr>מחלקה :ObjectWithCustomUpdateMethod  מרחיבה את המחלקה UpdateableComponent כך שכעת היא אמורה להתעסק במה שקשור לרישום לרשימת האובייקטים שאותם צריך לעדכן, או להסיר מהרשימה. דורסת את הפונקציה OnStart שכעת תבצע כיוון רנדומאלי לאובייקט (בתחילת התוכנית). OnUpdate נדרסת אף היא, והיא מבצעת שינוי כיוון ברגע שנתקלים בקיר על יידי שימות בפונקציה GetRandomDirection.</vt:lpstr>
      <vt:lpstr>המחלקה :GameController מכילה רשימה של אובייקטים שממשים את Iupdateable ומכילה דגל שאומר האם יש Pause או לא. אם הרשימה לא ריקה ואין Pause מעדכנים את כל האובייקטים ברשימה. אם לוחצים על המקש רווח ((Space המשחק בהשעייה ((Pause אם לוחצים שוב, אז המשחק ממשיך מאיפה שעצר. מכילה את המטודה RegisterUpdateableObject אשר מנסה להוסיף לרשימה אובייקט חדש אותו צריך לעדכן, ומוודאת האם הוא כבר נמצא, לפני ביצוע ההוספה. מכילה את המטודה UnregisterUpdateableObject אשר מסירה אובייקט מהרשימה ומוודאת לפני שהוא אכן קיים ברשימה לפני ההסרה.</vt:lpstr>
      <vt:lpstr> Object Pool תבנית עיצוב -    </vt:lpstr>
      <vt:lpstr>תבנית זו משפרת את הביצועים ואת השימוש בזיכרון על ידי שימוש חוזר באובייקטים ממאגר קבוע במקום להקצות ולשחרר אותם בנפרד.  בתבנית מוגדרת לנו בריכה (מאגר) השומרת על אוסף של אובייקטים שניתנים לשימוש חוזר. כל אובייקט תומך בשאילתת "בשימוש" כדי לדעת אם הוא כרגע "חי". כאשר באתחול של הבריכה הוא יוצר את כל אוסף האובייקטים (בדרך כלל בהקצאה רציפה אחת) ומאתחל את כולם למצב "שאינו בשימוש". כשרוצים אובייקט חדש, נבקש מאגר הבריכה אחד. הוא מוצא אובייקט זמין, מאתחל אותו ל"שימוש " ומחזיר אותו. כאשר אין צורך עוד באובייקט, הוא מוגדר למצב "לא בשימוש". בדרך זו, ניתן ליצור ולחסל אובייקטים בחופשיות ללא צורך להקצות זיכרון או משאבים אחרים. </vt:lpstr>
      <vt:lpstr>איך הקוד בנוי? </vt:lpstr>
      <vt:lpstr>בשביל להבין איך הקוד בנוי, ניקח לנו אובייקטים ממשחק מחשב ונראה איך שימוש בתבנית זו יהיה לנו עדיף.  יש לנו 2 מחלקות. מחלקה אחת המייצגת את המאגר, ומחלקה נוספת את השימוש מהמאגר.  BulletObjectPoolOptimized – המחלקה מממשת את הממשק monobehaviour. המחלקה מייצגת מספר של כדורים לאקדח בשביל משחק יריות. תחילה מאתחלים את גודל הבריכה. כעת למחלקה ישנם 4 פונקציות:  start – אשר מאתחלת את המאגר. הפונקציה נעזרת בפונקציה GenerateBullet. GenerateBullet – היא יוצרת את האובייקט, במקרה שלנו זה הכדור, ומכניסה אותו לרשימה. ConfigureDeactivatedBullet - כשכדור מושבת, כלומר יצא משימוש, עלינו להוסיף אותו לרשימה המקושרת. GetBullet – ממנה אנו שולפים את הכדורים. </vt:lpstr>
      <vt:lpstr>המחלקה השנייה MoveBulletOptimized:  גם מחלקה זו מממשת את הממשק monobehaviour.  למחלקה זו יש פונקציה יחידה Update שתפקידה לעדכן את מצב הכדור למשל אם הכדור רחוק מדי, עלינו לעדכן את המאגר שהכדור כבר לא בשימוש. </vt:lpstr>
      <vt:lpstr> Service Locator תבנית עיצוב -    </vt:lpstr>
      <vt:lpstr>תפקיד התבנית היא ליצור נקודת גישה לאובייקטים מסוימים מבלי לקשר בין אותם אובייקטים.  דוגמה: סלע נופל ופוגע ברצפה, צלפים יורים ברובה, המשתמשים בוחרים פריט עם צפצוף. כל השירותים האלה ייפנו לשירות של אודיו. אך מה שאנחנו רוצים למנוע היא גישה ישירה של כל האובייקטים האלה אל האודיו. </vt:lpstr>
      <vt:lpstr>איך הקוד בנוי? </vt:lpstr>
      <vt:lpstr>נמשיך עם הדוגמה של האודיו שלנו:  ניצור מחלקה אבסטרקטית Audio. המחלקה תכיל 3 פונקציות שונות: PlaySound, StopSound ו- StopAllSounds  PlaySound – תפעיל את הסאונד הספציפי. StopSound – תפסיק את הסאונד הספציפי. StopAllSounds – תעצור את כל הסאונד במשחק.  </vt:lpstr>
      <vt:lpstr>כעת יש לנו 3 מחלקות נוספות:  ConsoleAudio: אשר מממשת את Audio. היא מפעילה או מפסיקה את הסאונד בהתאם לפונקציה.  Locator – מחלקה זאת מפעילה את הפונקציה Provide לפני שמפעילים את האודיו. היא משמשת כרפרנס לשירות האודיו שאנחנו צריכים.  NullAudio – מחלקה שמממשת את Audio, המחלקה משמשת במקרה שלlocator לא ניתן רפרנס לשירות או אם אנחנו לא רוצים להפעיל שמע.  </vt:lpstr>
      <vt:lpstr> Type Object תבנית עיצוב -    </vt:lpstr>
      <vt:lpstr>מאפשרת יצירת גמישות של "מחלקות" חדשות על ידי יצירת מחלקה אחת שכל אחת מהן מייצגת סוג אחר של אובייקט. תארו לעצמכם שאנחנו עובדים על משחק תפקידים מסוג פנטזיה. המשימה שלנו היא לכתוב את הקוד עבור המוני מפלצות המבקשות להרוג את הגיבור שלנו. למפלצות מקבץ של תכונות שונות: בריאות, התקפות, גרפיקה, צלילים וכו'. לכל מפלצת במשחק יש ערך לבריאותו הנוכחית. הוא מתחיל במלואו, ובכל פעם שהמפלצת נפצעת הוא פוחת. כאשר המפלצת תוקפת את הגיבור שלנו, הטקסט הזה יוצג איכשהו למשתמש.  המעצבים אומרים לנו שמפלצות מגיעות במגוון גזעים שונים, כמו "דרקון" או "טרול". כל גזע מתאר סוג של מפלצת שקיימת במשחק ויכולות להיות מספר מפלצות מאותו גזע המתרוצצות בצינוק בו זמנית. הגזע קובע את בריאות ההתחלה של מפלצת - דרקונים מתחילים יותר מטרולים, מה שמקשה להרוג אותם.  ואז יוצא מצב, שאם אנחנו ננסה ליצור עשרות סוגי מפלצות שלכל אחת תכונה משלה, זה יהיה מתסכל. מה שאנחנו צריכים זו היכולת לשנות סטטיסטיקות גזע מבלי שנצטרך לחשב מחדש את כל המשחק בכל פעם. </vt:lpstr>
      <vt:lpstr>PowerPoint Presentation</vt:lpstr>
      <vt:lpstr>איך הקוד בנוי? </vt:lpstr>
      <vt:lpstr>לתבנית זו אין קוד אחד או דרך אחת לממש אותה.  ננסה להראות באמצעות דוגמה:  נבנה מחלקת אב אבסטרקטית שנקראת "חיה". למחלקת האב יש רק פונקציה אחת "דבר".  כעת נבנה מחלקות יורשות: ציפור, דג ויונק. אשר כל אחת מהן תכיל שם ומשתנה בוליאני שאומר האם יכולה לעוף או לא. כמובן שיש לנו גם את הפונקצייה "דבר" שאותה אנחנו מממשים.  בפונקציה דבר, על כל אובייקט בנפרד נשאל האם הוא יכול לעוף? ואז נדפיס את שמו, והאם הוא יכול לעוף.</vt:lpstr>
      <vt:lpstr> Sandbox תבנית עיצוב -    </vt:lpstr>
      <vt:lpstr>הגדרת התנהגות בסאב-קלאס באמצעות קבוצת פעולות המסופקת על ידי מחלקת הבסיס שלה.  נניח אנחנו רוצים לבנות משחק שלדמויות יש כוחות על. אך מכיוון שישנם אינסוף אפשרויות של כוחות על (כל כוח הוא פרי דמיוני של המתכנת), תבנית זו תוכל לאפשר לנו להוסיף או לשנות דברים מבלי לפגוע בקוד הבסיס.  מה שאנחנו רוצים זה לתת לכל אחד ממתכנתי המשחק שמיישם כוח על קבוצה של פרימיטיביות שהם יכולים לשחק איתן. אתה רוצה שהכוח שלך ישמיע צליל? הנה פונקציית ה- PlaySound () שלך. אתה רוצה חלקיקים? הנה חלקיקי  spawn (). צריך לדאוג שהפעולות הללו מכסות את כל מה שאתה צריך לעשות כדי שלא תצטרך לכלול דברים בקוד הבסיס.</vt:lpstr>
      <vt:lpstr>איך הקוד בנוי? </vt:lpstr>
      <vt:lpstr>התבנית בנויה משתי מחלקות: SkyLaunch ו- Superpower.   SkyLaunch – הינה מחלקה שיורשת מsuperpower. היא נועדה להגדיר התנהגות של כח על יחיד. המחלקה בעלת הפונקציה Activate. שנועד להפעיל את התכונה.  Superpower – היא מחלקת אב שמגדירה את כל כוחות העל שאנחנו יכולים לשלב במחלקות הבנים. למחלקה זו 3 פונקציות: SpawnParticles PlaySound Move. הם בעצם הפעולות המסופקות של המשחק. להם בעצם תקראו מתי שתפעילו את הפונקציה Activate. למשל פוקנציית playsound תתחבר אל מנוע האודיו.  </vt:lpstr>
      <vt:lpstr> bytecode תבנית עיצוב -    </vt:lpstr>
      <vt:lpstr> Bytecode הוא צורת כתיבה בשפת אסמבלי מיוחדת ברמה גבוהה, או שפת סקריפטים מוגבלת מאוד המוגדרת על ידי מהנדסי תוכנה בתוכנית שלהם. כל הצהרה או פקודה מיוצגים על ידי כמה בתים או  opcodes המקנים לה את קוד הבייט שלה. ניתן לראות אותו בשפות פופולריות רבות כמו Python ו- Java.   מה זה קשור לעיצוב המשחק? סקריפטים שימשו במשחקים במשך עידנים כדי לאפשר תפנית מהירה תוך כדי תכנון וציוד של פרטי המשחק (כגון AI).    </vt:lpstr>
      <vt:lpstr>איך הקוד בנוי? </vt:lpstr>
      <vt:lpstr>הקוד בנוי משתי מחלקות עיקריות:  Instruction שהוא בעצם פחות מחלקה, אלא ENUM שבה יש לנו את האינסטגרציות בהן אנו יכולים לבחור בשפת התכנות שלנו.  מחלקה נוספת הינה VM:  מחלקה זו בנויה משלושה פונקציות:  Interpret – שהיא מפרשת לפי הenum. ו- pop push שהן היא נעזרת.</vt:lpstr>
      <vt:lpstr>יתרונות וחסרונות</vt:lpstr>
      <vt:lpstr>יתרונות:</vt:lpstr>
      <vt:lpstr>חסרונות:</vt:lpstr>
      <vt:lpstr> Spatial Partition תבנית עיצוב -    </vt:lpstr>
      <vt:lpstr>תבנית זו מאתרת אובייקטים ביעילות על ידי אחסנתם במבנה נתונים מאורגן.  בעולמות המשחק יש תחושה של מרחב, וחפצים נמצאים אי שם במרחב הזה. זה בא לידי ביטוי בשלל דרכים: אובייקטים נעים, מתנגשים ויוצרים אינטראקציה - אך יש דוגמאות נוספות. לעתים קרובות מנוע המשחק שלך צריך לענות על השאלה "איזה חפצים נמצאים בסמוך למיקום הזה?" אם הוא צריך לענות על זה הרבה פעמים בכל פריים, זה יכול ליצור צוואר בקבוק של ביצועים. </vt:lpstr>
      <vt:lpstr>איך הקוד בנוי? </vt:lpstr>
      <vt:lpstr>נניח שאנחנו מכינים משחק אסטרטגיה. צבאות שונים עם מאות יחידות יתנגשו יחד בשדה הקרב. לוחמים צריכים לדעת באיזה אויב קרוב להניף את חרבם. הדרך התמימה להתמודד עם זה היא להסתכל על כל זוג יחידות ולראות כמה הם קרובים זה לזה.  לכן הקוד מחולק לשתי מחלקות עיקריות:  grid: זוהי רשת שתחזיק לנו את היחידות עצמם כל יחידה במיקום משלה. המחלקה מורכבת מ כתשעה פונקציות:  add- פונקציה שמוסיפה יחידה חדשה לרשת, וגם אפילו משמשת אם יחידה עברה למיקום חדש ברשת. move – פונקציה שמזיזה את היחידה ברשת. תחילה בודקת מה המיקום הנוכחי של היחידה, לאיזה תא היא עוברת, ואז היא משתמשת בפונקציית add. Unlinkunit – מבטלת את קישור היחידה מהרשימה המקושרת שלה. ConvertFromWorldToCell – פונקציית עזר להמרת וקטור 3D לתא. IsPosValid – בודקת אם המיקום ברשת פנוי. HandleMelee – גורמת ליחידות להילחם. HandleCell – יחידות נלחמות על תא בודד. HandleUnit – כשיחידה בודדת נלחמת ברשימה מקושרת של יחידות. HandleAttack – מטפלת בקרב בין שתי יחידות. </vt:lpstr>
      <vt:lpstr>Unit: מחלקה זו מממשת את הממשק monobehaviour. היא מייצגת יחידה בודדת על הרשת.  מחלקה זו מונה כ-5 פונקציות:  InitUnit – מאתחלת את היחידה. Move – מזיזה מיקום של היחידה (בתנאי שהמיקום פנוי). GetRandomDirection – קובעת כיוון ליחידה. StartFighting – "מדווחת" על תקיפה  באמצעות שינוי צבע של היחידה התוקפת. FightCooldown – משמשת לשינוי צבע של יחידה שסיימה לתקוף.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Command תבנית עיצוב -    </dc:title>
  <dc:creator>or hadar</dc:creator>
  <cp:lastModifiedBy>or hadar</cp:lastModifiedBy>
  <cp:revision>56</cp:revision>
  <dcterms:created xsi:type="dcterms:W3CDTF">2020-08-02T20:04:26Z</dcterms:created>
  <dcterms:modified xsi:type="dcterms:W3CDTF">2020-08-09T17:31:45Z</dcterms:modified>
</cp:coreProperties>
</file>