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75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6DDCB-BB66-4C18-9505-E558A0D7B373}" v="13" dt="2020-05-05T18:23:5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969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806DDCB-BB66-4C18-9505-E558A0D7B373}"/>
    <pc:docChg chg="modSld">
      <pc:chgData name="" userId="" providerId="" clId="Web-{6806DDCB-BB66-4C18-9505-E558A0D7B373}" dt="2020-05-05T18:23:51.323" v="11" actId="1076"/>
      <pc:docMkLst>
        <pc:docMk/>
      </pc:docMkLst>
      <pc:sldChg chg="modSp">
        <pc:chgData name="" userId="" providerId="" clId="Web-{6806DDCB-BB66-4C18-9505-E558A0D7B373}" dt="2020-05-05T18:23:51.323" v="11" actId="1076"/>
        <pc:sldMkLst>
          <pc:docMk/>
          <pc:sldMk cId="3622625124" sldId="256"/>
        </pc:sldMkLst>
        <pc:spChg chg="mod">
          <ac:chgData name="" userId="" providerId="" clId="Web-{6806DDCB-BB66-4C18-9505-E558A0D7B373}" dt="2020-05-05T18:23:51.323" v="11" actId="1076"/>
          <ac:spMkLst>
            <pc:docMk/>
            <pc:sldMk cId="3622625124" sldId="256"/>
            <ac:spMk id="3" creationId="{00000000-0000-0000-0000-000000000000}"/>
          </ac:spMkLst>
        </pc:spChg>
      </pc:sldChg>
    </pc:docChg>
  </pc:docChgLst>
  <pc:docChgLst>
    <pc:chgData clId="Web-{1B98E473-C40F-4C8C-AC18-71FC28BEE9DB}"/>
    <pc:docChg chg="modSld">
      <pc:chgData name="" userId="" providerId="" clId="Web-{1B98E473-C40F-4C8C-AC18-71FC28BEE9DB}" dt="2018-05-16T15:37:59.856" v="151" actId="20577"/>
      <pc:docMkLst>
        <pc:docMk/>
      </pc:docMkLst>
      <pc:sldChg chg="addSp delSp modSp">
        <pc:chgData name="" userId="" providerId="" clId="Web-{1B98E473-C40F-4C8C-AC18-71FC28BEE9DB}" dt="2018-05-16T15:37:59.011" v="149" actId="20577"/>
        <pc:sldMkLst>
          <pc:docMk/>
          <pc:sldMk cId="2659816691" sldId="275"/>
        </pc:sldMkLst>
        <pc:spChg chg="add del mod">
          <ac:chgData name="" userId="" providerId="" clId="Web-{1B98E473-C40F-4C8C-AC18-71FC28BEE9DB}" dt="2018-05-16T15:32:07.321" v="61" actId="20577"/>
          <ac:spMkLst>
            <pc:docMk/>
            <pc:sldMk cId="2659816691" sldId="275"/>
            <ac:spMk id="4" creationId="{F12DAE84-7B12-41BB-B61F-0D9AF0BBDC22}"/>
          </ac:spMkLst>
        </pc:spChg>
        <pc:spChg chg="add mod">
          <ac:chgData name="" userId="" providerId="" clId="Web-{1B98E473-C40F-4C8C-AC18-71FC28BEE9DB}" dt="2018-05-16T15:37:59.011" v="149" actId="20577"/>
          <ac:spMkLst>
            <pc:docMk/>
            <pc:sldMk cId="2659816691" sldId="275"/>
            <ac:spMk id="6" creationId="{BB41D5E7-7935-4033-A29C-A4182A08343B}"/>
          </ac:spMkLst>
        </pc:spChg>
        <pc:picChg chg="del mod">
          <ac:chgData name="" userId="" providerId="" clId="Web-{1B98E473-C40F-4C8C-AC18-71FC28BEE9DB}" dt="2018-05-16T15:35:53.354" v="140" actId="20577"/>
          <ac:picMkLst>
            <pc:docMk/>
            <pc:sldMk cId="2659816691" sldId="275"/>
            <ac:picMk id="9" creationId="{00000000-0000-0000-0000-000000000000}"/>
          </ac:picMkLst>
        </pc:picChg>
      </pc:sldChg>
    </pc:docChg>
  </pc:docChgLst>
  <pc:docChgLst>
    <pc:chgData clId="Web-{48D7A70A-D36A-455B-9E16-02D320E8FE69}"/>
    <pc:docChg chg="modSld">
      <pc:chgData name="" userId="" providerId="" clId="Web-{48D7A70A-D36A-455B-9E16-02D320E8FE69}" dt="2018-05-16T17:16:41.377" v="17" actId="20577"/>
      <pc:docMkLst>
        <pc:docMk/>
      </pc:docMkLst>
      <pc:sldChg chg="modSp">
        <pc:chgData name="" userId="" providerId="" clId="Web-{48D7A70A-D36A-455B-9E16-02D320E8FE69}" dt="2018-05-16T17:16:41.377" v="16" actId="20577"/>
        <pc:sldMkLst>
          <pc:docMk/>
          <pc:sldMk cId="2659816691" sldId="275"/>
        </pc:sldMkLst>
        <pc:spChg chg="mod">
          <ac:chgData name="" userId="" providerId="" clId="Web-{48D7A70A-D36A-455B-9E16-02D320E8FE69}" dt="2018-05-16T17:16:18.205" v="6" actId="1076"/>
          <ac:spMkLst>
            <pc:docMk/>
            <pc:sldMk cId="2659816691" sldId="275"/>
            <ac:spMk id="3" creationId="{00000000-0000-0000-0000-000000000000}"/>
          </ac:spMkLst>
        </pc:spChg>
        <pc:spChg chg="mod">
          <ac:chgData name="" userId="" providerId="" clId="Web-{48D7A70A-D36A-455B-9E16-02D320E8FE69}" dt="2018-05-16T17:16:41.377" v="16" actId="20577"/>
          <ac:spMkLst>
            <pc:docMk/>
            <pc:sldMk cId="2659816691" sldId="275"/>
            <ac:spMk id="6" creationId="{BB41D5E7-7935-4033-A29C-A4182A0834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E2F4-FFCB-4BFF-8B5D-C050E885B6DA}" type="datetimeFigureOut">
              <a:rPr lang="en-US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BF04-B839-4EC1-9AFD-8ADC785EE7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1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36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תרגול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שפות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תכנות</a:t>
            </a:r>
            <a:r>
              <a:rPr lang="he-IL" dirty="0">
                <a:solidFill>
                  <a:srgbClr val="262626"/>
                </a:solidFill>
                <a:latin typeface="Century Gothic"/>
              </a:rPr>
              <a:t> 7</a:t>
            </a:r>
            <a:endParaRPr lang="en-US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529" y="4777379"/>
            <a:ext cx="8915399" cy="1126283"/>
          </a:xfrm>
        </p:spPr>
        <p:txBody>
          <a:bodyPr/>
          <a:lstStyle/>
          <a:p>
            <a:pPr algn="r" rtl="1"/>
            <a:r>
              <a:rPr lang="en-US" dirty="0"/>
              <a:t>WAE extension and evaluation</a:t>
            </a:r>
            <a:endParaRPr lang="en-US" dirty="0">
              <a:solidFill>
                <a:srgbClr val="59595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eval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425" y="3190875"/>
            <a:ext cx="1089077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eval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eval(N)         = N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eval({+ E1 E2}) = eval(E1) +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eval({- E1 E2}) = eval(E1) -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eval({* E1 E2}) = eval(E1) *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eval({/ E1 E2}) = eval(E1) /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eval(id)        = error!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eval({with {x E1} E2}) = eval(E2[eval(E1)/x])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   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??????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CA7AEF-F04B-9942-BADC-5CBD2F5B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27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425" y="3190875"/>
            <a:ext cx="1089077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eval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eval(N)         = N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eval({+ E1 E2}) = eval(E1) +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eval({- E1 E2}) = eval(E1) -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eval({* E1 E2}) = eval(E1) *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eval({/ E1 E2}) = eval(E1) /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eval(id)        = error!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eval({with {x E1} E2}) = eval(E2[eval(E1)/x])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    </a:t>
            </a:r>
            <a:r>
              <a:rPr lang="en-US" err="1">
                <a:solidFill>
                  <a:srgbClr val="0070C0"/>
                </a:solidFill>
                <a:latin typeface="Courier New"/>
                <a:cs typeface="Courier New"/>
              </a:rPr>
              <a:t>eval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({! E1})     = </a:t>
            </a:r>
            <a:r>
              <a:rPr lang="en-US" err="1">
                <a:solidFill>
                  <a:srgbClr val="0070C0"/>
                </a:solidFill>
                <a:latin typeface="Courier New"/>
                <a:cs typeface="Courier New"/>
              </a:rPr>
              <a:t>eval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(E1)!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4F61BD7-DF07-9F46-9075-664F7DEE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eval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647983-7BC7-7C4C-9983-883C66E3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272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425" y="3190875"/>
            <a:ext cx="1089077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eval : WAE -&gt; Number)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(eval expr)</a:t>
            </a:r>
            <a:endParaRPr lang="he-IL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(cases expr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n]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(+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(-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(*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(/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 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?????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 (eval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bound-id (Num (eval named-expr))))]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(error 'eval "free identifier: ~s" name)]))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FE0089-79DC-E948-A415-D38749E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B838EAB-F49E-C64F-AB67-07C755D3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eval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67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425" y="3190875"/>
            <a:ext cx="1089077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eval : WAE -&gt; Number)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(eval expr) (cases expr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n]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(+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(-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(*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(/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[(Fact n ) (fact-op (eval n))]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 (eval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bound-id (Num (eval named-expr))))]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(error 'eval "free identifier: ~s" name)]))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7E0DC3-E402-F744-A3E9-FE23F566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507C173-AA1B-6142-8D4A-02BE1AD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eval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86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 (`N' is a &lt;num&gt;, `E1', `E2' are &lt;WAE&gt;s, `x' is some &lt;id&gt;, `y' is a *different* &lt;id&gt;)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N[v/x]                = N      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{+ E1 E2}[v/x]        = {+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{- E1 E2}[v/x]        = {-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{* E1 E2}[v/x]        = {*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{/ E1 E2}[v/x]        = {/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y[v/x]                = y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x[v/x]                = v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{y E1} E2}[v/x] = {with {y E1[v/x]}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{x E1} E2}[v/x] = {with {x E1[v/x]} E2}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  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?????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BE360-4CEC-9A40-BC7A-7172939C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43DB673-9F60-FC47-B6BE-A37A257C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subst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3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 (`N' is a &lt;num&gt;, `E1', `E2' are &lt;WAE&gt;s, `x' is some &lt;id&gt;, `y' is a *different* &lt;id&gt;)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N[v/x]                = N      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{+ E1 E2}[v/x]        = {+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{- E1 E2}[v/x]        = {-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{* E1 E2}[v/x]        = {*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{/ E1 E2}[v/x]        = {/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y[v/x]                = y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x[v/x]                = v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{y E1} E2}[v/x] = {with {y E1[v/x]}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{x E1} E2}[v/x] = {with {x E1[v/x]} E2}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 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{! E1}[v/x]           = {! E1[v/x]}</a:t>
            </a:r>
            <a:r>
              <a:rPr lang="en-US"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DCA66D-B02C-6C41-8DCC-90491C88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2B13D79-AC19-EB45-B2A2-3A9E238F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subst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3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WAE Symbol WAE -&gt; WAE)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(cases expr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expr]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(Add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(Sub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 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????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(if (eq? name from) to expr)]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 (With bound-id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named-expr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(if (eq? bound-id from) bound-body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from to)))]))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C5E04-D58E-CA47-9B7E-9522848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3F83BC2-BE45-314F-A3B9-DF8B1F2A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subst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43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WAE Symbol WAE -&gt; WAE)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(cases expr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expr]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(Add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(Sub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r)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[(Fact n) (Fact (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n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(if (eq? name from) to expr)]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 (With bound-id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named-expr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(if (eq? bound-id from) bound-body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from to)))]))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53DB54-309C-BB44-A0D8-B61710E7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01340B7-38EC-DE4C-8932-99A04300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נעדכן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את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הפרוצדורה </a:t>
            </a:r>
            <a:r>
              <a:rPr lang="en-US" dirty="0" err="1">
                <a:solidFill>
                  <a:srgbClr val="404040"/>
                </a:solidFill>
                <a:latin typeface="Century Gothic"/>
              </a:rPr>
              <a:t>subst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 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77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2875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  <a:p>
            <a:pPr algn="r" rtl="1"/>
            <a:r>
              <a:rPr lang="he-IL" dirty="0"/>
              <a:t>הראו את חישוב </a:t>
            </a:r>
            <a:r>
              <a:rPr lang="en-US" dirty="0"/>
              <a:t>eval</a:t>
            </a:r>
            <a:r>
              <a:rPr lang="he-IL" dirty="0"/>
              <a:t>.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{! 3 }} {+ x 2}}")</a:t>
            </a:r>
            <a:endParaRPr lang="en-US" sz="2600" b="1" dirty="0"/>
          </a:p>
          <a:p>
            <a:pPr algn="just"/>
            <a:endParaRPr lang="en-US" sz="2600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 {! x}} {- x y}}}")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5981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{! 3 }} {+ x 2}}")</a:t>
            </a:r>
            <a:endParaRPr lang="en-US" sz="2600" b="1" dirty="0"/>
          </a:p>
        </p:txBody>
      </p: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3132789" y="3067410"/>
            <a:ext cx="92403" cy="55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2606857" y="251292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2699260" y="36218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</a:t>
            </a:r>
            <a:endParaRPr lang="en-IL" dirty="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1361869" y="3626358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D257B28C-6D4F-4D20-8807-4C4E64FF098E}"/>
              </a:ext>
            </a:extLst>
          </p:cNvPr>
          <p:cNvSpPr/>
          <p:nvPr/>
        </p:nvSpPr>
        <p:spPr>
          <a:xfrm>
            <a:off x="2699260" y="470827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3</a:t>
            </a:r>
            <a:endParaRPr lang="en-IL" dirty="0"/>
          </a:p>
        </p:txBody>
      </p:sp>
      <p:cxnSp>
        <p:nvCxnSpPr>
          <p:cNvPr id="52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1887801" y="3067410"/>
            <a:ext cx="1244988" cy="5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>
            <a:off x="3132789" y="3067410"/>
            <a:ext cx="2267157" cy="55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>
            <a:extLst>
              <a:ext uri="{FF2B5EF4-FFF2-40B4-BE49-F238E27FC236}">
                <a16:creationId xmlns:a16="http://schemas.microsoft.com/office/drawing/2014/main" id="{1198F91A-25C5-4D14-B05E-CA7FC5823E8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3225192" y="4176376"/>
            <a:ext cx="0" cy="53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4874014" y="36218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cxnSp>
        <p:nvCxnSpPr>
          <p:cNvPr id="61" name="Straight Connector 55">
            <a:extLst>
              <a:ext uri="{FF2B5EF4-FFF2-40B4-BE49-F238E27FC236}">
                <a16:creationId xmlns:a16="http://schemas.microsoft.com/office/drawing/2014/main" id="{B4B43D53-5A86-48A8-8101-234E9882453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 flipH="1">
            <a:off x="5127771" y="4176376"/>
            <a:ext cx="272175" cy="53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7">
            <a:extLst>
              <a:ext uri="{FF2B5EF4-FFF2-40B4-BE49-F238E27FC236}">
                <a16:creationId xmlns:a16="http://schemas.microsoft.com/office/drawing/2014/main" id="{C611F2D2-026E-4E8D-989C-1E431BF3B3B3}"/>
              </a:ext>
            </a:extLst>
          </p:cNvPr>
          <p:cNvCxnSpPr>
            <a:cxnSpLocks/>
            <a:stCxn id="58" idx="2"/>
            <a:endCxn id="75" idx="0"/>
          </p:cNvCxnSpPr>
          <p:nvPr/>
        </p:nvCxnSpPr>
        <p:spPr>
          <a:xfrm>
            <a:off x="5399946" y="4176376"/>
            <a:ext cx="1122890" cy="53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7">
            <a:extLst>
              <a:ext uri="{FF2B5EF4-FFF2-40B4-BE49-F238E27FC236}">
                <a16:creationId xmlns:a16="http://schemas.microsoft.com/office/drawing/2014/main" id="{8F0E3DA5-95B8-4AEC-AFAF-7902299FC266}"/>
              </a:ext>
            </a:extLst>
          </p:cNvPr>
          <p:cNvSpPr/>
          <p:nvPr/>
        </p:nvSpPr>
        <p:spPr>
          <a:xfrm>
            <a:off x="5996904" y="47110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A8A34C11-59FD-4754-9B6A-FA3B406692DE}"/>
              </a:ext>
            </a:extLst>
          </p:cNvPr>
          <p:cNvSpPr/>
          <p:nvPr/>
        </p:nvSpPr>
        <p:spPr>
          <a:xfrm>
            <a:off x="4601839" y="470827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8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8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5833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ראשון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BNF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sz="1600" dirty="0">
                <a:solidFill>
                  <a:srgbClr val="404040"/>
                </a:solidFill>
              </a:rPr>
              <a:t>נרצה להוסיף ל</a:t>
            </a:r>
            <a:r>
              <a:rPr lang="en-US" sz="1600" dirty="0">
                <a:solidFill>
                  <a:srgbClr val="404040"/>
                </a:solidFill>
              </a:rPr>
              <a:t>WAE </a:t>
            </a:r>
            <a:r>
              <a:rPr lang="he-IL" sz="1600" dirty="0">
                <a:solidFill>
                  <a:srgbClr val="404040"/>
                </a:solidFill>
              </a:rPr>
              <a:t> את היכולת לקבל אופרטור חד מקומי '!’ (עצרת).</a:t>
            </a:r>
          </a:p>
          <a:p>
            <a:pPr marL="0" indent="0" algn="r" rtl="1">
              <a:buNone/>
            </a:pPr>
            <a:r>
              <a:rPr lang="he-IL" sz="1600" dirty="0">
                <a:solidFill>
                  <a:srgbClr val="404040"/>
                </a:solidFill>
              </a:rPr>
              <a:t>ראשית נדאג לעדכן את ה</a:t>
            </a:r>
            <a:r>
              <a:rPr lang="en-US" sz="1600" dirty="0">
                <a:solidFill>
                  <a:srgbClr val="404040"/>
                </a:solidFill>
              </a:rPr>
              <a:t>BNF -</a:t>
            </a:r>
            <a:r>
              <a:rPr lang="he-IL" sz="1600" dirty="0">
                <a:solidFill>
                  <a:srgbClr val="404040"/>
                </a:solidFill>
              </a:rPr>
              <a:t>.</a:t>
            </a:r>
            <a:endParaRPr lang="en-US" sz="1600" dirty="0">
              <a:solidFill>
                <a:srgbClr val="40404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 err="1">
                <a:solidFill>
                  <a:srgbClr val="404040"/>
                </a:solidFill>
                <a:latin typeface="Century Gothic"/>
              </a:rPr>
              <a:t>דוגמאות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760" y="1261506"/>
            <a:ext cx="499318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BNF for the WAE language: 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&lt;WAE&gt; ::= &lt;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num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&gt; </a:t>
            </a:r>
            <a:endParaRPr lang="en-US"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+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-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*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/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| { with { &lt;id&gt; &lt;WAE&gt; }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&lt;id&gt;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????</a:t>
            </a:r>
          </a:p>
          <a:p>
            <a:pPr algn="just"/>
            <a:endParaRPr lang="en-US">
              <a:solidFill>
                <a:srgbClr val="0070C0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5715" y="434340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 2} -&gt;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 {+ 3 4}} -&gt; 5040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 {+ {- 1 2} 3}} -&gt;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/>
              </a:rPr>
              <a:t>{+ {! 8} 5 } -&gt; 40325  </a:t>
            </a:r>
          </a:p>
        </p:txBody>
      </p:sp>
    </p:spTree>
    <p:extLst>
      <p:ext uri="{BB962C8B-B14F-4D97-AF65-F5344CB8AC3E}">
        <p14:creationId xmlns:p14="http://schemas.microsoft.com/office/powerpoint/2010/main" val="147989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{! 3 }} {+ x 2}}")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B23CC-17D8-40FE-B0B2-ABE0AF1B8A92}"/>
              </a:ext>
            </a:extLst>
          </p:cNvPr>
          <p:cNvSpPr txBox="1"/>
          <p:nvPr/>
        </p:nvSpPr>
        <p:spPr>
          <a:xfrm>
            <a:off x="1377387" y="2737664"/>
            <a:ext cx="781383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eval1:(With (‘x (Fact (Num 3))) (Add (Id ‘x) (Num 2)))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res1: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eval2:(Fact (Num 3))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res2: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eval3:(Num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res3: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eval4:(Add (Num 6) (Num 2))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res4: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eval5:(Num 6)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res5: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eval6:(Num 2)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res6: _____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271BAD9-D8A4-4274-9464-F5BB064027C8}"/>
              </a:ext>
            </a:extLst>
          </p:cNvPr>
          <p:cNvSpPr txBox="1"/>
          <p:nvPr/>
        </p:nvSpPr>
        <p:spPr>
          <a:xfrm>
            <a:off x="687388" y="3590388"/>
            <a:ext cx="689999" cy="8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FAEB39B-DAFC-48EE-97D0-A05C70D9D5E2}"/>
              </a:ext>
            </a:extLst>
          </p:cNvPr>
          <p:cNvSpPr txBox="1"/>
          <p:nvPr/>
        </p:nvSpPr>
        <p:spPr>
          <a:xfrm>
            <a:off x="2427168" y="4112220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A308B49-AA42-4B7B-8A80-C59E8BE175CB}"/>
              </a:ext>
            </a:extLst>
          </p:cNvPr>
          <p:cNvSpPr txBox="1"/>
          <p:nvPr/>
        </p:nvSpPr>
        <p:spPr>
          <a:xfrm>
            <a:off x="2427168" y="3562237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6</a:t>
            </a:r>
            <a:endParaRPr lang="en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DA760D2-F3F8-4D1C-A012-1A9ABB456A16}"/>
              </a:ext>
            </a:extLst>
          </p:cNvPr>
          <p:cNvSpPr txBox="1"/>
          <p:nvPr/>
        </p:nvSpPr>
        <p:spPr>
          <a:xfrm>
            <a:off x="2427167" y="5206854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6</a:t>
            </a:r>
            <a:endParaRPr lang="en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2BCC7C5-046F-4BFE-829D-FBA346E249A6}"/>
              </a:ext>
            </a:extLst>
          </p:cNvPr>
          <p:cNvSpPr txBox="1"/>
          <p:nvPr/>
        </p:nvSpPr>
        <p:spPr>
          <a:xfrm>
            <a:off x="2427167" y="5752822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AD45C82-8EAB-4800-A142-1F8CBC0E00A2}"/>
              </a:ext>
            </a:extLst>
          </p:cNvPr>
          <p:cNvSpPr txBox="1"/>
          <p:nvPr/>
        </p:nvSpPr>
        <p:spPr>
          <a:xfrm>
            <a:off x="2427167" y="4663581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8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BE656F3-A127-41A9-B98B-861ADD6CA5C8}"/>
              </a:ext>
            </a:extLst>
          </p:cNvPr>
          <p:cNvSpPr txBox="1"/>
          <p:nvPr/>
        </p:nvSpPr>
        <p:spPr>
          <a:xfrm>
            <a:off x="2427167" y="2996112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8</a:t>
            </a:r>
            <a:endParaRPr lang="en-IL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D396E47-7630-4818-9D59-51B83A89C04E}"/>
              </a:ext>
            </a:extLst>
          </p:cNvPr>
          <p:cNvSpPr txBox="1">
            <a:spLocks/>
          </p:cNvSpPr>
          <p:nvPr/>
        </p:nvSpPr>
        <p:spPr>
          <a:xfrm>
            <a:off x="2518186" y="2230237"/>
            <a:ext cx="8915400" cy="406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/>
              <a:t>הראו את חישוב </a:t>
            </a:r>
            <a:r>
              <a:rPr lang="en-US"/>
              <a:t>eval</a:t>
            </a:r>
            <a:r>
              <a:rPr lang="he-IL"/>
              <a:t>.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 {! x}} {- x y}}}")</a:t>
            </a:r>
            <a:endParaRPr lang="en-US" sz="2600" b="1" dirty="0"/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098810" y="3013110"/>
            <a:ext cx="0" cy="6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2572878" y="245862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EEDBC9-267F-45C8-B72C-E985F13C1067}"/>
              </a:ext>
            </a:extLst>
          </p:cNvPr>
          <p:cNvSpPr/>
          <p:nvPr/>
        </p:nvSpPr>
        <p:spPr>
          <a:xfrm>
            <a:off x="5692254" y="3709885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2572878" y="370689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1065556" y="371248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257B28C-6D4F-4D20-8807-4C4E64FF098E}"/>
              </a:ext>
            </a:extLst>
          </p:cNvPr>
          <p:cNvSpPr/>
          <p:nvPr/>
        </p:nvSpPr>
        <p:spPr>
          <a:xfrm>
            <a:off x="3150640" y="463074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EC47DCE-4A5F-4583-9921-9141A052FD46}"/>
              </a:ext>
            </a:extLst>
          </p:cNvPr>
          <p:cNvSpPr/>
          <p:nvPr/>
        </p:nvSpPr>
        <p:spPr>
          <a:xfrm>
            <a:off x="1801160" y="463147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5</a:t>
            </a:r>
            <a:endParaRPr lang="en-IL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0904E73-490B-4721-AFE5-6AF3F65287B3}"/>
              </a:ext>
            </a:extLst>
          </p:cNvPr>
          <p:cNvSpPr/>
          <p:nvPr/>
        </p:nvSpPr>
        <p:spPr>
          <a:xfrm>
            <a:off x="4904822" y="463074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591488" y="3013110"/>
            <a:ext cx="1507322" cy="69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98810" y="3013110"/>
            <a:ext cx="3085016" cy="69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E0240E52-9DD3-4B05-BAE5-5DB420F97EE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327092" y="4261375"/>
            <a:ext cx="771718" cy="37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1198F91A-25C5-4D14-B05E-CA7FC5823E8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098810" y="4261375"/>
            <a:ext cx="577762" cy="36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2">
            <a:extLst>
              <a:ext uri="{FF2B5EF4-FFF2-40B4-BE49-F238E27FC236}">
                <a16:creationId xmlns:a16="http://schemas.microsoft.com/office/drawing/2014/main" id="{A559F731-65C7-4DA4-8B74-67B57B6FA80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430754" y="4264368"/>
            <a:ext cx="753072" cy="36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>
            <a:extLst>
              <a:ext uri="{FF2B5EF4-FFF2-40B4-BE49-F238E27FC236}">
                <a16:creationId xmlns:a16="http://schemas.microsoft.com/office/drawing/2014/main" id="{E40A61BB-4A04-4BE9-A231-33384ADFCAE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6183826" y="4264368"/>
            <a:ext cx="1030777" cy="36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6688671" y="4630745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</a:t>
            </a:r>
            <a:endParaRPr lang="en-IL" dirty="0"/>
          </a:p>
        </p:txBody>
      </p:sp>
      <p:sp>
        <p:nvSpPr>
          <p:cNvPr id="22" name="Rectangle 47">
            <a:extLst>
              <a:ext uri="{FF2B5EF4-FFF2-40B4-BE49-F238E27FC236}">
                <a16:creationId xmlns:a16="http://schemas.microsoft.com/office/drawing/2014/main" id="{9C67DB6B-7618-4DF5-A9EE-EED8ACA8806D}"/>
              </a:ext>
            </a:extLst>
          </p:cNvPr>
          <p:cNvSpPr/>
          <p:nvPr/>
        </p:nvSpPr>
        <p:spPr>
          <a:xfrm>
            <a:off x="9602788" y="566189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sp>
        <p:nvSpPr>
          <p:cNvPr id="23" name="Rectangle 48">
            <a:extLst>
              <a:ext uri="{FF2B5EF4-FFF2-40B4-BE49-F238E27FC236}">
                <a16:creationId xmlns:a16="http://schemas.microsoft.com/office/drawing/2014/main" id="{6C68D56B-5BCA-410F-90A6-6C2375652D8F}"/>
              </a:ext>
            </a:extLst>
          </p:cNvPr>
          <p:cNvSpPr/>
          <p:nvPr/>
        </p:nvSpPr>
        <p:spPr>
          <a:xfrm>
            <a:off x="8189547" y="566189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cxnSp>
        <p:nvCxnSpPr>
          <p:cNvPr id="25" name="Straight Connector 57">
            <a:extLst>
              <a:ext uri="{FF2B5EF4-FFF2-40B4-BE49-F238E27FC236}">
                <a16:creationId xmlns:a16="http://schemas.microsoft.com/office/drawing/2014/main" id="{C611F2D2-026E-4E8D-989C-1E431BF3B3B3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7214603" y="5185228"/>
            <a:ext cx="0" cy="4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40D10D56-ED74-4EC4-ACB9-AB7B6C93DAB9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6183826" y="4264368"/>
            <a:ext cx="3099857" cy="3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1">
            <a:extLst>
              <a:ext uri="{FF2B5EF4-FFF2-40B4-BE49-F238E27FC236}">
                <a16:creationId xmlns:a16="http://schemas.microsoft.com/office/drawing/2014/main" id="{582850FE-3453-4985-8729-C6CC81D36439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8715479" y="5185227"/>
            <a:ext cx="568204" cy="4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>
            <a:extLst>
              <a:ext uri="{FF2B5EF4-FFF2-40B4-BE49-F238E27FC236}">
                <a16:creationId xmlns:a16="http://schemas.microsoft.com/office/drawing/2014/main" id="{3EA54ED6-B097-4441-BFE4-6F2FAFF41627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283683" y="5185227"/>
            <a:ext cx="845037" cy="4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>
            <a:extLst>
              <a:ext uri="{FF2B5EF4-FFF2-40B4-BE49-F238E27FC236}">
                <a16:creationId xmlns:a16="http://schemas.microsoft.com/office/drawing/2014/main" id="{E0BB49D6-6CB1-4F43-A616-FDC102944993}"/>
              </a:ext>
            </a:extLst>
          </p:cNvPr>
          <p:cNvSpPr/>
          <p:nvPr/>
        </p:nvSpPr>
        <p:spPr>
          <a:xfrm>
            <a:off x="8792111" y="4630744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38" name="Rectangle 47">
            <a:extLst>
              <a:ext uri="{FF2B5EF4-FFF2-40B4-BE49-F238E27FC236}">
                <a16:creationId xmlns:a16="http://schemas.microsoft.com/office/drawing/2014/main" id="{8F0E3DA5-95B8-4AEC-AFAF-7902299FC266}"/>
              </a:ext>
            </a:extLst>
          </p:cNvPr>
          <p:cNvSpPr/>
          <p:nvPr/>
        </p:nvSpPr>
        <p:spPr>
          <a:xfrm>
            <a:off x="6688671" y="566189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FB070221-2327-4E56-97EB-E534A5DA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9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 {! x}} {- x y}}}")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B23CC-17D8-40FE-B0B2-ABE0AF1B8A92}"/>
              </a:ext>
            </a:extLst>
          </p:cNvPr>
          <p:cNvSpPr txBox="1"/>
          <p:nvPr/>
        </p:nvSpPr>
        <p:spPr>
          <a:xfrm>
            <a:off x="104172" y="2741808"/>
            <a:ext cx="1208782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eval1:(With (‘x (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Sub (Num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5)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(Num 2))) (W</a:t>
            </a:r>
            <a:r>
              <a:rPr lang="en-US" b="1" dirty="0" err="1">
                <a:solidFill>
                  <a:srgbClr val="6F3E0C"/>
                </a:solidFill>
                <a:latin typeface="Courier New"/>
                <a:cs typeface="Courier New"/>
              </a:rPr>
              <a:t>ith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(‘y (Fact (Id ‘x))) (Sub (Id ‘x) (Id ‘y))))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res1: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eval2:(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Sub (Num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5)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(Num 2))</a:t>
            </a:r>
            <a:endParaRPr lang="he-IL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res2: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eval3:(Num 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res3: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eval4:(Num 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res4: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eval5:(W</a:t>
            </a:r>
            <a:r>
              <a:rPr lang="en-US" b="1" dirty="0" err="1">
                <a:solidFill>
                  <a:srgbClr val="6F3E0C"/>
                </a:solidFill>
                <a:latin typeface="Courier New"/>
                <a:cs typeface="Courier New"/>
              </a:rPr>
              <a:t>ith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(‘y (Fact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))) (Sub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 (Id ‘y)))</a:t>
            </a:r>
            <a:endParaRPr lang="he-IL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res5: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eval6:(Fact (Num 3))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res6: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eval7:(Num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res7: _____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271BAD9-D8A4-4274-9464-F5BB064027C8}"/>
              </a:ext>
            </a:extLst>
          </p:cNvPr>
          <p:cNvSpPr txBox="1"/>
          <p:nvPr/>
        </p:nvSpPr>
        <p:spPr>
          <a:xfrm>
            <a:off x="687388" y="3590388"/>
            <a:ext cx="689999" cy="8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FAEB39B-DAFC-48EE-97D0-A05C70D9D5E2}"/>
              </a:ext>
            </a:extLst>
          </p:cNvPr>
          <p:cNvSpPr txBox="1"/>
          <p:nvPr/>
        </p:nvSpPr>
        <p:spPr>
          <a:xfrm>
            <a:off x="1189579" y="4136619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  <a:endParaRPr lang="en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A308B49-AA42-4B7B-8A80-C59E8BE175CB}"/>
              </a:ext>
            </a:extLst>
          </p:cNvPr>
          <p:cNvSpPr txBox="1"/>
          <p:nvPr/>
        </p:nvSpPr>
        <p:spPr>
          <a:xfrm>
            <a:off x="1189579" y="3586636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DA760D2-F3F8-4D1C-A012-1A9ABB456A16}"/>
              </a:ext>
            </a:extLst>
          </p:cNvPr>
          <p:cNvSpPr txBox="1"/>
          <p:nvPr/>
        </p:nvSpPr>
        <p:spPr>
          <a:xfrm>
            <a:off x="1189578" y="5231253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-3</a:t>
            </a:r>
            <a:endParaRPr lang="en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2BCC7C5-046F-4BFE-829D-FBA346E249A6}"/>
              </a:ext>
            </a:extLst>
          </p:cNvPr>
          <p:cNvSpPr txBox="1"/>
          <p:nvPr/>
        </p:nvSpPr>
        <p:spPr>
          <a:xfrm>
            <a:off x="1189578" y="5777221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6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AD45C82-8EAB-4800-A142-1F8CBC0E00A2}"/>
              </a:ext>
            </a:extLst>
          </p:cNvPr>
          <p:cNvSpPr txBox="1"/>
          <p:nvPr/>
        </p:nvSpPr>
        <p:spPr>
          <a:xfrm>
            <a:off x="1189578" y="4687980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BE656F3-A127-41A9-B98B-861ADD6CA5C8}"/>
              </a:ext>
            </a:extLst>
          </p:cNvPr>
          <p:cNvSpPr txBox="1"/>
          <p:nvPr/>
        </p:nvSpPr>
        <p:spPr>
          <a:xfrm>
            <a:off x="1189577" y="3041985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-3</a:t>
            </a:r>
            <a:endParaRPr lang="en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5C0145-E678-4BA7-BCD4-ACDE6EA2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406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eval</a:t>
            </a:r>
            <a:r>
              <a:rPr lang="he-IL" dirty="0"/>
              <a:t>.</a:t>
            </a:r>
            <a:r>
              <a:rPr lang="en-US" dirty="0"/>
              <a:t> 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0D5ECB1-CA30-4D6F-92DF-D9E96E05355F}"/>
              </a:ext>
            </a:extLst>
          </p:cNvPr>
          <p:cNvSpPr txBox="1"/>
          <p:nvPr/>
        </p:nvSpPr>
        <p:spPr>
          <a:xfrm>
            <a:off x="7976823" y="4041649"/>
            <a:ext cx="4609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eval8:(Sub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 (Num 6))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res8: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eval9:(Num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res9: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eval10:(Num 6)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res10: _____</a:t>
            </a:r>
          </a:p>
          <a:p>
            <a:pPr algn="just"/>
            <a:endParaRPr lang="pt-BR" b="1" dirty="0">
              <a:solidFill>
                <a:srgbClr val="6F3E0C"/>
              </a:solidFill>
              <a:latin typeface="Courier New"/>
              <a:cs typeface="Courier New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E9EA5E8-9900-4203-965D-328D29D26B05}"/>
              </a:ext>
            </a:extLst>
          </p:cNvPr>
          <p:cNvSpPr txBox="1"/>
          <p:nvPr/>
        </p:nvSpPr>
        <p:spPr>
          <a:xfrm>
            <a:off x="1189576" y="6323189"/>
            <a:ext cx="6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7DD3325-A280-41DD-A114-AC8B1A9B85FF}"/>
              </a:ext>
            </a:extLst>
          </p:cNvPr>
          <p:cNvSpPr txBox="1"/>
          <p:nvPr/>
        </p:nvSpPr>
        <p:spPr>
          <a:xfrm>
            <a:off x="9149964" y="4864345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3CBB8D6-8DF2-45A1-81FE-D6068BC5EF8F}"/>
              </a:ext>
            </a:extLst>
          </p:cNvPr>
          <p:cNvSpPr txBox="1"/>
          <p:nvPr/>
        </p:nvSpPr>
        <p:spPr>
          <a:xfrm>
            <a:off x="9149963" y="5415936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6</a:t>
            </a:r>
            <a:endParaRPr lang="en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036A4D4-115C-4DAF-AB8C-1C4B26112C55}"/>
              </a:ext>
            </a:extLst>
          </p:cNvPr>
          <p:cNvSpPr txBox="1"/>
          <p:nvPr/>
        </p:nvSpPr>
        <p:spPr>
          <a:xfrm>
            <a:off x="9011064" y="4337502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-3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8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sz="1600" dirty="0">
                <a:solidFill>
                  <a:srgbClr val="404040"/>
                </a:solidFill>
              </a:rPr>
              <a:t>נרצה להוסיף ל</a:t>
            </a:r>
            <a:r>
              <a:rPr lang="en-US" sz="1600" dirty="0">
                <a:solidFill>
                  <a:srgbClr val="404040"/>
                </a:solidFill>
              </a:rPr>
              <a:t>WAE </a:t>
            </a:r>
            <a:r>
              <a:rPr lang="he-IL" sz="1600" dirty="0">
                <a:solidFill>
                  <a:srgbClr val="404040"/>
                </a:solidFill>
              </a:rPr>
              <a:t> את היכולת לקבל אופרטור חד מקומי '!’ (עצרת).</a:t>
            </a:r>
          </a:p>
          <a:p>
            <a:pPr marL="0" indent="0" algn="r" rtl="1">
              <a:buNone/>
            </a:pPr>
            <a:r>
              <a:rPr lang="he-IL" sz="1600" dirty="0">
                <a:solidFill>
                  <a:srgbClr val="404040"/>
                </a:solidFill>
              </a:rPr>
              <a:t>ראשית נדאג לעדכן את ה</a:t>
            </a:r>
            <a:r>
              <a:rPr lang="en-US" sz="1600" dirty="0">
                <a:solidFill>
                  <a:srgbClr val="404040"/>
                </a:solidFill>
              </a:rPr>
              <a:t>BNF -</a:t>
            </a:r>
            <a:r>
              <a:rPr lang="he-IL" sz="1600" dirty="0">
                <a:solidFill>
                  <a:srgbClr val="404040"/>
                </a:solidFill>
              </a:rPr>
              <a:t>.</a:t>
            </a:r>
            <a:endParaRPr lang="en-US" sz="1600" dirty="0">
              <a:solidFill>
                <a:srgbClr val="40404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 err="1">
                <a:solidFill>
                  <a:srgbClr val="404040"/>
                </a:solidFill>
                <a:latin typeface="Century Gothic"/>
              </a:rPr>
              <a:t>דוגמאות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760" y="1261506"/>
            <a:ext cx="499318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BNF for the WAE language: 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&lt;WAE&gt; ::= &lt;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num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&gt; </a:t>
            </a:r>
            <a:endParaRPr lang="en-US"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+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-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*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/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| { with { &lt;id&gt; &lt;WAE&gt; }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&lt;id&gt;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{! &lt;WAE&gt;}</a:t>
            </a:r>
          </a:p>
          <a:p>
            <a:pPr algn="just"/>
            <a:endParaRPr lang="en-US">
              <a:solidFill>
                <a:srgbClr val="0070C0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5715" y="4343400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 2} -&gt;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 {+ 3 4}} -&gt; 5040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/>
              </a:rPr>
              <a:t>{! {+ {- 1 2} 3}} -&gt;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/>
              </a:rPr>
              <a:t>{+ {! 8} 5 } -&gt; 40325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30786F-7594-3940-8886-5EED0786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5833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ראשון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BNF</a:t>
            </a:r>
          </a:p>
        </p:txBody>
      </p:sp>
    </p:spTree>
    <p:extLst>
      <p:ext uri="{BB962C8B-B14F-4D97-AF65-F5344CB8AC3E}">
        <p14:creationId xmlns:p14="http://schemas.microsoft.com/office/powerpoint/2010/main" val="27473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404040"/>
                </a:solidFill>
              </a:rPr>
              <a:t>בכדי להרחיב את ה</a:t>
            </a:r>
            <a:r>
              <a:rPr lang="en-US" dirty="0">
                <a:solidFill>
                  <a:srgbClr val="404040"/>
                </a:solidFill>
              </a:rPr>
              <a:t> parser </a:t>
            </a:r>
            <a:r>
              <a:rPr lang="he-IL" dirty="0">
                <a:solidFill>
                  <a:srgbClr val="404040"/>
                </a:solidFill>
              </a:rPr>
              <a:t>ובהמשך גם את</a:t>
            </a:r>
            <a:r>
              <a:rPr lang="en-US" dirty="0" err="1">
                <a:solidFill>
                  <a:srgbClr val="404040"/>
                </a:solidFill>
              </a:rPr>
              <a:t>eval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he-IL" dirty="0">
                <a:solidFill>
                  <a:srgbClr val="404040"/>
                </a:solidFill>
              </a:rPr>
              <a:t> נגדיר  </a:t>
            </a:r>
            <a:r>
              <a:rPr lang="en-US" dirty="0" err="1">
                <a:solidFill>
                  <a:srgbClr val="404040"/>
                </a:solidFill>
              </a:rPr>
              <a:t>constractor</a:t>
            </a:r>
            <a:r>
              <a:rPr lang="he-IL" dirty="0">
                <a:solidFill>
                  <a:srgbClr val="404040"/>
                </a:solidFill>
              </a:rPr>
              <a:t> חדש מסוג </a:t>
            </a:r>
            <a:r>
              <a:rPr lang="en-US" dirty="0">
                <a:solidFill>
                  <a:srgbClr val="404040"/>
                </a:solidFill>
              </a:rPr>
              <a:t>WAE</a:t>
            </a:r>
            <a:r>
              <a:rPr lang="he-IL" dirty="0">
                <a:solidFill>
                  <a:srgbClr val="404040"/>
                </a:solidFill>
              </a:rPr>
              <a:t>:</a:t>
            </a:r>
            <a:endParaRPr lang="en-US" dirty="0">
              <a:solidFill>
                <a:srgbClr val="40404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3740" y="2657475"/>
            <a:ext cx="3728613" cy="286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(define-type WAE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[Num  Number]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[Add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[Sub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[Mul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[Div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[Id   Symbol]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[With Symbol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????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15" y="4343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411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404040"/>
                </a:solidFill>
              </a:rPr>
              <a:t>בכדי להרחיב את ה</a:t>
            </a:r>
            <a:r>
              <a:rPr lang="en-US" dirty="0">
                <a:solidFill>
                  <a:srgbClr val="404040"/>
                </a:solidFill>
              </a:rPr>
              <a:t> parser </a:t>
            </a:r>
            <a:r>
              <a:rPr lang="he-IL" dirty="0">
                <a:solidFill>
                  <a:srgbClr val="404040"/>
                </a:solidFill>
              </a:rPr>
              <a:t>ובהמשך גם את</a:t>
            </a:r>
            <a:r>
              <a:rPr lang="en-US" dirty="0" err="1">
                <a:solidFill>
                  <a:srgbClr val="404040"/>
                </a:solidFill>
              </a:rPr>
              <a:t>eval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he-IL" dirty="0">
                <a:solidFill>
                  <a:srgbClr val="404040"/>
                </a:solidFill>
              </a:rPr>
              <a:t> נגדיר  </a:t>
            </a:r>
            <a:r>
              <a:rPr lang="en-US" dirty="0" err="1">
                <a:solidFill>
                  <a:srgbClr val="404040"/>
                </a:solidFill>
              </a:rPr>
              <a:t>constractor</a:t>
            </a:r>
            <a:r>
              <a:rPr lang="he-IL" dirty="0">
                <a:solidFill>
                  <a:srgbClr val="404040"/>
                </a:solidFill>
              </a:rPr>
              <a:t> חדש מסוג </a:t>
            </a:r>
            <a:r>
              <a:rPr lang="en-US" dirty="0">
                <a:solidFill>
                  <a:srgbClr val="404040"/>
                </a:solidFill>
              </a:rPr>
              <a:t>WAE</a:t>
            </a:r>
            <a:r>
              <a:rPr lang="he-IL" dirty="0">
                <a:solidFill>
                  <a:srgbClr val="404040"/>
                </a:solidFill>
              </a:rPr>
              <a:t>: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3740" y="2657475"/>
            <a:ext cx="3728613" cy="286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(define-type WAE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[Num  Number]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[Add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[Sub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[Mul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[Div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[Id   Symbol]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[With Symbol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</a:t>
            </a:r>
            <a:r>
              <a:rPr lang="en-US">
                <a:solidFill>
                  <a:srgbClr val="0070C0"/>
                </a:solidFill>
                <a:latin typeface="Courier New"/>
                <a:cs typeface="Courier New"/>
              </a:rPr>
              <a:t>[Fact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D6B82-5B6B-F74E-8939-87D6327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parser</a:t>
            </a:r>
          </a:p>
        </p:txBody>
      </p:sp>
    </p:spTree>
    <p:extLst>
      <p:ext uri="{BB962C8B-B14F-4D97-AF65-F5344CB8AC3E}">
        <p14:creationId xmlns:p14="http://schemas.microsoft.com/office/powerpoint/2010/main" val="29484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944" y="2133600"/>
            <a:ext cx="7478669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>
                <a:solidFill>
                  <a:schemeClr val="tx1"/>
                </a:solidFill>
                <a:latin typeface="Century Gothic"/>
              </a:rPr>
            </a:br>
            <a:endParaRPr lang="en-US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073" y="2133600"/>
            <a:ext cx="1089077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-&gt; WAE)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[(number: n) (Num n)]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[(symbol: name) (Id name)]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[(cons 'with more)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 [(list 'with (list (symbol: name) named) 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               (With name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body))]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`with' syntax in 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'+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(Add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'-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(Sub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'*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'/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</a:t>
            </a:r>
          </a:p>
          <a:p>
            <a:pPr algn="just"/>
            <a:r>
              <a:rPr lang="en-US" dirty="0">
                <a:latin typeface="Courier New"/>
                <a:cs typeface="Courier New"/>
              </a:rPr>
              <a:t>      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?????????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   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syntax in 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51B245-DC70-B84A-9D35-97B8B8A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parser</a:t>
            </a:r>
          </a:p>
        </p:txBody>
      </p:sp>
    </p:spTree>
    <p:extLst>
      <p:ext uri="{BB962C8B-B14F-4D97-AF65-F5344CB8AC3E}">
        <p14:creationId xmlns:p14="http://schemas.microsoft.com/office/powerpoint/2010/main" val="61358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944" y="2133600"/>
            <a:ext cx="7478669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>
                <a:solidFill>
                  <a:srgbClr val="404040"/>
                </a:solidFill>
                <a:latin typeface="Century Gothic"/>
              </a:rPr>
              <a:t>:</a:t>
            </a:r>
            <a:br>
              <a:rPr lang="en-US">
                <a:solidFill>
                  <a:schemeClr val="tx1"/>
                </a:solidFill>
                <a:latin typeface="Century Gothic"/>
              </a:rPr>
            </a:br>
            <a:endParaRPr lang="en-US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B6C541-8B23-2A47-96A5-F0FE50D2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parser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BCCD9-627B-514A-BEE7-6A4D40AD6AA0}"/>
              </a:ext>
            </a:extLst>
          </p:cNvPr>
          <p:cNvSpPr txBox="1"/>
          <p:nvPr/>
        </p:nvSpPr>
        <p:spPr>
          <a:xfrm>
            <a:off x="907073" y="2133600"/>
            <a:ext cx="1089077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-&gt; WAE)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[(number: n) (Num n)]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[(symbol: name) (Id name)]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[(cons 'with more)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 [(list 'with (list (symbol: name) named) 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               (With name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body))]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`with' syntax in 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'+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(Add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'-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(Sub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'*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Mul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'/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Div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</a:t>
            </a:r>
          </a:p>
          <a:p>
            <a:pPr algn="just"/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[(list '! exp)     (Fact (parse-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exp))]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   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syntax in 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)]))</a:t>
            </a:r>
          </a:p>
        </p:txBody>
      </p:sp>
    </p:spTree>
    <p:extLst>
      <p:ext uri="{BB962C8B-B14F-4D97-AF65-F5344CB8AC3E}">
        <p14:creationId xmlns:p14="http://schemas.microsoft.com/office/powerpoint/2010/main" val="342965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404040"/>
                </a:solidFill>
              </a:rPr>
              <a:t>לאחר שסיימנו לטפל ב</a:t>
            </a:r>
            <a:r>
              <a:rPr lang="en-US" dirty="0">
                <a:solidFill>
                  <a:srgbClr val="404040"/>
                </a:solidFill>
              </a:rPr>
              <a:t>parser</a:t>
            </a:r>
            <a:r>
              <a:rPr lang="he-IL" dirty="0">
                <a:solidFill>
                  <a:srgbClr val="404040"/>
                </a:solidFill>
              </a:rPr>
              <a:t>, נשאר לנו להרחיב את </a:t>
            </a:r>
            <a:r>
              <a:rPr lang="en-US" dirty="0" err="1">
                <a:solidFill>
                  <a:srgbClr val="404040"/>
                </a:solidFill>
              </a:rPr>
              <a:t>eval</a:t>
            </a:r>
            <a:r>
              <a:rPr lang="he-IL" dirty="0">
                <a:solidFill>
                  <a:srgbClr val="404040"/>
                </a:solidFill>
              </a:rPr>
              <a:t> ואת </a:t>
            </a:r>
            <a:r>
              <a:rPr lang="en-US" dirty="0" err="1">
                <a:solidFill>
                  <a:srgbClr val="404040"/>
                </a:solidFill>
              </a:rPr>
              <a:t>subst</a:t>
            </a:r>
            <a:r>
              <a:rPr lang="he-IL" dirty="0">
                <a:solidFill>
                  <a:srgbClr val="404040"/>
                </a:solidFill>
              </a:rPr>
              <a:t> כך שנוכל לחשב את הביטויים האלה.</a:t>
            </a:r>
          </a:p>
          <a:p>
            <a:pPr algn="r" rtl="1"/>
            <a:r>
              <a:rPr lang="he-IL" dirty="0">
                <a:solidFill>
                  <a:srgbClr val="404040"/>
                </a:solidFill>
              </a:rPr>
              <a:t>עלינו לממש את הפונקציה </a:t>
            </a:r>
            <a:r>
              <a:rPr lang="en-US" dirty="0">
                <a:solidFill>
                  <a:srgbClr val="404040"/>
                </a:solidFill>
              </a:rPr>
              <a:t>fact</a:t>
            </a:r>
            <a:r>
              <a:rPr lang="he-IL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algn="r" rtl="1"/>
            <a:r>
              <a:rPr lang="he-IL" dirty="0">
                <a:solidFill>
                  <a:srgbClr val="404040"/>
                </a:solidFill>
              </a:rPr>
              <a:t>עלינו להוסיף קריאה ל</a:t>
            </a:r>
            <a:r>
              <a:rPr lang="en-US" dirty="0">
                <a:solidFill>
                  <a:srgbClr val="404040"/>
                </a:solidFill>
              </a:rPr>
              <a:t>fact</a:t>
            </a:r>
            <a:r>
              <a:rPr lang="he-IL" dirty="0">
                <a:solidFill>
                  <a:srgbClr val="404040"/>
                </a:solidFill>
              </a:rPr>
              <a:t> ב</a:t>
            </a:r>
            <a:r>
              <a:rPr lang="en-US" dirty="0" err="1">
                <a:solidFill>
                  <a:srgbClr val="404040"/>
                </a:solidFill>
              </a:rPr>
              <a:t>eval</a:t>
            </a:r>
            <a:r>
              <a:rPr lang="he-IL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algn="r" rtl="1"/>
            <a:r>
              <a:rPr lang="he-IL" dirty="0">
                <a:solidFill>
                  <a:srgbClr val="404040"/>
                </a:solidFill>
              </a:rPr>
              <a:t>עלינו להוסיף טיפול ב</a:t>
            </a:r>
            <a:r>
              <a:rPr lang="en-US" dirty="0">
                <a:solidFill>
                  <a:srgbClr val="404040"/>
                </a:solidFill>
              </a:rPr>
              <a:t>fact</a:t>
            </a:r>
            <a:r>
              <a:rPr lang="he-IL" dirty="0">
                <a:solidFill>
                  <a:srgbClr val="404040"/>
                </a:solidFill>
              </a:rPr>
              <a:t> </a:t>
            </a:r>
            <a:r>
              <a:rPr lang="he-IL" dirty="0" err="1">
                <a:solidFill>
                  <a:srgbClr val="404040"/>
                </a:solidFill>
              </a:rPr>
              <a:t>וב</a:t>
            </a:r>
            <a:r>
              <a:rPr lang="en-US" dirty="0" err="1">
                <a:solidFill>
                  <a:srgbClr val="404040"/>
                </a:solidFill>
              </a:rPr>
              <a:t>subst</a:t>
            </a:r>
            <a:r>
              <a:rPr lang="he-IL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57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en-US" err="1">
                <a:solidFill>
                  <a:srgbClr val="404040"/>
                </a:solidFill>
                <a:latin typeface="Century Gothic"/>
              </a:rPr>
              <a:t>מימוש</a:t>
            </a:r>
            <a:r>
              <a:rPr lang="en-US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404040"/>
                </a:solidFill>
                <a:latin typeface="Century Gothic"/>
              </a:rPr>
              <a:t>הפונקציה</a:t>
            </a:r>
            <a:r>
              <a:rPr lang="en-US">
                <a:solidFill>
                  <a:srgbClr val="404040"/>
                </a:solidFill>
                <a:latin typeface="Century Gothic"/>
              </a:rPr>
              <a:t> fact:</a:t>
            </a:r>
          </a:p>
          <a:p>
            <a:pPr algn="r" rtl="1"/>
            <a:r>
              <a:rPr lang="en-US" err="1">
                <a:solidFill>
                  <a:srgbClr val="404040"/>
                </a:solidFill>
                <a:latin typeface="Century Gothic"/>
              </a:rPr>
              <a:t>נשתמש</a:t>
            </a:r>
            <a:r>
              <a:rPr lang="en-US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404040"/>
                </a:solidFill>
                <a:latin typeface="Century Gothic"/>
              </a:rPr>
              <a:t>במימוש</a:t>
            </a:r>
            <a:r>
              <a:rPr lang="en-US">
                <a:solidFill>
                  <a:srgbClr val="404040"/>
                </a:solidFill>
                <a:latin typeface="Century Gothic"/>
              </a:rPr>
              <a:t> </a:t>
            </a:r>
            <a:r>
              <a:rPr lang="en-US" err="1">
                <a:solidFill>
                  <a:srgbClr val="404040"/>
                </a:solidFill>
                <a:latin typeface="Century Gothic"/>
              </a:rPr>
              <a:t>מהתרגול</a:t>
            </a:r>
            <a:r>
              <a:rPr lang="en-US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404040"/>
                </a:solidFill>
                <a:latin typeface="Century Gothic"/>
              </a:rPr>
              <a:t>השני</a:t>
            </a:r>
            <a:r>
              <a:rPr lang="en-US">
                <a:solidFill>
                  <a:srgbClr val="404040"/>
                </a:solidFill>
                <a:latin typeface="Century Gothic"/>
              </a:rPr>
              <a:t>.</a:t>
            </a:r>
            <a:endParaRPr lang="en-US">
              <a:solidFill>
                <a:schemeClr val="tx1"/>
              </a:solidFill>
              <a:latin typeface="Century Gothic"/>
            </a:endParaRPr>
          </a:p>
          <a:p>
            <a:pPr algn="r" rtl="1"/>
            <a:r>
              <a:rPr lang="en-US" err="1"/>
              <a:t>נוסיף</a:t>
            </a:r>
            <a:r>
              <a:rPr lang="en-US"/>
              <a:t> </a:t>
            </a:r>
            <a:r>
              <a:rPr lang="en-US" err="1"/>
              <a:t>בדיקת</a:t>
            </a:r>
            <a:r>
              <a:rPr lang="en-US"/>
              <a:t> </a:t>
            </a:r>
            <a:r>
              <a:rPr lang="en-US" err="1"/>
              <a:t>קלט</a:t>
            </a:r>
            <a:r>
              <a:rPr lang="en-US"/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425" y="3190875"/>
            <a:ext cx="1089077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(: fact-op : Number -&gt; Natural)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(define (fact-op n)</a:t>
            </a:r>
            <a:endParaRPr lang="he-IL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(: fact-op-help : Natural 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Natural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-&gt; Natural)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 (define (fact-op-help n acc)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     (if (&gt; n 0)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         (fact-op-help (- n 1) (* n acc))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         acc))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 (if (and (integer? n) (exact? n) (not (negative? n)))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     (fact-op-help n 1)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       (error 'fact-op "Expected Exact-Nonnegative-Integer got: ~s" n)))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D7BB76-8394-BA42-B1D5-FF06C03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WAE -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הוספת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עצרת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.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הרחבת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8100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3667</Words>
  <Application>Microsoft Office PowerPoint</Application>
  <PresentationFormat>מסך רחב</PresentationFormat>
  <Paragraphs>377</Paragraphs>
  <Slides>22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Wingdings 3</vt:lpstr>
      <vt:lpstr>Wisp</vt:lpstr>
      <vt:lpstr>תרגול שפות תכנות 7</vt:lpstr>
      <vt:lpstr>הרחבת WAE - הוספת עצרת.  שלב ראשון – הרחבת  BNF</vt:lpstr>
      <vt:lpstr>הרחבת WAE - הוספת עצרת.  שלב ראשון – הרחבת  BNF</vt:lpstr>
      <vt:lpstr>הרחבת WAE - הוספת עצרת.  שלב שני – הרחבת ה- parser</vt:lpstr>
      <vt:lpstr>הרחבת WAE - הוספת עצרת.  שלב שני – הרחבת ה- parser</vt:lpstr>
      <vt:lpstr>הרחבת WAE - הוספת עצרת.  שלב שני – הרחבת ה- parser</vt:lpstr>
      <vt:lpstr>הרחבת WAE - הוספת עצרת.  שלב שני – הרחבת ה- parser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הרחבת WAE - הוספת עצרת.  שלב שלישי – הרחבת eval.</vt:lpstr>
      <vt:lpstr>חשבו את הביטוי הבא:</vt:lpstr>
      <vt:lpstr>חשבו את הביטוי הבא:</vt:lpstr>
      <vt:lpstr>חשבו את הביטוי הבא:</vt:lpstr>
      <vt:lpstr>חשבו את הביטוי הבא:</vt:lpstr>
      <vt:lpstr>חשבו את הביטוי הבא: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שפות תכנות 6</dc:title>
  <cp:lastModifiedBy>ASUS</cp:lastModifiedBy>
  <cp:revision>52</cp:revision>
  <dcterms:modified xsi:type="dcterms:W3CDTF">2020-05-07T15:51:35Z</dcterms:modified>
</cp:coreProperties>
</file>