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30" r:id="rId3"/>
    <p:sldId id="340" r:id="rId4"/>
    <p:sldId id="332" r:id="rId5"/>
    <p:sldId id="337" r:id="rId6"/>
    <p:sldId id="339" r:id="rId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2777" autoAdjust="0"/>
  </p:normalViewPr>
  <p:slideViewPr>
    <p:cSldViewPr snapToGrid="0">
      <p:cViewPr varScale="1">
        <p:scale>
          <a:sx n="65" d="100"/>
          <a:sy n="65" d="100"/>
        </p:scale>
        <p:origin x="12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4353D-C2FA-44F1-9ADF-B13D6F648CF9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33F9B262-B1BB-49DE-B566-F2CC2A11A867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000" i="0" u="none" strike="noStrike" dirty="0">
              <a:effectLst/>
              <a:latin typeface="+mn-lt"/>
            </a:rPr>
            <a:t>Dissatisfaction strongly expressed in </a:t>
          </a:r>
          <a:r>
            <a:rPr lang="en-US" sz="2000" i="0" u="sng" strike="noStrike" dirty="0">
              <a:effectLst/>
              <a:latin typeface="+mn-lt"/>
            </a:rPr>
            <a:t>y</a:t>
          </a:r>
          <a:r>
            <a:rPr lang="pt-PT" sz="2000" u="sng" dirty="0"/>
            <a:t>oung </a:t>
          </a:r>
          <a:r>
            <a:rPr lang="pt-PT" sz="2000" u="sng" dirty="0" err="1"/>
            <a:t>and</a:t>
          </a:r>
          <a:r>
            <a:rPr lang="pt-PT" sz="2000" u="sng" dirty="0"/>
            <a:t> single </a:t>
          </a:r>
          <a:r>
            <a:rPr lang="pt-PT" sz="2000" u="sng" dirty="0" err="1"/>
            <a:t>employees</a:t>
          </a:r>
          <a:endParaRPr lang="pt-PT" sz="2000" u="sng" dirty="0"/>
        </a:p>
      </dgm:t>
    </dgm:pt>
    <dgm:pt modelId="{798757CF-1FC3-45B7-B7EC-CAA95E5BAF72}" type="parTrans" cxnId="{2A45A173-28DE-4CAE-B348-F46E6FF71768}">
      <dgm:prSet/>
      <dgm:spPr/>
      <dgm:t>
        <a:bodyPr/>
        <a:lstStyle/>
        <a:p>
          <a:endParaRPr lang="pt-PT"/>
        </a:p>
      </dgm:t>
    </dgm:pt>
    <dgm:pt modelId="{F33B7E3B-F969-4A9D-9145-66634D9DEA36}" type="sibTrans" cxnId="{2A45A173-28DE-4CAE-B348-F46E6FF71768}">
      <dgm:prSet/>
      <dgm:spPr/>
      <dgm:t>
        <a:bodyPr/>
        <a:lstStyle/>
        <a:p>
          <a:endParaRPr lang="pt-PT"/>
        </a:p>
      </dgm:t>
    </dgm:pt>
    <dgm:pt modelId="{11817281-CBE0-4363-A337-75920E309324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GB" sz="2000" b="0" i="0" u="sng" strike="noStrike" dirty="0">
              <a:solidFill>
                <a:schemeClr val="bg1"/>
              </a:solidFill>
              <a:effectLst/>
              <a:latin typeface="+mn-lt"/>
            </a:rPr>
            <a:t>Income inequality </a:t>
          </a:r>
          <a:r>
            <a:rPr lang="en-US" sz="2000" b="0" i="0" u="none" strike="noStrike" dirty="0">
              <a:solidFill>
                <a:schemeClr val="bg1"/>
              </a:solidFill>
              <a:effectLst/>
              <a:latin typeface="+mn-lt"/>
            </a:rPr>
            <a:t>strongly marked dissatisfaction, specially among the </a:t>
          </a:r>
          <a:r>
            <a:rPr lang="en-US" sz="2000" b="0" i="0" u="sng" strike="noStrike" dirty="0">
              <a:solidFill>
                <a:schemeClr val="bg1"/>
              </a:solidFill>
              <a:effectLst/>
              <a:latin typeface="+mn-lt"/>
            </a:rPr>
            <a:t>lowest paid workers</a:t>
          </a:r>
          <a:endParaRPr lang="pt-PT" sz="2000" u="sng" dirty="0">
            <a:solidFill>
              <a:schemeClr val="bg1"/>
            </a:solidFill>
          </a:endParaRPr>
        </a:p>
      </dgm:t>
    </dgm:pt>
    <dgm:pt modelId="{15542F49-771F-4BF5-AAD7-E15C35BCADF9}" type="parTrans" cxnId="{8DAEF210-BF74-40E5-8489-4FE721538507}">
      <dgm:prSet/>
      <dgm:spPr/>
      <dgm:t>
        <a:bodyPr/>
        <a:lstStyle/>
        <a:p>
          <a:endParaRPr lang="pt-PT"/>
        </a:p>
      </dgm:t>
    </dgm:pt>
    <dgm:pt modelId="{58285EA5-BAF3-4947-B79A-1D11C05136D9}" type="sibTrans" cxnId="{8DAEF210-BF74-40E5-8489-4FE721538507}">
      <dgm:prSet/>
      <dgm:spPr/>
      <dgm:t>
        <a:bodyPr/>
        <a:lstStyle/>
        <a:p>
          <a:endParaRPr lang="pt-PT"/>
        </a:p>
      </dgm:t>
    </dgm:pt>
    <dgm:pt modelId="{2929A966-FD52-417C-BF09-A1F73180AADA}">
      <dgm:prSet phldrT="[Texto]" custT="1"/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 err="1"/>
            <a:t>Monthly</a:t>
          </a:r>
          <a:r>
            <a:rPr lang="pt-PT" sz="3600" b="1" dirty="0"/>
            <a:t> </a:t>
          </a:r>
          <a:r>
            <a:rPr lang="pt-PT" sz="3600" b="1" dirty="0" err="1"/>
            <a:t>Income</a:t>
          </a:r>
          <a:endParaRPr lang="pt-PT" sz="3600" b="1" dirty="0"/>
        </a:p>
      </dgm:t>
    </dgm:pt>
    <dgm:pt modelId="{392447BD-DF3C-4515-90A6-B37296C1AD3D}" type="parTrans" cxnId="{22D7EAC6-9805-4CD3-868F-FF27B70D8A8D}">
      <dgm:prSet/>
      <dgm:spPr/>
      <dgm:t>
        <a:bodyPr/>
        <a:lstStyle/>
        <a:p>
          <a:endParaRPr lang="pt-PT"/>
        </a:p>
      </dgm:t>
    </dgm:pt>
    <dgm:pt modelId="{33F147F4-11D1-4EAA-A6E2-A3C2F05B6A20}" type="sibTrans" cxnId="{22D7EAC6-9805-4CD3-868F-FF27B70D8A8D}">
      <dgm:prSet/>
      <dgm:spPr/>
      <dgm:t>
        <a:bodyPr/>
        <a:lstStyle/>
        <a:p>
          <a:endParaRPr lang="pt-PT"/>
        </a:p>
      </dgm:t>
    </dgm:pt>
    <dgm:pt modelId="{FAE81257-163F-4C4F-B586-3DE66A33D423}">
      <dgm:prSet phldrT="[Texto]" custT="1"/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/>
            <a:t>Work-life </a:t>
          </a:r>
        </a:p>
        <a:p>
          <a:pPr algn="r">
            <a:spcAft>
              <a:spcPts val="0"/>
            </a:spcAft>
          </a:pPr>
          <a:r>
            <a:rPr lang="pt-PT" sz="3600" b="1" dirty="0"/>
            <a:t>Balance</a:t>
          </a:r>
        </a:p>
      </dgm:t>
    </dgm:pt>
    <dgm:pt modelId="{E9AAF051-2D7A-4384-9F36-BE40F53B6D00}" type="parTrans" cxnId="{8A54BA15-FE61-4E02-8522-3A85F676ACA7}">
      <dgm:prSet/>
      <dgm:spPr/>
      <dgm:t>
        <a:bodyPr/>
        <a:lstStyle/>
        <a:p>
          <a:endParaRPr lang="pt-PT"/>
        </a:p>
      </dgm:t>
    </dgm:pt>
    <dgm:pt modelId="{198462E5-560A-46BE-A7CD-03AC90D89070}" type="sibTrans" cxnId="{8A54BA15-FE61-4E02-8522-3A85F676ACA7}">
      <dgm:prSet/>
      <dgm:spPr/>
      <dgm:t>
        <a:bodyPr/>
        <a:lstStyle/>
        <a:p>
          <a:endParaRPr lang="pt-PT"/>
        </a:p>
      </dgm:t>
    </dgm:pt>
    <dgm:pt modelId="{0710D05C-6478-4F83-B085-49B99429CF7E}">
      <dgm:prSet phldrT="[Texto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l"/>
          <a:r>
            <a:rPr lang="en-US" sz="2000" i="0" u="sng" strike="noStrike" dirty="0">
              <a:solidFill>
                <a:schemeClr val="bg1"/>
              </a:solidFill>
              <a:effectLst/>
              <a:latin typeface="+mn-lt"/>
            </a:rPr>
            <a:t>Overtime</a:t>
          </a:r>
          <a:r>
            <a:rPr lang="en-US" sz="2000" i="0" u="none" strike="noStrike" dirty="0">
              <a:solidFill>
                <a:schemeClr val="bg1"/>
              </a:solidFill>
              <a:effectLst/>
              <a:latin typeface="+mn-lt"/>
            </a:rPr>
            <a:t> can lead to burnout and dissatisfaction, specially in employees that work away from home  </a:t>
          </a:r>
          <a:endParaRPr lang="pt-PT" sz="2000" dirty="0">
            <a:solidFill>
              <a:schemeClr val="bg1"/>
            </a:solidFill>
          </a:endParaRPr>
        </a:p>
      </dgm:t>
    </dgm:pt>
    <dgm:pt modelId="{03018B7B-7AFB-4CFC-A09A-E64B02F027F1}" type="parTrans" cxnId="{615B514C-F91A-4695-B8FA-0B9E1F70F646}">
      <dgm:prSet/>
      <dgm:spPr/>
      <dgm:t>
        <a:bodyPr/>
        <a:lstStyle/>
        <a:p>
          <a:endParaRPr lang="pt-PT"/>
        </a:p>
      </dgm:t>
    </dgm:pt>
    <dgm:pt modelId="{591D3CCC-5DEC-4A8F-8417-886A309586D0}" type="sibTrans" cxnId="{615B514C-F91A-4695-B8FA-0B9E1F70F646}">
      <dgm:prSet/>
      <dgm:spPr/>
      <dgm:t>
        <a:bodyPr/>
        <a:lstStyle/>
        <a:p>
          <a:endParaRPr lang="pt-PT"/>
        </a:p>
      </dgm:t>
    </dgm:pt>
    <dgm:pt modelId="{9DFA67C4-B8D2-40EB-8DA0-3F82F8053F6E}">
      <dgm:prSet phldrT="[Texto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FF7F0E"/>
        </a:solidFill>
      </dgm:spPr>
      <dgm:t>
        <a:bodyPr/>
        <a:lstStyle/>
        <a:p>
          <a:pPr algn="r">
            <a:spcAft>
              <a:spcPts val="0"/>
            </a:spcAft>
          </a:pPr>
          <a:r>
            <a:rPr lang="pt-PT" sz="3600" b="1" dirty="0"/>
            <a:t>Employee </a:t>
          </a:r>
        </a:p>
        <a:p>
          <a:pPr algn="r">
            <a:spcAft>
              <a:spcPts val="0"/>
            </a:spcAft>
          </a:pPr>
          <a:r>
            <a:rPr lang="pt-PT" sz="3600" b="1" dirty="0" err="1"/>
            <a:t>Profile</a:t>
          </a:r>
          <a:endParaRPr lang="pt-PT" sz="3600" b="1" dirty="0"/>
        </a:p>
      </dgm:t>
    </dgm:pt>
    <dgm:pt modelId="{031996B9-66CC-47CE-A659-71A5AC238E61}" type="sibTrans" cxnId="{0F05CD7E-6F8D-4DB5-AC26-1293026FE72F}">
      <dgm:prSet/>
      <dgm:spPr/>
      <dgm:t>
        <a:bodyPr/>
        <a:lstStyle/>
        <a:p>
          <a:endParaRPr lang="pt-PT"/>
        </a:p>
      </dgm:t>
    </dgm:pt>
    <dgm:pt modelId="{338F9F9A-1715-48BD-9C92-BBD5F18960E0}" type="parTrans" cxnId="{0F05CD7E-6F8D-4DB5-AC26-1293026FE72F}">
      <dgm:prSet/>
      <dgm:spPr/>
      <dgm:t>
        <a:bodyPr/>
        <a:lstStyle/>
        <a:p>
          <a:endParaRPr lang="pt-PT"/>
        </a:p>
      </dgm:t>
    </dgm:pt>
    <dgm:pt modelId="{BDA27D5A-8B62-48D7-B427-1C2725A06E0D}" type="pres">
      <dgm:prSet presAssocID="{26E4353D-C2FA-44F1-9ADF-B13D6F648CF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4BA7BC-D91A-4974-868F-93AF6C8E9F49}" type="pres">
      <dgm:prSet presAssocID="{9DFA67C4-B8D2-40EB-8DA0-3F82F8053F6E}" presName="vertOne" presStyleCnt="0"/>
      <dgm:spPr/>
    </dgm:pt>
    <dgm:pt modelId="{9E73A959-59C2-4620-84AC-CCADC8163F1E}" type="pres">
      <dgm:prSet presAssocID="{9DFA67C4-B8D2-40EB-8DA0-3F82F8053F6E}" presName="txOne" presStyleLbl="node0" presStyleIdx="0" presStyleCnt="3" custScaleY="59318" custLinFactNeighborX="-248" custLinFactNeighborY="683">
        <dgm:presLayoutVars>
          <dgm:chPref val="3"/>
        </dgm:presLayoutVars>
      </dgm:prSet>
      <dgm:spPr/>
    </dgm:pt>
    <dgm:pt modelId="{268EA993-66D2-4123-A3E0-A6EE75070E85}" type="pres">
      <dgm:prSet presAssocID="{9DFA67C4-B8D2-40EB-8DA0-3F82F8053F6E}" presName="parTransOne" presStyleCnt="0"/>
      <dgm:spPr/>
    </dgm:pt>
    <dgm:pt modelId="{DA5CA7BB-1AFC-4CBD-9385-8B2CF59C2291}" type="pres">
      <dgm:prSet presAssocID="{9DFA67C4-B8D2-40EB-8DA0-3F82F8053F6E}" presName="horzOne" presStyleCnt="0"/>
      <dgm:spPr/>
    </dgm:pt>
    <dgm:pt modelId="{2557E0E4-08EB-455C-8C7B-44EEBC8CF5A5}" type="pres">
      <dgm:prSet presAssocID="{33F9B262-B1BB-49DE-B566-F2CC2A11A867}" presName="vertTwo" presStyleCnt="0"/>
      <dgm:spPr/>
    </dgm:pt>
    <dgm:pt modelId="{976C3EB5-DCDB-4302-9D89-5A93F1BB880C}" type="pres">
      <dgm:prSet presAssocID="{33F9B262-B1BB-49DE-B566-F2CC2A11A867}" presName="txTwo" presStyleLbl="node2" presStyleIdx="0" presStyleCnt="3" custLinFactNeighborX="-1390" custLinFactNeighborY="-11467">
        <dgm:presLayoutVars>
          <dgm:chPref val="3"/>
        </dgm:presLayoutVars>
      </dgm:prSet>
      <dgm:spPr/>
    </dgm:pt>
    <dgm:pt modelId="{0AB80D71-B077-41C8-AC2D-97A8FBD064E5}" type="pres">
      <dgm:prSet presAssocID="{33F9B262-B1BB-49DE-B566-F2CC2A11A867}" presName="horzTwo" presStyleCnt="0"/>
      <dgm:spPr/>
    </dgm:pt>
    <dgm:pt modelId="{32293249-63CC-468B-BB97-C10F6E2542B0}" type="pres">
      <dgm:prSet presAssocID="{031996B9-66CC-47CE-A659-71A5AC238E61}" presName="sibSpaceOne" presStyleCnt="0"/>
      <dgm:spPr/>
    </dgm:pt>
    <dgm:pt modelId="{4C2BC722-8A48-43F5-A43F-AFBC471D390C}" type="pres">
      <dgm:prSet presAssocID="{2929A966-FD52-417C-BF09-A1F73180AADA}" presName="vertOne" presStyleCnt="0"/>
      <dgm:spPr/>
    </dgm:pt>
    <dgm:pt modelId="{9CAEFABA-376E-4815-A3F8-4790BDD3893F}" type="pres">
      <dgm:prSet presAssocID="{2929A966-FD52-417C-BF09-A1F73180AADA}" presName="txOne" presStyleLbl="node0" presStyleIdx="1" presStyleCnt="3" custScaleY="60249">
        <dgm:presLayoutVars>
          <dgm:chPref val="3"/>
        </dgm:presLayoutVars>
      </dgm:prSet>
      <dgm:spPr/>
    </dgm:pt>
    <dgm:pt modelId="{E38787D6-D2A6-4F81-896D-6D778C59B02C}" type="pres">
      <dgm:prSet presAssocID="{2929A966-FD52-417C-BF09-A1F73180AADA}" presName="parTransOne" presStyleCnt="0"/>
      <dgm:spPr/>
    </dgm:pt>
    <dgm:pt modelId="{8AF36141-738F-4406-A136-C20C6B1E6A8C}" type="pres">
      <dgm:prSet presAssocID="{2929A966-FD52-417C-BF09-A1F73180AADA}" presName="horzOne" presStyleCnt="0"/>
      <dgm:spPr/>
    </dgm:pt>
    <dgm:pt modelId="{D29A9F17-A693-4898-8D4B-F7C4F173F68A}" type="pres">
      <dgm:prSet presAssocID="{11817281-CBE0-4363-A337-75920E309324}" presName="vertTwo" presStyleCnt="0"/>
      <dgm:spPr/>
    </dgm:pt>
    <dgm:pt modelId="{B0728A0F-DB00-4C29-B762-E69410AE6887}" type="pres">
      <dgm:prSet presAssocID="{11817281-CBE0-4363-A337-75920E309324}" presName="txTwo" presStyleLbl="node2" presStyleIdx="1" presStyleCnt="3" custScaleX="106086" custLinFactNeighborX="-1390" custLinFactNeighborY="-11467">
        <dgm:presLayoutVars>
          <dgm:chPref val="3"/>
        </dgm:presLayoutVars>
      </dgm:prSet>
      <dgm:spPr/>
    </dgm:pt>
    <dgm:pt modelId="{D87B45F3-F048-44CD-9C67-79E80458B8B6}" type="pres">
      <dgm:prSet presAssocID="{11817281-CBE0-4363-A337-75920E309324}" presName="horzTwo" presStyleCnt="0"/>
      <dgm:spPr/>
    </dgm:pt>
    <dgm:pt modelId="{236DC5EE-EA60-4990-91DF-8B724A6959D9}" type="pres">
      <dgm:prSet presAssocID="{33F147F4-11D1-4EAA-A6E2-A3C2F05B6A20}" presName="sibSpaceOne" presStyleCnt="0"/>
      <dgm:spPr/>
    </dgm:pt>
    <dgm:pt modelId="{4E0BC14A-5853-4088-9DAE-F8A3C070C5C2}" type="pres">
      <dgm:prSet presAssocID="{FAE81257-163F-4C4F-B586-3DE66A33D423}" presName="vertOne" presStyleCnt="0"/>
      <dgm:spPr/>
    </dgm:pt>
    <dgm:pt modelId="{7AE6B001-09F2-4497-A48D-907F217D27CF}" type="pres">
      <dgm:prSet presAssocID="{FAE81257-163F-4C4F-B586-3DE66A33D423}" presName="txOne" presStyleLbl="node0" presStyleIdx="2" presStyleCnt="3" custScaleY="58091">
        <dgm:presLayoutVars>
          <dgm:chPref val="3"/>
        </dgm:presLayoutVars>
      </dgm:prSet>
      <dgm:spPr/>
    </dgm:pt>
    <dgm:pt modelId="{05115E97-0939-4852-9954-620A0ACC2006}" type="pres">
      <dgm:prSet presAssocID="{FAE81257-163F-4C4F-B586-3DE66A33D423}" presName="parTransOne" presStyleCnt="0"/>
      <dgm:spPr/>
    </dgm:pt>
    <dgm:pt modelId="{955AE046-99F3-4483-ABF0-B3CB80EE35C6}" type="pres">
      <dgm:prSet presAssocID="{FAE81257-163F-4C4F-B586-3DE66A33D423}" presName="horzOne" presStyleCnt="0"/>
      <dgm:spPr/>
    </dgm:pt>
    <dgm:pt modelId="{2D853C17-A52A-4081-87FA-7282889DAA2E}" type="pres">
      <dgm:prSet presAssocID="{0710D05C-6478-4F83-B085-49B99429CF7E}" presName="vertTwo" presStyleCnt="0"/>
      <dgm:spPr/>
    </dgm:pt>
    <dgm:pt modelId="{53E30563-AE80-40F5-BBB6-2ED72C2C33B3}" type="pres">
      <dgm:prSet presAssocID="{0710D05C-6478-4F83-B085-49B99429CF7E}" presName="txTwo" presStyleLbl="node2" presStyleIdx="2" presStyleCnt="3" custScaleX="109775" custLinFactNeighborX="-618" custLinFactNeighborY="-12107">
        <dgm:presLayoutVars>
          <dgm:chPref val="3"/>
        </dgm:presLayoutVars>
      </dgm:prSet>
      <dgm:spPr/>
    </dgm:pt>
    <dgm:pt modelId="{F7975B18-94F4-4E75-BDDA-0036A699F8BF}" type="pres">
      <dgm:prSet presAssocID="{0710D05C-6478-4F83-B085-49B99429CF7E}" presName="horzTwo" presStyleCnt="0"/>
      <dgm:spPr/>
    </dgm:pt>
  </dgm:ptLst>
  <dgm:cxnLst>
    <dgm:cxn modelId="{18BF480D-2CB7-4018-9DA6-983D8948A81F}" type="presOf" srcId="{33F9B262-B1BB-49DE-B566-F2CC2A11A867}" destId="{976C3EB5-DCDB-4302-9D89-5A93F1BB880C}" srcOrd="0" destOrd="0" presId="urn:microsoft.com/office/officeart/2005/8/layout/hierarchy4"/>
    <dgm:cxn modelId="{8DAEF210-BF74-40E5-8489-4FE721538507}" srcId="{2929A966-FD52-417C-BF09-A1F73180AADA}" destId="{11817281-CBE0-4363-A337-75920E309324}" srcOrd="0" destOrd="0" parTransId="{15542F49-771F-4BF5-AAD7-E15C35BCADF9}" sibTransId="{58285EA5-BAF3-4947-B79A-1D11C05136D9}"/>
    <dgm:cxn modelId="{8A54BA15-FE61-4E02-8522-3A85F676ACA7}" srcId="{26E4353D-C2FA-44F1-9ADF-B13D6F648CF9}" destId="{FAE81257-163F-4C4F-B586-3DE66A33D423}" srcOrd="2" destOrd="0" parTransId="{E9AAF051-2D7A-4384-9F36-BE40F53B6D00}" sibTransId="{198462E5-560A-46BE-A7CD-03AC90D89070}"/>
    <dgm:cxn modelId="{B53E041B-9283-489F-8F0E-63A0668BB171}" type="presOf" srcId="{11817281-CBE0-4363-A337-75920E309324}" destId="{B0728A0F-DB00-4C29-B762-E69410AE6887}" srcOrd="0" destOrd="0" presId="urn:microsoft.com/office/officeart/2005/8/layout/hierarchy4"/>
    <dgm:cxn modelId="{5E8C9749-32B6-4B61-B978-C3B6267AFCC9}" type="presOf" srcId="{FAE81257-163F-4C4F-B586-3DE66A33D423}" destId="{7AE6B001-09F2-4497-A48D-907F217D27CF}" srcOrd="0" destOrd="0" presId="urn:microsoft.com/office/officeart/2005/8/layout/hierarchy4"/>
    <dgm:cxn modelId="{E1B3B04A-CBE6-4DE6-9AE3-EE44D185849F}" type="presOf" srcId="{26E4353D-C2FA-44F1-9ADF-B13D6F648CF9}" destId="{BDA27D5A-8B62-48D7-B427-1C2725A06E0D}" srcOrd="0" destOrd="0" presId="urn:microsoft.com/office/officeart/2005/8/layout/hierarchy4"/>
    <dgm:cxn modelId="{615B514C-F91A-4695-B8FA-0B9E1F70F646}" srcId="{FAE81257-163F-4C4F-B586-3DE66A33D423}" destId="{0710D05C-6478-4F83-B085-49B99429CF7E}" srcOrd="0" destOrd="0" parTransId="{03018B7B-7AFB-4CFC-A09A-E64B02F027F1}" sibTransId="{591D3CCC-5DEC-4A8F-8417-886A309586D0}"/>
    <dgm:cxn modelId="{2A45A173-28DE-4CAE-B348-F46E6FF71768}" srcId="{9DFA67C4-B8D2-40EB-8DA0-3F82F8053F6E}" destId="{33F9B262-B1BB-49DE-B566-F2CC2A11A867}" srcOrd="0" destOrd="0" parTransId="{798757CF-1FC3-45B7-B7EC-CAA95E5BAF72}" sibTransId="{F33B7E3B-F969-4A9D-9145-66634D9DEA36}"/>
    <dgm:cxn modelId="{0F05CD7E-6F8D-4DB5-AC26-1293026FE72F}" srcId="{26E4353D-C2FA-44F1-9ADF-B13D6F648CF9}" destId="{9DFA67C4-B8D2-40EB-8DA0-3F82F8053F6E}" srcOrd="0" destOrd="0" parTransId="{338F9F9A-1715-48BD-9C92-BBD5F18960E0}" sibTransId="{031996B9-66CC-47CE-A659-71A5AC238E61}"/>
    <dgm:cxn modelId="{FADE6C90-B31A-409C-8EA2-6EF32FE901B3}" type="presOf" srcId="{2929A966-FD52-417C-BF09-A1F73180AADA}" destId="{9CAEFABA-376E-4815-A3F8-4790BDD3893F}" srcOrd="0" destOrd="0" presId="urn:microsoft.com/office/officeart/2005/8/layout/hierarchy4"/>
    <dgm:cxn modelId="{22D7EAC6-9805-4CD3-868F-FF27B70D8A8D}" srcId="{26E4353D-C2FA-44F1-9ADF-B13D6F648CF9}" destId="{2929A966-FD52-417C-BF09-A1F73180AADA}" srcOrd="1" destOrd="0" parTransId="{392447BD-DF3C-4515-90A6-B37296C1AD3D}" sibTransId="{33F147F4-11D1-4EAA-A6E2-A3C2F05B6A20}"/>
    <dgm:cxn modelId="{5F82C7C9-BC8F-4654-B9DD-50BE5B1F8DD4}" type="presOf" srcId="{0710D05C-6478-4F83-B085-49B99429CF7E}" destId="{53E30563-AE80-40F5-BBB6-2ED72C2C33B3}" srcOrd="0" destOrd="0" presId="urn:microsoft.com/office/officeart/2005/8/layout/hierarchy4"/>
    <dgm:cxn modelId="{E9CDCAF8-65F6-4139-805B-FBED2C3D8B24}" type="presOf" srcId="{9DFA67C4-B8D2-40EB-8DA0-3F82F8053F6E}" destId="{9E73A959-59C2-4620-84AC-CCADC8163F1E}" srcOrd="0" destOrd="0" presId="urn:microsoft.com/office/officeart/2005/8/layout/hierarchy4"/>
    <dgm:cxn modelId="{E41ECEAB-6FC0-4C91-BD99-396ACE328AA6}" type="presParOf" srcId="{BDA27D5A-8B62-48D7-B427-1C2725A06E0D}" destId="{684BA7BC-D91A-4974-868F-93AF6C8E9F49}" srcOrd="0" destOrd="0" presId="urn:microsoft.com/office/officeart/2005/8/layout/hierarchy4"/>
    <dgm:cxn modelId="{804CCB70-2859-4774-9373-CEB97F5D73FB}" type="presParOf" srcId="{684BA7BC-D91A-4974-868F-93AF6C8E9F49}" destId="{9E73A959-59C2-4620-84AC-CCADC8163F1E}" srcOrd="0" destOrd="0" presId="urn:microsoft.com/office/officeart/2005/8/layout/hierarchy4"/>
    <dgm:cxn modelId="{3D12FD56-C2AB-42A4-909E-91122D211DF6}" type="presParOf" srcId="{684BA7BC-D91A-4974-868F-93AF6C8E9F49}" destId="{268EA993-66D2-4123-A3E0-A6EE75070E85}" srcOrd="1" destOrd="0" presId="urn:microsoft.com/office/officeart/2005/8/layout/hierarchy4"/>
    <dgm:cxn modelId="{5D004235-6996-4C83-BC09-FE019AA3DA5A}" type="presParOf" srcId="{684BA7BC-D91A-4974-868F-93AF6C8E9F49}" destId="{DA5CA7BB-1AFC-4CBD-9385-8B2CF59C2291}" srcOrd="2" destOrd="0" presId="urn:microsoft.com/office/officeart/2005/8/layout/hierarchy4"/>
    <dgm:cxn modelId="{48728A62-F9AF-4B62-9782-27BFF6A1580D}" type="presParOf" srcId="{DA5CA7BB-1AFC-4CBD-9385-8B2CF59C2291}" destId="{2557E0E4-08EB-455C-8C7B-44EEBC8CF5A5}" srcOrd="0" destOrd="0" presId="urn:microsoft.com/office/officeart/2005/8/layout/hierarchy4"/>
    <dgm:cxn modelId="{0435C901-7645-4872-907F-5370CDADF790}" type="presParOf" srcId="{2557E0E4-08EB-455C-8C7B-44EEBC8CF5A5}" destId="{976C3EB5-DCDB-4302-9D89-5A93F1BB880C}" srcOrd="0" destOrd="0" presId="urn:microsoft.com/office/officeart/2005/8/layout/hierarchy4"/>
    <dgm:cxn modelId="{8F2AC1E4-92E7-4C0F-BC15-66C3ABA8A022}" type="presParOf" srcId="{2557E0E4-08EB-455C-8C7B-44EEBC8CF5A5}" destId="{0AB80D71-B077-41C8-AC2D-97A8FBD064E5}" srcOrd="1" destOrd="0" presId="urn:microsoft.com/office/officeart/2005/8/layout/hierarchy4"/>
    <dgm:cxn modelId="{F8ACF8D8-96D1-46F3-9F00-3C333460274C}" type="presParOf" srcId="{BDA27D5A-8B62-48D7-B427-1C2725A06E0D}" destId="{32293249-63CC-468B-BB97-C10F6E2542B0}" srcOrd="1" destOrd="0" presId="urn:microsoft.com/office/officeart/2005/8/layout/hierarchy4"/>
    <dgm:cxn modelId="{78B9EF9E-54F3-459B-B7BC-C85AAF88635D}" type="presParOf" srcId="{BDA27D5A-8B62-48D7-B427-1C2725A06E0D}" destId="{4C2BC722-8A48-43F5-A43F-AFBC471D390C}" srcOrd="2" destOrd="0" presId="urn:microsoft.com/office/officeart/2005/8/layout/hierarchy4"/>
    <dgm:cxn modelId="{1C2A357B-2A2D-47B4-AE83-76A0DECB17CD}" type="presParOf" srcId="{4C2BC722-8A48-43F5-A43F-AFBC471D390C}" destId="{9CAEFABA-376E-4815-A3F8-4790BDD3893F}" srcOrd="0" destOrd="0" presId="urn:microsoft.com/office/officeart/2005/8/layout/hierarchy4"/>
    <dgm:cxn modelId="{5EDEF8C5-6EA7-467E-8AE4-340716FCDC71}" type="presParOf" srcId="{4C2BC722-8A48-43F5-A43F-AFBC471D390C}" destId="{E38787D6-D2A6-4F81-896D-6D778C59B02C}" srcOrd="1" destOrd="0" presId="urn:microsoft.com/office/officeart/2005/8/layout/hierarchy4"/>
    <dgm:cxn modelId="{7481462C-39F2-4C7B-B682-CDE042194281}" type="presParOf" srcId="{4C2BC722-8A48-43F5-A43F-AFBC471D390C}" destId="{8AF36141-738F-4406-A136-C20C6B1E6A8C}" srcOrd="2" destOrd="0" presId="urn:microsoft.com/office/officeart/2005/8/layout/hierarchy4"/>
    <dgm:cxn modelId="{2C86CBC6-ADD2-41C6-83BC-2CDB7B69CDF4}" type="presParOf" srcId="{8AF36141-738F-4406-A136-C20C6B1E6A8C}" destId="{D29A9F17-A693-4898-8D4B-F7C4F173F68A}" srcOrd="0" destOrd="0" presId="urn:microsoft.com/office/officeart/2005/8/layout/hierarchy4"/>
    <dgm:cxn modelId="{E03B4D61-F91E-4BF5-BBDF-0FBCFD2855EB}" type="presParOf" srcId="{D29A9F17-A693-4898-8D4B-F7C4F173F68A}" destId="{B0728A0F-DB00-4C29-B762-E69410AE6887}" srcOrd="0" destOrd="0" presId="urn:microsoft.com/office/officeart/2005/8/layout/hierarchy4"/>
    <dgm:cxn modelId="{424B3798-7FB1-4FC1-9488-55A6697A74F4}" type="presParOf" srcId="{D29A9F17-A693-4898-8D4B-F7C4F173F68A}" destId="{D87B45F3-F048-44CD-9C67-79E80458B8B6}" srcOrd="1" destOrd="0" presId="urn:microsoft.com/office/officeart/2005/8/layout/hierarchy4"/>
    <dgm:cxn modelId="{A6AD9B91-6E36-48BF-9124-B958CEE94966}" type="presParOf" srcId="{BDA27D5A-8B62-48D7-B427-1C2725A06E0D}" destId="{236DC5EE-EA60-4990-91DF-8B724A6959D9}" srcOrd="3" destOrd="0" presId="urn:microsoft.com/office/officeart/2005/8/layout/hierarchy4"/>
    <dgm:cxn modelId="{50DF4D10-6BFE-441C-9918-D67A96D01D66}" type="presParOf" srcId="{BDA27D5A-8B62-48D7-B427-1C2725A06E0D}" destId="{4E0BC14A-5853-4088-9DAE-F8A3C070C5C2}" srcOrd="4" destOrd="0" presId="urn:microsoft.com/office/officeart/2005/8/layout/hierarchy4"/>
    <dgm:cxn modelId="{31F40BBD-B561-405B-8578-7CE0F7C5890E}" type="presParOf" srcId="{4E0BC14A-5853-4088-9DAE-F8A3C070C5C2}" destId="{7AE6B001-09F2-4497-A48D-907F217D27CF}" srcOrd="0" destOrd="0" presId="urn:microsoft.com/office/officeart/2005/8/layout/hierarchy4"/>
    <dgm:cxn modelId="{06875863-8A56-4331-B865-2B70D4C3BE1E}" type="presParOf" srcId="{4E0BC14A-5853-4088-9DAE-F8A3C070C5C2}" destId="{05115E97-0939-4852-9954-620A0ACC2006}" srcOrd="1" destOrd="0" presId="urn:microsoft.com/office/officeart/2005/8/layout/hierarchy4"/>
    <dgm:cxn modelId="{917E05C5-1C31-4720-A048-8A882CBF761A}" type="presParOf" srcId="{4E0BC14A-5853-4088-9DAE-F8A3C070C5C2}" destId="{955AE046-99F3-4483-ABF0-B3CB80EE35C6}" srcOrd="2" destOrd="0" presId="urn:microsoft.com/office/officeart/2005/8/layout/hierarchy4"/>
    <dgm:cxn modelId="{CC99FA0E-85C3-48E1-9198-BD183C76DF61}" type="presParOf" srcId="{955AE046-99F3-4483-ABF0-B3CB80EE35C6}" destId="{2D853C17-A52A-4081-87FA-7282889DAA2E}" srcOrd="0" destOrd="0" presId="urn:microsoft.com/office/officeart/2005/8/layout/hierarchy4"/>
    <dgm:cxn modelId="{5C39B222-1E9B-4585-9FB5-E3F44A1D40EB}" type="presParOf" srcId="{2D853C17-A52A-4081-87FA-7282889DAA2E}" destId="{53E30563-AE80-40F5-BBB6-2ED72C2C33B3}" srcOrd="0" destOrd="0" presId="urn:microsoft.com/office/officeart/2005/8/layout/hierarchy4"/>
    <dgm:cxn modelId="{5C351661-1D01-405E-B237-C84C89EF009C}" type="presParOf" srcId="{2D853C17-A52A-4081-87FA-7282889DAA2E}" destId="{F7975B18-94F4-4E75-BDDA-0036A699F8B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r>
            <a:rPr lang="en-US" sz="1300" dirty="0"/>
            <a:t>Establish a predetermined </a:t>
          </a:r>
          <a:r>
            <a:rPr lang="en-US" sz="1300" b="1" dirty="0"/>
            <a:t>high rate of pay </a:t>
          </a:r>
          <a:r>
            <a:rPr lang="en-US" sz="1300" dirty="0"/>
            <a:t>for overtime work</a:t>
          </a:r>
          <a:endParaRPr lang="pt-PT" sz="1300" dirty="0"/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Implement 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flexible work hours</a:t>
          </a: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GB" sz="1300" dirty="0">
              <a:cs typeface="Arial" panose="020B0604020202020204" pitchFamily="34" charset="0"/>
            </a:rPr>
            <a:t>support effective </a:t>
          </a:r>
          <a:r>
            <a:rPr lang="en-GB" sz="1300" b="1" dirty="0">
              <a:cs typeface="Arial" panose="020B0604020202020204" pitchFamily="34" charset="0"/>
            </a:rPr>
            <a:t>remote work</a:t>
          </a:r>
          <a:endParaRPr lang="pt-PT" sz="1300" b="1" dirty="0"/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r>
            <a: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Hire 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additional staff </a:t>
          </a:r>
          <a:r>
            <a:rPr lang="en-US" sz="1300" b="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and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redistribute workloads </a:t>
          </a:r>
          <a:r>
            <a: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among employees</a:t>
          </a:r>
          <a:r>
            <a:rPr lang="en-US" sz="1300" b="1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endParaRPr lang="pt-PT" sz="1300" dirty="0"/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119682FB-814F-406D-8423-8CE013AEDCC1}">
      <dgm:prSet phldrT="[Texto]" custT="1"/>
      <dgm:spPr/>
      <dgm:t>
        <a:bodyPr/>
        <a:lstStyle/>
        <a:p>
          <a:r>
            <a:rPr lang="en-US" sz="1300" b="1" dirty="0">
              <a:cs typeface="Arial" panose="020B0604020202020204" pitchFamily="34" charset="0"/>
            </a:rPr>
            <a:t>Satellite offices </a:t>
          </a:r>
          <a:r>
            <a:rPr lang="en-US" sz="1300" dirty="0">
              <a:cs typeface="Arial" panose="020B0604020202020204" pitchFamily="34" charset="0"/>
            </a:rPr>
            <a:t>near employee housing clusters</a:t>
          </a:r>
          <a:endParaRPr lang="pt-PT" sz="1300" dirty="0"/>
        </a:p>
      </dgm:t>
    </dgm:pt>
    <dgm:pt modelId="{39BDBF18-B069-40C5-A4E8-6F4732C997AF}" type="parTrans" cxnId="{2ADF8352-0D1F-4341-8585-CE6AE349358A}">
      <dgm:prSet/>
      <dgm:spPr/>
      <dgm:t>
        <a:bodyPr/>
        <a:lstStyle/>
        <a:p>
          <a:endParaRPr lang="pt-PT"/>
        </a:p>
      </dgm:t>
    </dgm:pt>
    <dgm:pt modelId="{8F83D59E-F810-4111-830F-61FCDBE438C9}" type="sibTrans" cxnId="{2ADF8352-0D1F-4341-8585-CE6AE349358A}">
      <dgm:prSet/>
      <dgm:spPr/>
      <dgm:t>
        <a:bodyPr/>
        <a:lstStyle/>
        <a:p>
          <a:endParaRPr lang="pt-PT"/>
        </a:p>
      </dgm:t>
    </dgm:pt>
    <dgm:pt modelId="{41802EB4-DC81-4544-8B88-156D0223777D}">
      <dgm:prSet phldrT="[Texto]" custT="1"/>
      <dgm:spPr/>
      <dgm:t>
        <a:bodyPr/>
        <a:lstStyle/>
        <a:p>
          <a:r>
            <a:rPr lang="en-GB" sz="1300" dirty="0">
              <a:cs typeface="Arial" panose="020B0604020202020204" pitchFamily="34" charset="0"/>
            </a:rPr>
            <a:t>Conduct regular </a:t>
          </a:r>
          <a:r>
            <a:rPr lang="en-GB" sz="1300" b="1" dirty="0">
              <a:cs typeface="Arial" panose="020B0604020202020204" pitchFamily="34" charset="0"/>
            </a:rPr>
            <a:t>exit surveys</a:t>
          </a:r>
          <a:endParaRPr lang="en-US" sz="1300" dirty="0"/>
        </a:p>
        <a:p>
          <a:endParaRPr lang="pt-PT" sz="1200" dirty="0"/>
        </a:p>
      </dgm:t>
    </dgm:pt>
    <dgm:pt modelId="{7A418A0F-2588-4AC6-B72C-294610551847}" type="parTrans" cxnId="{2EF8C77F-41B0-440C-A23D-064A07C896B4}">
      <dgm:prSet/>
      <dgm:spPr/>
      <dgm:t>
        <a:bodyPr/>
        <a:lstStyle/>
        <a:p>
          <a:endParaRPr lang="pt-PT"/>
        </a:p>
      </dgm:t>
    </dgm:pt>
    <dgm:pt modelId="{9020272A-D35F-47A1-896F-4357FFB44391}" type="sibTrans" cxnId="{2EF8C77F-41B0-440C-A23D-064A07C896B4}">
      <dgm:prSet/>
      <dgm:spPr/>
      <dgm:t>
        <a:bodyPr/>
        <a:lstStyle/>
        <a:p>
          <a:endParaRPr lang="pt-PT"/>
        </a:p>
      </dgm:t>
    </dgm:pt>
    <dgm:pt modelId="{1D929DE2-6951-4469-AE49-06957D17A5E7}">
      <dgm:prSet phldrT="[Texto]" custT="1"/>
      <dgm:spPr/>
      <dgm:t>
        <a:bodyPr/>
        <a:lstStyle/>
        <a:p>
          <a:pPr>
            <a:buNone/>
          </a:pPr>
          <a:r>
            <a:rPr lang="en-GB" sz="1300" dirty="0">
              <a:cs typeface="Arial" panose="020B0604020202020204" pitchFamily="34" charset="0"/>
            </a:rPr>
            <a:t>Provide </a:t>
          </a:r>
          <a:r>
            <a:rPr lang="en-GB" sz="1300" b="1" dirty="0">
              <a:cs typeface="Arial" panose="020B0604020202020204" pitchFamily="34" charset="0"/>
            </a:rPr>
            <a:t>transportation assistance</a:t>
          </a:r>
          <a:endParaRPr lang="pt-PT" sz="1300" dirty="0"/>
        </a:p>
      </dgm:t>
    </dgm:pt>
    <dgm:pt modelId="{0C0A74B9-7089-474E-887A-C6A05F00CE06}" type="parTrans" cxnId="{C993701B-8D88-49B0-A53B-DFEA698E196E}">
      <dgm:prSet/>
      <dgm:spPr/>
      <dgm:t>
        <a:bodyPr/>
        <a:lstStyle/>
        <a:p>
          <a:endParaRPr lang="pt-PT"/>
        </a:p>
      </dgm:t>
    </dgm:pt>
    <dgm:pt modelId="{AC34313D-222F-478D-8DD3-35CA5882402D}" type="sibTrans" cxnId="{C993701B-8D88-49B0-A53B-DFEA698E196E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654A7006-690A-4D55-8824-3FBF3792E967}" type="pres">
      <dgm:prSet presAssocID="{6133DE8E-EC74-4F70-8AC7-C8C7CD57B504}" presName="thickLine" presStyleLbl="alignNode1" presStyleIdx="0" presStyleCnt="6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0" presStyleCnt="6" custScaleY="133888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1" presStyleCnt="6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1" presStyleCnt="6" custScaleY="133783"/>
      <dgm:spPr/>
    </dgm:pt>
    <dgm:pt modelId="{B2256112-1FB9-4A55-97CD-92772F338840}" type="pres">
      <dgm:prSet presAssocID="{43B1A45A-036B-49C9-802D-3473AB96F0FA}" presName="vert1" presStyleCnt="0"/>
      <dgm:spPr/>
    </dgm:pt>
    <dgm:pt modelId="{07D2B249-544F-4215-8DE1-487E0FDD9EFB}" type="pres">
      <dgm:prSet presAssocID="{6CC9177D-DE68-469A-96A8-14A230520B75}" presName="thickLine" presStyleLbl="alignNode1" presStyleIdx="2" presStyleCnt="6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2" presStyleCnt="6" custScaleY="134470"/>
      <dgm:spPr/>
    </dgm:pt>
    <dgm:pt modelId="{5274978D-19F1-4A2E-8584-EFD106EE022A}" type="pres">
      <dgm:prSet presAssocID="{6CC9177D-DE68-469A-96A8-14A230520B75}" presName="vert1" presStyleCnt="0"/>
      <dgm:spPr/>
    </dgm:pt>
    <dgm:pt modelId="{02031FB9-B5CC-431F-B8BD-B01AA9A27C0F}" type="pres">
      <dgm:prSet presAssocID="{1D929DE2-6951-4469-AE49-06957D17A5E7}" presName="thickLine" presStyleLbl="alignNode1" presStyleIdx="3" presStyleCnt="6"/>
      <dgm:spPr/>
    </dgm:pt>
    <dgm:pt modelId="{808CD67B-AE79-4223-91F8-0614D4E26CE4}" type="pres">
      <dgm:prSet presAssocID="{1D929DE2-6951-4469-AE49-06957D17A5E7}" presName="horz1" presStyleCnt="0"/>
      <dgm:spPr/>
    </dgm:pt>
    <dgm:pt modelId="{974A473B-1442-4837-B573-093B435A568A}" type="pres">
      <dgm:prSet presAssocID="{1D929DE2-6951-4469-AE49-06957D17A5E7}" presName="tx1" presStyleLbl="revTx" presStyleIdx="3" presStyleCnt="6" custScaleY="80705"/>
      <dgm:spPr/>
    </dgm:pt>
    <dgm:pt modelId="{D109A55C-D8CC-4D4F-B0B2-7559EE1653C2}" type="pres">
      <dgm:prSet presAssocID="{1D929DE2-6951-4469-AE49-06957D17A5E7}" presName="vert1" presStyleCnt="0"/>
      <dgm:spPr/>
    </dgm:pt>
    <dgm:pt modelId="{988BF21E-8738-4DB2-B15F-4353C708DA3A}" type="pres">
      <dgm:prSet presAssocID="{119682FB-814F-406D-8423-8CE013AEDCC1}" presName="thickLine" presStyleLbl="alignNode1" presStyleIdx="4" presStyleCnt="6"/>
      <dgm:spPr/>
    </dgm:pt>
    <dgm:pt modelId="{A76934B4-AF87-4F6C-B4F4-6B7C10638F6D}" type="pres">
      <dgm:prSet presAssocID="{119682FB-814F-406D-8423-8CE013AEDCC1}" presName="horz1" presStyleCnt="0"/>
      <dgm:spPr/>
    </dgm:pt>
    <dgm:pt modelId="{2D54FDF7-8119-48D0-A182-4CCDD69F0642}" type="pres">
      <dgm:prSet presAssocID="{119682FB-814F-406D-8423-8CE013AEDCC1}" presName="tx1" presStyleLbl="revTx" presStyleIdx="4" presStyleCnt="6" custScaleY="130062"/>
      <dgm:spPr/>
    </dgm:pt>
    <dgm:pt modelId="{1D0A8EAA-41DD-4DA7-B680-7EFEC719B258}" type="pres">
      <dgm:prSet presAssocID="{119682FB-814F-406D-8423-8CE013AEDCC1}" presName="vert1" presStyleCnt="0"/>
      <dgm:spPr/>
    </dgm:pt>
    <dgm:pt modelId="{61A36858-55CC-4016-B32C-28705F3DB712}" type="pres">
      <dgm:prSet presAssocID="{41802EB4-DC81-4544-8B88-156D0223777D}" presName="thickLine" presStyleLbl="alignNode1" presStyleIdx="5" presStyleCnt="6"/>
      <dgm:spPr/>
    </dgm:pt>
    <dgm:pt modelId="{EA2B4EB5-B0EA-4718-9240-932BA0954C0C}" type="pres">
      <dgm:prSet presAssocID="{41802EB4-DC81-4544-8B88-156D0223777D}" presName="horz1" presStyleCnt="0"/>
      <dgm:spPr/>
    </dgm:pt>
    <dgm:pt modelId="{30DF8FFD-6AC8-4746-BF70-D68CF7FFF271}" type="pres">
      <dgm:prSet presAssocID="{41802EB4-DC81-4544-8B88-156D0223777D}" presName="tx1" presStyleLbl="revTx" presStyleIdx="5" presStyleCnt="6"/>
      <dgm:spPr/>
    </dgm:pt>
    <dgm:pt modelId="{150CBE2C-84A4-4449-8A38-EFA912591F0A}" type="pres">
      <dgm:prSet presAssocID="{41802EB4-DC81-4544-8B88-156D0223777D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1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0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2" destOrd="0" parTransId="{9599E388-49BA-47F9-8E58-EE71E05F585C}" sibTransId="{6D94AD63-937B-467E-91AC-67491B00A58D}"/>
    <dgm:cxn modelId="{CDFCD91A-91F0-48CE-8220-A7226548ED83}" type="presOf" srcId="{119682FB-814F-406D-8423-8CE013AEDCC1}" destId="{2D54FDF7-8119-48D0-A182-4CCDD69F0642}" srcOrd="0" destOrd="0" presId="urn:microsoft.com/office/officeart/2008/layout/LinedList"/>
    <dgm:cxn modelId="{C993701B-8D88-49B0-A53B-DFEA698E196E}" srcId="{B86AFF27-659F-41CE-ACC3-638EB79A9320}" destId="{1D929DE2-6951-4469-AE49-06957D17A5E7}" srcOrd="3" destOrd="0" parTransId="{0C0A74B9-7089-474E-887A-C6A05F00CE06}" sibTransId="{AC34313D-222F-478D-8DD3-35CA5882402D}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A988CF71-790E-453A-BC48-690DA6405FE3}" type="presOf" srcId="{41802EB4-DC81-4544-8B88-156D0223777D}" destId="{30DF8FFD-6AC8-4746-BF70-D68CF7FFF271}" srcOrd="0" destOrd="0" presId="urn:microsoft.com/office/officeart/2008/layout/LinedList"/>
    <dgm:cxn modelId="{2ADF8352-0D1F-4341-8585-CE6AE349358A}" srcId="{B86AFF27-659F-41CE-ACC3-638EB79A9320}" destId="{119682FB-814F-406D-8423-8CE013AEDCC1}" srcOrd="4" destOrd="0" parTransId="{39BDBF18-B069-40C5-A4E8-6F4732C997AF}" sibTransId="{8F83D59E-F810-4111-830F-61FCDBE438C9}"/>
    <dgm:cxn modelId="{2EF8C77F-41B0-440C-A23D-064A07C896B4}" srcId="{B86AFF27-659F-41CE-ACC3-638EB79A9320}" destId="{41802EB4-DC81-4544-8B88-156D0223777D}" srcOrd="5" destOrd="0" parTransId="{7A418A0F-2588-4AC6-B72C-294610551847}" sibTransId="{9020272A-D35F-47A1-896F-4357FFB44391}"/>
    <dgm:cxn modelId="{7269C0C3-6727-4779-8ACA-36CDBE6EEF29}" type="presOf" srcId="{1D929DE2-6951-4469-AE49-06957D17A5E7}" destId="{974A473B-1442-4837-B573-093B435A568A}" srcOrd="0" destOrd="0" presId="urn:microsoft.com/office/officeart/2008/layout/LinedList"/>
    <dgm:cxn modelId="{90A04095-44CA-485A-81CD-9503DCAB8A98}" type="presParOf" srcId="{34CF23D8-DF49-4C8A-82DE-F21936E7C95D}" destId="{654A7006-690A-4D55-8824-3FBF3792E967}" srcOrd="0" destOrd="0" presId="urn:microsoft.com/office/officeart/2008/layout/LinedList"/>
    <dgm:cxn modelId="{902D62C9-12A6-4711-A0D4-407107B6C9E8}" type="presParOf" srcId="{34CF23D8-DF49-4C8A-82DE-F21936E7C95D}" destId="{91FB3CAD-8836-4455-B261-EB563E3124A3}" srcOrd="1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2" destOrd="0" presId="urn:microsoft.com/office/officeart/2008/layout/LinedList"/>
    <dgm:cxn modelId="{5F17BA8A-D31A-4C0A-A23C-0E8992B4E491}" type="presParOf" srcId="{34CF23D8-DF49-4C8A-82DE-F21936E7C95D}" destId="{AFEB1B51-DAB1-4568-B448-25FA4D59D748}" srcOrd="3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719D128E-5A01-4853-AF2E-5CD348E37268}" type="presParOf" srcId="{34CF23D8-DF49-4C8A-82DE-F21936E7C95D}" destId="{07D2B249-544F-4215-8DE1-487E0FDD9EFB}" srcOrd="4" destOrd="0" presId="urn:microsoft.com/office/officeart/2008/layout/LinedList"/>
    <dgm:cxn modelId="{07860FDF-842C-41DF-8372-3DDB4366ADE6}" type="presParOf" srcId="{34CF23D8-DF49-4C8A-82DE-F21936E7C95D}" destId="{42C101B8-10C0-4E40-8487-9BC2E777CE82}" srcOrd="5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  <dgm:cxn modelId="{80FD5EA7-BAC3-4573-B5B3-9D968BD04CA4}" type="presParOf" srcId="{34CF23D8-DF49-4C8A-82DE-F21936E7C95D}" destId="{02031FB9-B5CC-431F-B8BD-B01AA9A27C0F}" srcOrd="6" destOrd="0" presId="urn:microsoft.com/office/officeart/2008/layout/LinedList"/>
    <dgm:cxn modelId="{E90DF163-975A-4B16-9F8D-F21078157382}" type="presParOf" srcId="{34CF23D8-DF49-4C8A-82DE-F21936E7C95D}" destId="{808CD67B-AE79-4223-91F8-0614D4E26CE4}" srcOrd="7" destOrd="0" presId="urn:microsoft.com/office/officeart/2008/layout/LinedList"/>
    <dgm:cxn modelId="{67CDA948-576E-4E1A-A02B-20FB6D51C68E}" type="presParOf" srcId="{808CD67B-AE79-4223-91F8-0614D4E26CE4}" destId="{974A473B-1442-4837-B573-093B435A568A}" srcOrd="0" destOrd="0" presId="urn:microsoft.com/office/officeart/2008/layout/LinedList"/>
    <dgm:cxn modelId="{227D5108-E88E-48D8-BCED-AC23054AB190}" type="presParOf" srcId="{808CD67B-AE79-4223-91F8-0614D4E26CE4}" destId="{D109A55C-D8CC-4D4F-B0B2-7559EE1653C2}" srcOrd="1" destOrd="0" presId="urn:microsoft.com/office/officeart/2008/layout/LinedList"/>
    <dgm:cxn modelId="{5F10E761-C859-4B12-9EA4-CA46D32E75D5}" type="presParOf" srcId="{34CF23D8-DF49-4C8A-82DE-F21936E7C95D}" destId="{988BF21E-8738-4DB2-B15F-4353C708DA3A}" srcOrd="8" destOrd="0" presId="urn:microsoft.com/office/officeart/2008/layout/LinedList"/>
    <dgm:cxn modelId="{3F9FEC2A-EE73-4551-8B09-2931387D3E20}" type="presParOf" srcId="{34CF23D8-DF49-4C8A-82DE-F21936E7C95D}" destId="{A76934B4-AF87-4F6C-B4F4-6B7C10638F6D}" srcOrd="9" destOrd="0" presId="urn:microsoft.com/office/officeart/2008/layout/LinedList"/>
    <dgm:cxn modelId="{C1CD463F-B3F6-44FC-ADD5-6A690C43CA48}" type="presParOf" srcId="{A76934B4-AF87-4F6C-B4F4-6B7C10638F6D}" destId="{2D54FDF7-8119-48D0-A182-4CCDD69F0642}" srcOrd="0" destOrd="0" presId="urn:microsoft.com/office/officeart/2008/layout/LinedList"/>
    <dgm:cxn modelId="{4DE6C0FF-0995-46C9-AB8F-A27EF3B15A75}" type="presParOf" srcId="{A76934B4-AF87-4F6C-B4F4-6B7C10638F6D}" destId="{1D0A8EAA-41DD-4DA7-B680-7EFEC719B258}" srcOrd="1" destOrd="0" presId="urn:microsoft.com/office/officeart/2008/layout/LinedList"/>
    <dgm:cxn modelId="{C794AA79-218C-4898-A76B-AF76B46B9A95}" type="presParOf" srcId="{34CF23D8-DF49-4C8A-82DE-F21936E7C95D}" destId="{61A36858-55CC-4016-B32C-28705F3DB712}" srcOrd="10" destOrd="0" presId="urn:microsoft.com/office/officeart/2008/layout/LinedList"/>
    <dgm:cxn modelId="{897E204E-33B3-4FA7-9F33-C3325618E7F4}" type="presParOf" srcId="{34CF23D8-DF49-4C8A-82DE-F21936E7C95D}" destId="{EA2B4EB5-B0EA-4718-9240-932BA0954C0C}" srcOrd="11" destOrd="0" presId="urn:microsoft.com/office/officeart/2008/layout/LinedList"/>
    <dgm:cxn modelId="{7E566CCE-3A16-4810-8AFF-DD73F0EED87F}" type="presParOf" srcId="{EA2B4EB5-B0EA-4718-9240-932BA0954C0C}" destId="{30DF8FFD-6AC8-4746-BF70-D68CF7FFF271}" srcOrd="0" destOrd="0" presId="urn:microsoft.com/office/officeart/2008/layout/LinedList"/>
    <dgm:cxn modelId="{D5CFF158-D3BF-4651-A56B-74E57ED4DBDE}" type="presParOf" srcId="{EA2B4EB5-B0EA-4718-9240-932BA0954C0C}" destId="{150CBE2C-84A4-4449-8A38-EFA912591F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5491D44-A0A8-4C01-A803-9B9237ABD6B2}">
      <dgm:prSet phldrT="[Texto]" custT="1"/>
      <dgm:spPr/>
      <dgm:t>
        <a:bodyPr/>
        <a:lstStyle/>
        <a:p>
          <a:pPr algn="l"/>
          <a:r>
            <a:rPr lang="en-GB" sz="1300" dirty="0">
              <a:latin typeface="+mn-lt"/>
              <a:cs typeface="Arial" panose="020B0604020202020204" pitchFamily="34" charset="0"/>
            </a:rPr>
            <a:t>Salaries according to the industry benchmarks</a:t>
          </a:r>
          <a:endParaRPr lang="pt-PT" sz="1300" dirty="0">
            <a:latin typeface="+mn-lt"/>
          </a:endParaRPr>
        </a:p>
      </dgm:t>
    </dgm:pt>
    <dgm:pt modelId="{D471ABB4-8B7F-44BA-A0B2-7A58F9C6E50A}" type="parTrans" cxnId="{AAB580BC-9A61-4200-926F-322D7469B24F}">
      <dgm:prSet/>
      <dgm:spPr/>
      <dgm:t>
        <a:bodyPr/>
        <a:lstStyle/>
        <a:p>
          <a:endParaRPr lang="pt-PT"/>
        </a:p>
      </dgm:t>
    </dgm:pt>
    <dgm:pt modelId="{42E3AFE9-ADFA-4B65-A149-961A6D8E610F}" type="sibTrans" cxnId="{AAB580BC-9A61-4200-926F-322D7469B24F}">
      <dgm:prSet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pPr algn="l"/>
          <a:r>
            <a:rPr lang="en-GB" sz="1300" b="1" dirty="0">
              <a:latin typeface="+mn-lt"/>
            </a:rPr>
            <a:t>Medical</a:t>
          </a:r>
          <a:r>
            <a:rPr lang="en-GB" sz="1300" dirty="0">
              <a:latin typeface="+mn-lt"/>
            </a:rPr>
            <a:t> Insurance and </a:t>
          </a:r>
          <a:r>
            <a:rPr lang="en-GB" sz="1300" b="1" dirty="0">
              <a:latin typeface="+mn-lt"/>
            </a:rPr>
            <a:t>Education</a:t>
          </a:r>
          <a:r>
            <a:rPr lang="en-GB" sz="1300" dirty="0">
              <a:latin typeface="+mn-lt"/>
            </a:rPr>
            <a:t> incentives</a:t>
          </a:r>
          <a:endParaRPr lang="pt-PT" sz="1300" dirty="0">
            <a:latin typeface="+mn-lt"/>
          </a:endParaRPr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pPr algn="l"/>
          <a:r>
            <a:rPr lang="en-US" sz="13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Improve </a:t>
          </a:r>
          <a:r>
            <a:rPr lang="en-US" sz="13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Incentives</a:t>
          </a:r>
          <a:r>
            <a:rPr lang="en-US" sz="1300" b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US" sz="13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Bonuses</a:t>
          </a:r>
          <a:endParaRPr lang="pt-PT" sz="1300" b="1" dirty="0">
            <a:latin typeface="+mn-lt"/>
          </a:endParaRPr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pPr algn="l"/>
          <a:r>
            <a:rPr lang="en-GB" sz="13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Clear Career Planning and </a:t>
          </a:r>
          <a:r>
            <a:rPr lang="en-GB" sz="13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Salary Revision</a:t>
          </a:r>
          <a:endParaRPr lang="pt-PT" sz="1300" b="1" dirty="0">
            <a:latin typeface="+mn-lt"/>
          </a:endParaRPr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53A9637E-8BB4-4391-AE1B-C18D8C3F7A5A}">
      <dgm:prSet phldrT="[Texto]" custT="1"/>
      <dgm:spPr/>
      <dgm:t>
        <a:bodyPr/>
        <a:lstStyle/>
        <a:p>
          <a:pPr algn="l"/>
          <a:r>
            <a:rPr lang="en-GB" sz="1300" b="1" dirty="0">
              <a:latin typeface="+mn-lt"/>
            </a:rPr>
            <a:t>Retirement</a:t>
          </a:r>
          <a:r>
            <a:rPr lang="en-GB" sz="1300" dirty="0">
              <a:latin typeface="+mn-lt"/>
            </a:rPr>
            <a:t> Savings Account </a:t>
          </a:r>
          <a:endParaRPr lang="pt-PT" sz="1300" dirty="0">
            <a:latin typeface="+mn-lt"/>
          </a:endParaRPr>
        </a:p>
      </dgm:t>
    </dgm:pt>
    <dgm:pt modelId="{F1A39217-8C39-4EF7-8A6D-A3D4D6D8338F}" type="parTrans" cxnId="{5DC79DF5-95C5-407C-A9C6-61468E32DB67}">
      <dgm:prSet/>
      <dgm:spPr/>
      <dgm:t>
        <a:bodyPr/>
        <a:lstStyle/>
        <a:p>
          <a:endParaRPr lang="pt-PT"/>
        </a:p>
      </dgm:t>
    </dgm:pt>
    <dgm:pt modelId="{E455B4EA-E3F4-4A2A-9FC8-762829F6E2D8}" type="sibTrans" cxnId="{5DC79DF5-95C5-407C-A9C6-61468E32DB67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B7662C2D-3036-4751-94BF-C2771D28C710}" type="pres">
      <dgm:prSet presAssocID="{35491D44-A0A8-4C01-A803-9B9237ABD6B2}" presName="thickLine" presStyleLbl="alignNode1" presStyleIdx="0" presStyleCnt="5"/>
      <dgm:spPr/>
    </dgm:pt>
    <dgm:pt modelId="{0EE7E1F7-DFCA-4AD1-95F3-A77968522103}" type="pres">
      <dgm:prSet presAssocID="{35491D44-A0A8-4C01-A803-9B9237ABD6B2}" presName="horz1" presStyleCnt="0"/>
      <dgm:spPr/>
    </dgm:pt>
    <dgm:pt modelId="{10F2B4C3-8AE5-4825-A537-DD725A71444D}" type="pres">
      <dgm:prSet presAssocID="{35491D44-A0A8-4C01-A803-9B9237ABD6B2}" presName="tx1" presStyleLbl="revTx" presStyleIdx="0" presStyleCnt="5" custScaleY="81698"/>
      <dgm:spPr/>
    </dgm:pt>
    <dgm:pt modelId="{CD0AFCE8-DF68-4925-83B6-4963DE8619CA}" type="pres">
      <dgm:prSet presAssocID="{35491D44-A0A8-4C01-A803-9B9237ABD6B2}" presName="vert1" presStyleCnt="0"/>
      <dgm:spPr/>
    </dgm:pt>
    <dgm:pt modelId="{654A7006-690A-4D55-8824-3FBF3792E967}" type="pres">
      <dgm:prSet presAssocID="{6133DE8E-EC74-4F70-8AC7-C8C7CD57B504}" presName="thickLine" presStyleLbl="alignNode1" presStyleIdx="1" presStyleCnt="5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1" presStyleCnt="5" custScaleY="52393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2" presStyleCnt="5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2" presStyleCnt="5" custScaleY="53584"/>
      <dgm:spPr/>
    </dgm:pt>
    <dgm:pt modelId="{B2256112-1FB9-4A55-97CD-92772F338840}" type="pres">
      <dgm:prSet presAssocID="{43B1A45A-036B-49C9-802D-3473AB96F0FA}" presName="vert1" presStyleCnt="0"/>
      <dgm:spPr/>
    </dgm:pt>
    <dgm:pt modelId="{B96D152E-7831-4499-B8F7-6E28DCEAB19E}" type="pres">
      <dgm:prSet presAssocID="{53A9637E-8BB4-4391-AE1B-C18D8C3F7A5A}" presName="thickLine" presStyleLbl="alignNode1" presStyleIdx="3" presStyleCnt="5"/>
      <dgm:spPr/>
    </dgm:pt>
    <dgm:pt modelId="{44C73EEF-7B5B-4684-B5AF-BD67ECD59566}" type="pres">
      <dgm:prSet presAssocID="{53A9637E-8BB4-4391-AE1B-C18D8C3F7A5A}" presName="horz1" presStyleCnt="0"/>
      <dgm:spPr/>
    </dgm:pt>
    <dgm:pt modelId="{6AC62D41-6AA9-4F02-8005-1BEAF6841719}" type="pres">
      <dgm:prSet presAssocID="{53A9637E-8BB4-4391-AE1B-C18D8C3F7A5A}" presName="tx1" presStyleLbl="revTx" presStyleIdx="3" presStyleCnt="5" custScaleY="54606"/>
      <dgm:spPr/>
    </dgm:pt>
    <dgm:pt modelId="{EA04738A-C774-475B-98A1-FCCEB08200BF}" type="pres">
      <dgm:prSet presAssocID="{53A9637E-8BB4-4391-AE1B-C18D8C3F7A5A}" presName="vert1" presStyleCnt="0"/>
      <dgm:spPr/>
    </dgm:pt>
    <dgm:pt modelId="{07D2B249-544F-4215-8DE1-487E0FDD9EFB}" type="pres">
      <dgm:prSet presAssocID="{6CC9177D-DE68-469A-96A8-14A230520B75}" presName="thickLine" presStyleLbl="alignNode1" presStyleIdx="4" presStyleCnt="5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4" presStyleCnt="5"/>
      <dgm:spPr/>
    </dgm:pt>
    <dgm:pt modelId="{5274978D-19F1-4A2E-8584-EFD106EE022A}" type="pres">
      <dgm:prSet presAssocID="{6CC9177D-DE68-469A-96A8-14A230520B75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2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1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4" destOrd="0" parTransId="{9599E388-49BA-47F9-8E58-EE71E05F585C}" sibTransId="{6D94AD63-937B-467E-91AC-67491B00A58D}"/>
    <dgm:cxn modelId="{08CF051D-71D4-432D-9232-2C0ADB603679}" type="presOf" srcId="{53A9637E-8BB4-4391-AE1B-C18D8C3F7A5A}" destId="{6AC62D41-6AA9-4F02-8005-1BEAF6841719}" srcOrd="0" destOrd="0" presId="urn:microsoft.com/office/officeart/2008/layout/LinedList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515A2B8F-AB03-4EB2-839E-27828E1E7D93}" type="presOf" srcId="{35491D44-A0A8-4C01-A803-9B9237ABD6B2}" destId="{10F2B4C3-8AE5-4825-A537-DD725A71444D}" srcOrd="0" destOrd="0" presId="urn:microsoft.com/office/officeart/2008/layout/LinedList"/>
    <dgm:cxn modelId="{AAB580BC-9A61-4200-926F-322D7469B24F}" srcId="{B86AFF27-659F-41CE-ACC3-638EB79A9320}" destId="{35491D44-A0A8-4C01-A803-9B9237ABD6B2}" srcOrd="0" destOrd="0" parTransId="{D471ABB4-8B7F-44BA-A0B2-7A58F9C6E50A}" sibTransId="{42E3AFE9-ADFA-4B65-A149-961A6D8E610F}"/>
    <dgm:cxn modelId="{5DC79DF5-95C5-407C-A9C6-61468E32DB67}" srcId="{B86AFF27-659F-41CE-ACC3-638EB79A9320}" destId="{53A9637E-8BB4-4391-AE1B-C18D8C3F7A5A}" srcOrd="3" destOrd="0" parTransId="{F1A39217-8C39-4EF7-8A6D-A3D4D6D8338F}" sibTransId="{E455B4EA-E3F4-4A2A-9FC8-762829F6E2D8}"/>
    <dgm:cxn modelId="{FDC5BE0D-0A23-4FA5-A1CC-81E123792049}" type="presParOf" srcId="{34CF23D8-DF49-4C8A-82DE-F21936E7C95D}" destId="{B7662C2D-3036-4751-94BF-C2771D28C710}" srcOrd="0" destOrd="0" presId="urn:microsoft.com/office/officeart/2008/layout/LinedList"/>
    <dgm:cxn modelId="{190C46C0-F75B-4CBF-AB97-A19DC2432F61}" type="presParOf" srcId="{34CF23D8-DF49-4C8A-82DE-F21936E7C95D}" destId="{0EE7E1F7-DFCA-4AD1-95F3-A77968522103}" srcOrd="1" destOrd="0" presId="urn:microsoft.com/office/officeart/2008/layout/LinedList"/>
    <dgm:cxn modelId="{1BFB74A1-F527-4F2D-A498-DB76DB3AA733}" type="presParOf" srcId="{0EE7E1F7-DFCA-4AD1-95F3-A77968522103}" destId="{10F2B4C3-8AE5-4825-A537-DD725A71444D}" srcOrd="0" destOrd="0" presId="urn:microsoft.com/office/officeart/2008/layout/LinedList"/>
    <dgm:cxn modelId="{9C9386A0-BD4A-42D1-AAAD-8BA76DB4B6A2}" type="presParOf" srcId="{0EE7E1F7-DFCA-4AD1-95F3-A77968522103}" destId="{CD0AFCE8-DF68-4925-83B6-4963DE8619CA}" srcOrd="1" destOrd="0" presId="urn:microsoft.com/office/officeart/2008/layout/LinedList"/>
    <dgm:cxn modelId="{90A04095-44CA-485A-81CD-9503DCAB8A98}" type="presParOf" srcId="{34CF23D8-DF49-4C8A-82DE-F21936E7C95D}" destId="{654A7006-690A-4D55-8824-3FBF3792E967}" srcOrd="2" destOrd="0" presId="urn:microsoft.com/office/officeart/2008/layout/LinedList"/>
    <dgm:cxn modelId="{902D62C9-12A6-4711-A0D4-407107B6C9E8}" type="presParOf" srcId="{34CF23D8-DF49-4C8A-82DE-F21936E7C95D}" destId="{91FB3CAD-8836-4455-B261-EB563E3124A3}" srcOrd="3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4" destOrd="0" presId="urn:microsoft.com/office/officeart/2008/layout/LinedList"/>
    <dgm:cxn modelId="{5F17BA8A-D31A-4C0A-A23C-0E8992B4E491}" type="presParOf" srcId="{34CF23D8-DF49-4C8A-82DE-F21936E7C95D}" destId="{AFEB1B51-DAB1-4568-B448-25FA4D59D748}" srcOrd="5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A765D82C-FA83-42EE-9E5C-7E162F5666BE}" type="presParOf" srcId="{34CF23D8-DF49-4C8A-82DE-F21936E7C95D}" destId="{B96D152E-7831-4499-B8F7-6E28DCEAB19E}" srcOrd="6" destOrd="0" presId="urn:microsoft.com/office/officeart/2008/layout/LinedList"/>
    <dgm:cxn modelId="{FF3070E0-6DF9-439F-AA56-0CD8DFD33E20}" type="presParOf" srcId="{34CF23D8-DF49-4C8A-82DE-F21936E7C95D}" destId="{44C73EEF-7B5B-4684-B5AF-BD67ECD59566}" srcOrd="7" destOrd="0" presId="urn:microsoft.com/office/officeart/2008/layout/LinedList"/>
    <dgm:cxn modelId="{1A3A51D8-F7CC-4BD6-BF7E-D18282556124}" type="presParOf" srcId="{44C73EEF-7B5B-4684-B5AF-BD67ECD59566}" destId="{6AC62D41-6AA9-4F02-8005-1BEAF6841719}" srcOrd="0" destOrd="0" presId="urn:microsoft.com/office/officeart/2008/layout/LinedList"/>
    <dgm:cxn modelId="{F612115E-4737-49B9-AB38-8C9F734E5E27}" type="presParOf" srcId="{44C73EEF-7B5B-4684-B5AF-BD67ECD59566}" destId="{EA04738A-C774-475B-98A1-FCCEB08200BF}" srcOrd="1" destOrd="0" presId="urn:microsoft.com/office/officeart/2008/layout/LinedList"/>
    <dgm:cxn modelId="{719D128E-5A01-4853-AF2E-5CD348E37268}" type="presParOf" srcId="{34CF23D8-DF49-4C8A-82DE-F21936E7C95D}" destId="{07D2B249-544F-4215-8DE1-487E0FDD9EFB}" srcOrd="8" destOrd="0" presId="urn:microsoft.com/office/officeart/2008/layout/LinedList"/>
    <dgm:cxn modelId="{07860FDF-842C-41DF-8372-3DDB4366ADE6}" type="presParOf" srcId="{34CF23D8-DF49-4C8A-82DE-F21936E7C95D}" destId="{42C101B8-10C0-4E40-8487-9BC2E777CE82}" srcOrd="9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6AFF27-659F-41CE-ACC3-638EB79A9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5491D44-A0A8-4C01-A803-9B9237ABD6B2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Implement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mentorship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development 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programs</a:t>
          </a:r>
          <a:endParaRPr lang="pt-PT" sz="1300" dirty="0">
            <a:latin typeface="+mn-lt"/>
          </a:endParaRPr>
        </a:p>
      </dgm:t>
    </dgm:pt>
    <dgm:pt modelId="{D471ABB4-8B7F-44BA-A0B2-7A58F9C6E50A}" type="parTrans" cxnId="{AAB580BC-9A61-4200-926F-322D7469B24F}">
      <dgm:prSet/>
      <dgm:spPr/>
      <dgm:t>
        <a:bodyPr/>
        <a:lstStyle/>
        <a:p>
          <a:endParaRPr lang="pt-PT"/>
        </a:p>
      </dgm:t>
    </dgm:pt>
    <dgm:pt modelId="{42E3AFE9-ADFA-4B65-A149-961A6D8E610F}" type="sibTrans" cxnId="{AAB580BC-9A61-4200-926F-322D7469B24F}">
      <dgm:prSet/>
      <dgm:spPr/>
      <dgm:t>
        <a:bodyPr/>
        <a:lstStyle/>
        <a:p>
          <a:endParaRPr lang="pt-PT"/>
        </a:p>
      </dgm:t>
    </dgm:pt>
    <dgm:pt modelId="{6CC9177D-DE68-469A-96A8-14A230520B75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Act preventively before they reach the average age of leaving, conducting regular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satisfaction surveys</a:t>
          </a:r>
          <a:endParaRPr lang="pt-PT" sz="1300" dirty="0">
            <a:latin typeface="+mn-lt"/>
          </a:endParaRPr>
        </a:p>
      </dgm:t>
    </dgm:pt>
    <dgm:pt modelId="{9599E388-49BA-47F9-8E58-EE71E05F585C}" type="parTrans" cxnId="{6731E308-8A56-4E64-B49F-3237D60C8C91}">
      <dgm:prSet/>
      <dgm:spPr/>
      <dgm:t>
        <a:bodyPr/>
        <a:lstStyle/>
        <a:p>
          <a:endParaRPr lang="pt-PT"/>
        </a:p>
      </dgm:t>
    </dgm:pt>
    <dgm:pt modelId="{6D94AD63-937B-467E-91AC-67491B00A58D}" type="sibTrans" cxnId="{6731E308-8A56-4E64-B49F-3237D60C8C91}">
      <dgm:prSet/>
      <dgm:spPr/>
      <dgm:t>
        <a:bodyPr/>
        <a:lstStyle/>
        <a:p>
          <a:endParaRPr lang="pt-PT"/>
        </a:p>
      </dgm:t>
    </dgm:pt>
    <dgm:pt modelId="{6133DE8E-EC74-4F70-8AC7-C8C7CD57B504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Promote a culture of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ongoing learning</a:t>
          </a:r>
          <a:endParaRPr lang="pt-PT" sz="1300" dirty="0">
            <a:latin typeface="+mn-lt"/>
          </a:endParaRPr>
        </a:p>
      </dgm:t>
    </dgm:pt>
    <dgm:pt modelId="{4122EB03-CDBF-44F8-B6D2-84E419F371BA}" type="parTrans" cxnId="{9E7F8706-3E20-470B-9D61-E05BAEF88802}">
      <dgm:prSet/>
      <dgm:spPr/>
      <dgm:t>
        <a:bodyPr/>
        <a:lstStyle/>
        <a:p>
          <a:endParaRPr lang="pt-PT"/>
        </a:p>
      </dgm:t>
    </dgm:pt>
    <dgm:pt modelId="{83C8D310-5424-4ED9-9DC9-9649A7C0D8BF}" type="sibTrans" cxnId="{9E7F8706-3E20-470B-9D61-E05BAEF88802}">
      <dgm:prSet/>
      <dgm:spPr/>
      <dgm:t>
        <a:bodyPr/>
        <a:lstStyle/>
        <a:p>
          <a:endParaRPr lang="pt-PT"/>
        </a:p>
      </dgm:t>
    </dgm:pt>
    <dgm:pt modelId="{43B1A45A-036B-49C9-802D-3473AB96F0FA}">
      <dgm:prSet phldrT="[Texto]" custT="1"/>
      <dgm:spPr/>
      <dgm:t>
        <a:bodyPr/>
        <a:lstStyle/>
        <a:p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Provide </a:t>
          </a:r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advancement </a:t>
          </a:r>
          <a:r>
            <a:rPr lang="en-US" sz="13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opportunities to retain experienced workers</a:t>
          </a:r>
          <a:endParaRPr lang="pt-PT" sz="1300" dirty="0">
            <a:latin typeface="+mn-lt"/>
          </a:endParaRPr>
        </a:p>
      </dgm:t>
    </dgm:pt>
    <dgm:pt modelId="{7B72FB95-E682-409E-AD98-2569454969B0}" type="parTrans" cxnId="{B820A903-2178-4BF5-BCC1-397411397216}">
      <dgm:prSet/>
      <dgm:spPr/>
      <dgm:t>
        <a:bodyPr/>
        <a:lstStyle/>
        <a:p>
          <a:endParaRPr lang="pt-PT"/>
        </a:p>
      </dgm:t>
    </dgm:pt>
    <dgm:pt modelId="{6FF6EDE8-066D-4136-BE63-E3098D1048F2}" type="sibTrans" cxnId="{B820A903-2178-4BF5-BCC1-397411397216}">
      <dgm:prSet/>
      <dgm:spPr/>
      <dgm:t>
        <a:bodyPr/>
        <a:lstStyle/>
        <a:p>
          <a:endParaRPr lang="pt-PT"/>
        </a:p>
      </dgm:t>
    </dgm:pt>
    <dgm:pt modelId="{53A9637E-8BB4-4391-AE1B-C18D8C3F7A5A}">
      <dgm:prSet phldrT="[Texto]" custT="1"/>
      <dgm:spPr/>
      <dgm:t>
        <a:bodyPr/>
        <a:lstStyle/>
        <a:p>
          <a:r>
            <a:rPr lang="en-US" sz="13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Years of Service Incentives</a:t>
          </a:r>
          <a:endParaRPr lang="pt-PT" sz="1300" dirty="0">
            <a:latin typeface="+mn-lt"/>
          </a:endParaRPr>
        </a:p>
      </dgm:t>
    </dgm:pt>
    <dgm:pt modelId="{F1A39217-8C39-4EF7-8A6D-A3D4D6D8338F}" type="parTrans" cxnId="{5DC79DF5-95C5-407C-A9C6-61468E32DB67}">
      <dgm:prSet/>
      <dgm:spPr/>
      <dgm:t>
        <a:bodyPr/>
        <a:lstStyle/>
        <a:p>
          <a:endParaRPr lang="pt-PT"/>
        </a:p>
      </dgm:t>
    </dgm:pt>
    <dgm:pt modelId="{E455B4EA-E3F4-4A2A-9FC8-762829F6E2D8}" type="sibTrans" cxnId="{5DC79DF5-95C5-407C-A9C6-61468E32DB67}">
      <dgm:prSet/>
      <dgm:spPr/>
      <dgm:t>
        <a:bodyPr/>
        <a:lstStyle/>
        <a:p>
          <a:endParaRPr lang="pt-PT"/>
        </a:p>
      </dgm:t>
    </dgm:pt>
    <dgm:pt modelId="{34CF23D8-DF49-4C8A-82DE-F21936E7C95D}" type="pres">
      <dgm:prSet presAssocID="{B86AFF27-659F-41CE-ACC3-638EB79A9320}" presName="vert0" presStyleCnt="0">
        <dgm:presLayoutVars>
          <dgm:dir/>
          <dgm:animOne val="branch"/>
          <dgm:animLvl val="lvl"/>
        </dgm:presLayoutVars>
      </dgm:prSet>
      <dgm:spPr/>
    </dgm:pt>
    <dgm:pt modelId="{B7662C2D-3036-4751-94BF-C2771D28C710}" type="pres">
      <dgm:prSet presAssocID="{35491D44-A0A8-4C01-A803-9B9237ABD6B2}" presName="thickLine" presStyleLbl="alignNode1" presStyleIdx="0" presStyleCnt="5"/>
      <dgm:spPr/>
    </dgm:pt>
    <dgm:pt modelId="{0EE7E1F7-DFCA-4AD1-95F3-A77968522103}" type="pres">
      <dgm:prSet presAssocID="{35491D44-A0A8-4C01-A803-9B9237ABD6B2}" presName="horz1" presStyleCnt="0"/>
      <dgm:spPr/>
    </dgm:pt>
    <dgm:pt modelId="{10F2B4C3-8AE5-4825-A537-DD725A71444D}" type="pres">
      <dgm:prSet presAssocID="{35491D44-A0A8-4C01-A803-9B9237ABD6B2}" presName="tx1" presStyleLbl="revTx" presStyleIdx="0" presStyleCnt="5" custScaleY="82353"/>
      <dgm:spPr/>
    </dgm:pt>
    <dgm:pt modelId="{CD0AFCE8-DF68-4925-83B6-4963DE8619CA}" type="pres">
      <dgm:prSet presAssocID="{35491D44-A0A8-4C01-A803-9B9237ABD6B2}" presName="vert1" presStyleCnt="0"/>
      <dgm:spPr/>
    </dgm:pt>
    <dgm:pt modelId="{654A7006-690A-4D55-8824-3FBF3792E967}" type="pres">
      <dgm:prSet presAssocID="{6133DE8E-EC74-4F70-8AC7-C8C7CD57B504}" presName="thickLine" presStyleLbl="alignNode1" presStyleIdx="1" presStyleCnt="5"/>
      <dgm:spPr/>
    </dgm:pt>
    <dgm:pt modelId="{91FB3CAD-8836-4455-B261-EB563E3124A3}" type="pres">
      <dgm:prSet presAssocID="{6133DE8E-EC74-4F70-8AC7-C8C7CD57B504}" presName="horz1" presStyleCnt="0"/>
      <dgm:spPr/>
    </dgm:pt>
    <dgm:pt modelId="{EF665D4A-9B61-492C-94B0-A531BC06F2E6}" type="pres">
      <dgm:prSet presAssocID="{6133DE8E-EC74-4F70-8AC7-C8C7CD57B504}" presName="tx1" presStyleLbl="revTx" presStyleIdx="1" presStyleCnt="5" custScaleY="53380"/>
      <dgm:spPr/>
    </dgm:pt>
    <dgm:pt modelId="{233F088F-3048-4D5C-B37B-29A34E349BEB}" type="pres">
      <dgm:prSet presAssocID="{6133DE8E-EC74-4F70-8AC7-C8C7CD57B504}" presName="vert1" presStyleCnt="0"/>
      <dgm:spPr/>
    </dgm:pt>
    <dgm:pt modelId="{2D6F14D4-EDB4-4B36-B0ED-72535A2502E9}" type="pres">
      <dgm:prSet presAssocID="{43B1A45A-036B-49C9-802D-3473AB96F0FA}" presName="thickLine" presStyleLbl="alignNode1" presStyleIdx="2" presStyleCnt="5"/>
      <dgm:spPr/>
    </dgm:pt>
    <dgm:pt modelId="{AFEB1B51-DAB1-4568-B448-25FA4D59D748}" type="pres">
      <dgm:prSet presAssocID="{43B1A45A-036B-49C9-802D-3473AB96F0FA}" presName="horz1" presStyleCnt="0"/>
      <dgm:spPr/>
    </dgm:pt>
    <dgm:pt modelId="{3A6788AA-EA94-4CDC-84EE-218F8B96F923}" type="pres">
      <dgm:prSet presAssocID="{43B1A45A-036B-49C9-802D-3473AB96F0FA}" presName="tx1" presStyleLbl="revTx" presStyleIdx="2" presStyleCnt="5" custScaleY="74137"/>
      <dgm:spPr/>
    </dgm:pt>
    <dgm:pt modelId="{B2256112-1FB9-4A55-97CD-92772F338840}" type="pres">
      <dgm:prSet presAssocID="{43B1A45A-036B-49C9-802D-3473AB96F0FA}" presName="vert1" presStyleCnt="0"/>
      <dgm:spPr/>
    </dgm:pt>
    <dgm:pt modelId="{B96D152E-7831-4499-B8F7-6E28DCEAB19E}" type="pres">
      <dgm:prSet presAssocID="{53A9637E-8BB4-4391-AE1B-C18D8C3F7A5A}" presName="thickLine" presStyleLbl="alignNode1" presStyleIdx="3" presStyleCnt="5"/>
      <dgm:spPr/>
    </dgm:pt>
    <dgm:pt modelId="{44C73EEF-7B5B-4684-B5AF-BD67ECD59566}" type="pres">
      <dgm:prSet presAssocID="{53A9637E-8BB4-4391-AE1B-C18D8C3F7A5A}" presName="horz1" presStyleCnt="0"/>
      <dgm:spPr/>
    </dgm:pt>
    <dgm:pt modelId="{6AC62D41-6AA9-4F02-8005-1BEAF6841719}" type="pres">
      <dgm:prSet presAssocID="{53A9637E-8BB4-4391-AE1B-C18D8C3F7A5A}" presName="tx1" presStyleLbl="revTx" presStyleIdx="3" presStyleCnt="5" custScaleY="50725"/>
      <dgm:spPr/>
    </dgm:pt>
    <dgm:pt modelId="{EA04738A-C774-475B-98A1-FCCEB08200BF}" type="pres">
      <dgm:prSet presAssocID="{53A9637E-8BB4-4391-AE1B-C18D8C3F7A5A}" presName="vert1" presStyleCnt="0"/>
      <dgm:spPr/>
    </dgm:pt>
    <dgm:pt modelId="{07D2B249-544F-4215-8DE1-487E0FDD9EFB}" type="pres">
      <dgm:prSet presAssocID="{6CC9177D-DE68-469A-96A8-14A230520B75}" presName="thickLine" presStyleLbl="alignNode1" presStyleIdx="4" presStyleCnt="5"/>
      <dgm:spPr/>
    </dgm:pt>
    <dgm:pt modelId="{42C101B8-10C0-4E40-8487-9BC2E777CE82}" type="pres">
      <dgm:prSet presAssocID="{6CC9177D-DE68-469A-96A8-14A230520B75}" presName="horz1" presStyleCnt="0"/>
      <dgm:spPr/>
    </dgm:pt>
    <dgm:pt modelId="{129DB2A6-4644-4572-B23F-B2A3794841E3}" type="pres">
      <dgm:prSet presAssocID="{6CC9177D-DE68-469A-96A8-14A230520B75}" presName="tx1" presStyleLbl="revTx" presStyleIdx="4" presStyleCnt="5"/>
      <dgm:spPr/>
    </dgm:pt>
    <dgm:pt modelId="{5274978D-19F1-4A2E-8584-EFD106EE022A}" type="pres">
      <dgm:prSet presAssocID="{6CC9177D-DE68-469A-96A8-14A230520B75}" presName="vert1" presStyleCnt="0"/>
      <dgm:spPr/>
    </dgm:pt>
  </dgm:ptLst>
  <dgm:cxnLst>
    <dgm:cxn modelId="{B9121603-0276-40C8-8F7F-D5E79A0858B5}" type="presOf" srcId="{43B1A45A-036B-49C9-802D-3473AB96F0FA}" destId="{3A6788AA-EA94-4CDC-84EE-218F8B96F923}" srcOrd="0" destOrd="0" presId="urn:microsoft.com/office/officeart/2008/layout/LinedList"/>
    <dgm:cxn modelId="{B820A903-2178-4BF5-BCC1-397411397216}" srcId="{B86AFF27-659F-41CE-ACC3-638EB79A9320}" destId="{43B1A45A-036B-49C9-802D-3473AB96F0FA}" srcOrd="2" destOrd="0" parTransId="{7B72FB95-E682-409E-AD98-2569454969B0}" sibTransId="{6FF6EDE8-066D-4136-BE63-E3098D1048F2}"/>
    <dgm:cxn modelId="{CB160C05-BE22-4F94-AA51-7B991420425F}" type="presOf" srcId="{6CC9177D-DE68-469A-96A8-14A230520B75}" destId="{129DB2A6-4644-4572-B23F-B2A3794841E3}" srcOrd="0" destOrd="0" presId="urn:microsoft.com/office/officeart/2008/layout/LinedList"/>
    <dgm:cxn modelId="{9E7F8706-3E20-470B-9D61-E05BAEF88802}" srcId="{B86AFF27-659F-41CE-ACC3-638EB79A9320}" destId="{6133DE8E-EC74-4F70-8AC7-C8C7CD57B504}" srcOrd="1" destOrd="0" parTransId="{4122EB03-CDBF-44F8-B6D2-84E419F371BA}" sibTransId="{83C8D310-5424-4ED9-9DC9-9649A7C0D8BF}"/>
    <dgm:cxn modelId="{6731E308-8A56-4E64-B49F-3237D60C8C91}" srcId="{B86AFF27-659F-41CE-ACC3-638EB79A9320}" destId="{6CC9177D-DE68-469A-96A8-14A230520B75}" srcOrd="4" destOrd="0" parTransId="{9599E388-49BA-47F9-8E58-EE71E05F585C}" sibTransId="{6D94AD63-937B-467E-91AC-67491B00A58D}"/>
    <dgm:cxn modelId="{08CF051D-71D4-432D-9232-2C0ADB603679}" type="presOf" srcId="{53A9637E-8BB4-4391-AE1B-C18D8C3F7A5A}" destId="{6AC62D41-6AA9-4F02-8005-1BEAF6841719}" srcOrd="0" destOrd="0" presId="urn:microsoft.com/office/officeart/2008/layout/LinedList"/>
    <dgm:cxn modelId="{764F1E5E-71EA-4F52-824D-09DD4F5960FA}" type="presOf" srcId="{B86AFF27-659F-41CE-ACC3-638EB79A9320}" destId="{34CF23D8-DF49-4C8A-82DE-F21936E7C95D}" srcOrd="0" destOrd="0" presId="urn:microsoft.com/office/officeart/2008/layout/LinedList"/>
    <dgm:cxn modelId="{6C01596F-0B6E-4C08-94B7-C018CB2B91C6}" type="presOf" srcId="{6133DE8E-EC74-4F70-8AC7-C8C7CD57B504}" destId="{EF665D4A-9B61-492C-94B0-A531BC06F2E6}" srcOrd="0" destOrd="0" presId="urn:microsoft.com/office/officeart/2008/layout/LinedList"/>
    <dgm:cxn modelId="{515A2B8F-AB03-4EB2-839E-27828E1E7D93}" type="presOf" srcId="{35491D44-A0A8-4C01-A803-9B9237ABD6B2}" destId="{10F2B4C3-8AE5-4825-A537-DD725A71444D}" srcOrd="0" destOrd="0" presId="urn:microsoft.com/office/officeart/2008/layout/LinedList"/>
    <dgm:cxn modelId="{AAB580BC-9A61-4200-926F-322D7469B24F}" srcId="{B86AFF27-659F-41CE-ACC3-638EB79A9320}" destId="{35491D44-A0A8-4C01-A803-9B9237ABD6B2}" srcOrd="0" destOrd="0" parTransId="{D471ABB4-8B7F-44BA-A0B2-7A58F9C6E50A}" sibTransId="{42E3AFE9-ADFA-4B65-A149-961A6D8E610F}"/>
    <dgm:cxn modelId="{5DC79DF5-95C5-407C-A9C6-61468E32DB67}" srcId="{B86AFF27-659F-41CE-ACC3-638EB79A9320}" destId="{53A9637E-8BB4-4391-AE1B-C18D8C3F7A5A}" srcOrd="3" destOrd="0" parTransId="{F1A39217-8C39-4EF7-8A6D-A3D4D6D8338F}" sibTransId="{E455B4EA-E3F4-4A2A-9FC8-762829F6E2D8}"/>
    <dgm:cxn modelId="{FDC5BE0D-0A23-4FA5-A1CC-81E123792049}" type="presParOf" srcId="{34CF23D8-DF49-4C8A-82DE-F21936E7C95D}" destId="{B7662C2D-3036-4751-94BF-C2771D28C710}" srcOrd="0" destOrd="0" presId="urn:microsoft.com/office/officeart/2008/layout/LinedList"/>
    <dgm:cxn modelId="{190C46C0-F75B-4CBF-AB97-A19DC2432F61}" type="presParOf" srcId="{34CF23D8-DF49-4C8A-82DE-F21936E7C95D}" destId="{0EE7E1F7-DFCA-4AD1-95F3-A77968522103}" srcOrd="1" destOrd="0" presId="urn:microsoft.com/office/officeart/2008/layout/LinedList"/>
    <dgm:cxn modelId="{1BFB74A1-F527-4F2D-A498-DB76DB3AA733}" type="presParOf" srcId="{0EE7E1F7-DFCA-4AD1-95F3-A77968522103}" destId="{10F2B4C3-8AE5-4825-A537-DD725A71444D}" srcOrd="0" destOrd="0" presId="urn:microsoft.com/office/officeart/2008/layout/LinedList"/>
    <dgm:cxn modelId="{9C9386A0-BD4A-42D1-AAAD-8BA76DB4B6A2}" type="presParOf" srcId="{0EE7E1F7-DFCA-4AD1-95F3-A77968522103}" destId="{CD0AFCE8-DF68-4925-83B6-4963DE8619CA}" srcOrd="1" destOrd="0" presId="urn:microsoft.com/office/officeart/2008/layout/LinedList"/>
    <dgm:cxn modelId="{90A04095-44CA-485A-81CD-9503DCAB8A98}" type="presParOf" srcId="{34CF23D8-DF49-4C8A-82DE-F21936E7C95D}" destId="{654A7006-690A-4D55-8824-3FBF3792E967}" srcOrd="2" destOrd="0" presId="urn:microsoft.com/office/officeart/2008/layout/LinedList"/>
    <dgm:cxn modelId="{902D62C9-12A6-4711-A0D4-407107B6C9E8}" type="presParOf" srcId="{34CF23D8-DF49-4C8A-82DE-F21936E7C95D}" destId="{91FB3CAD-8836-4455-B261-EB563E3124A3}" srcOrd="3" destOrd="0" presId="urn:microsoft.com/office/officeart/2008/layout/LinedList"/>
    <dgm:cxn modelId="{CFB31004-E959-46C7-AF6F-0AF37126B573}" type="presParOf" srcId="{91FB3CAD-8836-4455-B261-EB563E3124A3}" destId="{EF665D4A-9B61-492C-94B0-A531BC06F2E6}" srcOrd="0" destOrd="0" presId="urn:microsoft.com/office/officeart/2008/layout/LinedList"/>
    <dgm:cxn modelId="{AEF1CC08-0A62-4A36-9168-F1D5C5248920}" type="presParOf" srcId="{91FB3CAD-8836-4455-B261-EB563E3124A3}" destId="{233F088F-3048-4D5C-B37B-29A34E349BEB}" srcOrd="1" destOrd="0" presId="urn:microsoft.com/office/officeart/2008/layout/LinedList"/>
    <dgm:cxn modelId="{42528332-86E4-4556-95A3-6F1CC0075139}" type="presParOf" srcId="{34CF23D8-DF49-4C8A-82DE-F21936E7C95D}" destId="{2D6F14D4-EDB4-4B36-B0ED-72535A2502E9}" srcOrd="4" destOrd="0" presId="urn:microsoft.com/office/officeart/2008/layout/LinedList"/>
    <dgm:cxn modelId="{5F17BA8A-D31A-4C0A-A23C-0E8992B4E491}" type="presParOf" srcId="{34CF23D8-DF49-4C8A-82DE-F21936E7C95D}" destId="{AFEB1B51-DAB1-4568-B448-25FA4D59D748}" srcOrd="5" destOrd="0" presId="urn:microsoft.com/office/officeart/2008/layout/LinedList"/>
    <dgm:cxn modelId="{433CA415-4D7B-4769-BAF5-00967CF8ED9A}" type="presParOf" srcId="{AFEB1B51-DAB1-4568-B448-25FA4D59D748}" destId="{3A6788AA-EA94-4CDC-84EE-218F8B96F923}" srcOrd="0" destOrd="0" presId="urn:microsoft.com/office/officeart/2008/layout/LinedList"/>
    <dgm:cxn modelId="{9DEF0E22-DE2D-4CDA-A3E9-C2ECC0F149AE}" type="presParOf" srcId="{AFEB1B51-DAB1-4568-B448-25FA4D59D748}" destId="{B2256112-1FB9-4A55-97CD-92772F338840}" srcOrd="1" destOrd="0" presId="urn:microsoft.com/office/officeart/2008/layout/LinedList"/>
    <dgm:cxn modelId="{A765D82C-FA83-42EE-9E5C-7E162F5666BE}" type="presParOf" srcId="{34CF23D8-DF49-4C8A-82DE-F21936E7C95D}" destId="{B96D152E-7831-4499-B8F7-6E28DCEAB19E}" srcOrd="6" destOrd="0" presId="urn:microsoft.com/office/officeart/2008/layout/LinedList"/>
    <dgm:cxn modelId="{FF3070E0-6DF9-439F-AA56-0CD8DFD33E20}" type="presParOf" srcId="{34CF23D8-DF49-4C8A-82DE-F21936E7C95D}" destId="{44C73EEF-7B5B-4684-B5AF-BD67ECD59566}" srcOrd="7" destOrd="0" presId="urn:microsoft.com/office/officeart/2008/layout/LinedList"/>
    <dgm:cxn modelId="{1A3A51D8-F7CC-4BD6-BF7E-D18282556124}" type="presParOf" srcId="{44C73EEF-7B5B-4684-B5AF-BD67ECD59566}" destId="{6AC62D41-6AA9-4F02-8005-1BEAF6841719}" srcOrd="0" destOrd="0" presId="urn:microsoft.com/office/officeart/2008/layout/LinedList"/>
    <dgm:cxn modelId="{F612115E-4737-49B9-AB38-8C9F734E5E27}" type="presParOf" srcId="{44C73EEF-7B5B-4684-B5AF-BD67ECD59566}" destId="{EA04738A-C774-475B-98A1-FCCEB08200BF}" srcOrd="1" destOrd="0" presId="urn:microsoft.com/office/officeart/2008/layout/LinedList"/>
    <dgm:cxn modelId="{719D128E-5A01-4853-AF2E-5CD348E37268}" type="presParOf" srcId="{34CF23D8-DF49-4C8A-82DE-F21936E7C95D}" destId="{07D2B249-544F-4215-8DE1-487E0FDD9EFB}" srcOrd="8" destOrd="0" presId="urn:microsoft.com/office/officeart/2008/layout/LinedList"/>
    <dgm:cxn modelId="{07860FDF-842C-41DF-8372-3DDB4366ADE6}" type="presParOf" srcId="{34CF23D8-DF49-4C8A-82DE-F21936E7C95D}" destId="{42C101B8-10C0-4E40-8487-9BC2E777CE82}" srcOrd="9" destOrd="0" presId="urn:microsoft.com/office/officeart/2008/layout/LinedList"/>
    <dgm:cxn modelId="{E0F75993-DA4A-4CCE-9135-071030516B27}" type="presParOf" srcId="{42C101B8-10C0-4E40-8487-9BC2E777CE82}" destId="{129DB2A6-4644-4572-B23F-B2A3794841E3}" srcOrd="0" destOrd="0" presId="urn:microsoft.com/office/officeart/2008/layout/LinedList"/>
    <dgm:cxn modelId="{4D0BE1E0-0D27-46F8-9EA2-30A87191AAC9}" type="presParOf" srcId="{42C101B8-10C0-4E40-8487-9BC2E777CE82}" destId="{5274978D-19F1-4A2E-8584-EFD106EE02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3A959-59C2-4620-84AC-CCADC8163F1E}">
      <dsp:nvSpPr>
        <dsp:cNvPr id="0" name=""/>
        <dsp:cNvSpPr/>
      </dsp:nvSpPr>
      <dsp:spPr>
        <a:xfrm>
          <a:off x="0" y="3745"/>
          <a:ext cx="3067913" cy="1034629"/>
        </a:xfrm>
        <a:prstGeom prst="roundRect">
          <a:avLst>
            <a:gd name="adj" fmla="val 10000"/>
          </a:avLst>
        </a:prstGeom>
        <a:solidFill>
          <a:srgbClr val="FF7F0E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Employee </a:t>
          </a:r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 err="1"/>
            <a:t>Profile</a:t>
          </a:r>
          <a:endParaRPr lang="pt-PT" sz="3600" b="1" kern="1200" dirty="0"/>
        </a:p>
      </dsp:txBody>
      <dsp:txXfrm>
        <a:off x="30303" y="34048"/>
        <a:ext cx="3007307" cy="974023"/>
      </dsp:txXfrm>
    </dsp:sp>
    <dsp:sp modelId="{976C3EB5-DCDB-4302-9D89-5A93F1BB880C}">
      <dsp:nvSpPr>
        <dsp:cNvPr id="0" name=""/>
        <dsp:cNvSpPr/>
      </dsp:nvSpPr>
      <dsp:spPr>
        <a:xfrm>
          <a:off x="0" y="1170426"/>
          <a:ext cx="3067913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u="none" strike="noStrike" kern="1200" dirty="0">
              <a:effectLst/>
              <a:latin typeface="+mn-lt"/>
            </a:rPr>
            <a:t>Dissatisfaction strongly expressed in </a:t>
          </a:r>
          <a:r>
            <a:rPr lang="en-US" sz="2000" i="0" u="sng" strike="noStrike" kern="1200" dirty="0">
              <a:effectLst/>
              <a:latin typeface="+mn-lt"/>
            </a:rPr>
            <a:t>y</a:t>
          </a:r>
          <a:r>
            <a:rPr lang="pt-PT" sz="2000" u="sng" kern="1200" dirty="0"/>
            <a:t>oung </a:t>
          </a:r>
          <a:r>
            <a:rPr lang="pt-PT" sz="2000" u="sng" kern="1200" dirty="0" err="1"/>
            <a:t>and</a:t>
          </a:r>
          <a:r>
            <a:rPr lang="pt-PT" sz="2000" u="sng" kern="1200" dirty="0"/>
            <a:t> single </a:t>
          </a:r>
          <a:r>
            <a:rPr lang="pt-PT" sz="2000" u="sng" kern="1200" dirty="0" err="1"/>
            <a:t>employees</a:t>
          </a:r>
          <a:endParaRPr lang="pt-PT" sz="2000" u="sng" kern="1200" dirty="0"/>
        </a:p>
      </dsp:txBody>
      <dsp:txXfrm>
        <a:off x="51086" y="1221512"/>
        <a:ext cx="2965741" cy="1642036"/>
      </dsp:txXfrm>
    </dsp:sp>
    <dsp:sp modelId="{9CAEFABA-376E-4815-A3F8-4790BDD3893F}">
      <dsp:nvSpPr>
        <dsp:cNvPr id="0" name=""/>
        <dsp:cNvSpPr/>
      </dsp:nvSpPr>
      <dsp:spPr>
        <a:xfrm>
          <a:off x="3583737" y="1462"/>
          <a:ext cx="3254626" cy="1050868"/>
        </a:xfrm>
        <a:prstGeom prst="roundRect">
          <a:avLst>
            <a:gd name="adj" fmla="val 10000"/>
          </a:avLst>
        </a:prstGeom>
        <a:solidFill>
          <a:srgbClr val="FF7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 err="1"/>
            <a:t>Monthly</a:t>
          </a:r>
          <a:r>
            <a:rPr lang="pt-PT" sz="3600" b="1" kern="1200" dirty="0"/>
            <a:t> </a:t>
          </a:r>
          <a:r>
            <a:rPr lang="pt-PT" sz="3600" b="1" kern="1200" dirty="0" err="1"/>
            <a:t>Income</a:t>
          </a:r>
          <a:endParaRPr lang="pt-PT" sz="3600" b="1" kern="1200" dirty="0"/>
        </a:p>
      </dsp:txBody>
      <dsp:txXfrm>
        <a:off x="3614516" y="32241"/>
        <a:ext cx="3193068" cy="989310"/>
      </dsp:txXfrm>
    </dsp:sp>
    <dsp:sp modelId="{B0728A0F-DB00-4C29-B762-E69410AE6887}">
      <dsp:nvSpPr>
        <dsp:cNvPr id="0" name=""/>
        <dsp:cNvSpPr/>
      </dsp:nvSpPr>
      <dsp:spPr>
        <a:xfrm>
          <a:off x="3541093" y="1186665"/>
          <a:ext cx="3254626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u="sng" strike="noStrike" kern="1200" dirty="0">
              <a:solidFill>
                <a:schemeClr val="bg1"/>
              </a:solidFill>
              <a:effectLst/>
              <a:latin typeface="+mn-lt"/>
            </a:rPr>
            <a:t>Income inequality </a:t>
          </a:r>
          <a:r>
            <a:rPr lang="en-US" sz="2000" b="0" i="0" u="none" strike="noStrike" kern="1200" dirty="0">
              <a:solidFill>
                <a:schemeClr val="bg1"/>
              </a:solidFill>
              <a:effectLst/>
              <a:latin typeface="+mn-lt"/>
            </a:rPr>
            <a:t>strongly marked dissatisfaction, specially among the </a:t>
          </a:r>
          <a:r>
            <a:rPr lang="en-US" sz="2000" b="0" i="0" u="sng" strike="noStrike" kern="1200" dirty="0">
              <a:solidFill>
                <a:schemeClr val="bg1"/>
              </a:solidFill>
              <a:effectLst/>
              <a:latin typeface="+mn-lt"/>
            </a:rPr>
            <a:t>lowest paid workers</a:t>
          </a:r>
          <a:endParaRPr lang="pt-PT" sz="2000" u="sng" kern="1200" dirty="0">
            <a:solidFill>
              <a:schemeClr val="bg1"/>
            </a:solidFill>
          </a:endParaRPr>
        </a:p>
      </dsp:txBody>
      <dsp:txXfrm>
        <a:off x="3592179" y="1237751"/>
        <a:ext cx="3152454" cy="1642036"/>
      </dsp:txXfrm>
    </dsp:sp>
    <dsp:sp modelId="{7AE6B001-09F2-4497-A48D-907F217D27CF}">
      <dsp:nvSpPr>
        <dsp:cNvPr id="0" name=""/>
        <dsp:cNvSpPr/>
      </dsp:nvSpPr>
      <dsp:spPr>
        <a:xfrm>
          <a:off x="7353774" y="1462"/>
          <a:ext cx="3367801" cy="1013228"/>
        </a:xfrm>
        <a:prstGeom prst="roundRect">
          <a:avLst>
            <a:gd name="adj" fmla="val 10000"/>
          </a:avLst>
        </a:prstGeom>
        <a:solidFill>
          <a:srgbClr val="FF7F0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Work-life </a:t>
          </a:r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pt-PT" sz="3600" b="1" kern="1200" dirty="0"/>
            <a:t>Balance</a:t>
          </a:r>
        </a:p>
      </dsp:txBody>
      <dsp:txXfrm>
        <a:off x="7383450" y="31138"/>
        <a:ext cx="3308449" cy="953876"/>
      </dsp:txXfrm>
    </dsp:sp>
    <dsp:sp modelId="{53E30563-AE80-40F5-BBB6-2ED72C2C33B3}">
      <dsp:nvSpPr>
        <dsp:cNvPr id="0" name=""/>
        <dsp:cNvSpPr/>
      </dsp:nvSpPr>
      <dsp:spPr>
        <a:xfrm>
          <a:off x="7334814" y="1137862"/>
          <a:ext cx="3367801" cy="17442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u="sng" strike="noStrike" kern="1200" dirty="0">
              <a:solidFill>
                <a:schemeClr val="bg1"/>
              </a:solidFill>
              <a:effectLst/>
              <a:latin typeface="+mn-lt"/>
            </a:rPr>
            <a:t>Overtime</a:t>
          </a:r>
          <a:r>
            <a:rPr lang="en-US" sz="2000" i="0" u="none" strike="noStrike" kern="1200" dirty="0">
              <a:solidFill>
                <a:schemeClr val="bg1"/>
              </a:solidFill>
              <a:effectLst/>
              <a:latin typeface="+mn-lt"/>
            </a:rPr>
            <a:t> can lead to burnout and dissatisfaction, specially in employees that work away from home  </a:t>
          </a:r>
          <a:endParaRPr lang="pt-PT" sz="2000" kern="1200" dirty="0">
            <a:solidFill>
              <a:schemeClr val="bg1"/>
            </a:solidFill>
          </a:endParaRPr>
        </a:p>
      </dsp:txBody>
      <dsp:txXfrm>
        <a:off x="7385900" y="1188948"/>
        <a:ext cx="3265629" cy="1642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A7006-690A-4D55-8824-3FBF3792E967}">
      <dsp:nvSpPr>
        <dsp:cNvPr id="0" name=""/>
        <dsp:cNvSpPr/>
      </dsp:nvSpPr>
      <dsp:spPr>
        <a:xfrm>
          <a:off x="0" y="104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1048"/>
          <a:ext cx="3132627" cy="412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Implement 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flexible work hours</a:t>
          </a: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GB" sz="1300" kern="1200" dirty="0">
              <a:cs typeface="Arial" panose="020B0604020202020204" pitchFamily="34" charset="0"/>
            </a:rPr>
            <a:t>support effective </a:t>
          </a:r>
          <a:r>
            <a:rPr lang="en-GB" sz="1300" b="1" kern="1200" dirty="0">
              <a:cs typeface="Arial" panose="020B0604020202020204" pitchFamily="34" charset="0"/>
            </a:rPr>
            <a:t>remote work</a:t>
          </a:r>
          <a:endParaRPr lang="pt-PT" sz="1300" b="1" kern="1200" dirty="0"/>
        </a:p>
      </dsp:txBody>
      <dsp:txXfrm>
        <a:off x="0" y="1048"/>
        <a:ext cx="3132627" cy="412531"/>
      </dsp:txXfrm>
    </dsp:sp>
    <dsp:sp modelId="{2D6F14D4-EDB4-4B36-B0ED-72535A2502E9}">
      <dsp:nvSpPr>
        <dsp:cNvPr id="0" name=""/>
        <dsp:cNvSpPr/>
      </dsp:nvSpPr>
      <dsp:spPr>
        <a:xfrm>
          <a:off x="0" y="413580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413580"/>
          <a:ext cx="3132627" cy="41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Hire 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additional staff </a:t>
          </a:r>
          <a:r>
            <a:rPr lang="en-US" sz="1300" b="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and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redistribute workloads </a:t>
          </a:r>
          <a:r>
            <a:rPr lang="en-US" sz="1300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among employees</a:t>
          </a:r>
          <a:r>
            <a:rPr lang="en-US" sz="1300" b="1" kern="1200" dirty="0">
              <a:effectLst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endParaRPr lang="pt-PT" sz="1300" kern="1200" dirty="0"/>
        </a:p>
      </dsp:txBody>
      <dsp:txXfrm>
        <a:off x="0" y="413580"/>
        <a:ext cx="3132627" cy="412207"/>
      </dsp:txXfrm>
    </dsp:sp>
    <dsp:sp modelId="{07D2B249-544F-4215-8DE1-487E0FDD9EFB}">
      <dsp:nvSpPr>
        <dsp:cNvPr id="0" name=""/>
        <dsp:cNvSpPr/>
      </dsp:nvSpPr>
      <dsp:spPr>
        <a:xfrm>
          <a:off x="0" y="82578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825788"/>
          <a:ext cx="3132627" cy="414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Establish a predetermined </a:t>
          </a:r>
          <a:r>
            <a:rPr lang="en-US" sz="1300" b="1" kern="1200" dirty="0"/>
            <a:t>high rate of pay </a:t>
          </a:r>
          <a:r>
            <a:rPr lang="en-US" sz="1300" kern="1200" dirty="0"/>
            <a:t>for overtime work</a:t>
          </a:r>
          <a:endParaRPr lang="pt-PT" sz="1300" kern="1200" dirty="0"/>
        </a:p>
      </dsp:txBody>
      <dsp:txXfrm>
        <a:off x="0" y="825788"/>
        <a:ext cx="3132627" cy="414324"/>
      </dsp:txXfrm>
    </dsp:sp>
    <dsp:sp modelId="{02031FB9-B5CC-431F-B8BD-B01AA9A27C0F}">
      <dsp:nvSpPr>
        <dsp:cNvPr id="0" name=""/>
        <dsp:cNvSpPr/>
      </dsp:nvSpPr>
      <dsp:spPr>
        <a:xfrm>
          <a:off x="0" y="1240112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A473B-1442-4837-B573-093B435A568A}">
      <dsp:nvSpPr>
        <dsp:cNvPr id="0" name=""/>
        <dsp:cNvSpPr/>
      </dsp:nvSpPr>
      <dsp:spPr>
        <a:xfrm>
          <a:off x="0" y="1240112"/>
          <a:ext cx="3135690" cy="24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cs typeface="Arial" panose="020B0604020202020204" pitchFamily="34" charset="0"/>
            </a:rPr>
            <a:t>Provide </a:t>
          </a:r>
          <a:r>
            <a:rPr lang="en-GB" sz="1300" b="1" kern="1200" dirty="0">
              <a:cs typeface="Arial" panose="020B0604020202020204" pitchFamily="34" charset="0"/>
            </a:rPr>
            <a:t>transportation assistance</a:t>
          </a:r>
          <a:endParaRPr lang="pt-PT" sz="1300" kern="1200" dirty="0"/>
        </a:p>
      </dsp:txBody>
      <dsp:txXfrm>
        <a:off x="0" y="1240112"/>
        <a:ext cx="3135690" cy="248665"/>
      </dsp:txXfrm>
    </dsp:sp>
    <dsp:sp modelId="{988BF21E-8738-4DB2-B15F-4353C708DA3A}">
      <dsp:nvSpPr>
        <dsp:cNvPr id="0" name=""/>
        <dsp:cNvSpPr/>
      </dsp:nvSpPr>
      <dsp:spPr>
        <a:xfrm>
          <a:off x="0" y="1488778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4FDF7-8119-48D0-A182-4CCDD69F0642}">
      <dsp:nvSpPr>
        <dsp:cNvPr id="0" name=""/>
        <dsp:cNvSpPr/>
      </dsp:nvSpPr>
      <dsp:spPr>
        <a:xfrm>
          <a:off x="0" y="1488778"/>
          <a:ext cx="3132627" cy="40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cs typeface="Arial" panose="020B0604020202020204" pitchFamily="34" charset="0"/>
            </a:rPr>
            <a:t>Satellite offices </a:t>
          </a:r>
          <a:r>
            <a:rPr lang="en-US" sz="1300" kern="1200" dirty="0">
              <a:cs typeface="Arial" panose="020B0604020202020204" pitchFamily="34" charset="0"/>
            </a:rPr>
            <a:t>near employee housing clusters</a:t>
          </a:r>
          <a:endParaRPr lang="pt-PT" sz="1300" kern="1200" dirty="0"/>
        </a:p>
      </dsp:txBody>
      <dsp:txXfrm>
        <a:off x="0" y="1488778"/>
        <a:ext cx="3132627" cy="400742"/>
      </dsp:txXfrm>
    </dsp:sp>
    <dsp:sp modelId="{61A36858-55CC-4016-B32C-28705F3DB712}">
      <dsp:nvSpPr>
        <dsp:cNvPr id="0" name=""/>
        <dsp:cNvSpPr/>
      </dsp:nvSpPr>
      <dsp:spPr>
        <a:xfrm>
          <a:off x="0" y="1889521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F8FFD-6AC8-4746-BF70-D68CF7FFF271}">
      <dsp:nvSpPr>
        <dsp:cNvPr id="0" name=""/>
        <dsp:cNvSpPr/>
      </dsp:nvSpPr>
      <dsp:spPr>
        <a:xfrm>
          <a:off x="0" y="1889521"/>
          <a:ext cx="3135690" cy="308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cs typeface="Arial" panose="020B0604020202020204" pitchFamily="34" charset="0"/>
            </a:rPr>
            <a:t>Conduct regular </a:t>
          </a:r>
          <a:r>
            <a:rPr lang="en-GB" sz="1300" b="1" kern="1200" dirty="0">
              <a:cs typeface="Arial" panose="020B0604020202020204" pitchFamily="34" charset="0"/>
            </a:rPr>
            <a:t>exit surveys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0" y="1889521"/>
        <a:ext cx="3135690" cy="308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2C2D-3036-4751-94BF-C2771D28C710}">
      <dsp:nvSpPr>
        <dsp:cNvPr id="0" name=""/>
        <dsp:cNvSpPr/>
      </dsp:nvSpPr>
      <dsp:spPr>
        <a:xfrm>
          <a:off x="0" y="510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2B4C3-8AE5-4825-A537-DD725A71444D}">
      <dsp:nvSpPr>
        <dsp:cNvPr id="0" name=""/>
        <dsp:cNvSpPr/>
      </dsp:nvSpPr>
      <dsp:spPr>
        <a:xfrm>
          <a:off x="0" y="510"/>
          <a:ext cx="3135690" cy="43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n-lt"/>
              <a:cs typeface="Arial" panose="020B0604020202020204" pitchFamily="34" charset="0"/>
            </a:rPr>
            <a:t>Salaries according to the industry benchmarks</a:t>
          </a:r>
          <a:endParaRPr lang="pt-PT" sz="1300" kern="1200" dirty="0">
            <a:latin typeface="+mn-lt"/>
          </a:endParaRPr>
        </a:p>
      </dsp:txBody>
      <dsp:txXfrm>
        <a:off x="0" y="510"/>
        <a:ext cx="3135690" cy="430302"/>
      </dsp:txXfrm>
    </dsp:sp>
    <dsp:sp modelId="{654A7006-690A-4D55-8824-3FBF3792E967}">
      <dsp:nvSpPr>
        <dsp:cNvPr id="0" name=""/>
        <dsp:cNvSpPr/>
      </dsp:nvSpPr>
      <dsp:spPr>
        <a:xfrm>
          <a:off x="0" y="430813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430813"/>
          <a:ext cx="3135690" cy="275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Improve </a:t>
          </a:r>
          <a:r>
            <a:rPr lang="en-US" sz="1300" b="1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Incentives</a:t>
          </a:r>
          <a:r>
            <a:rPr lang="en-US" sz="1300" b="0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 and </a:t>
          </a:r>
          <a:r>
            <a:rPr lang="en-US" sz="1300" b="1" kern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Bonuses</a:t>
          </a:r>
          <a:endParaRPr lang="pt-PT" sz="1300" b="1" kern="1200" dirty="0">
            <a:latin typeface="+mn-lt"/>
          </a:endParaRPr>
        </a:p>
      </dsp:txBody>
      <dsp:txXfrm>
        <a:off x="0" y="430813"/>
        <a:ext cx="3135690" cy="275953"/>
      </dsp:txXfrm>
    </dsp:sp>
    <dsp:sp modelId="{2D6F14D4-EDB4-4B36-B0ED-72535A2502E9}">
      <dsp:nvSpPr>
        <dsp:cNvPr id="0" name=""/>
        <dsp:cNvSpPr/>
      </dsp:nvSpPr>
      <dsp:spPr>
        <a:xfrm>
          <a:off x="0" y="706766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706766"/>
          <a:ext cx="3135690" cy="282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Clear Career Planning and </a:t>
          </a:r>
          <a:r>
            <a:rPr lang="en-GB" sz="1300" b="1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Salary Revision</a:t>
          </a:r>
          <a:endParaRPr lang="pt-PT" sz="1300" b="1" kern="1200" dirty="0">
            <a:latin typeface="+mn-lt"/>
          </a:endParaRPr>
        </a:p>
      </dsp:txBody>
      <dsp:txXfrm>
        <a:off x="0" y="706766"/>
        <a:ext cx="3135690" cy="282226"/>
      </dsp:txXfrm>
    </dsp:sp>
    <dsp:sp modelId="{B96D152E-7831-4499-B8F7-6E28DCEAB19E}">
      <dsp:nvSpPr>
        <dsp:cNvPr id="0" name=""/>
        <dsp:cNvSpPr/>
      </dsp:nvSpPr>
      <dsp:spPr>
        <a:xfrm>
          <a:off x="0" y="988993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62D41-6AA9-4F02-8005-1BEAF6841719}">
      <dsp:nvSpPr>
        <dsp:cNvPr id="0" name=""/>
        <dsp:cNvSpPr/>
      </dsp:nvSpPr>
      <dsp:spPr>
        <a:xfrm>
          <a:off x="0" y="988993"/>
          <a:ext cx="3135690" cy="28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+mn-lt"/>
            </a:rPr>
            <a:t>Retirement</a:t>
          </a:r>
          <a:r>
            <a:rPr lang="en-GB" sz="1300" kern="1200" dirty="0">
              <a:latin typeface="+mn-lt"/>
            </a:rPr>
            <a:t> Savings Account </a:t>
          </a:r>
          <a:endParaRPr lang="pt-PT" sz="1300" kern="1200" dirty="0">
            <a:latin typeface="+mn-lt"/>
          </a:endParaRPr>
        </a:p>
      </dsp:txBody>
      <dsp:txXfrm>
        <a:off x="0" y="988993"/>
        <a:ext cx="3135690" cy="287609"/>
      </dsp:txXfrm>
    </dsp:sp>
    <dsp:sp modelId="{07D2B249-544F-4215-8DE1-487E0FDD9EFB}">
      <dsp:nvSpPr>
        <dsp:cNvPr id="0" name=""/>
        <dsp:cNvSpPr/>
      </dsp:nvSpPr>
      <dsp:spPr>
        <a:xfrm>
          <a:off x="0" y="1276602"/>
          <a:ext cx="31356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1276602"/>
          <a:ext cx="3135690" cy="52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+mn-lt"/>
            </a:rPr>
            <a:t>Medical</a:t>
          </a:r>
          <a:r>
            <a:rPr lang="en-GB" sz="1300" kern="1200" dirty="0">
              <a:latin typeface="+mn-lt"/>
            </a:rPr>
            <a:t> Insurance and </a:t>
          </a:r>
          <a:r>
            <a:rPr lang="en-GB" sz="1300" b="1" kern="1200" dirty="0">
              <a:latin typeface="+mn-lt"/>
            </a:rPr>
            <a:t>Education</a:t>
          </a:r>
          <a:r>
            <a:rPr lang="en-GB" sz="1300" kern="1200" dirty="0">
              <a:latin typeface="+mn-lt"/>
            </a:rPr>
            <a:t> incentives</a:t>
          </a:r>
          <a:endParaRPr lang="pt-PT" sz="1300" kern="1200" dirty="0">
            <a:latin typeface="+mn-lt"/>
          </a:endParaRPr>
        </a:p>
      </dsp:txBody>
      <dsp:txXfrm>
        <a:off x="0" y="1276602"/>
        <a:ext cx="3135690" cy="526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2C2D-3036-4751-94BF-C2771D28C710}">
      <dsp:nvSpPr>
        <dsp:cNvPr id="0" name=""/>
        <dsp:cNvSpPr/>
      </dsp:nvSpPr>
      <dsp:spPr>
        <a:xfrm>
          <a:off x="0" y="1817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2B4C3-8AE5-4825-A537-DD725A71444D}">
      <dsp:nvSpPr>
        <dsp:cNvPr id="0" name=""/>
        <dsp:cNvSpPr/>
      </dsp:nvSpPr>
      <dsp:spPr>
        <a:xfrm>
          <a:off x="0" y="1817"/>
          <a:ext cx="3135689" cy="49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Implement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mentorship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development 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programs</a:t>
          </a:r>
          <a:endParaRPr lang="pt-PT" sz="1300" kern="1200" dirty="0">
            <a:latin typeface="+mn-lt"/>
          </a:endParaRPr>
        </a:p>
      </dsp:txBody>
      <dsp:txXfrm>
        <a:off x="0" y="1817"/>
        <a:ext cx="3135689" cy="495478"/>
      </dsp:txXfrm>
    </dsp:sp>
    <dsp:sp modelId="{654A7006-690A-4D55-8824-3FBF3792E967}">
      <dsp:nvSpPr>
        <dsp:cNvPr id="0" name=""/>
        <dsp:cNvSpPr/>
      </dsp:nvSpPr>
      <dsp:spPr>
        <a:xfrm>
          <a:off x="0" y="497296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65D4A-9B61-492C-94B0-A531BC06F2E6}">
      <dsp:nvSpPr>
        <dsp:cNvPr id="0" name=""/>
        <dsp:cNvSpPr/>
      </dsp:nvSpPr>
      <dsp:spPr>
        <a:xfrm>
          <a:off x="0" y="497296"/>
          <a:ext cx="3135689" cy="321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Promote a culture of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ongoing learning</a:t>
          </a:r>
          <a:endParaRPr lang="pt-PT" sz="1300" kern="1200" dirty="0">
            <a:latin typeface="+mn-lt"/>
          </a:endParaRPr>
        </a:p>
      </dsp:txBody>
      <dsp:txXfrm>
        <a:off x="0" y="497296"/>
        <a:ext cx="3135689" cy="321162"/>
      </dsp:txXfrm>
    </dsp:sp>
    <dsp:sp modelId="{2D6F14D4-EDB4-4B36-B0ED-72535A2502E9}">
      <dsp:nvSpPr>
        <dsp:cNvPr id="0" name=""/>
        <dsp:cNvSpPr/>
      </dsp:nvSpPr>
      <dsp:spPr>
        <a:xfrm>
          <a:off x="0" y="818459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88AA-EA94-4CDC-84EE-218F8B96F923}">
      <dsp:nvSpPr>
        <dsp:cNvPr id="0" name=""/>
        <dsp:cNvSpPr/>
      </dsp:nvSpPr>
      <dsp:spPr>
        <a:xfrm>
          <a:off x="0" y="818459"/>
          <a:ext cx="3135689" cy="446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Provide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career advancement </a:t>
          </a: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opportunities to retain experienced workers</a:t>
          </a:r>
          <a:endParaRPr lang="pt-PT" sz="1300" kern="1200" dirty="0">
            <a:latin typeface="+mn-lt"/>
          </a:endParaRPr>
        </a:p>
      </dsp:txBody>
      <dsp:txXfrm>
        <a:off x="0" y="818459"/>
        <a:ext cx="3135689" cy="446047"/>
      </dsp:txXfrm>
    </dsp:sp>
    <dsp:sp modelId="{B96D152E-7831-4499-B8F7-6E28DCEAB19E}">
      <dsp:nvSpPr>
        <dsp:cNvPr id="0" name=""/>
        <dsp:cNvSpPr/>
      </dsp:nvSpPr>
      <dsp:spPr>
        <a:xfrm>
          <a:off x="0" y="1264506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62D41-6AA9-4F02-8005-1BEAF6841719}">
      <dsp:nvSpPr>
        <dsp:cNvPr id="0" name=""/>
        <dsp:cNvSpPr/>
      </dsp:nvSpPr>
      <dsp:spPr>
        <a:xfrm>
          <a:off x="0" y="1264506"/>
          <a:ext cx="3135689" cy="30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Years of Service Incentives</a:t>
          </a:r>
          <a:endParaRPr lang="pt-PT" sz="1300" kern="1200" dirty="0">
            <a:latin typeface="+mn-lt"/>
          </a:endParaRPr>
        </a:p>
      </dsp:txBody>
      <dsp:txXfrm>
        <a:off x="0" y="1264506"/>
        <a:ext cx="3135689" cy="305188"/>
      </dsp:txXfrm>
    </dsp:sp>
    <dsp:sp modelId="{07D2B249-544F-4215-8DE1-487E0FDD9EFB}">
      <dsp:nvSpPr>
        <dsp:cNvPr id="0" name=""/>
        <dsp:cNvSpPr/>
      </dsp:nvSpPr>
      <dsp:spPr>
        <a:xfrm>
          <a:off x="0" y="1569694"/>
          <a:ext cx="3135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B2A6-4644-4572-B23F-B2A3794841E3}">
      <dsp:nvSpPr>
        <dsp:cNvPr id="0" name=""/>
        <dsp:cNvSpPr/>
      </dsp:nvSpPr>
      <dsp:spPr>
        <a:xfrm>
          <a:off x="0" y="1569694"/>
          <a:ext cx="3135689" cy="601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Act preventively before they reach the average age of leaving, conducting regular </a:t>
          </a:r>
          <a:r>
            <a:rPr lang="en-US" sz="1300" b="1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satisfaction surveys</a:t>
          </a:r>
          <a:endParaRPr lang="pt-PT" sz="1300" kern="1200" dirty="0">
            <a:latin typeface="+mn-lt"/>
          </a:endParaRPr>
        </a:p>
      </dsp:txBody>
      <dsp:txXfrm>
        <a:off x="0" y="1569694"/>
        <a:ext cx="3135689" cy="601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36EC8-7157-2F4C-B55A-0383568065B2}" type="datetimeFigureOut">
              <a:rPr lang="en-PT" smtClean="0"/>
              <a:t>07/09/2025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A5D0-34B8-8440-A5C2-5523269D23C6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0512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711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589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45217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A5D0-34B8-8440-A5C2-5523269D23C6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0459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0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59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7847-B7BB-2163-D491-E35D5400C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BCB82-4FB5-EEAC-E734-1C823CC6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00BD-5247-5DBC-3644-7CA45B2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BFE0-AAFF-4102-9486-DCC01C1DFC10}" type="datetime1">
              <a:rPr lang="LID4096" smtClean="0"/>
              <a:t>07/09/2025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5A25-6499-021B-8365-9CA48209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1E7B-49CD-7F2A-A205-5EB9FAF5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2398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A9C5-7994-B909-F8EB-3FDB3058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86165-283E-745C-B31C-C650DA69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045C-EA1F-5088-715A-6275EDB8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2FB7-B13B-496A-87BB-0A8D6946BFCD}" type="datetime1">
              <a:rPr lang="LID4096" smtClean="0"/>
              <a:t>07/09/2025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0962-A28A-17D9-AA66-E813C098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12D8-6143-FCED-3964-E32E5D3F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9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1FC07-64A7-2B84-9F73-DD119465C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D8170-268F-0CE7-75A8-DE5C7E9F4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F738-45B5-3A22-0442-12032451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A4AB-BB31-4E68-AC0F-3B693FEE47AE}" type="datetime1">
              <a:rPr lang="LID4096" smtClean="0"/>
              <a:t>07/09/2025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FB96-CAAE-90CF-1EC9-B6551B5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22F9-F885-6945-03DE-A0AB7FB5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18541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99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6E3A-7D06-1883-A4E7-5650652B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CA22-BF58-83CF-2045-625977AB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C3E4-716D-EF56-F0F8-DFC78EEA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97CB-77EE-4BBB-90D0-8EDB14189150}" type="datetime1">
              <a:rPr lang="LID4096" smtClean="0"/>
              <a:t>07/09/2025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B8E0-3B45-BD11-02B1-8F46B9BF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77DC-A846-A162-1E46-B07F3A80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409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5142-7C32-D5C2-8E68-6993A559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D731-5D38-7607-6962-A7322BBB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9D4C-9469-E062-3392-A6E4B2A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8E34-70BD-41F2-990B-BD22ADEF17B3}" type="datetime1">
              <a:rPr lang="LID4096" smtClean="0"/>
              <a:t>07/09/2025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8605-0123-EBA3-4E33-FA55FBB9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8EA4-4BDB-E426-325D-555E3676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950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3AA0-2F86-28E8-5BC5-26BE172E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C070-F65B-14B7-BCBD-59E4124A4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1592-2555-0F90-0CE2-A1A60BB7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F17AC-A20B-9F83-EFD3-0C1CD7E1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2F7D-5B57-4825-BD30-202A6AC8ADF9}" type="datetime1">
              <a:rPr lang="LID4096" smtClean="0"/>
              <a:t>07/09/2025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8D6D5-0EAF-F844-7494-4E774A9B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D58E-4CBD-0833-F080-BA4CB59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021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BE7C-CA40-1212-69E2-911A3EC6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4C43-BEB8-4A07-5E4A-20640685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3E405-1F44-392B-2581-31257F3C4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C2711-CD35-378C-C7DF-EB5A548F8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44546-E221-DE2D-DAE0-E7B8F4C2E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DE3B0-2000-6960-0F6C-EFAD1A9A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2D58-D3E0-49FB-AEFD-4195F96526D4}" type="datetime1">
              <a:rPr lang="LID4096" smtClean="0"/>
              <a:t>07/09/2025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A0EE9-E934-03DC-AE09-9BCC441A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FD68E-9483-1C68-A74E-5ACA7335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3324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7D96-BAD7-3381-3030-88F60382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1D78A-F8F9-0ECA-A38C-CB37ED3C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CDC2-8646-403E-BC81-3F247DE1F515}" type="datetime1">
              <a:rPr lang="LID4096" smtClean="0"/>
              <a:t>07/09/2025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EE80A-8887-05CB-619F-DA81AE43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0BD42-C518-B168-5349-121A3837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5536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CE5B2-536C-CC30-19EF-18655294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12A3-120F-486D-AE7C-B3A4D00B3AB9}" type="datetime1">
              <a:rPr lang="LID4096" smtClean="0"/>
              <a:t>07/09/2025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89BD3-A19F-5ACB-D47B-73B99C79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178A-9187-47B1-1622-E94AE9F1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4824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E35F-6132-FD1A-0AD2-1D04A737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09C2-9EC5-896E-D776-7B3D3C9E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AB37-7B71-4BFE-CCED-862570DFD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F67C6-5751-64DF-46F7-82FDB148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2A88-F4AD-4217-A9DC-4F359B461619}" type="datetime1">
              <a:rPr lang="LID4096" smtClean="0"/>
              <a:t>07/09/2025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9D0E-A57C-CEEF-6C35-75A6DBF9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518C0-04C9-2E4E-D8D9-C80F0667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9593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994F-FDBB-AF3C-A8C8-FA9B8581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9AEE4-158A-1827-E86B-11D951230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A13D4-8F0A-9001-E214-6D16D284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FD2F4-4CC8-257F-F934-FCEDF6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168C-F284-4343-A92D-58724020A9E9}" type="datetime1">
              <a:rPr lang="LID4096" smtClean="0"/>
              <a:t>07/09/2025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4C0F-06BD-A1B7-DAA5-45B3FF9D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A4342-6C79-8C2D-9483-D6B9D84A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711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936C2-59CA-6108-6E57-98CF9CDC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6103-397E-09A7-42CF-7977952A7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9E19-F5A1-158B-EC0E-F92B6DFE8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86F1-431B-4D77-9AF7-4C69D7C437E7}" type="datetime1">
              <a:rPr lang="LID4096" smtClean="0"/>
              <a:t>07/09/2025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2C84-1D37-0CAB-B7C7-48E5C85AE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AC79-C025-5C78-209C-9747A8128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CF37-5A7A-324B-A423-E6A4A06BC30E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175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3" Type="http://schemas.openxmlformats.org/officeDocument/2006/relationships/diagramData" Target="../diagrams/data1.xml"/><Relationship Id="rId21" Type="http://schemas.openxmlformats.org/officeDocument/2006/relationships/diagramData" Target="../diagrams/data4.xml"/><Relationship Id="rId7" Type="http://schemas.microsoft.com/office/2007/relationships/diagramDrawing" Target="../diagrams/drawing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5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2.xml"/><Relationship Id="rId24" Type="http://schemas.openxmlformats.org/officeDocument/2006/relationships/diagramColors" Target="../diagrams/colors4.xml"/><Relationship Id="rId5" Type="http://schemas.openxmlformats.org/officeDocument/2006/relationships/diagramQuickStyle" Target="../diagrams/quickStyle1.xml"/><Relationship Id="rId15" Type="http://schemas.microsoft.com/office/2007/relationships/diagramDrawing" Target="../diagrams/drawing2.xml"/><Relationship Id="rId23" Type="http://schemas.openxmlformats.org/officeDocument/2006/relationships/diagramQuickStyle" Target="../diagrams/quickStyle4.xml"/><Relationship Id="rId10" Type="http://schemas.openxmlformats.org/officeDocument/2006/relationships/image" Target="../media/image4.png"/><Relationship Id="rId19" Type="http://schemas.openxmlformats.org/officeDocument/2006/relationships/diagramColors" Target="../diagrams/colors3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diagramColors" Target="../diagrams/colors2.xml"/><Relationship Id="rId22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8582-7E6D-2CFE-4BFB-ACA0590BF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Title</a:t>
            </a:r>
          </a:p>
        </p:txBody>
      </p:sp>
      <p:pic>
        <p:nvPicPr>
          <p:cNvPr id="4" name="Marcador de Posição da Imagem 11" descr="Mãos a juntarem-se num círculo">
            <a:extLst>
              <a:ext uri="{FF2B5EF4-FFF2-40B4-BE49-F238E27FC236}">
                <a16:creationId xmlns:a16="http://schemas.microsoft.com/office/drawing/2014/main" id="{E6C2D477-FF1B-187B-18BE-64FF2F8BA1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97" r="450"/>
          <a:stretch/>
        </p:blipFill>
        <p:spPr>
          <a:xfrm>
            <a:off x="0" y="10"/>
            <a:ext cx="12192000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0C64FCC4-9E22-FD90-5E90-C6132194B0CF}"/>
              </a:ext>
            </a:extLst>
          </p:cNvPr>
          <p:cNvSpPr>
            <a:spLocks noGrp="1"/>
          </p:cNvSpPr>
          <p:nvPr/>
        </p:nvSpPr>
        <p:spPr>
          <a:xfrm>
            <a:off x="0" y="2978870"/>
            <a:ext cx="12192000" cy="6975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4000" dirty="0">
                <a:latin typeface="+mn-lt"/>
                <a:cs typeface="Arial" panose="020B0604020202020204" pitchFamily="34" charset="0"/>
              </a:rPr>
              <a:t>HR Analytics - Predict Employee Attrition</a:t>
            </a:r>
            <a:endParaRPr lang="pt-PT" sz="8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93C43E-A849-CB77-9718-FA5D83F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2</a:t>
            </a:fld>
            <a:endParaRPr lang="en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6D2BD3-A0FC-48CE-5CC7-5274F57F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02" y="81280"/>
            <a:ext cx="11364665" cy="871813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Executive Summary (1/2)</a:t>
            </a:r>
            <a:endParaRPr lang="en-PT" sz="28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D23632-5B38-3C66-7BA6-DB5BF837A56D}"/>
              </a:ext>
            </a:extLst>
          </p:cNvPr>
          <p:cNvSpPr txBox="1"/>
          <p:nvPr/>
        </p:nvSpPr>
        <p:spPr>
          <a:xfrm>
            <a:off x="386024" y="1147192"/>
            <a:ext cx="11419952" cy="410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5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Attrition, which represents the turnover of employees across all departments and levels of an organization, has several downsides and negative impacts 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US" sz="1400" dirty="0"/>
              <a:t>These effects can be significant and wide-ranging, affecting the company's performance and its ability to achieve its strategic objectives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US" sz="1400" dirty="0"/>
              <a:t>Some of the key disadvantages of having a high attrition rate in a company include the cost of recruitment and onboarding, loss of knowledge and expertise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productivity disruption, decreased team cohesion, impact on customer relationships, delayed project and goals, amongst many others</a:t>
            </a:r>
          </a:p>
          <a:p>
            <a:pPr algn="just">
              <a:spcAft>
                <a:spcPts val="500"/>
              </a:spcAft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 allows HR to take the best decisions that reduce attrition rate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Make decisions based on statistical data rather than speculation to address real turnover drivers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Identify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systemic issues affecting engagement and attrition, facilitating company-wide adjustments rather than individual-level changes</a:t>
            </a:r>
          </a:p>
          <a:p>
            <a:pPr algn="just">
              <a:spcAft>
                <a:spcPts val="500"/>
              </a:spcAft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this issue in your company, a predictive analytics model was developed to identify potential employee attrition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The Random Forest model emerged as the most effective, balancing accuracy and interpretability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The confusion matrix shows a significant number of true positives and true negatives, with very few false positives and false negatives, reflecting the model's reliability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400" dirty="0"/>
              <a:t>The most important features resulted in the model are monthly income, overtime, age and years at the company</a:t>
            </a:r>
          </a:p>
          <a:p>
            <a:pPr algn="just">
              <a:spcAft>
                <a:spcPts val="500"/>
              </a:spcAft>
            </a:pPr>
            <a:endParaRPr lang="en-GB" sz="1400" dirty="0"/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endParaRPr lang="en-GB" sz="1400" dirty="0"/>
          </a:p>
          <a:p>
            <a:pPr algn="just">
              <a:spcAft>
                <a:spcPts val="500"/>
              </a:spcAft>
            </a:pPr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109237-655E-C614-9DFA-905A16F66620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2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93C43E-A849-CB77-9718-FA5D83F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3</a:t>
            </a:fld>
            <a:endParaRPr lang="en-PT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6D2BD3-A0FC-48CE-5CC7-5274F57F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02" y="81280"/>
            <a:ext cx="11364665" cy="871813"/>
          </a:xfrm>
        </p:spPr>
        <p:txBody>
          <a:bodyPr>
            <a:noAutofit/>
          </a:bodyPr>
          <a:lstStyle/>
          <a:p>
            <a:r>
              <a:rPr lang="en-GB" sz="2800" b="0" i="0" u="none" strike="noStrike" dirty="0">
                <a:effectLst/>
                <a:latin typeface="+mn-lt"/>
              </a:rPr>
              <a:t>Executive Summary (2/2)</a:t>
            </a:r>
            <a:endParaRPr lang="en-PT" sz="2800" dirty="0">
              <a:latin typeface="+mn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109237-655E-C614-9DFA-905A16F66620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6525E2B2-A43A-B7F7-AD56-3812C1435A30}"/>
              </a:ext>
            </a:extLst>
          </p:cNvPr>
          <p:cNvSpPr txBox="1"/>
          <p:nvPr/>
        </p:nvSpPr>
        <p:spPr>
          <a:xfrm>
            <a:off x="386024" y="1120917"/>
            <a:ext cx="11111032" cy="757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GB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Regarding the predictive model, who’s really leaving your Company?</a:t>
            </a:r>
            <a:endParaRPr lang="en-GB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b="0" i="0" u="none" strike="noStrike" dirty="0">
                <a:effectLst/>
                <a:latin typeface="+mn-lt"/>
              </a:rPr>
              <a:t>Younger employees are more likely to leave the company than others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Single employees are more likely to quit their jobs in comparison to married or divorced employees, boosting an attrition rate of 26%, while married and divorced employees boost 12% and 10%, respectively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Sales representatives have the highest attrition rate, followed by Laboratory Technicians, Human Resources (23%) and Sales Executives (17%). All of these are well above your average attrition rate of 16%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Employees who work overtime have a higher attrition rate (31%) in comparison to those who don’t work overtime (10%)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The employees who leave the company have a significantly lower monthly income than those who don’t leave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Employees who live closer to their work places are less likely to quit their jobs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Employees who travel the most for work, also have higher attrition levels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New employees are more likely to quit their jobs, when comparing to employees that have been working in the company for more than a couple of years. This trend is particularly steeper in the first 2 years working in the company</a:t>
            </a:r>
            <a:endParaRPr lang="en-GB" sz="13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500"/>
              </a:spcAft>
            </a:pPr>
            <a:r>
              <a:rPr lang="en-GB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we suggest three strategic priorities to reduce attrition rate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US" sz="1300" dirty="0"/>
              <a:t>For employee profile, it is important to implement mentorship and career development programs; promote a culture of ongoing learning; p</a:t>
            </a:r>
            <a:r>
              <a:rPr lang="en-GB" sz="1300" dirty="0" err="1"/>
              <a:t>rovide</a:t>
            </a:r>
            <a:r>
              <a:rPr lang="en-GB" sz="1300" dirty="0"/>
              <a:t> career advancement opportunities to retain experienced workers and act preventively before they reach the average age of leaving; conducting regular satisfaction surveys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Regarding monthly income feature, we recommend salaries according to the industry benchmarks; improve Incentives and bonuses; implement clear career planning and salary revision, as well as retirement savings account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−"/>
            </a:pPr>
            <a:r>
              <a:rPr lang="en-GB" sz="1300" dirty="0"/>
              <a:t>Regarding the work life balance, it is important to implement flexible work hours and support effective remote work; hire additional staff and redistribute </a:t>
            </a:r>
            <a: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workloads among employees; establish a predetermined high rate of pay for overtime work; provide transportation assistance and create new satellite offices near employee housing clusters</a:t>
            </a: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500"/>
              </a:spcAft>
              <a:buFont typeface="Calibri" panose="020F0502020204030204" pitchFamily="34" charset="0"/>
              <a:buChar char="─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1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4B717A0-216F-2C3D-BE13-83A3302A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CF37-5A7A-324B-A423-E6A4A06BC30E}" type="slidenum">
              <a:rPr lang="en-PT" smtClean="0"/>
              <a:t>4</a:t>
            </a:fld>
            <a:endParaRPr lang="en-PT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C6FE128-6012-9959-52B4-6BD430607F94}"/>
              </a:ext>
            </a:extLst>
          </p:cNvPr>
          <p:cNvGraphicFramePr/>
          <p:nvPr/>
        </p:nvGraphicFramePr>
        <p:xfrm>
          <a:off x="1092197" y="1056721"/>
          <a:ext cx="10721991" cy="313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1278E71-171C-4081-88C6-F0E49C676035}"/>
              </a:ext>
            </a:extLst>
          </p:cNvPr>
          <p:cNvSpPr txBox="1">
            <a:spLocks/>
          </p:cNvSpPr>
          <p:nvPr/>
        </p:nvSpPr>
        <p:spPr>
          <a:xfrm>
            <a:off x="290502" y="81280"/>
            <a:ext cx="11364665" cy="871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</a:rPr>
              <a:t>Three strategic priorities to reduce attrition rate </a:t>
            </a:r>
            <a:endParaRPr lang="en-PT" sz="2800" dirty="0">
              <a:latin typeface="+mn-lt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21D0F4-2C09-BAA1-7598-94A2CD452F0E}"/>
              </a:ext>
            </a:extLst>
          </p:cNvPr>
          <p:cNvGrpSpPr/>
          <p:nvPr/>
        </p:nvGrpSpPr>
        <p:grpSpPr>
          <a:xfrm>
            <a:off x="275666" y="2159692"/>
            <a:ext cx="735496" cy="1779104"/>
            <a:chOff x="109330" y="2413348"/>
            <a:chExt cx="735496" cy="1779104"/>
          </a:xfrm>
          <a:solidFill>
            <a:srgbClr val="FF7F0E"/>
          </a:solidFill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3E9C4143-C91F-A5C7-A824-5644BA339B7E}"/>
                </a:ext>
              </a:extLst>
            </p:cNvPr>
            <p:cNvSpPr/>
            <p:nvPr/>
          </p:nvSpPr>
          <p:spPr>
            <a:xfrm>
              <a:off x="109330" y="2413348"/>
              <a:ext cx="735496" cy="1779103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4A0CB23-C657-04AD-9451-4EE86BB391E1}"/>
                </a:ext>
              </a:extLst>
            </p:cNvPr>
            <p:cNvSpPr txBox="1"/>
            <p:nvPr/>
          </p:nvSpPr>
          <p:spPr>
            <a:xfrm rot="16200000">
              <a:off x="-412473" y="3056678"/>
              <a:ext cx="1779104" cy="49244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2600" dirty="0" err="1">
                  <a:solidFill>
                    <a:schemeClr val="bg1"/>
                  </a:solidFill>
                </a:rPr>
                <a:t>Issues</a:t>
              </a:r>
              <a:endParaRPr lang="pt-PT" sz="2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C539CF9-9244-CCD4-99CA-FDC4148F890B}"/>
              </a:ext>
            </a:extLst>
          </p:cNvPr>
          <p:cNvGrpSpPr/>
          <p:nvPr/>
        </p:nvGrpSpPr>
        <p:grpSpPr>
          <a:xfrm>
            <a:off x="275666" y="4095322"/>
            <a:ext cx="735496" cy="2148459"/>
            <a:chOff x="109330" y="4444652"/>
            <a:chExt cx="735496" cy="1779104"/>
          </a:xfrm>
          <a:solidFill>
            <a:srgbClr val="FF7F0E"/>
          </a:soli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31FBBCA-3FAE-9FE5-A0C0-DE5FC61CA2EA}"/>
                </a:ext>
              </a:extLst>
            </p:cNvPr>
            <p:cNvSpPr/>
            <p:nvPr/>
          </p:nvSpPr>
          <p:spPr>
            <a:xfrm>
              <a:off x="109330" y="4444652"/>
              <a:ext cx="735496" cy="1779103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88B0219-CF45-B8E5-DB79-A5FFF8C4A487}"/>
                </a:ext>
              </a:extLst>
            </p:cNvPr>
            <p:cNvSpPr txBox="1"/>
            <p:nvPr/>
          </p:nvSpPr>
          <p:spPr>
            <a:xfrm rot="16200000">
              <a:off x="-412472" y="5087982"/>
              <a:ext cx="1779104" cy="492443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2600" dirty="0" err="1">
                  <a:solidFill>
                    <a:schemeClr val="bg1"/>
                  </a:solidFill>
                </a:rPr>
                <a:t>Suggestions</a:t>
              </a:r>
              <a:endParaRPr lang="pt-PT" sz="2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2" descr="Remuneration Stock Photos, Pictures &amp; Royalty-Free Images - iStock">
            <a:extLst>
              <a:ext uri="{FF2B5EF4-FFF2-40B4-BE49-F238E27FC236}">
                <a16:creationId xmlns:a16="http://schemas.microsoft.com/office/drawing/2014/main" id="{7E66590F-5E77-58CD-C9DC-3CFC0269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65" y="1029620"/>
            <a:ext cx="1130072" cy="11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usiness, clock, job, office, overtime, time, work icon - Download on ...">
            <a:extLst>
              <a:ext uri="{FF2B5EF4-FFF2-40B4-BE49-F238E27FC236}">
                <a16:creationId xmlns:a16="http://schemas.microsoft.com/office/drawing/2014/main" id="{CCA96BCB-A68C-2D52-5C78-AAD63D6B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53" y="902486"/>
            <a:ext cx="1384340" cy="138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Teletrabajo y redes saturadas - RSA Informáticos. Damos Respuestas ...">
            <a:extLst>
              <a:ext uri="{FF2B5EF4-FFF2-40B4-BE49-F238E27FC236}">
                <a16:creationId xmlns:a16="http://schemas.microsoft.com/office/drawing/2014/main" id="{0D3FD4E4-9967-E90C-6645-3335C178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77" y="1071996"/>
            <a:ext cx="979207" cy="9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Diagrama 24">
            <a:extLst>
              <a:ext uri="{FF2B5EF4-FFF2-40B4-BE49-F238E27FC236}">
                <a16:creationId xmlns:a16="http://schemas.microsoft.com/office/drawing/2014/main" id="{A9823E08-5DE6-3EF3-4118-9451ADCD866D}"/>
              </a:ext>
            </a:extLst>
          </p:cNvPr>
          <p:cNvGraphicFramePr/>
          <p:nvPr/>
        </p:nvGraphicFramePr>
        <p:xfrm>
          <a:off x="8519477" y="4045093"/>
          <a:ext cx="3135690" cy="219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6" name="Diagrama 25">
            <a:extLst>
              <a:ext uri="{FF2B5EF4-FFF2-40B4-BE49-F238E27FC236}">
                <a16:creationId xmlns:a16="http://schemas.microsoft.com/office/drawing/2014/main" id="{979D65FF-811A-B47C-6293-7131788A09D3}"/>
              </a:ext>
            </a:extLst>
          </p:cNvPr>
          <p:cNvGraphicFramePr/>
          <p:nvPr/>
        </p:nvGraphicFramePr>
        <p:xfrm>
          <a:off x="4768265" y="4070615"/>
          <a:ext cx="3135690" cy="180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A5606335-28C4-0683-43D8-64B3D2019C91}"/>
              </a:ext>
            </a:extLst>
          </p:cNvPr>
          <p:cNvGraphicFramePr/>
          <p:nvPr/>
        </p:nvGraphicFramePr>
        <p:xfrm>
          <a:off x="1132690" y="4070615"/>
          <a:ext cx="3135689" cy="217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772A26-5E98-484D-A459-5DA3E7D53873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0"/>
            <a:ext cx="11473223" cy="98357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>
                <a:solidFill>
                  <a:schemeClr val="tx1"/>
                </a:solidFill>
                <a:latin typeface="+mn-lt"/>
              </a:rPr>
              <a:t>Integrating Predictive Attrition Model into HR Dashboard</a:t>
            </a:r>
            <a:endParaRPr lang="pt-PT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D76A3-8EAA-B981-6714-52BFFFF3FAC0}"/>
              </a:ext>
            </a:extLst>
          </p:cNvPr>
          <p:cNvSpPr txBox="1"/>
          <p:nvPr/>
        </p:nvSpPr>
        <p:spPr>
          <a:xfrm>
            <a:off x="6817766" y="1356455"/>
            <a:ext cx="4712098" cy="410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GB" b="0" i="0" u="none" strike="noStrike" dirty="0">
                <a:effectLst/>
              </a:rPr>
              <a:t>Empower HR with actionable insights to proactively address potential employee attrition.</a:t>
            </a:r>
          </a:p>
          <a:p>
            <a:pPr algn="just">
              <a:lnSpc>
                <a:spcPct val="110000"/>
              </a:lnSpc>
            </a:pPr>
            <a:endParaRPr lang="en-GB" sz="1000" b="0" i="0" u="none" strike="noStrike" dirty="0">
              <a:effectLst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Real-Time Monitoring:</a:t>
            </a:r>
            <a:r>
              <a:rPr lang="en-GB" b="0" i="0" u="none" strike="noStrike" dirty="0">
                <a:effectLst/>
              </a:rPr>
              <a:t> Track and monitor employees predicted at risk of attrition.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Prioritization:</a:t>
            </a:r>
            <a:r>
              <a:rPr lang="en-GB" b="0" i="0" u="none" strike="noStrike" dirty="0">
                <a:effectLst/>
              </a:rPr>
              <a:t> Focus on high-risk individuals for retention interventions.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Trends &amp; Analysis:</a:t>
            </a:r>
            <a:r>
              <a:rPr lang="en-GB" b="0" i="0" u="none" strike="noStrike" dirty="0">
                <a:effectLst/>
              </a:rPr>
              <a:t> Visualize attrition patterns over time to inform strategic HR decisions.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000" b="0" i="0" u="none" strike="noStrike" dirty="0"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effectLst/>
              </a:rPr>
              <a:t>Custom Alerts:</a:t>
            </a:r>
            <a:r>
              <a:rPr lang="en-GB" b="0" i="0" u="none" strike="noStrike" dirty="0">
                <a:effectLst/>
              </a:rPr>
              <a:t> Set notifications for flagged employees to take timely action.</a:t>
            </a:r>
            <a:br>
              <a:rPr lang="en-GB" dirty="0"/>
            </a:br>
            <a:endParaRPr lang="en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8C934-5BCE-736B-B3B7-4B1AE92AB8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5</a:t>
            </a:fld>
            <a:endParaRPr lang="pt-P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764EA-0945-524C-5D02-A6091B35D77D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633659E-FD79-45FF-915E-6945E733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" y="1356455"/>
            <a:ext cx="6486840" cy="42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0"/>
            <a:ext cx="11473223" cy="98357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>
                <a:solidFill>
                  <a:schemeClr val="tx1"/>
                </a:solidFill>
                <a:latin typeface="+mn-lt"/>
              </a:rPr>
              <a:t>Integrating Predictive Attrition Model into HR Dashboard (Explained)</a:t>
            </a:r>
            <a:endParaRPr lang="pt-PT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8C934-5BCE-736B-B3B7-4B1AE92AB8D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764EA-0945-524C-5D02-A6091B35D77D}"/>
              </a:ext>
            </a:extLst>
          </p:cNvPr>
          <p:cNvCxnSpPr>
            <a:cxnSpLocks/>
          </p:cNvCxnSpPr>
          <p:nvPr/>
        </p:nvCxnSpPr>
        <p:spPr>
          <a:xfrm>
            <a:off x="0" y="98357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A682A0-F3C5-7EDC-4336-5D115BAFFB7B}"/>
              </a:ext>
            </a:extLst>
          </p:cNvPr>
          <p:cNvSpPr txBox="1"/>
          <p:nvPr/>
        </p:nvSpPr>
        <p:spPr>
          <a:xfrm>
            <a:off x="396536" y="2272827"/>
            <a:ext cx="1355649" cy="369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400" b="0" i="0" u="sng" strike="noStrike" dirty="0">
                <a:effectLst/>
              </a:rPr>
              <a:t>Attrition Overview</a:t>
            </a:r>
            <a:r>
              <a:rPr lang="en-GB" sz="1400" b="0" i="0" u="none" strike="noStrike" dirty="0">
                <a:effectLst/>
              </a:rPr>
              <a:t>: For the most important features, in orange is</a:t>
            </a:r>
            <a:r>
              <a:rPr lang="en-GB" sz="1400" dirty="0"/>
              <a:t> identified</a:t>
            </a:r>
            <a:r>
              <a:rPr lang="en-GB" sz="1400" b="0" i="0" u="none" strike="noStrike" dirty="0">
                <a:effectLst/>
              </a:rPr>
              <a:t> where the attrition rate are higher than the overall attrition rate of the company (17%)</a:t>
            </a:r>
            <a:br>
              <a:rPr lang="en-GB" dirty="0"/>
            </a:br>
            <a:endParaRPr lang="en-P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730E0-C350-F0AD-F03E-0AE4BD599053}"/>
              </a:ext>
            </a:extLst>
          </p:cNvPr>
          <p:cNvSpPr txBox="1"/>
          <p:nvPr/>
        </p:nvSpPr>
        <p:spPr>
          <a:xfrm>
            <a:off x="10416811" y="2287851"/>
            <a:ext cx="1378653" cy="322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400" b="0" i="0" u="sng" strike="noStrike" dirty="0">
                <a:effectLst/>
              </a:rPr>
              <a:t>Employee Details:</a:t>
            </a:r>
            <a:r>
              <a:rPr lang="en-GB" sz="1400" b="0" i="0" u="none" strike="noStrike" dirty="0">
                <a:effectLst/>
              </a:rPr>
              <a:t> According to the predictive model: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- I</a:t>
            </a:r>
            <a:r>
              <a:rPr lang="en-GB" sz="1400" b="0" i="0" u="none" strike="noStrike" dirty="0">
                <a:effectLst/>
              </a:rPr>
              <a:t>f Red the employee is in risk of attrition 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- </a:t>
            </a:r>
            <a:r>
              <a:rPr lang="en-GB" sz="1400" b="0" i="0" u="none" strike="noStrike" dirty="0">
                <a:effectLst/>
              </a:rPr>
              <a:t>If Green the employee is not in risk of attrition</a:t>
            </a:r>
            <a:br>
              <a:rPr lang="en-GB" dirty="0"/>
            </a:br>
            <a:endParaRPr lang="en-PT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0041A-8158-DE64-46D3-E957735312C3}"/>
              </a:ext>
            </a:extLst>
          </p:cNvPr>
          <p:cNvCxnSpPr>
            <a:cxnSpLocks/>
          </p:cNvCxnSpPr>
          <p:nvPr/>
        </p:nvCxnSpPr>
        <p:spPr>
          <a:xfrm flipH="1">
            <a:off x="1411408" y="2042710"/>
            <a:ext cx="257349" cy="2451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64934F-7251-B1A6-23C9-1645E6D50AE6}"/>
              </a:ext>
            </a:extLst>
          </p:cNvPr>
          <p:cNvCxnSpPr>
            <a:cxnSpLocks/>
          </p:cNvCxnSpPr>
          <p:nvPr/>
        </p:nvCxnSpPr>
        <p:spPr>
          <a:xfrm>
            <a:off x="10288826" y="1994055"/>
            <a:ext cx="205753" cy="2937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38C0FFC-4230-0B3C-3E47-DD1100C9DF31}"/>
              </a:ext>
            </a:extLst>
          </p:cNvPr>
          <p:cNvSpPr/>
          <p:nvPr/>
        </p:nvSpPr>
        <p:spPr>
          <a:xfrm>
            <a:off x="1807779" y="1865504"/>
            <a:ext cx="5883311" cy="405182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7B4B42-8D7C-42B3-DB6A-AEC58AF4B9A0}"/>
              </a:ext>
            </a:extLst>
          </p:cNvPr>
          <p:cNvSpPr/>
          <p:nvPr/>
        </p:nvSpPr>
        <p:spPr>
          <a:xfrm>
            <a:off x="7802278" y="1865499"/>
            <a:ext cx="2384548" cy="4051819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4D561-D15C-4819-9DFD-C2CDB2BA2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84" y="1544281"/>
            <a:ext cx="8536642" cy="44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888</Words>
  <Application>Microsoft Office PowerPoint</Application>
  <PresentationFormat>Widescreen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</vt:lpstr>
      <vt:lpstr>Executive Summary (1/2)</vt:lpstr>
      <vt:lpstr>Executive Summary (2/2)</vt:lpstr>
      <vt:lpstr>PowerPoint Presentation</vt:lpstr>
      <vt:lpstr>Integrating Predictive Attrition Model into HR Dashboard</vt:lpstr>
      <vt:lpstr>Integrating Predictive Attrition Model into HR Dashboard (Explained)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Joao Miguel Ferreira da Silva</dc:creator>
  <cp:lastModifiedBy>avanishtripathi999@gmail.com</cp:lastModifiedBy>
  <cp:revision>49</cp:revision>
  <dcterms:created xsi:type="dcterms:W3CDTF">2023-10-28T13:54:53Z</dcterms:created>
  <dcterms:modified xsi:type="dcterms:W3CDTF">2025-07-09T15:32:36Z</dcterms:modified>
</cp:coreProperties>
</file>