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97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62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70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B574-DA29-450A-9812-A5FAAD9C5FE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F7E382-A65E-46FF-80DC-54F3DEA8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A4D-1DE8-092C-EA0C-A18FFCF3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786" y="1673121"/>
            <a:ext cx="8900698" cy="1279311"/>
          </a:xfrm>
        </p:spPr>
        <p:txBody>
          <a:bodyPr>
            <a:normAutofit fontScale="90000"/>
          </a:bodyPr>
          <a:lstStyle/>
          <a:p>
            <a:r>
              <a:rPr lang="en-US" sz="5327" b="1" dirty="0"/>
              <a:t>Cloud Computing</a:t>
            </a:r>
            <a:br>
              <a:rPr lang="en-US" sz="5327" b="1" dirty="0"/>
            </a:br>
            <a:r>
              <a:rPr lang="en-US" sz="5327" b="1" dirty="0"/>
              <a:t>         </a:t>
            </a:r>
            <a:r>
              <a:rPr lang="en-US" sz="2663" b="1" dirty="0"/>
              <a:t>IMIT-3201</a:t>
            </a:r>
            <a:r>
              <a:rPr lang="en-US" sz="5327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97BE-6BD0-DF0F-0D22-0D64B5ED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87" y="4545224"/>
            <a:ext cx="8904407" cy="1540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31" b="1" dirty="0"/>
              <a:t>Course Instructor: </a:t>
            </a:r>
            <a:r>
              <a:rPr lang="en-US" sz="2131" dirty="0"/>
              <a:t>Dr. Pragya Swami</a:t>
            </a:r>
            <a:br>
              <a:rPr lang="en-US" sz="2131" dirty="0"/>
            </a:br>
            <a:r>
              <a:rPr lang="en-US" sz="2131" dirty="0"/>
              <a:t>(</a:t>
            </a:r>
            <a:r>
              <a:rPr lang="en-US" sz="2131" b="1" dirty="0"/>
              <a:t>Post-Doc.: </a:t>
            </a:r>
            <a:r>
              <a:rPr lang="en-US" sz="2131" dirty="0"/>
              <a:t>IIT Delhi, </a:t>
            </a:r>
            <a:r>
              <a:rPr lang="en-US" sz="2131" b="1" dirty="0"/>
              <a:t>Ph.D.: </a:t>
            </a:r>
            <a:r>
              <a:rPr lang="en-US" sz="2131" dirty="0"/>
              <a:t>IIT Indore, </a:t>
            </a:r>
            <a:br>
              <a:rPr lang="en-US" sz="2131" dirty="0"/>
            </a:br>
            <a:r>
              <a:rPr lang="en-US" sz="2131" b="1" dirty="0"/>
              <a:t>MTech.: </a:t>
            </a:r>
            <a:r>
              <a:rPr lang="en-US" sz="2131" dirty="0"/>
              <a:t>ABV-IIITM Gwalior, </a:t>
            </a:r>
            <a:r>
              <a:rPr lang="en-US" sz="2131" b="1" dirty="0"/>
              <a:t>BTech.: </a:t>
            </a:r>
            <a:r>
              <a:rPr lang="en-US" sz="2131" dirty="0"/>
              <a:t>PDPM IIITDM Jabalpur)</a:t>
            </a:r>
          </a:p>
          <a:p>
            <a:endParaRPr lang="en-US" sz="1864" dirty="0"/>
          </a:p>
        </p:txBody>
      </p:sp>
    </p:spTree>
    <p:extLst>
      <p:ext uri="{BB962C8B-B14F-4D97-AF65-F5344CB8AC3E}">
        <p14:creationId xmlns:p14="http://schemas.microsoft.com/office/powerpoint/2010/main" val="6655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87" y="675295"/>
            <a:ext cx="6499456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253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3729" spc="-253" dirty="0">
                <a:solidFill>
                  <a:srgbClr val="943735"/>
                </a:solidFill>
                <a:latin typeface="Verdana"/>
                <a:cs typeface="Verdana"/>
              </a:rPr>
              <a:t>ider</a:t>
            </a:r>
            <a:r>
              <a:rPr sz="3729" spc="-305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433" dirty="0">
                <a:solidFill>
                  <a:srgbClr val="943735"/>
                </a:solidFill>
                <a:latin typeface="Verdana"/>
                <a:cs typeface="Verdana"/>
              </a:rPr>
              <a:t>tions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59" dirty="0">
                <a:solidFill>
                  <a:srgbClr val="943735"/>
                </a:solidFill>
                <a:latin typeface="Verdana"/>
                <a:cs typeface="Verdana"/>
              </a:rPr>
              <a:t>for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13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131" i="1" spc="-206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2131" i="1" spc="47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2131" i="1" spc="4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2131" i="1" spc="127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2131" i="1" spc="93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213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400520"/>
            <a:ext cx="10651462" cy="4076958"/>
          </a:xfrm>
          <a:prstGeom prst="rect">
            <a:avLst/>
          </a:prstGeom>
        </p:spPr>
        <p:txBody>
          <a:bodyPr vert="horz" wrap="square" lIns="0" tIns="77796" rIns="0" bIns="0" rtlCol="0">
            <a:spAutoFit/>
          </a:bodyPr>
          <a:lstStyle/>
          <a:p>
            <a:pPr marL="473553" marR="848166" indent="-457486">
              <a:lnSpc>
                <a:spcPts val="2051"/>
              </a:lnSpc>
              <a:spcBef>
                <a:spcPts val="611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131" b="1" spc="-13" dirty="0">
                <a:latin typeface="Calibri"/>
                <a:cs typeface="Calibri"/>
              </a:rPr>
              <a:t>Maintenance</a:t>
            </a:r>
            <a:r>
              <a:rPr sz="2131" spc="-13" dirty="0">
                <a:latin typeface="Calibri"/>
                <a:cs typeface="Calibri"/>
              </a:rPr>
              <a:t>: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Maintenance</a:t>
            </a:r>
            <a:r>
              <a:rPr sz="2131" spc="-4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cloud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infrastructure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affects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any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kind</a:t>
            </a:r>
            <a:r>
              <a:rPr sz="2131" spc="-7" dirty="0">
                <a:latin typeface="Calibri"/>
                <a:cs typeface="Calibri"/>
              </a:rPr>
              <a:t> of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cloud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offerings </a:t>
            </a:r>
            <a:r>
              <a:rPr sz="2131" spc="-459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(applicable</a:t>
            </a:r>
            <a:r>
              <a:rPr sz="2131" spc="-4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spc="-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both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software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and</a:t>
            </a:r>
            <a:r>
              <a:rPr sz="2131" spc="-20" dirty="0">
                <a:latin typeface="Calibri"/>
                <a:cs typeface="Calibri"/>
              </a:rPr>
              <a:t> hardware)</a:t>
            </a:r>
            <a:endParaRPr sz="2131">
              <a:latin typeface="Calibri"/>
              <a:cs typeface="Calibri"/>
            </a:endParaRPr>
          </a:p>
          <a:p>
            <a:pPr marL="473553" marR="279058" indent="-457486">
              <a:lnSpc>
                <a:spcPct val="80100"/>
              </a:lnSpc>
              <a:spcBef>
                <a:spcPts val="52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131" b="1" spc="-7" dirty="0">
                <a:latin typeface="Calibri"/>
                <a:cs typeface="Calibri"/>
              </a:rPr>
              <a:t>Location of</a:t>
            </a:r>
            <a:r>
              <a:rPr sz="2131" b="1" spc="20" dirty="0">
                <a:latin typeface="Calibri"/>
                <a:cs typeface="Calibri"/>
              </a:rPr>
              <a:t> </a:t>
            </a:r>
            <a:r>
              <a:rPr sz="2131" b="1" spc="-13" dirty="0">
                <a:latin typeface="Calibri"/>
                <a:cs typeface="Calibri"/>
              </a:rPr>
              <a:t>Data</a:t>
            </a:r>
            <a:r>
              <a:rPr sz="2131" spc="-13" dirty="0">
                <a:latin typeface="Calibri"/>
                <a:cs typeface="Calibri"/>
              </a:rPr>
              <a:t>: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If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cloud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service</a:t>
            </a:r>
            <a:r>
              <a:rPr sz="2131" spc="4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provider</a:t>
            </a:r>
            <a:r>
              <a:rPr sz="2131" spc="4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promises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enforce</a:t>
            </a:r>
            <a:r>
              <a:rPr sz="2131" spc="60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data</a:t>
            </a:r>
            <a:r>
              <a:rPr sz="2131" spc="-13" dirty="0">
                <a:latin typeface="Calibri"/>
                <a:cs typeface="Calibri"/>
              </a:rPr>
              <a:t> location</a:t>
            </a:r>
            <a:r>
              <a:rPr sz="2131" spc="-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regulations, </a:t>
            </a:r>
            <a:r>
              <a:rPr sz="2131" spc="-466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 </a:t>
            </a:r>
            <a:r>
              <a:rPr sz="2131" spc="-13" dirty="0">
                <a:latin typeface="Calibri"/>
                <a:cs typeface="Calibri"/>
              </a:rPr>
              <a:t>consumer</a:t>
            </a:r>
            <a:r>
              <a:rPr sz="2131" spc="3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must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be able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audit the </a:t>
            </a:r>
            <a:r>
              <a:rPr sz="2131" spc="-13" dirty="0">
                <a:latin typeface="Calibri"/>
                <a:cs typeface="Calibri"/>
              </a:rPr>
              <a:t>provider</a:t>
            </a:r>
            <a:r>
              <a:rPr sz="2131" spc="4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prove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that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regulations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are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being </a:t>
            </a:r>
            <a:r>
              <a:rPr sz="2131" spc="-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followed.</a:t>
            </a:r>
            <a:endParaRPr sz="2131">
              <a:latin typeface="Calibri"/>
              <a:cs typeface="Calibri"/>
            </a:endParaRPr>
          </a:p>
          <a:p>
            <a:pPr marL="473553" marR="212253" indent="-457486">
              <a:lnSpc>
                <a:spcPts val="2051"/>
              </a:lnSpc>
              <a:spcBef>
                <a:spcPts val="48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131" b="1" spc="-13" dirty="0">
                <a:latin typeface="Calibri"/>
                <a:cs typeface="Calibri"/>
              </a:rPr>
              <a:t>Seizure</a:t>
            </a:r>
            <a:r>
              <a:rPr sz="2131" b="1" spc="13" dirty="0">
                <a:latin typeface="Calibri"/>
                <a:cs typeface="Calibri"/>
              </a:rPr>
              <a:t> </a:t>
            </a:r>
            <a:r>
              <a:rPr sz="2131" b="1" spc="-7" dirty="0">
                <a:latin typeface="Calibri"/>
                <a:cs typeface="Calibri"/>
              </a:rPr>
              <a:t>of</a:t>
            </a:r>
            <a:r>
              <a:rPr sz="2131" b="1" spc="13" dirty="0">
                <a:latin typeface="Calibri"/>
                <a:cs typeface="Calibri"/>
              </a:rPr>
              <a:t> </a:t>
            </a:r>
            <a:r>
              <a:rPr sz="2131" b="1" spc="-13" dirty="0">
                <a:latin typeface="Calibri"/>
                <a:cs typeface="Calibri"/>
              </a:rPr>
              <a:t>Data</a:t>
            </a:r>
            <a:r>
              <a:rPr sz="2131" spc="-13" dirty="0">
                <a:latin typeface="Calibri"/>
                <a:cs typeface="Calibri"/>
              </a:rPr>
              <a:t>:</a:t>
            </a:r>
            <a:r>
              <a:rPr sz="2131" spc="-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If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law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enforcement</a:t>
            </a:r>
            <a:r>
              <a:rPr sz="2131" spc="60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targets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data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and </a:t>
            </a:r>
            <a:r>
              <a:rPr sz="2131" spc="-13" dirty="0">
                <a:latin typeface="Calibri"/>
                <a:cs typeface="Calibri"/>
              </a:rPr>
              <a:t>applications</a:t>
            </a:r>
            <a:r>
              <a:rPr sz="2131" spc="-3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associated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with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 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particular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33" dirty="0">
                <a:latin typeface="Calibri"/>
                <a:cs typeface="Calibri"/>
              </a:rPr>
              <a:t>consumer,</a:t>
            </a:r>
            <a:r>
              <a:rPr sz="2131" spc="5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multi-tenant</a:t>
            </a:r>
            <a:r>
              <a:rPr sz="2131" spc="-33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nature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cloud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computing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makes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it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likely</a:t>
            </a:r>
            <a:r>
              <a:rPr sz="2131" spc="-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that </a:t>
            </a:r>
            <a:r>
              <a:rPr sz="2131" spc="-7" dirty="0">
                <a:latin typeface="Calibri"/>
                <a:cs typeface="Calibri"/>
              </a:rPr>
              <a:t>other 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consumers</a:t>
            </a:r>
            <a:r>
              <a:rPr sz="2131" spc="3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will be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affected.</a:t>
            </a:r>
            <a:r>
              <a:rPr sz="2131" spc="-27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Therefore,</a:t>
            </a:r>
            <a:r>
              <a:rPr sz="2131" spc="7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consumer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should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consider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using a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third-party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 </a:t>
            </a:r>
            <a:r>
              <a:rPr sz="2131" spc="-459" dirty="0">
                <a:latin typeface="Calibri"/>
                <a:cs typeface="Calibri"/>
              </a:rPr>
              <a:t> </a:t>
            </a:r>
            <a:r>
              <a:rPr sz="2131" spc="-27" dirty="0">
                <a:latin typeface="Calibri"/>
                <a:cs typeface="Calibri"/>
              </a:rPr>
              <a:t>keep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backups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their </a:t>
            </a:r>
            <a:r>
              <a:rPr sz="2131" spc="-20" dirty="0">
                <a:latin typeface="Calibri"/>
                <a:cs typeface="Calibri"/>
              </a:rPr>
              <a:t>data</a:t>
            </a:r>
            <a:endParaRPr sz="2131">
              <a:latin typeface="Calibri"/>
              <a:cs typeface="Calibri"/>
            </a:endParaRPr>
          </a:p>
          <a:p>
            <a:pPr marL="473553" marR="6765" indent="-457486">
              <a:lnSpc>
                <a:spcPts val="2051"/>
              </a:lnSpc>
              <a:spcBef>
                <a:spcPts val="49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131" b="1" spc="-20" dirty="0">
                <a:latin typeface="Calibri"/>
                <a:cs typeface="Calibri"/>
              </a:rPr>
              <a:t>Failure</a:t>
            </a:r>
            <a:r>
              <a:rPr sz="2131" b="1" dirty="0">
                <a:latin typeface="Calibri"/>
                <a:cs typeface="Calibri"/>
              </a:rPr>
              <a:t> of</a:t>
            </a:r>
            <a:r>
              <a:rPr sz="2131" b="1" spc="13" dirty="0">
                <a:latin typeface="Calibri"/>
                <a:cs typeface="Calibri"/>
              </a:rPr>
              <a:t> </a:t>
            </a:r>
            <a:r>
              <a:rPr sz="2131" b="1" spc="-13" dirty="0">
                <a:latin typeface="Calibri"/>
                <a:cs typeface="Calibri"/>
              </a:rPr>
              <a:t>the</a:t>
            </a:r>
            <a:r>
              <a:rPr sz="2131" b="1" spc="13" dirty="0">
                <a:latin typeface="Calibri"/>
                <a:cs typeface="Calibri"/>
              </a:rPr>
              <a:t> </a:t>
            </a:r>
            <a:r>
              <a:rPr sz="2131" b="1" spc="-13" dirty="0">
                <a:latin typeface="Calibri"/>
                <a:cs typeface="Calibri"/>
              </a:rPr>
              <a:t>Provider</a:t>
            </a:r>
            <a:r>
              <a:rPr sz="2131" spc="-13" dirty="0">
                <a:latin typeface="Calibri"/>
                <a:cs typeface="Calibri"/>
              </a:rPr>
              <a:t>: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Consumers</a:t>
            </a:r>
            <a:r>
              <a:rPr sz="2131" spc="3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should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consider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financial</a:t>
            </a:r>
            <a:r>
              <a:rPr sz="2131" spc="-5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health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their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provider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and </a:t>
            </a:r>
            <a:r>
              <a:rPr sz="2131" spc="-459" dirty="0">
                <a:latin typeface="Calibri"/>
                <a:cs typeface="Calibri"/>
              </a:rPr>
              <a:t> </a:t>
            </a:r>
            <a:r>
              <a:rPr sz="2131" spc="-27" dirty="0">
                <a:latin typeface="Calibri"/>
                <a:cs typeface="Calibri"/>
              </a:rPr>
              <a:t>make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contingency</a:t>
            </a:r>
            <a:r>
              <a:rPr sz="2131" spc="-7" dirty="0">
                <a:latin typeface="Calibri"/>
                <a:cs typeface="Calibri"/>
              </a:rPr>
              <a:t> plans.</a:t>
            </a:r>
            <a:r>
              <a:rPr sz="2131" spc="-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provider’s</a:t>
            </a:r>
            <a:r>
              <a:rPr sz="2131" spc="4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policies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handling</a:t>
            </a:r>
            <a:r>
              <a:rPr sz="2131" spc="-40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data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and</a:t>
            </a:r>
            <a:r>
              <a:rPr sz="2131" spc="-13" dirty="0">
                <a:latin typeface="Calibri"/>
                <a:cs typeface="Calibri"/>
              </a:rPr>
              <a:t> applications</a:t>
            </a:r>
            <a:r>
              <a:rPr sz="2131" spc="-3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 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consumer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whose</a:t>
            </a:r>
            <a:r>
              <a:rPr sz="2131" spc="2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account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is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delinquent</a:t>
            </a:r>
            <a:r>
              <a:rPr sz="2131" spc="-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or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under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dispute</a:t>
            </a:r>
            <a:r>
              <a:rPr sz="2131" spc="-27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are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spc="-7" dirty="0">
                <a:latin typeface="Calibri"/>
                <a:cs typeface="Calibri"/>
              </a:rPr>
              <a:t> be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considered.</a:t>
            </a:r>
            <a:endParaRPr sz="2131">
              <a:latin typeface="Calibri"/>
              <a:cs typeface="Calibri"/>
            </a:endParaRPr>
          </a:p>
          <a:p>
            <a:pPr marL="473553" marR="229166" indent="-457486">
              <a:lnSpc>
                <a:spcPct val="80000"/>
              </a:lnSpc>
              <a:spcBef>
                <a:spcPts val="51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131" b="1" spc="-7" dirty="0">
                <a:latin typeface="Calibri"/>
                <a:cs typeface="Calibri"/>
              </a:rPr>
              <a:t>Jurisdiction</a:t>
            </a:r>
            <a:r>
              <a:rPr sz="2131" spc="-7" dirty="0">
                <a:latin typeface="Calibri"/>
                <a:cs typeface="Calibri"/>
              </a:rPr>
              <a:t>: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Consumers</a:t>
            </a:r>
            <a:r>
              <a:rPr sz="2131" spc="3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should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understand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laws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that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apply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to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any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cloud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providers</a:t>
            </a:r>
            <a:r>
              <a:rPr sz="2131" spc="3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they </a:t>
            </a:r>
            <a:r>
              <a:rPr sz="2131" spc="-466" dirty="0">
                <a:latin typeface="Calibri"/>
                <a:cs typeface="Calibri"/>
              </a:rPr>
              <a:t> </a:t>
            </a:r>
            <a:r>
              <a:rPr sz="2131" spc="-33" dirty="0">
                <a:latin typeface="Calibri"/>
                <a:cs typeface="Calibri"/>
              </a:rPr>
              <a:t>consider.</a:t>
            </a:r>
            <a:endParaRPr sz="213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487" y="556817"/>
            <a:ext cx="409365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513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00" dirty="0">
                <a:solidFill>
                  <a:srgbClr val="943735"/>
                </a:solidFill>
                <a:latin typeface="Verdana"/>
                <a:cs typeface="Verdana"/>
              </a:rPr>
              <a:t>Requirements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216277"/>
            <a:ext cx="10570284" cy="4416871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marR="184347" indent="-457486">
              <a:spcBef>
                <a:spcPts val="13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dirty="0">
                <a:latin typeface="Calibri"/>
                <a:cs typeface="Calibri"/>
              </a:rPr>
              <a:t>Security</a:t>
            </a:r>
            <a:r>
              <a:rPr sz="2397" dirty="0">
                <a:latin typeface="Calibri"/>
                <a:cs typeface="Calibri"/>
              </a:rPr>
              <a:t>:</a:t>
            </a:r>
            <a:r>
              <a:rPr sz="2397" spc="-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Cloud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consumer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must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understand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controls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federation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patterns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necessary</a:t>
            </a:r>
            <a:r>
              <a:rPr sz="2397" spc="-13" dirty="0">
                <a:latin typeface="Calibri"/>
                <a:cs typeface="Calibri"/>
              </a:rPr>
              <a:t> to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meet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security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requirements.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must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understand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what 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they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should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deliver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dirty="0">
                <a:latin typeface="Calibri"/>
                <a:cs typeface="Calibri"/>
              </a:rPr>
              <a:t> enable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13" dirty="0">
                <a:latin typeface="Calibri"/>
                <a:cs typeface="Calibri"/>
              </a:rPr>
              <a:t>appropriate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controls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federation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patterns.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8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Data</a:t>
            </a:r>
            <a:r>
              <a:rPr sz="2397" b="1" spc="-20" dirty="0">
                <a:latin typeface="Calibri"/>
                <a:cs typeface="Calibri"/>
              </a:rPr>
              <a:t> </a:t>
            </a:r>
            <a:r>
              <a:rPr sz="2397" b="1" dirty="0">
                <a:latin typeface="Calibri"/>
                <a:cs typeface="Calibri"/>
              </a:rPr>
              <a:t>Encryption</a:t>
            </a:r>
            <a:r>
              <a:rPr sz="2397" dirty="0">
                <a:latin typeface="Calibri"/>
                <a:cs typeface="Calibri"/>
              </a:rPr>
              <a:t>:</a:t>
            </a:r>
            <a:r>
              <a:rPr sz="2397" spc="-3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Details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encryption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access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control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policies.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Privacy</a:t>
            </a:r>
            <a:r>
              <a:rPr sz="2397" spc="-13" dirty="0">
                <a:latin typeface="Calibri"/>
                <a:cs typeface="Calibri"/>
              </a:rPr>
              <a:t>: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Isolation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customer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multi-tenant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environment.</a:t>
            </a:r>
            <a:endParaRPr sz="2397">
              <a:latin typeface="Calibri"/>
              <a:cs typeface="Calibri"/>
            </a:endParaRPr>
          </a:p>
          <a:p>
            <a:pPr marL="473553" marR="120925" indent="-457486">
              <a:spcBef>
                <a:spcPts val="578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Data</a:t>
            </a:r>
            <a:r>
              <a:rPr sz="2397" b="1" spc="-27" dirty="0">
                <a:latin typeface="Calibri"/>
                <a:cs typeface="Calibri"/>
              </a:rPr>
              <a:t> </a:t>
            </a:r>
            <a:r>
              <a:rPr sz="2397" b="1" spc="-13" dirty="0">
                <a:latin typeface="Calibri"/>
                <a:cs typeface="Calibri"/>
              </a:rPr>
              <a:t>Retention </a:t>
            </a:r>
            <a:r>
              <a:rPr sz="2397" b="1" dirty="0">
                <a:latin typeface="Calibri"/>
                <a:cs typeface="Calibri"/>
              </a:rPr>
              <a:t>and</a:t>
            </a:r>
            <a:r>
              <a:rPr sz="2397" b="1" spc="-13" dirty="0">
                <a:latin typeface="Calibri"/>
                <a:cs typeface="Calibri"/>
              </a:rPr>
              <a:t> </a:t>
            </a:r>
            <a:r>
              <a:rPr sz="2397" b="1" spc="-7" dirty="0">
                <a:latin typeface="Calibri"/>
                <a:cs typeface="Calibri"/>
              </a:rPr>
              <a:t>Deletion</a:t>
            </a:r>
            <a:r>
              <a:rPr sz="2397" spc="-7" dirty="0">
                <a:latin typeface="Calibri"/>
                <a:cs typeface="Calibri"/>
              </a:rPr>
              <a:t>:</a:t>
            </a:r>
            <a:r>
              <a:rPr sz="2397" spc="-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Some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cloud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providers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have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legal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requirements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retaining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-7" dirty="0">
                <a:latin typeface="Calibri"/>
                <a:cs typeface="Calibri"/>
              </a:rPr>
              <a:t> even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</a:t>
            </a:r>
            <a:r>
              <a:rPr sz="2397" dirty="0">
                <a:latin typeface="Calibri"/>
                <a:cs typeface="Calibri"/>
              </a:rPr>
              <a:t>it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has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been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deleted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33" dirty="0">
                <a:latin typeface="Calibri"/>
                <a:cs typeface="Calibri"/>
              </a:rPr>
              <a:t>consumer.</a:t>
            </a:r>
            <a:r>
              <a:rPr sz="2397" spc="-7" dirty="0">
                <a:latin typeface="Calibri"/>
                <a:cs typeface="Calibri"/>
              </a:rPr>
              <a:t> Hence,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they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must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be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able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prove</a:t>
            </a:r>
            <a:r>
              <a:rPr sz="2397" dirty="0">
                <a:latin typeface="Calibri"/>
                <a:cs typeface="Calibri"/>
              </a:rPr>
              <a:t> their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compliance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with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these</a:t>
            </a:r>
            <a:r>
              <a:rPr sz="2397" spc="-7" dirty="0">
                <a:latin typeface="Calibri"/>
                <a:cs typeface="Calibri"/>
              </a:rPr>
              <a:t> policies.</a:t>
            </a:r>
            <a:endParaRPr sz="2397">
              <a:latin typeface="Calibri"/>
              <a:cs typeface="Calibri"/>
            </a:endParaRPr>
          </a:p>
          <a:p>
            <a:pPr marL="473553" marR="6765" indent="-457486">
              <a:lnSpc>
                <a:spcPct val="106700"/>
              </a:lnSpc>
              <a:spcBef>
                <a:spcPts val="38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Hardware </a:t>
            </a:r>
            <a:r>
              <a:rPr sz="2397" b="1" spc="-20" dirty="0">
                <a:latin typeface="Calibri"/>
                <a:cs typeface="Calibri"/>
              </a:rPr>
              <a:t>Erasure </a:t>
            </a:r>
            <a:r>
              <a:rPr sz="2397" b="1" dirty="0">
                <a:latin typeface="Calibri"/>
                <a:cs typeface="Calibri"/>
              </a:rPr>
              <a:t>and</a:t>
            </a:r>
            <a:r>
              <a:rPr sz="2397" b="1" spc="-7" dirty="0">
                <a:latin typeface="Calibri"/>
                <a:cs typeface="Calibri"/>
              </a:rPr>
              <a:t> Destruction</a:t>
            </a:r>
            <a:r>
              <a:rPr sz="2397" spc="-7" dirty="0">
                <a:latin typeface="Calibri"/>
                <a:cs typeface="Calibri"/>
              </a:rPr>
              <a:t>:</a:t>
            </a:r>
            <a:r>
              <a:rPr sz="2397" spc="-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requires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zero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out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memory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consumer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powers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off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VM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 </a:t>
            </a:r>
            <a:r>
              <a:rPr sz="2397" spc="-13" dirty="0">
                <a:latin typeface="Calibri"/>
                <a:cs typeface="Calibri"/>
              </a:rPr>
              <a:t>even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zero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out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platters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disk, if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be 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disposed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recycled.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436" y="675295"/>
            <a:ext cx="5537983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513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53" dirty="0">
                <a:solidFill>
                  <a:srgbClr val="943735"/>
                </a:solidFill>
                <a:latin typeface="Verdana"/>
                <a:cs typeface="Verdana"/>
              </a:rPr>
              <a:t>Require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m</a:t>
            </a:r>
            <a:r>
              <a:rPr sz="3729" spc="-433" dirty="0">
                <a:solidFill>
                  <a:srgbClr val="943735"/>
                </a:solidFill>
                <a:latin typeface="Verdana"/>
                <a:cs typeface="Verdana"/>
              </a:rPr>
              <a:t>ent</a:t>
            </a:r>
            <a:r>
              <a:rPr sz="3729" spc="-413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131" i="1" spc="-206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2131" i="1" spc="40" dirty="0">
                <a:solidFill>
                  <a:srgbClr val="943735"/>
                </a:solidFill>
                <a:latin typeface="Verdana"/>
                <a:cs typeface="Verdana"/>
              </a:rPr>
              <a:t>Cont</a:t>
            </a:r>
            <a:r>
              <a:rPr sz="2131" i="1" spc="127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2131" i="1" spc="93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213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474426"/>
            <a:ext cx="10727568" cy="3963029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marR="164051" indent="-457486">
              <a:spcBef>
                <a:spcPts val="13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1998" b="1" spc="-13" dirty="0">
                <a:latin typeface="Calibri"/>
                <a:cs typeface="Calibri"/>
              </a:rPr>
              <a:t>Regulatory </a:t>
            </a:r>
            <a:r>
              <a:rPr sz="1998" b="1" spc="-7" dirty="0">
                <a:latin typeface="Calibri"/>
                <a:cs typeface="Calibri"/>
              </a:rPr>
              <a:t>Compliance</a:t>
            </a:r>
            <a:r>
              <a:rPr sz="1998" spc="-7" dirty="0">
                <a:latin typeface="Calibri"/>
                <a:cs typeface="Calibri"/>
              </a:rPr>
              <a:t>: </a:t>
            </a:r>
            <a:r>
              <a:rPr sz="1998" dirty="0">
                <a:latin typeface="Calibri"/>
                <a:cs typeface="Calibri"/>
              </a:rPr>
              <a:t>If </a:t>
            </a:r>
            <a:r>
              <a:rPr sz="1998" spc="-7" dirty="0">
                <a:latin typeface="Calibri"/>
                <a:cs typeface="Calibri"/>
              </a:rPr>
              <a:t>regulations </a:t>
            </a:r>
            <a:r>
              <a:rPr sz="1998" spc="-13" dirty="0">
                <a:latin typeface="Calibri"/>
                <a:cs typeface="Calibri"/>
              </a:rPr>
              <a:t>are enforced </a:t>
            </a:r>
            <a:r>
              <a:rPr sz="1998" spc="-7" dirty="0">
                <a:latin typeface="Calibri"/>
                <a:cs typeface="Calibri"/>
              </a:rPr>
              <a:t>on </a:t>
            </a:r>
            <a:r>
              <a:rPr sz="1998" spc="-13" dirty="0">
                <a:latin typeface="Calibri"/>
                <a:cs typeface="Calibri"/>
              </a:rPr>
              <a:t>data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7" dirty="0">
                <a:latin typeface="Calibri"/>
                <a:cs typeface="Calibri"/>
              </a:rPr>
              <a:t>applications, </a:t>
            </a:r>
            <a:r>
              <a:rPr sz="1998" dirty="0">
                <a:latin typeface="Calibri"/>
                <a:cs typeface="Calibri"/>
              </a:rPr>
              <a:t>the </a:t>
            </a:r>
            <a:r>
              <a:rPr sz="1998" spc="-13" dirty="0">
                <a:latin typeface="Calibri"/>
                <a:cs typeface="Calibri"/>
              </a:rPr>
              <a:t>providers </a:t>
            </a:r>
            <a:r>
              <a:rPr sz="1998" spc="-7" dirty="0">
                <a:latin typeface="Calibri"/>
                <a:cs typeface="Calibri"/>
              </a:rPr>
              <a:t>should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be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able </a:t>
            </a:r>
            <a:r>
              <a:rPr sz="1998" spc="-13" dirty="0">
                <a:latin typeface="Calibri"/>
                <a:cs typeface="Calibri"/>
              </a:rPr>
              <a:t>to</a:t>
            </a:r>
            <a:r>
              <a:rPr sz="1998" spc="-20" dirty="0">
                <a:latin typeface="Calibri"/>
                <a:cs typeface="Calibri"/>
              </a:rPr>
              <a:t> prove</a:t>
            </a:r>
            <a:r>
              <a:rPr sz="1998" spc="-7" dirty="0">
                <a:latin typeface="Calibri"/>
                <a:cs typeface="Calibri"/>
              </a:rPr>
              <a:t> compliance.</a:t>
            </a:r>
            <a:endParaRPr sz="1998">
              <a:latin typeface="Calibri"/>
              <a:cs typeface="Calibri"/>
            </a:endParaRPr>
          </a:p>
          <a:p>
            <a:pPr marL="473553" marR="6765" indent="-457486">
              <a:spcBef>
                <a:spcPts val="47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1998" b="1" spc="-20" dirty="0">
                <a:latin typeface="Calibri"/>
                <a:cs typeface="Calibri"/>
              </a:rPr>
              <a:t>Transparency</a:t>
            </a:r>
            <a:r>
              <a:rPr sz="1998" spc="-20" dirty="0">
                <a:latin typeface="Calibri"/>
                <a:cs typeface="Calibri"/>
              </a:rPr>
              <a:t>: For </a:t>
            </a:r>
            <a:r>
              <a:rPr sz="1998" spc="-7" dirty="0">
                <a:latin typeface="Calibri"/>
                <a:cs typeface="Calibri"/>
              </a:rPr>
              <a:t>critical </a:t>
            </a:r>
            <a:r>
              <a:rPr sz="1998" spc="-13" dirty="0">
                <a:latin typeface="Calibri"/>
                <a:cs typeface="Calibri"/>
              </a:rPr>
              <a:t>data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7" dirty="0">
                <a:latin typeface="Calibri"/>
                <a:cs typeface="Calibri"/>
              </a:rPr>
              <a:t>applications, </a:t>
            </a:r>
            <a:r>
              <a:rPr sz="1998" spc="-13" dirty="0">
                <a:latin typeface="Calibri"/>
                <a:cs typeface="Calibri"/>
              </a:rPr>
              <a:t>providers </a:t>
            </a:r>
            <a:r>
              <a:rPr sz="1998" spc="-7" dirty="0">
                <a:latin typeface="Calibri"/>
                <a:cs typeface="Calibri"/>
              </a:rPr>
              <a:t>must </a:t>
            </a:r>
            <a:r>
              <a:rPr sz="1998" dirty="0">
                <a:latin typeface="Calibri"/>
                <a:cs typeface="Calibri"/>
              </a:rPr>
              <a:t>be </a:t>
            </a:r>
            <a:r>
              <a:rPr sz="1998" spc="-13" dirty="0">
                <a:latin typeface="Calibri"/>
                <a:cs typeface="Calibri"/>
              </a:rPr>
              <a:t>proactive </a:t>
            </a:r>
            <a:r>
              <a:rPr sz="1998" dirty="0">
                <a:latin typeface="Calibri"/>
                <a:cs typeface="Calibri"/>
              </a:rPr>
              <a:t>in notifying </a:t>
            </a:r>
            <a:r>
              <a:rPr sz="1998" spc="-13" dirty="0">
                <a:latin typeface="Calibri"/>
                <a:cs typeface="Calibri"/>
              </a:rPr>
              <a:t>consumers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when </a:t>
            </a:r>
            <a:r>
              <a:rPr sz="1998" dirty="0">
                <a:latin typeface="Calibri"/>
                <a:cs typeface="Calibri"/>
              </a:rPr>
              <a:t>the</a:t>
            </a:r>
            <a:r>
              <a:rPr sz="1998" spc="-7" dirty="0">
                <a:latin typeface="Calibri"/>
                <a:cs typeface="Calibri"/>
              </a:rPr>
              <a:t> terms</a:t>
            </a:r>
            <a:r>
              <a:rPr sz="1998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of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the</a:t>
            </a:r>
            <a:r>
              <a:rPr sz="1998" spc="-7" dirty="0">
                <a:latin typeface="Calibri"/>
                <a:cs typeface="Calibri"/>
              </a:rPr>
              <a:t> SLA</a:t>
            </a:r>
            <a:r>
              <a:rPr sz="1998" spc="-13" dirty="0">
                <a:latin typeface="Calibri"/>
                <a:cs typeface="Calibri"/>
              </a:rPr>
              <a:t> are</a:t>
            </a:r>
            <a:r>
              <a:rPr sz="1998" spc="-7" dirty="0">
                <a:latin typeface="Calibri"/>
                <a:cs typeface="Calibri"/>
              </a:rPr>
              <a:t> breached.</a:t>
            </a:r>
            <a:endParaRPr sz="1998">
              <a:latin typeface="Calibri"/>
              <a:cs typeface="Calibri"/>
            </a:endParaRPr>
          </a:p>
          <a:p>
            <a:pPr marL="473553" indent="-457486">
              <a:spcBef>
                <a:spcPts val="47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1998" b="1" spc="-7" dirty="0">
                <a:latin typeface="Calibri"/>
                <a:cs typeface="Calibri"/>
              </a:rPr>
              <a:t>Certification</a:t>
            </a:r>
            <a:r>
              <a:rPr sz="1998" spc="-7" dirty="0">
                <a:latin typeface="Calibri"/>
                <a:cs typeface="Calibri"/>
              </a:rPr>
              <a:t>:</a:t>
            </a:r>
            <a:r>
              <a:rPr sz="1998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The provider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should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be</a:t>
            </a:r>
            <a:r>
              <a:rPr sz="1998" spc="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responsible </a:t>
            </a:r>
            <a:r>
              <a:rPr sz="1998" dirty="0">
                <a:latin typeface="Calibri"/>
                <a:cs typeface="Calibri"/>
              </a:rPr>
              <a:t>in</a:t>
            </a:r>
            <a:r>
              <a:rPr sz="1998" spc="20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proving </a:t>
            </a:r>
            <a:r>
              <a:rPr sz="1998" dirty="0">
                <a:latin typeface="Calibri"/>
                <a:cs typeface="Calibri"/>
              </a:rPr>
              <a:t>the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certification</a:t>
            </a:r>
            <a:r>
              <a:rPr sz="1998" spc="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of </a:t>
            </a:r>
            <a:r>
              <a:rPr sz="1998" spc="-13" dirty="0">
                <a:latin typeface="Calibri"/>
                <a:cs typeface="Calibri"/>
              </a:rPr>
              <a:t>any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kind </a:t>
            </a:r>
            <a:r>
              <a:rPr sz="1998" spc="-7" dirty="0">
                <a:latin typeface="Calibri"/>
                <a:cs typeface="Calibri"/>
              </a:rPr>
              <a:t>of </a:t>
            </a:r>
            <a:r>
              <a:rPr sz="1998" spc="-13" dirty="0">
                <a:latin typeface="Calibri"/>
                <a:cs typeface="Calibri"/>
              </a:rPr>
              <a:t>data</a:t>
            </a:r>
            <a:r>
              <a:rPr sz="1998" spc="-7" dirty="0">
                <a:latin typeface="Calibri"/>
                <a:cs typeface="Calibri"/>
              </a:rPr>
              <a:t> or</a:t>
            </a:r>
            <a:endParaRPr sz="1998">
              <a:latin typeface="Calibri"/>
              <a:cs typeface="Calibri"/>
            </a:endParaRPr>
          </a:p>
          <a:p>
            <a:pPr marL="473553"/>
            <a:r>
              <a:rPr sz="1998" spc="-7" dirty="0">
                <a:latin typeface="Calibri"/>
                <a:cs typeface="Calibri"/>
              </a:rPr>
              <a:t>applications</a:t>
            </a:r>
            <a:r>
              <a:rPr sz="1998" spc="-60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and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keeping</a:t>
            </a:r>
            <a:r>
              <a:rPr sz="1998" dirty="0">
                <a:latin typeface="Calibri"/>
                <a:cs typeface="Calibri"/>
              </a:rPr>
              <a:t> its</a:t>
            </a:r>
            <a:r>
              <a:rPr sz="1998" spc="-7" dirty="0">
                <a:latin typeface="Calibri"/>
                <a:cs typeface="Calibri"/>
              </a:rPr>
              <a:t> up-to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date.</a:t>
            </a:r>
            <a:endParaRPr sz="1998">
              <a:latin typeface="Calibri"/>
              <a:cs typeface="Calibri"/>
            </a:endParaRPr>
          </a:p>
          <a:p>
            <a:pPr marL="473553" marR="182656" indent="-457486">
              <a:spcBef>
                <a:spcPts val="47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1998" b="1" spc="-7" dirty="0">
                <a:latin typeface="Calibri"/>
                <a:cs typeface="Calibri"/>
              </a:rPr>
              <a:t>Monitoring</a:t>
            </a:r>
            <a:r>
              <a:rPr sz="1998" spc="-7" dirty="0">
                <a:latin typeface="Calibri"/>
                <a:cs typeface="Calibri"/>
              </a:rPr>
              <a:t>: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93" dirty="0">
                <a:latin typeface="Calibri"/>
                <a:cs typeface="Calibri"/>
              </a:rPr>
              <a:t>To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eliminate</a:t>
            </a:r>
            <a:r>
              <a:rPr sz="1998" dirty="0">
                <a:latin typeface="Calibri"/>
                <a:cs typeface="Calibri"/>
              </a:rPr>
              <a:t> the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conflict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of </a:t>
            </a:r>
            <a:r>
              <a:rPr sz="1998" spc="-13" dirty="0">
                <a:latin typeface="Calibri"/>
                <a:cs typeface="Calibri"/>
              </a:rPr>
              <a:t>interest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between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the </a:t>
            </a:r>
            <a:r>
              <a:rPr sz="1998" spc="-7" dirty="0">
                <a:latin typeface="Calibri"/>
                <a:cs typeface="Calibri"/>
              </a:rPr>
              <a:t>provider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and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the</a:t>
            </a:r>
            <a:r>
              <a:rPr sz="1998" spc="-7" dirty="0">
                <a:latin typeface="Calibri"/>
                <a:cs typeface="Calibri"/>
              </a:rPr>
              <a:t> </a:t>
            </a:r>
            <a:r>
              <a:rPr sz="1998" spc="-27" dirty="0">
                <a:latin typeface="Calibri"/>
                <a:cs typeface="Calibri"/>
              </a:rPr>
              <a:t>consumer,</a:t>
            </a:r>
            <a:r>
              <a:rPr sz="1998" dirty="0">
                <a:latin typeface="Calibri"/>
                <a:cs typeface="Calibri"/>
              </a:rPr>
              <a:t> a </a:t>
            </a:r>
            <a:r>
              <a:rPr sz="1998" spc="-13" dirty="0">
                <a:latin typeface="Calibri"/>
                <a:cs typeface="Calibri"/>
              </a:rPr>
              <a:t>neural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third-party</a:t>
            </a:r>
            <a:r>
              <a:rPr sz="1998" spc="-4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organization </a:t>
            </a:r>
            <a:r>
              <a:rPr sz="1998" dirty="0">
                <a:latin typeface="Calibri"/>
                <a:cs typeface="Calibri"/>
              </a:rPr>
              <a:t>is</a:t>
            </a:r>
            <a:r>
              <a:rPr sz="1998" spc="-3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the</a:t>
            </a:r>
            <a:r>
              <a:rPr sz="1998" spc="-7" dirty="0">
                <a:latin typeface="Calibri"/>
                <a:cs typeface="Calibri"/>
              </a:rPr>
              <a:t> best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solution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to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monitor</a:t>
            </a:r>
            <a:r>
              <a:rPr sz="1998" spc="-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performance.</a:t>
            </a:r>
            <a:endParaRPr sz="1998">
              <a:latin typeface="Calibri"/>
              <a:cs typeface="Calibri"/>
            </a:endParaRPr>
          </a:p>
          <a:p>
            <a:pPr marL="473553" marR="158133" indent="-457486">
              <a:spcBef>
                <a:spcPts val="48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1998" b="1" spc="-7" dirty="0">
                <a:latin typeface="Calibri"/>
                <a:cs typeface="Calibri"/>
              </a:rPr>
              <a:t>Auditability</a:t>
            </a:r>
            <a:r>
              <a:rPr sz="1998" spc="-7" dirty="0">
                <a:latin typeface="Calibri"/>
                <a:cs typeface="Calibri"/>
              </a:rPr>
              <a:t>:</a:t>
            </a:r>
            <a:r>
              <a:rPr sz="1998" spc="-4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As</a:t>
            </a:r>
            <a:r>
              <a:rPr sz="1998" dirty="0">
                <a:latin typeface="Calibri"/>
                <a:cs typeface="Calibri"/>
              </a:rPr>
              <a:t> the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consumers are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liable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to any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breaches</a:t>
            </a:r>
            <a:r>
              <a:rPr sz="1998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that</a:t>
            </a:r>
            <a:r>
              <a:rPr sz="1998" spc="-33" dirty="0">
                <a:latin typeface="Calibri"/>
                <a:cs typeface="Calibri"/>
              </a:rPr>
              <a:t> occur,</a:t>
            </a:r>
            <a:r>
              <a:rPr sz="1998" dirty="0">
                <a:latin typeface="Calibri"/>
                <a:cs typeface="Calibri"/>
              </a:rPr>
              <a:t> it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is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vital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that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they should </a:t>
            </a:r>
            <a:r>
              <a:rPr sz="1998" dirty="0">
                <a:latin typeface="Calibri"/>
                <a:cs typeface="Calibri"/>
              </a:rPr>
              <a:t>be 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able </a:t>
            </a:r>
            <a:r>
              <a:rPr sz="1998" spc="-13" dirty="0">
                <a:latin typeface="Calibri"/>
                <a:cs typeface="Calibri"/>
              </a:rPr>
              <a:t>to </a:t>
            </a:r>
            <a:r>
              <a:rPr sz="1998" dirty="0">
                <a:latin typeface="Calibri"/>
                <a:cs typeface="Calibri"/>
              </a:rPr>
              <a:t>audit </a:t>
            </a:r>
            <a:r>
              <a:rPr sz="1998" spc="-13" dirty="0">
                <a:latin typeface="Calibri"/>
                <a:cs typeface="Calibri"/>
              </a:rPr>
              <a:t>provider’s systems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7" dirty="0">
                <a:latin typeface="Calibri"/>
                <a:cs typeface="Calibri"/>
              </a:rPr>
              <a:t>procedures. An SLA should </a:t>
            </a:r>
            <a:r>
              <a:rPr sz="1998" spc="-20" dirty="0">
                <a:latin typeface="Calibri"/>
                <a:cs typeface="Calibri"/>
              </a:rPr>
              <a:t>make </a:t>
            </a:r>
            <a:r>
              <a:rPr sz="1998" dirty="0">
                <a:latin typeface="Calibri"/>
                <a:cs typeface="Calibri"/>
              </a:rPr>
              <a:t>it clear </a:t>
            </a:r>
            <a:r>
              <a:rPr sz="1998" spc="-7" dirty="0">
                <a:latin typeface="Calibri"/>
                <a:cs typeface="Calibri"/>
              </a:rPr>
              <a:t>how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7" dirty="0">
                <a:latin typeface="Calibri"/>
                <a:cs typeface="Calibri"/>
              </a:rPr>
              <a:t>when those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audits </a:t>
            </a:r>
            <a:r>
              <a:rPr sz="1998" spc="-27" dirty="0">
                <a:latin typeface="Calibri"/>
                <a:cs typeface="Calibri"/>
              </a:rPr>
              <a:t>take </a:t>
            </a:r>
            <a:r>
              <a:rPr sz="1998" dirty="0">
                <a:latin typeface="Calibri"/>
                <a:cs typeface="Calibri"/>
              </a:rPr>
              <a:t>place. </a:t>
            </a:r>
            <a:r>
              <a:rPr sz="1998" spc="-7" dirty="0">
                <a:latin typeface="Calibri"/>
                <a:cs typeface="Calibri"/>
              </a:rPr>
              <a:t>Because </a:t>
            </a:r>
            <a:r>
              <a:rPr sz="1998" dirty="0">
                <a:latin typeface="Calibri"/>
                <a:cs typeface="Calibri"/>
              </a:rPr>
              <a:t>audits </a:t>
            </a:r>
            <a:r>
              <a:rPr sz="1998" spc="-13" dirty="0">
                <a:latin typeface="Calibri"/>
                <a:cs typeface="Calibri"/>
              </a:rPr>
              <a:t>are </a:t>
            </a:r>
            <a:r>
              <a:rPr sz="1998" spc="-7" dirty="0">
                <a:latin typeface="Calibri"/>
                <a:cs typeface="Calibri"/>
              </a:rPr>
              <a:t>disruptive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13" dirty="0">
                <a:latin typeface="Calibri"/>
                <a:cs typeface="Calibri"/>
              </a:rPr>
              <a:t>expensive, </a:t>
            </a:r>
            <a:r>
              <a:rPr sz="1998" dirty="0">
                <a:latin typeface="Calibri"/>
                <a:cs typeface="Calibri"/>
              </a:rPr>
              <a:t>the </a:t>
            </a:r>
            <a:r>
              <a:rPr sz="1998" spc="-7" dirty="0">
                <a:latin typeface="Calibri"/>
                <a:cs typeface="Calibri"/>
              </a:rPr>
              <a:t>provider </a:t>
            </a:r>
            <a:r>
              <a:rPr sz="1998" dirty="0">
                <a:latin typeface="Calibri"/>
                <a:cs typeface="Calibri"/>
              </a:rPr>
              <a:t>will </a:t>
            </a:r>
            <a:r>
              <a:rPr sz="1998" spc="-7" dirty="0">
                <a:latin typeface="Calibri"/>
                <a:cs typeface="Calibri"/>
              </a:rPr>
              <a:t>most </a:t>
            </a:r>
            <a:r>
              <a:rPr sz="1998" spc="-13" dirty="0">
                <a:latin typeface="Calibri"/>
                <a:cs typeface="Calibri"/>
              </a:rPr>
              <a:t>likely </a:t>
            </a:r>
            <a:r>
              <a:rPr sz="1998" spc="-7" dirty="0">
                <a:latin typeface="Calibri"/>
                <a:cs typeface="Calibri"/>
              </a:rPr>
              <a:t>place </a:t>
            </a:r>
            <a:r>
              <a:rPr sz="1998" dirty="0">
                <a:latin typeface="Calibri"/>
                <a:cs typeface="Calibri"/>
              </a:rPr>
              <a:t> limits</a:t>
            </a:r>
            <a:r>
              <a:rPr sz="1998" spc="-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and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charges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on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them.</a:t>
            </a:r>
            <a:endParaRPr sz="199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71" y="486234"/>
            <a:ext cx="10622712" cy="5425070"/>
          </a:xfrm>
          <a:prstGeom prst="rect">
            <a:avLst/>
          </a:prstGeom>
        </p:spPr>
        <p:txBody>
          <a:bodyPr vert="horz" wrap="square" lIns="0" tIns="261297" rIns="0" bIns="0" rtlCol="0">
            <a:spAutoFit/>
          </a:bodyPr>
          <a:lstStyle/>
          <a:p>
            <a:pPr marL="16913">
              <a:spcBef>
                <a:spcPts val="2057"/>
              </a:spcBef>
            </a:pPr>
            <a:r>
              <a:rPr sz="3729" b="1" spc="-360" dirty="0">
                <a:solidFill>
                  <a:srgbClr val="943735"/>
                </a:solidFill>
                <a:latin typeface="Verdana"/>
                <a:cs typeface="Verdana"/>
              </a:rPr>
              <a:t>K</a:t>
            </a:r>
            <a:r>
              <a:rPr sz="3729" b="1" spc="-326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b="1" spc="-266" dirty="0">
                <a:solidFill>
                  <a:srgbClr val="943735"/>
                </a:solidFill>
                <a:latin typeface="Verdana"/>
                <a:cs typeface="Verdana"/>
              </a:rPr>
              <a:t>y</a:t>
            </a:r>
            <a:r>
              <a:rPr sz="3729" b="1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b="1" spc="-400" dirty="0">
                <a:solidFill>
                  <a:srgbClr val="943735"/>
                </a:solidFill>
                <a:latin typeface="Verdana"/>
                <a:cs typeface="Verdana"/>
              </a:rPr>
              <a:t>P</a:t>
            </a:r>
            <a:r>
              <a:rPr sz="3729" b="1" spc="-373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b="1" spc="-320" dirty="0">
                <a:solidFill>
                  <a:srgbClr val="943735"/>
                </a:solidFill>
                <a:latin typeface="Verdana"/>
                <a:cs typeface="Verdana"/>
              </a:rPr>
              <a:t>rformance</a:t>
            </a:r>
            <a:r>
              <a:rPr sz="3729" b="1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b="1" spc="-380" dirty="0">
                <a:solidFill>
                  <a:srgbClr val="943735"/>
                </a:solidFill>
                <a:latin typeface="Verdana"/>
                <a:cs typeface="Verdana"/>
              </a:rPr>
              <a:t>Indicators</a:t>
            </a:r>
            <a:r>
              <a:rPr sz="3729" b="1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b="1" spc="-586" dirty="0">
                <a:solidFill>
                  <a:srgbClr val="943735"/>
                </a:solidFill>
                <a:latin typeface="Verdana"/>
                <a:cs typeface="Verdana"/>
              </a:rPr>
              <a:t>(K</a:t>
            </a:r>
            <a:r>
              <a:rPr sz="3729" b="1" spc="-666" dirty="0">
                <a:solidFill>
                  <a:srgbClr val="943735"/>
                </a:solidFill>
                <a:latin typeface="Verdana"/>
                <a:cs typeface="Verdana"/>
              </a:rPr>
              <a:t>P</a:t>
            </a:r>
            <a:r>
              <a:rPr sz="3729" b="1" spc="-726" dirty="0">
                <a:solidFill>
                  <a:srgbClr val="943735"/>
                </a:solidFill>
                <a:latin typeface="Verdana"/>
                <a:cs typeface="Verdana"/>
              </a:rPr>
              <a:t>Is)</a:t>
            </a:r>
            <a:endParaRPr sz="3729" dirty="0">
              <a:latin typeface="Verdana"/>
              <a:cs typeface="Verdana"/>
            </a:endParaRPr>
          </a:p>
          <a:p>
            <a:pPr marL="473553" indent="-457486">
              <a:spcBef>
                <a:spcPts val="2077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995" spc="-13" dirty="0">
                <a:latin typeface="Calibri"/>
                <a:cs typeface="Calibri"/>
              </a:rPr>
              <a:t>Low-level</a:t>
            </a:r>
            <a:r>
              <a:rPr sz="3995" spc="-60" dirty="0">
                <a:latin typeface="Calibri"/>
                <a:cs typeface="Calibri"/>
              </a:rPr>
              <a:t> </a:t>
            </a:r>
            <a:r>
              <a:rPr sz="3995" spc="-20" dirty="0">
                <a:latin typeface="Calibri"/>
                <a:cs typeface="Calibri"/>
              </a:rPr>
              <a:t>resource</a:t>
            </a:r>
            <a:r>
              <a:rPr sz="3995" spc="-7" dirty="0">
                <a:latin typeface="Calibri"/>
                <a:cs typeface="Calibri"/>
              </a:rPr>
              <a:t> metrics</a:t>
            </a:r>
            <a:endParaRPr sz="3995" dirty="0">
              <a:latin typeface="Calibri"/>
              <a:cs typeface="Calibri"/>
            </a:endParaRPr>
          </a:p>
          <a:p>
            <a:pPr marL="473553" marR="1184727" indent="-457486">
              <a:lnSpc>
                <a:spcPts val="4315"/>
              </a:lnSpc>
              <a:spcBef>
                <a:spcPts val="101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995" spc="-7" dirty="0">
                <a:latin typeface="Calibri"/>
                <a:cs typeface="Calibri"/>
              </a:rPr>
              <a:t>Multiple</a:t>
            </a:r>
            <a:r>
              <a:rPr sz="3995" spc="-27" dirty="0">
                <a:latin typeface="Calibri"/>
                <a:cs typeface="Calibri"/>
              </a:rPr>
              <a:t> </a:t>
            </a:r>
            <a:r>
              <a:rPr sz="3995" i="1" spc="-7" dirty="0">
                <a:latin typeface="Calibri"/>
                <a:cs typeface="Calibri"/>
              </a:rPr>
              <a:t>KPI</a:t>
            </a:r>
            <a:r>
              <a:rPr sz="3995" spc="-7" dirty="0">
                <a:latin typeface="Calibri"/>
                <a:cs typeface="Calibri"/>
              </a:rPr>
              <a:t>s</a:t>
            </a:r>
            <a:r>
              <a:rPr sz="3995" spc="7" dirty="0">
                <a:latin typeface="Calibri"/>
                <a:cs typeface="Calibri"/>
              </a:rPr>
              <a:t> </a:t>
            </a:r>
            <a:r>
              <a:rPr sz="3995" spc="-20" dirty="0">
                <a:latin typeface="Calibri"/>
                <a:cs typeface="Calibri"/>
              </a:rPr>
              <a:t>are</a:t>
            </a:r>
            <a:r>
              <a:rPr sz="3995" spc="-13" dirty="0">
                <a:latin typeface="Calibri"/>
                <a:cs typeface="Calibri"/>
              </a:rPr>
              <a:t> composed,</a:t>
            </a:r>
            <a:r>
              <a:rPr sz="3995" dirty="0">
                <a:latin typeface="Calibri"/>
                <a:cs typeface="Calibri"/>
              </a:rPr>
              <a:t> </a:t>
            </a:r>
            <a:r>
              <a:rPr sz="3995" spc="-20" dirty="0">
                <a:latin typeface="Calibri"/>
                <a:cs typeface="Calibri"/>
              </a:rPr>
              <a:t>aggregated,</a:t>
            </a:r>
            <a:r>
              <a:rPr sz="3995" spc="-33" dirty="0">
                <a:latin typeface="Calibri"/>
                <a:cs typeface="Calibri"/>
              </a:rPr>
              <a:t> </a:t>
            </a:r>
            <a:r>
              <a:rPr sz="3995" spc="-7" dirty="0">
                <a:latin typeface="Calibri"/>
                <a:cs typeface="Calibri"/>
              </a:rPr>
              <a:t>or </a:t>
            </a:r>
            <a:r>
              <a:rPr sz="3995" spc="-879" dirty="0">
                <a:latin typeface="Calibri"/>
                <a:cs typeface="Calibri"/>
              </a:rPr>
              <a:t> </a:t>
            </a:r>
            <a:r>
              <a:rPr sz="3995" spc="-27" dirty="0">
                <a:latin typeface="Calibri"/>
                <a:cs typeface="Calibri"/>
              </a:rPr>
              <a:t>converted</a:t>
            </a:r>
            <a:r>
              <a:rPr sz="3995" spc="-47" dirty="0">
                <a:latin typeface="Calibri"/>
                <a:cs typeface="Calibri"/>
              </a:rPr>
              <a:t> </a:t>
            </a:r>
            <a:r>
              <a:rPr sz="3995" spc="-20" dirty="0">
                <a:latin typeface="Calibri"/>
                <a:cs typeface="Calibri"/>
              </a:rPr>
              <a:t>to</a:t>
            </a:r>
            <a:r>
              <a:rPr sz="3995" spc="-7" dirty="0">
                <a:latin typeface="Calibri"/>
                <a:cs typeface="Calibri"/>
              </a:rPr>
              <a:t> </a:t>
            </a:r>
            <a:r>
              <a:rPr sz="3995" spc="-33" dirty="0">
                <a:latin typeface="Calibri"/>
                <a:cs typeface="Calibri"/>
              </a:rPr>
              <a:t>for</a:t>
            </a:r>
            <a:r>
              <a:rPr sz="3995" spc="-7" dirty="0">
                <a:latin typeface="Calibri"/>
                <a:cs typeface="Calibri"/>
              </a:rPr>
              <a:t> </a:t>
            </a:r>
            <a:r>
              <a:rPr sz="3995" spc="-13" dirty="0">
                <a:latin typeface="Calibri"/>
                <a:cs typeface="Calibri"/>
              </a:rPr>
              <a:t>high-level</a:t>
            </a:r>
            <a:r>
              <a:rPr sz="3995" spc="-20" dirty="0">
                <a:latin typeface="Calibri"/>
                <a:cs typeface="Calibri"/>
              </a:rPr>
              <a:t> </a:t>
            </a:r>
            <a:r>
              <a:rPr sz="3995" i="1" spc="-33" dirty="0">
                <a:latin typeface="Calibri"/>
                <a:cs typeface="Calibri"/>
              </a:rPr>
              <a:t>SLO</a:t>
            </a:r>
            <a:r>
              <a:rPr sz="3995" spc="-33" dirty="0">
                <a:latin typeface="Calibri"/>
                <a:cs typeface="Calibri"/>
              </a:rPr>
              <a:t>s.</a:t>
            </a:r>
            <a:endParaRPr sz="3995" dirty="0">
              <a:latin typeface="Calibri"/>
              <a:cs typeface="Calibri"/>
            </a:endParaRPr>
          </a:p>
          <a:p>
            <a:pPr marL="473553" indent="-457486">
              <a:spcBef>
                <a:spcPts val="41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995" spc="-13" dirty="0">
                <a:latin typeface="Calibri"/>
                <a:cs typeface="Calibri"/>
              </a:rPr>
              <a:t>Example</a:t>
            </a:r>
            <a:r>
              <a:rPr sz="3995" spc="-67" dirty="0">
                <a:latin typeface="Calibri"/>
                <a:cs typeface="Calibri"/>
              </a:rPr>
              <a:t> </a:t>
            </a:r>
            <a:r>
              <a:rPr sz="3995" dirty="0">
                <a:latin typeface="Calibri"/>
                <a:cs typeface="Calibri"/>
              </a:rPr>
              <a:t>:</a:t>
            </a:r>
          </a:p>
          <a:p>
            <a:pPr marL="1007145" lvl="1" indent="-382225">
              <a:spcBef>
                <a:spcPts val="453"/>
              </a:spcBef>
              <a:buFont typeface="Microsoft Sans Serif"/>
              <a:buChar char="–"/>
              <a:tabLst>
                <a:tab pos="1007990" algn="l"/>
              </a:tabLst>
            </a:pPr>
            <a:r>
              <a:rPr sz="3462" spc="-7" dirty="0">
                <a:latin typeface="Calibri"/>
                <a:cs typeface="Calibri"/>
              </a:rPr>
              <a:t>downtime,</a:t>
            </a:r>
            <a:r>
              <a:rPr sz="3462" spc="-20" dirty="0">
                <a:latin typeface="Calibri"/>
                <a:cs typeface="Calibri"/>
              </a:rPr>
              <a:t> </a:t>
            </a:r>
            <a:r>
              <a:rPr sz="3462" spc="-7" dirty="0">
                <a:latin typeface="Calibri"/>
                <a:cs typeface="Calibri"/>
              </a:rPr>
              <a:t>uptime,</a:t>
            </a:r>
            <a:r>
              <a:rPr sz="3462" spc="-13" dirty="0">
                <a:latin typeface="Calibri"/>
                <a:cs typeface="Calibri"/>
              </a:rPr>
              <a:t> </a:t>
            </a:r>
            <a:r>
              <a:rPr sz="3462" spc="-7" dirty="0">
                <a:latin typeface="Calibri"/>
                <a:cs typeface="Calibri"/>
              </a:rPr>
              <a:t>inbytes,</a:t>
            </a:r>
            <a:r>
              <a:rPr sz="3462" spc="-47" dirty="0">
                <a:latin typeface="Calibri"/>
                <a:cs typeface="Calibri"/>
              </a:rPr>
              <a:t> </a:t>
            </a:r>
            <a:r>
              <a:rPr sz="3462" spc="-7" dirty="0">
                <a:latin typeface="Calibri"/>
                <a:cs typeface="Calibri"/>
              </a:rPr>
              <a:t>outbytes,</a:t>
            </a:r>
            <a:r>
              <a:rPr sz="3462" spc="-33" dirty="0">
                <a:latin typeface="Calibri"/>
                <a:cs typeface="Calibri"/>
              </a:rPr>
              <a:t> </a:t>
            </a:r>
            <a:r>
              <a:rPr sz="3462" spc="-27" dirty="0">
                <a:latin typeface="Calibri"/>
                <a:cs typeface="Calibri"/>
              </a:rPr>
              <a:t>packet</a:t>
            </a:r>
            <a:r>
              <a:rPr sz="3462" spc="-20" dirty="0">
                <a:latin typeface="Calibri"/>
                <a:cs typeface="Calibri"/>
              </a:rPr>
              <a:t> size,</a:t>
            </a:r>
            <a:r>
              <a:rPr sz="3462" spc="-13" dirty="0">
                <a:latin typeface="Calibri"/>
                <a:cs typeface="Calibri"/>
              </a:rPr>
              <a:t> </a:t>
            </a:r>
            <a:r>
              <a:rPr sz="3462" spc="-20" dirty="0">
                <a:latin typeface="Calibri"/>
                <a:cs typeface="Calibri"/>
              </a:rPr>
              <a:t>etc.</a:t>
            </a:r>
            <a:endParaRPr sz="3462" dirty="0">
              <a:latin typeface="Calibri"/>
              <a:cs typeface="Calibri"/>
            </a:endParaRPr>
          </a:p>
          <a:p>
            <a:pPr marL="473553" indent="-457486">
              <a:spcBef>
                <a:spcPts val="44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995" spc="-20" dirty="0">
                <a:latin typeface="Calibri"/>
                <a:cs typeface="Calibri"/>
              </a:rPr>
              <a:t>Possible</a:t>
            </a:r>
            <a:r>
              <a:rPr sz="3995" spc="-27" dirty="0">
                <a:latin typeface="Calibri"/>
                <a:cs typeface="Calibri"/>
              </a:rPr>
              <a:t> </a:t>
            </a:r>
            <a:r>
              <a:rPr sz="3995" spc="-7" dirty="0">
                <a:latin typeface="Calibri"/>
                <a:cs typeface="Calibri"/>
              </a:rPr>
              <a:t>mapping</a:t>
            </a:r>
            <a:r>
              <a:rPr sz="3995" spc="-27" dirty="0">
                <a:latin typeface="Calibri"/>
                <a:cs typeface="Calibri"/>
              </a:rPr>
              <a:t> </a:t>
            </a:r>
            <a:r>
              <a:rPr sz="3995" dirty="0">
                <a:latin typeface="Calibri"/>
                <a:cs typeface="Calibri"/>
              </a:rPr>
              <a:t>:</a:t>
            </a:r>
          </a:p>
          <a:p>
            <a:pPr marL="1007145" lvl="1" indent="-382225">
              <a:spcBef>
                <a:spcPts val="433"/>
              </a:spcBef>
              <a:buFont typeface="Microsoft Sans Serif"/>
              <a:buChar char="–"/>
              <a:tabLst>
                <a:tab pos="1007990" algn="l"/>
              </a:tabLst>
            </a:pPr>
            <a:r>
              <a:rPr sz="3196" b="1" i="1" spc="-13" dirty="0">
                <a:latin typeface="Calibri"/>
                <a:cs typeface="Calibri"/>
              </a:rPr>
              <a:t>Availability</a:t>
            </a:r>
            <a:r>
              <a:rPr sz="3196" b="1" i="1" spc="-73" dirty="0">
                <a:latin typeface="Calibri"/>
                <a:cs typeface="Calibri"/>
              </a:rPr>
              <a:t> </a:t>
            </a:r>
            <a:r>
              <a:rPr sz="3196" b="1" i="1" dirty="0">
                <a:latin typeface="Calibri"/>
                <a:cs typeface="Calibri"/>
              </a:rPr>
              <a:t>(A)</a:t>
            </a:r>
            <a:r>
              <a:rPr sz="3196" b="1" i="1" spc="-27" dirty="0">
                <a:latin typeface="Calibri"/>
                <a:cs typeface="Calibri"/>
              </a:rPr>
              <a:t> </a:t>
            </a:r>
            <a:r>
              <a:rPr sz="3196" b="1" i="1" dirty="0">
                <a:latin typeface="Calibri"/>
                <a:cs typeface="Calibri"/>
              </a:rPr>
              <a:t>=</a:t>
            </a:r>
            <a:r>
              <a:rPr sz="3196" b="1" i="1" spc="-20" dirty="0">
                <a:latin typeface="Calibri"/>
                <a:cs typeface="Calibri"/>
              </a:rPr>
              <a:t> </a:t>
            </a:r>
            <a:r>
              <a:rPr sz="3196" b="1" i="1" dirty="0">
                <a:latin typeface="Calibri"/>
                <a:cs typeface="Calibri"/>
              </a:rPr>
              <a:t>1</a:t>
            </a:r>
            <a:r>
              <a:rPr sz="3196" b="1" i="1" spc="-20" dirty="0">
                <a:latin typeface="Calibri"/>
                <a:cs typeface="Calibri"/>
              </a:rPr>
              <a:t> </a:t>
            </a:r>
            <a:r>
              <a:rPr sz="3196" b="1" i="1" dirty="0">
                <a:latin typeface="Calibri"/>
                <a:cs typeface="Calibri"/>
              </a:rPr>
              <a:t>–</a:t>
            </a:r>
            <a:r>
              <a:rPr sz="3196" b="1" i="1" spc="-33" dirty="0">
                <a:latin typeface="Calibri"/>
                <a:cs typeface="Calibri"/>
              </a:rPr>
              <a:t> </a:t>
            </a:r>
            <a:r>
              <a:rPr sz="3196" b="1" i="1" spc="-7" dirty="0">
                <a:latin typeface="Calibri"/>
                <a:cs typeface="Calibri"/>
              </a:rPr>
              <a:t>(downtime/uptime)</a:t>
            </a:r>
            <a:endParaRPr sz="3196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061" y="580411"/>
            <a:ext cx="481412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559" dirty="0">
                <a:solidFill>
                  <a:srgbClr val="943735"/>
                </a:solidFill>
                <a:latin typeface="Verdana"/>
                <a:cs typeface="Verdana"/>
              </a:rPr>
              <a:t>Indust</a:t>
            </a:r>
            <a:r>
              <a:rPr sz="3729" spc="-446" dirty="0">
                <a:solidFill>
                  <a:srgbClr val="943735"/>
                </a:solidFill>
                <a:latin typeface="Verdana"/>
                <a:cs typeface="Verdana"/>
              </a:rPr>
              <a:t>r</a:t>
            </a:r>
            <a:r>
              <a:rPr sz="3729" spc="-272" dirty="0">
                <a:solidFill>
                  <a:srgbClr val="943735"/>
                </a:solidFill>
                <a:latin typeface="Verdana"/>
                <a:cs typeface="Verdana"/>
              </a:rPr>
              <a:t>y</a:t>
            </a:r>
            <a:r>
              <a:rPr sz="3729" spc="-226" dirty="0">
                <a:solidFill>
                  <a:srgbClr val="943735"/>
                </a:solidFill>
                <a:latin typeface="Verdana"/>
                <a:cs typeface="Verdana"/>
              </a:rPr>
              <a:t>-</a:t>
            </a:r>
            <a:r>
              <a:rPr sz="3729" spc="-260" dirty="0">
                <a:solidFill>
                  <a:srgbClr val="943735"/>
                </a:solidFill>
                <a:latin typeface="Verdana"/>
                <a:cs typeface="Verdana"/>
              </a:rPr>
              <a:t>define</a:t>
            </a:r>
            <a:r>
              <a:rPr sz="3729" spc="-305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633" dirty="0">
                <a:solidFill>
                  <a:srgbClr val="943735"/>
                </a:solidFill>
                <a:latin typeface="Verdana"/>
                <a:cs typeface="Verdana"/>
              </a:rPr>
              <a:t>K</a:t>
            </a:r>
            <a:r>
              <a:rPr sz="3729" spc="-611" dirty="0">
                <a:solidFill>
                  <a:srgbClr val="943735"/>
                </a:solidFill>
                <a:latin typeface="Verdana"/>
                <a:cs typeface="Verdana"/>
              </a:rPr>
              <a:t>P</a:t>
            </a:r>
            <a:r>
              <a:rPr sz="3729" spc="-786" dirty="0">
                <a:solidFill>
                  <a:srgbClr val="943735"/>
                </a:solidFill>
                <a:latin typeface="Verdana"/>
                <a:cs typeface="Verdana"/>
              </a:rPr>
              <a:t>Is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133066"/>
            <a:ext cx="9827827" cy="4641914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7486">
              <a:spcBef>
                <a:spcPts val="127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13" dirty="0">
                <a:latin typeface="Calibri"/>
                <a:cs typeface="Calibri"/>
              </a:rPr>
              <a:t>Monitoring: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Natural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questions:</a:t>
            </a:r>
            <a:endParaRPr sz="2663">
              <a:latin typeface="Calibri"/>
              <a:cs typeface="Calibri"/>
            </a:endParaRPr>
          </a:p>
          <a:p>
            <a:pPr marL="1539046" lvl="2" indent="-305272">
              <a:spcBef>
                <a:spcPts val="1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spc="-7" dirty="0">
                <a:latin typeface="Calibri"/>
                <a:cs typeface="Calibri"/>
              </a:rPr>
              <a:t>“who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should</a:t>
            </a:r>
            <a:r>
              <a:rPr sz="2264" spc="-5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monitor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-7" dirty="0">
                <a:latin typeface="Calibri"/>
                <a:cs typeface="Calibri"/>
              </a:rPr>
              <a:t> performance</a:t>
            </a:r>
            <a:r>
              <a:rPr sz="2264" spc="-4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of</a:t>
            </a:r>
            <a:r>
              <a:rPr sz="2264" spc="1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-7" dirty="0">
                <a:latin typeface="Calibri"/>
                <a:cs typeface="Calibri"/>
              </a:rPr>
              <a:t> provider?”</a:t>
            </a:r>
            <a:endParaRPr sz="2264">
              <a:latin typeface="Calibri"/>
              <a:cs typeface="Calibri"/>
            </a:endParaRPr>
          </a:p>
          <a:p>
            <a:pPr marL="1539046" lvl="2" indent="-305272">
              <a:lnSpc>
                <a:spcPts val="2710"/>
              </a:lnSpc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spc="-27" dirty="0">
                <a:latin typeface="Calibri"/>
                <a:cs typeface="Calibri"/>
              </a:rPr>
              <a:t>“does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-7" dirty="0">
                <a:latin typeface="Calibri"/>
                <a:cs typeface="Calibri"/>
              </a:rPr>
              <a:t> consumer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meet</a:t>
            </a:r>
            <a:r>
              <a:rPr sz="2264" spc="2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its </a:t>
            </a:r>
            <a:r>
              <a:rPr sz="2264" spc="-7" dirty="0">
                <a:latin typeface="Calibri"/>
                <a:cs typeface="Calibri"/>
              </a:rPr>
              <a:t>responsibilities?”</a:t>
            </a:r>
            <a:endParaRPr sz="2264">
              <a:latin typeface="Calibri"/>
              <a:cs typeface="Calibri"/>
            </a:endParaRPr>
          </a:p>
          <a:p>
            <a:pPr marL="1007145" lvl="1" indent="-382225">
              <a:lnSpc>
                <a:spcPts val="3189"/>
              </a:lnSpc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Solution: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neutral</a:t>
            </a:r>
            <a:r>
              <a:rPr sz="2663" spc="-7" dirty="0">
                <a:latin typeface="Calibri"/>
                <a:cs typeface="Calibri"/>
              </a:rPr>
              <a:t> third-party </a:t>
            </a:r>
            <a:r>
              <a:rPr sz="2663" spc="-20" dirty="0">
                <a:latin typeface="Calibri"/>
                <a:cs typeface="Calibri"/>
              </a:rPr>
              <a:t>organization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perform</a:t>
            </a:r>
            <a:r>
              <a:rPr sz="2663" spc="-7" dirty="0">
                <a:latin typeface="Calibri"/>
                <a:cs typeface="Calibri"/>
              </a:rPr>
              <a:t> monitoring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Eliminates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conflicts 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interest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if:</a:t>
            </a:r>
            <a:endParaRPr sz="2663">
              <a:latin typeface="Calibri"/>
              <a:cs typeface="Calibri"/>
            </a:endParaRPr>
          </a:p>
          <a:p>
            <a:pPr marL="1539046" lvl="2" indent="-305272">
              <a:spcBef>
                <a:spcPts val="20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spc="-7" dirty="0">
                <a:latin typeface="Calibri"/>
                <a:cs typeface="Calibri"/>
              </a:rPr>
              <a:t>Provider</a:t>
            </a:r>
            <a:r>
              <a:rPr sz="2264" spc="-5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reports</a:t>
            </a:r>
            <a:r>
              <a:rPr sz="2264" spc="-6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outage</a:t>
            </a:r>
            <a:r>
              <a:rPr sz="2264" spc="-13" dirty="0">
                <a:latin typeface="Calibri"/>
                <a:cs typeface="Calibri"/>
              </a:rPr>
              <a:t> at</a:t>
            </a:r>
            <a:r>
              <a:rPr sz="2264" spc="-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its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sole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discretion</a:t>
            </a:r>
            <a:endParaRPr sz="2264">
              <a:latin typeface="Calibri"/>
              <a:cs typeface="Calibri"/>
            </a:endParaRPr>
          </a:p>
          <a:p>
            <a:pPr marL="1539046" lvl="2" indent="-305272">
              <a:lnSpc>
                <a:spcPts val="2703"/>
              </a:lnSpc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dirty="0">
                <a:latin typeface="Calibri"/>
                <a:cs typeface="Calibri"/>
              </a:rPr>
              <a:t>Consumer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is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responsible</a:t>
            </a:r>
            <a:r>
              <a:rPr sz="2264" spc="-40" dirty="0">
                <a:latin typeface="Calibri"/>
                <a:cs typeface="Calibri"/>
              </a:rPr>
              <a:t> </a:t>
            </a:r>
            <a:r>
              <a:rPr sz="2264" spc="-20" dirty="0">
                <a:latin typeface="Calibri"/>
                <a:cs typeface="Calibri"/>
              </a:rPr>
              <a:t>for</a:t>
            </a:r>
            <a:r>
              <a:rPr sz="2264" dirty="0">
                <a:latin typeface="Calibri"/>
                <a:cs typeface="Calibri"/>
              </a:rPr>
              <a:t> an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outage</a:t>
            </a:r>
            <a:endParaRPr sz="2264">
              <a:latin typeface="Calibri"/>
              <a:cs typeface="Calibri"/>
            </a:endParaRPr>
          </a:p>
          <a:p>
            <a:pPr marL="473553" indent="-457486">
              <a:lnSpc>
                <a:spcPts val="3502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Auditability: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spcBef>
                <a:spcPts val="7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Consumer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requirement:</a:t>
            </a:r>
            <a:endParaRPr sz="2663">
              <a:latin typeface="Calibri"/>
              <a:cs typeface="Calibri"/>
            </a:endParaRPr>
          </a:p>
          <a:p>
            <a:pPr marL="1539046" lvl="2" indent="-305272">
              <a:spcBef>
                <a:spcPts val="20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dirty="0">
                <a:latin typeface="Calibri"/>
                <a:cs typeface="Calibri"/>
              </a:rPr>
              <a:t>Is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provider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adhering</a:t>
            </a:r>
            <a:r>
              <a:rPr sz="2264" spc="-5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to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legal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regulations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or</a:t>
            </a:r>
            <a:r>
              <a:rPr sz="2264" spc="-5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industry-standard</a:t>
            </a:r>
            <a:endParaRPr sz="2264">
              <a:latin typeface="Calibri"/>
              <a:cs typeface="Calibri"/>
            </a:endParaRPr>
          </a:p>
          <a:p>
            <a:pPr marL="1539046" lvl="2" indent="-305272"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264" spc="-7" dirty="0">
                <a:latin typeface="Calibri"/>
                <a:cs typeface="Calibri"/>
              </a:rPr>
              <a:t>SLA should</a:t>
            </a:r>
            <a:r>
              <a:rPr sz="2264" spc="-60" dirty="0">
                <a:latin typeface="Calibri"/>
                <a:cs typeface="Calibri"/>
              </a:rPr>
              <a:t> </a:t>
            </a:r>
            <a:r>
              <a:rPr sz="2264" spc="-20" dirty="0">
                <a:latin typeface="Calibri"/>
                <a:cs typeface="Calibri"/>
              </a:rPr>
              <a:t>make</a:t>
            </a:r>
            <a:r>
              <a:rPr sz="2264" spc="2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it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clear</a:t>
            </a:r>
            <a:r>
              <a:rPr sz="2264" spc="-7" dirty="0">
                <a:latin typeface="Calibri"/>
                <a:cs typeface="Calibri"/>
              </a:rPr>
              <a:t> how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and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when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to conduct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audits</a:t>
            </a:r>
            <a:endParaRPr sz="226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37" y="556817"/>
            <a:ext cx="805793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326" dirty="0">
                <a:solidFill>
                  <a:srgbClr val="943735"/>
                </a:solidFill>
                <a:latin typeface="Verdana"/>
                <a:cs typeface="Verdana"/>
              </a:rPr>
              <a:t>Metrics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59" dirty="0">
                <a:solidFill>
                  <a:srgbClr val="943735"/>
                </a:solidFill>
                <a:latin typeface="Verdana"/>
                <a:cs typeface="Verdana"/>
              </a:rPr>
              <a:t>for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93" dirty="0">
                <a:solidFill>
                  <a:srgbClr val="943735"/>
                </a:solidFill>
                <a:latin typeface="Verdana"/>
                <a:cs typeface="Verdana"/>
              </a:rPr>
              <a:t>Monitor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i</a:t>
            </a:r>
            <a:r>
              <a:rPr sz="3729" spc="-293" dirty="0">
                <a:solidFill>
                  <a:srgbClr val="943735"/>
                </a:solidFill>
                <a:latin typeface="Verdana"/>
                <a:cs typeface="Verdana"/>
              </a:rPr>
              <a:t>n</a:t>
            </a:r>
            <a:r>
              <a:rPr sz="3729" spc="-286" dirty="0">
                <a:solidFill>
                  <a:srgbClr val="943735"/>
                </a:solidFill>
                <a:latin typeface="Verdana"/>
                <a:cs typeface="Verdana"/>
              </a:rPr>
              <a:t>g</a:t>
            </a:r>
            <a:r>
              <a:rPr sz="3729" spc="-22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and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Auditing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143198"/>
            <a:ext cx="10560136" cy="4241861"/>
          </a:xfrm>
          <a:prstGeom prst="rect">
            <a:avLst/>
          </a:prstGeom>
        </p:spPr>
        <p:txBody>
          <a:bodyPr vert="horz" wrap="square" lIns="0" tIns="90482" rIns="0" bIns="0" rtlCol="0">
            <a:spAutoFit/>
          </a:bodyPr>
          <a:lstStyle/>
          <a:p>
            <a:pPr marL="473553" indent="-457486">
              <a:spcBef>
                <a:spcPts val="71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Throughput</a:t>
            </a:r>
            <a:r>
              <a:rPr sz="2397" b="1" spc="-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How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quickly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7" dirty="0">
                <a:latin typeface="Calibri"/>
                <a:cs typeface="Calibri"/>
              </a:rPr>
              <a:t>service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responds</a:t>
            </a:r>
            <a:endParaRPr sz="2397">
              <a:latin typeface="Calibri"/>
              <a:cs typeface="Calibri"/>
            </a:endParaRPr>
          </a:p>
          <a:p>
            <a:pPr marL="473553" marR="712866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Availability</a:t>
            </a:r>
            <a:r>
              <a:rPr sz="2397" b="1" spc="-4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Represented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percentage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uptime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service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given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observation </a:t>
            </a:r>
            <a:r>
              <a:rPr sz="2397" spc="-7" dirty="0">
                <a:latin typeface="Calibri"/>
                <a:cs typeface="Calibri"/>
              </a:rPr>
              <a:t>period.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7" dirty="0">
                <a:latin typeface="Calibri"/>
                <a:cs typeface="Calibri"/>
              </a:rPr>
              <a:t>Reliability</a:t>
            </a:r>
            <a:r>
              <a:rPr sz="2397" b="1" spc="-6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 </a:t>
            </a:r>
            <a:r>
              <a:rPr sz="2397" spc="-13" dirty="0">
                <a:latin typeface="Calibri"/>
                <a:cs typeface="Calibri"/>
              </a:rPr>
              <a:t>How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often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service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available</a:t>
            </a:r>
            <a:endParaRPr sz="2397">
              <a:latin typeface="Calibri"/>
              <a:cs typeface="Calibri"/>
            </a:endParaRPr>
          </a:p>
          <a:p>
            <a:pPr marL="473553" marR="6765" indent="-457486">
              <a:spcBef>
                <a:spcPts val="578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7" dirty="0">
                <a:latin typeface="Calibri"/>
                <a:cs typeface="Calibri"/>
              </a:rPr>
              <a:t>Load </a:t>
            </a:r>
            <a:r>
              <a:rPr sz="2397" b="1" dirty="0">
                <a:latin typeface="Calibri"/>
                <a:cs typeface="Calibri"/>
              </a:rPr>
              <a:t>balancing</a:t>
            </a:r>
            <a:r>
              <a:rPr sz="2397" b="1" spc="-5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When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elasticity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kicks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(new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VMs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are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booted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terminated,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example)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8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13" dirty="0">
                <a:latin typeface="Calibri"/>
                <a:cs typeface="Calibri"/>
              </a:rPr>
              <a:t>Durability</a:t>
            </a:r>
            <a:r>
              <a:rPr sz="2397" b="1" spc="-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 </a:t>
            </a:r>
            <a:r>
              <a:rPr sz="2397" spc="-13" dirty="0">
                <a:latin typeface="Calibri"/>
                <a:cs typeface="Calibri"/>
              </a:rPr>
              <a:t>How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likely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is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be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lost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7" dirty="0">
                <a:latin typeface="Calibri"/>
                <a:cs typeface="Calibri"/>
              </a:rPr>
              <a:t>Elasticity</a:t>
            </a:r>
            <a:r>
              <a:rPr sz="2397" b="1" spc="-4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 </a:t>
            </a:r>
            <a:r>
              <a:rPr sz="2397" spc="-7" dirty="0">
                <a:latin typeface="Calibri"/>
                <a:cs typeface="Calibri"/>
              </a:rPr>
              <a:t>The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ability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 </a:t>
            </a:r>
            <a:r>
              <a:rPr sz="2397" spc="-7" dirty="0">
                <a:latin typeface="Calibri"/>
                <a:cs typeface="Calibri"/>
              </a:rPr>
              <a:t>given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resource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grow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infinitely,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with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limits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(the</a:t>
            </a:r>
            <a:endParaRPr sz="2397">
              <a:latin typeface="Calibri"/>
              <a:cs typeface="Calibri"/>
            </a:endParaRPr>
          </a:p>
          <a:p>
            <a:pPr marL="473553"/>
            <a:r>
              <a:rPr sz="2397" spc="-7" dirty="0">
                <a:latin typeface="Calibri"/>
                <a:cs typeface="Calibri"/>
              </a:rPr>
              <a:t>maximum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amount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storage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bandwidth,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example)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clearly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stated</a:t>
            </a:r>
            <a:endParaRPr sz="2397">
              <a:latin typeface="Calibri"/>
              <a:cs typeface="Calibri"/>
            </a:endParaRPr>
          </a:p>
          <a:p>
            <a:pPr marL="473553" indent="-457486">
              <a:spcBef>
                <a:spcPts val="578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b="1" spc="-7" dirty="0">
                <a:latin typeface="Calibri"/>
                <a:cs typeface="Calibri"/>
              </a:rPr>
              <a:t>Linearity</a:t>
            </a:r>
            <a:r>
              <a:rPr sz="2397" b="1" spc="-4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– </a:t>
            </a:r>
            <a:r>
              <a:rPr sz="2397" spc="-13" dirty="0">
                <a:latin typeface="Calibri"/>
                <a:cs typeface="Calibri"/>
              </a:rPr>
              <a:t>How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system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performs </a:t>
            </a:r>
            <a:r>
              <a:rPr sz="2397" dirty="0">
                <a:latin typeface="Calibri"/>
                <a:cs typeface="Calibri"/>
              </a:rPr>
              <a:t>as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load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increases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87" y="563351"/>
            <a:ext cx="9499725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326" dirty="0">
                <a:solidFill>
                  <a:srgbClr val="943735"/>
                </a:solidFill>
                <a:latin typeface="Verdana"/>
                <a:cs typeface="Verdana"/>
              </a:rPr>
              <a:t>Metrics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59" dirty="0">
                <a:solidFill>
                  <a:srgbClr val="943735"/>
                </a:solidFill>
                <a:latin typeface="Verdana"/>
                <a:cs typeface="Verdana"/>
              </a:rPr>
              <a:t>for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60" dirty="0">
                <a:solidFill>
                  <a:srgbClr val="943735"/>
                </a:solidFill>
                <a:latin typeface="Verdana"/>
                <a:cs typeface="Verdana"/>
              </a:rPr>
              <a:t>Monitoring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and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Auditing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131" i="1" spc="33" dirty="0">
                <a:solidFill>
                  <a:srgbClr val="943735"/>
                </a:solidFill>
                <a:latin typeface="Verdana"/>
                <a:cs typeface="Verdana"/>
              </a:rPr>
              <a:t>(Contd…)</a:t>
            </a:r>
            <a:endParaRPr sz="213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9748" y="1441109"/>
            <a:ext cx="10888236" cy="4395797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473553" marR="172507" indent="-456640">
              <a:spcBef>
                <a:spcPts val="140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dirty="0">
                <a:latin typeface="Calibri"/>
                <a:cs typeface="Calibri"/>
              </a:rPr>
              <a:t>Agility </a:t>
            </a:r>
            <a:r>
              <a:rPr sz="2197" dirty="0">
                <a:latin typeface="Calibri"/>
                <a:cs typeface="Calibri"/>
              </a:rPr>
              <a:t>– </a:t>
            </a:r>
            <a:r>
              <a:rPr sz="2197" spc="-7" dirty="0">
                <a:latin typeface="Calibri"/>
                <a:cs typeface="Calibri"/>
              </a:rPr>
              <a:t>How </a:t>
            </a:r>
            <a:r>
              <a:rPr sz="2197" dirty="0">
                <a:latin typeface="Calibri"/>
                <a:cs typeface="Calibri"/>
              </a:rPr>
              <a:t>quickly the </a:t>
            </a:r>
            <a:r>
              <a:rPr sz="2197" spc="-7" dirty="0">
                <a:latin typeface="Calibri"/>
                <a:cs typeface="Calibri"/>
              </a:rPr>
              <a:t>provider responds </a:t>
            </a:r>
            <a:r>
              <a:rPr sz="2197" dirty="0">
                <a:latin typeface="Calibri"/>
                <a:cs typeface="Calibri"/>
              </a:rPr>
              <a:t>as the </a:t>
            </a:r>
            <a:r>
              <a:rPr sz="2197" spc="-7" dirty="0">
                <a:latin typeface="Calibri"/>
                <a:cs typeface="Calibri"/>
              </a:rPr>
              <a:t>consumer's resource </a:t>
            </a:r>
            <a:r>
              <a:rPr sz="2197" dirty="0">
                <a:latin typeface="Calibri"/>
                <a:cs typeface="Calibri"/>
              </a:rPr>
              <a:t>load </a:t>
            </a:r>
            <a:r>
              <a:rPr sz="2197" spc="-7" dirty="0">
                <a:latin typeface="Calibri"/>
                <a:cs typeface="Calibri"/>
              </a:rPr>
              <a:t>scales </a:t>
            </a:r>
            <a:r>
              <a:rPr sz="2197" dirty="0">
                <a:latin typeface="Calibri"/>
                <a:cs typeface="Calibri"/>
              </a:rPr>
              <a:t>up and </a:t>
            </a:r>
            <a:r>
              <a:rPr sz="2197" spc="-479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down</a:t>
            </a:r>
            <a:endParaRPr sz="2197">
              <a:latin typeface="Calibri"/>
              <a:cs typeface="Calibri"/>
            </a:endParaRPr>
          </a:p>
          <a:p>
            <a:pPr marL="473553" indent="-456640">
              <a:spcBef>
                <a:spcPts val="52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dirty="0">
                <a:latin typeface="Calibri"/>
                <a:cs typeface="Calibri"/>
              </a:rPr>
              <a:t>Automation</a:t>
            </a:r>
            <a:r>
              <a:rPr sz="2197" b="1" spc="-60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–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What</a:t>
            </a:r>
            <a:r>
              <a:rPr sz="2197" spc="-47" dirty="0">
                <a:latin typeface="Calibri"/>
                <a:cs typeface="Calibri"/>
              </a:rPr>
              <a:t> </a:t>
            </a:r>
            <a:r>
              <a:rPr sz="2197" spc="-13" dirty="0">
                <a:latin typeface="Calibri"/>
                <a:cs typeface="Calibri"/>
              </a:rPr>
              <a:t>percentage</a:t>
            </a:r>
            <a:r>
              <a:rPr sz="2197" spc="-4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requests</a:t>
            </a:r>
            <a:r>
              <a:rPr sz="2197" spc="-33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to</a:t>
            </a:r>
            <a:r>
              <a:rPr sz="2197" spc="-20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the</a:t>
            </a:r>
            <a:r>
              <a:rPr sz="2197" spc="-7" dirty="0">
                <a:latin typeface="Calibri"/>
                <a:cs typeface="Calibri"/>
              </a:rPr>
              <a:t> provider</a:t>
            </a:r>
            <a:r>
              <a:rPr sz="2197" spc="-27" dirty="0">
                <a:latin typeface="Calibri"/>
                <a:cs typeface="Calibri"/>
              </a:rPr>
              <a:t> </a:t>
            </a:r>
            <a:r>
              <a:rPr sz="2197" spc="-13" dirty="0">
                <a:latin typeface="Calibri"/>
                <a:cs typeface="Calibri"/>
              </a:rPr>
              <a:t>are </a:t>
            </a:r>
            <a:r>
              <a:rPr sz="2197" dirty="0">
                <a:latin typeface="Calibri"/>
                <a:cs typeface="Calibri"/>
              </a:rPr>
              <a:t>handled </a:t>
            </a:r>
            <a:r>
              <a:rPr sz="2197" spc="-7" dirty="0">
                <a:latin typeface="Calibri"/>
                <a:cs typeface="Calibri"/>
              </a:rPr>
              <a:t>without</a:t>
            </a:r>
            <a:r>
              <a:rPr sz="2197" spc="-47" dirty="0">
                <a:latin typeface="Calibri"/>
                <a:cs typeface="Calibri"/>
              </a:rPr>
              <a:t> </a:t>
            </a:r>
            <a:r>
              <a:rPr sz="2197" spc="-13" dirty="0">
                <a:latin typeface="Calibri"/>
                <a:cs typeface="Calibri"/>
              </a:rPr>
              <a:t>any</a:t>
            </a:r>
            <a:r>
              <a:rPr sz="2197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human</a:t>
            </a:r>
            <a:endParaRPr sz="2197">
              <a:latin typeface="Calibri"/>
              <a:cs typeface="Calibri"/>
            </a:endParaRPr>
          </a:p>
          <a:p>
            <a:pPr marL="473553">
              <a:spcBef>
                <a:spcPts val="7"/>
              </a:spcBef>
            </a:pPr>
            <a:r>
              <a:rPr sz="2197" spc="-13" dirty="0">
                <a:latin typeface="Calibri"/>
                <a:cs typeface="Calibri"/>
              </a:rPr>
              <a:t>interaction</a:t>
            </a:r>
            <a:endParaRPr sz="2197">
              <a:latin typeface="Calibri"/>
              <a:cs typeface="Calibri"/>
            </a:endParaRPr>
          </a:p>
          <a:p>
            <a:pPr marL="473553" marR="30443" indent="-456640">
              <a:spcBef>
                <a:spcPts val="52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spc="-13" dirty="0">
                <a:latin typeface="Calibri"/>
                <a:cs typeface="Calibri"/>
              </a:rPr>
              <a:t>Customer </a:t>
            </a:r>
            <a:r>
              <a:rPr sz="2197" b="1" dirty="0">
                <a:latin typeface="Calibri"/>
                <a:cs typeface="Calibri"/>
              </a:rPr>
              <a:t>service </a:t>
            </a:r>
            <a:r>
              <a:rPr sz="2197" b="1" spc="-7" dirty="0">
                <a:latin typeface="Calibri"/>
                <a:cs typeface="Calibri"/>
              </a:rPr>
              <a:t>response </a:t>
            </a:r>
            <a:r>
              <a:rPr sz="2197" b="1" dirty="0">
                <a:latin typeface="Calibri"/>
                <a:cs typeface="Calibri"/>
              </a:rPr>
              <a:t>times </a:t>
            </a:r>
            <a:r>
              <a:rPr sz="2197" dirty="0">
                <a:latin typeface="Calibri"/>
                <a:cs typeface="Calibri"/>
              </a:rPr>
              <a:t>– </a:t>
            </a:r>
            <a:r>
              <a:rPr sz="2197" spc="-7" dirty="0">
                <a:latin typeface="Calibri"/>
                <a:cs typeface="Calibri"/>
              </a:rPr>
              <a:t>How </a:t>
            </a:r>
            <a:r>
              <a:rPr sz="2197" dirty="0">
                <a:latin typeface="Calibri"/>
                <a:cs typeface="Calibri"/>
              </a:rPr>
              <a:t>quickly the </a:t>
            </a:r>
            <a:r>
              <a:rPr sz="2197" spc="-7" dirty="0">
                <a:latin typeface="Calibri"/>
                <a:cs typeface="Calibri"/>
              </a:rPr>
              <a:t>provider responds to </a:t>
            </a:r>
            <a:r>
              <a:rPr sz="2197" dirty="0">
                <a:latin typeface="Calibri"/>
                <a:cs typeface="Calibri"/>
              </a:rPr>
              <a:t>a service </a:t>
            </a:r>
            <a:r>
              <a:rPr sz="2197" spc="-7" dirty="0">
                <a:latin typeface="Calibri"/>
                <a:cs typeface="Calibri"/>
              </a:rPr>
              <a:t>request. </a:t>
            </a:r>
            <a:r>
              <a:rPr sz="2197" spc="-479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This </a:t>
            </a:r>
            <a:r>
              <a:rPr sz="2197" spc="-27" dirty="0">
                <a:latin typeface="Calibri"/>
                <a:cs typeface="Calibri"/>
              </a:rPr>
              <a:t>refers </a:t>
            </a:r>
            <a:r>
              <a:rPr sz="2197" spc="-7" dirty="0">
                <a:latin typeface="Calibri"/>
                <a:cs typeface="Calibri"/>
              </a:rPr>
              <a:t>to </a:t>
            </a:r>
            <a:r>
              <a:rPr sz="2197" dirty="0">
                <a:latin typeface="Calibri"/>
                <a:cs typeface="Calibri"/>
              </a:rPr>
              <a:t>the human </a:t>
            </a:r>
            <a:r>
              <a:rPr sz="2197" spc="-7" dirty="0">
                <a:latin typeface="Calibri"/>
                <a:cs typeface="Calibri"/>
              </a:rPr>
              <a:t>interactions required </a:t>
            </a:r>
            <a:r>
              <a:rPr sz="2197" dirty="0">
                <a:latin typeface="Calibri"/>
                <a:cs typeface="Calibri"/>
              </a:rPr>
              <a:t>when </a:t>
            </a:r>
            <a:r>
              <a:rPr sz="2197" spc="-7" dirty="0">
                <a:latin typeface="Calibri"/>
                <a:cs typeface="Calibri"/>
              </a:rPr>
              <a:t>something goes wrong </a:t>
            </a:r>
            <a:r>
              <a:rPr sz="2197" dirty="0">
                <a:latin typeface="Calibri"/>
                <a:cs typeface="Calibri"/>
              </a:rPr>
              <a:t>with the </a:t>
            </a:r>
            <a:r>
              <a:rPr sz="2197" spc="13" dirty="0">
                <a:latin typeface="Calibri"/>
                <a:cs typeface="Calibri"/>
              </a:rPr>
              <a:t>on- </a:t>
            </a:r>
            <a:r>
              <a:rPr sz="2197" spc="20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demand,</a:t>
            </a:r>
            <a:r>
              <a:rPr sz="2197" spc="-5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self-service</a:t>
            </a:r>
            <a:r>
              <a:rPr sz="2197" spc="-1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aspects</a:t>
            </a:r>
            <a:r>
              <a:rPr sz="2197" spc="-2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 the</a:t>
            </a:r>
            <a:r>
              <a:rPr sz="2197" spc="-3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cloud.</a:t>
            </a:r>
            <a:endParaRPr sz="2197">
              <a:latin typeface="Calibri"/>
              <a:cs typeface="Calibri"/>
            </a:endParaRPr>
          </a:p>
          <a:p>
            <a:pPr marL="473553" indent="-456640">
              <a:spcBef>
                <a:spcPts val="533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spc="-7" dirty="0">
                <a:latin typeface="Calibri"/>
                <a:cs typeface="Calibri"/>
              </a:rPr>
              <a:t>Service-level</a:t>
            </a:r>
            <a:r>
              <a:rPr sz="2197" b="1" spc="-67" dirty="0">
                <a:latin typeface="Calibri"/>
                <a:cs typeface="Calibri"/>
              </a:rPr>
              <a:t> </a:t>
            </a:r>
            <a:r>
              <a:rPr sz="2197" b="1" spc="-7" dirty="0">
                <a:latin typeface="Calibri"/>
                <a:cs typeface="Calibri"/>
              </a:rPr>
              <a:t>violation</a:t>
            </a:r>
            <a:r>
              <a:rPr sz="2197" b="1" spc="-53" dirty="0">
                <a:latin typeface="Calibri"/>
                <a:cs typeface="Calibri"/>
              </a:rPr>
              <a:t> </a:t>
            </a:r>
            <a:r>
              <a:rPr sz="2197" b="1" spc="-27" dirty="0">
                <a:latin typeface="Calibri"/>
                <a:cs typeface="Calibri"/>
              </a:rPr>
              <a:t>rate</a:t>
            </a:r>
            <a:r>
              <a:rPr sz="2197" b="1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–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Expressed</a:t>
            </a:r>
            <a:r>
              <a:rPr sz="2197" spc="-3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as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the</a:t>
            </a:r>
            <a:r>
              <a:rPr sz="2197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mean</a:t>
            </a:r>
            <a:r>
              <a:rPr sz="2197" spc="-40" dirty="0">
                <a:latin typeface="Calibri"/>
                <a:cs typeface="Calibri"/>
              </a:rPr>
              <a:t> </a:t>
            </a:r>
            <a:r>
              <a:rPr sz="2197" spc="-20" dirty="0">
                <a:latin typeface="Calibri"/>
                <a:cs typeface="Calibri"/>
              </a:rPr>
              <a:t>rate</a:t>
            </a:r>
            <a:r>
              <a:rPr sz="2197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SLA</a:t>
            </a:r>
            <a:r>
              <a:rPr sz="2197" spc="-1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violation </a:t>
            </a:r>
            <a:r>
              <a:rPr sz="2197" spc="-7" dirty="0">
                <a:latin typeface="Calibri"/>
                <a:cs typeface="Calibri"/>
              </a:rPr>
              <a:t>due</a:t>
            </a:r>
            <a:r>
              <a:rPr sz="2197" spc="-40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to</a:t>
            </a:r>
            <a:endParaRPr sz="2197">
              <a:latin typeface="Calibri"/>
              <a:cs typeface="Calibri"/>
            </a:endParaRPr>
          </a:p>
          <a:p>
            <a:pPr marL="473553"/>
            <a:r>
              <a:rPr sz="2197" spc="-7" dirty="0">
                <a:latin typeface="Calibri"/>
                <a:cs typeface="Calibri"/>
              </a:rPr>
              <a:t>infringements</a:t>
            </a:r>
            <a:r>
              <a:rPr sz="2197" spc="-5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 the</a:t>
            </a:r>
            <a:r>
              <a:rPr sz="2197" spc="-7" dirty="0">
                <a:latin typeface="Calibri"/>
                <a:cs typeface="Calibri"/>
              </a:rPr>
              <a:t> agreed</a:t>
            </a:r>
            <a:r>
              <a:rPr sz="2197" spc="-33" dirty="0">
                <a:latin typeface="Calibri"/>
                <a:cs typeface="Calibri"/>
              </a:rPr>
              <a:t> </a:t>
            </a:r>
            <a:r>
              <a:rPr sz="2197" spc="-13" dirty="0">
                <a:latin typeface="Calibri"/>
                <a:cs typeface="Calibri"/>
              </a:rPr>
              <a:t>warranty</a:t>
            </a:r>
            <a:r>
              <a:rPr sz="2197" spc="-6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levels.</a:t>
            </a:r>
            <a:endParaRPr sz="2197">
              <a:latin typeface="Calibri"/>
              <a:cs typeface="Calibri"/>
            </a:endParaRPr>
          </a:p>
          <a:p>
            <a:pPr marL="473553" marR="50738" indent="-456640">
              <a:spcBef>
                <a:spcPts val="52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spc="-20" dirty="0">
                <a:latin typeface="Calibri"/>
                <a:cs typeface="Calibri"/>
              </a:rPr>
              <a:t>Transaction </a:t>
            </a:r>
            <a:r>
              <a:rPr sz="2197" b="1" dirty="0">
                <a:latin typeface="Calibri"/>
                <a:cs typeface="Calibri"/>
              </a:rPr>
              <a:t>time </a:t>
            </a:r>
            <a:r>
              <a:rPr sz="2197" dirty="0">
                <a:latin typeface="Calibri"/>
                <a:cs typeface="Calibri"/>
              </a:rPr>
              <a:t>– </a:t>
            </a:r>
            <a:r>
              <a:rPr sz="2197" spc="-7" dirty="0">
                <a:latin typeface="Calibri"/>
                <a:cs typeface="Calibri"/>
              </a:rPr>
              <a:t>Time </a:t>
            </a:r>
            <a:r>
              <a:rPr sz="2197" dirty="0">
                <a:latin typeface="Calibri"/>
                <a:cs typeface="Calibri"/>
              </a:rPr>
              <a:t>that has elapsed </a:t>
            </a:r>
            <a:r>
              <a:rPr sz="2197" spc="-13" dirty="0">
                <a:latin typeface="Calibri"/>
                <a:cs typeface="Calibri"/>
              </a:rPr>
              <a:t>from </a:t>
            </a:r>
            <a:r>
              <a:rPr sz="2197" dirty="0">
                <a:latin typeface="Calibri"/>
                <a:cs typeface="Calibri"/>
              </a:rPr>
              <a:t>when a service is </a:t>
            </a:r>
            <a:r>
              <a:rPr sz="2197" spc="-20" dirty="0">
                <a:latin typeface="Calibri"/>
                <a:cs typeface="Calibri"/>
              </a:rPr>
              <a:t>invoked </a:t>
            </a:r>
            <a:r>
              <a:rPr sz="2197" dirty="0">
                <a:latin typeface="Calibri"/>
                <a:cs typeface="Calibri"/>
              </a:rPr>
              <a:t>till the </a:t>
            </a:r>
            <a:r>
              <a:rPr sz="2197" spc="-7" dirty="0">
                <a:latin typeface="Calibri"/>
                <a:cs typeface="Calibri"/>
              </a:rPr>
              <a:t>completion </a:t>
            </a:r>
            <a:r>
              <a:rPr sz="2197" spc="-479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</a:t>
            </a:r>
            <a:r>
              <a:rPr sz="2197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the</a:t>
            </a:r>
            <a:r>
              <a:rPr sz="2197" spc="-13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transaction,</a:t>
            </a:r>
            <a:r>
              <a:rPr sz="2197" spc="-4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including</a:t>
            </a:r>
            <a:r>
              <a:rPr sz="2197" spc="-5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the</a:t>
            </a:r>
            <a:r>
              <a:rPr sz="2197" spc="-13" dirty="0">
                <a:latin typeface="Calibri"/>
                <a:cs typeface="Calibri"/>
              </a:rPr>
              <a:t> delays.</a:t>
            </a:r>
            <a:endParaRPr sz="2197">
              <a:latin typeface="Calibri"/>
              <a:cs typeface="Calibri"/>
            </a:endParaRPr>
          </a:p>
          <a:p>
            <a:pPr marL="473553" indent="-456640">
              <a:spcBef>
                <a:spcPts val="52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197" b="1" spc="-7" dirty="0">
                <a:latin typeface="Calibri"/>
                <a:cs typeface="Calibri"/>
              </a:rPr>
              <a:t>Resolution</a:t>
            </a:r>
            <a:r>
              <a:rPr sz="2197" b="1" spc="-33" dirty="0">
                <a:latin typeface="Calibri"/>
                <a:cs typeface="Calibri"/>
              </a:rPr>
              <a:t> </a:t>
            </a:r>
            <a:r>
              <a:rPr sz="2197" b="1" dirty="0">
                <a:latin typeface="Calibri"/>
                <a:cs typeface="Calibri"/>
              </a:rPr>
              <a:t>time</a:t>
            </a:r>
            <a:r>
              <a:rPr sz="2197" b="1" spc="-40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–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Time </a:t>
            </a:r>
            <a:r>
              <a:rPr sz="2197" dirty="0">
                <a:latin typeface="Calibri"/>
                <a:cs typeface="Calibri"/>
              </a:rPr>
              <a:t>period </a:t>
            </a:r>
            <a:r>
              <a:rPr sz="2197" spc="-7" dirty="0">
                <a:latin typeface="Calibri"/>
                <a:cs typeface="Calibri"/>
              </a:rPr>
              <a:t>between detection</a:t>
            </a:r>
            <a:r>
              <a:rPr sz="2197" spc="-5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of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a</a:t>
            </a:r>
            <a:r>
              <a:rPr sz="2197" spc="-7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service</a:t>
            </a:r>
            <a:r>
              <a:rPr sz="2197" spc="7" dirty="0">
                <a:latin typeface="Calibri"/>
                <a:cs typeface="Calibri"/>
              </a:rPr>
              <a:t> </a:t>
            </a:r>
            <a:r>
              <a:rPr sz="2197" spc="-7" dirty="0">
                <a:latin typeface="Calibri"/>
                <a:cs typeface="Calibri"/>
              </a:rPr>
              <a:t>problem</a:t>
            </a:r>
            <a:r>
              <a:rPr sz="2197" spc="-5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and</a:t>
            </a:r>
            <a:r>
              <a:rPr sz="2197" spc="-20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its</a:t>
            </a:r>
            <a:r>
              <a:rPr sz="2197" spc="-13" dirty="0">
                <a:latin typeface="Calibri"/>
                <a:cs typeface="Calibri"/>
              </a:rPr>
              <a:t> </a:t>
            </a:r>
            <a:r>
              <a:rPr sz="2197" dirty="0">
                <a:latin typeface="Calibri"/>
                <a:cs typeface="Calibri"/>
              </a:rPr>
              <a:t>resolution.</a:t>
            </a:r>
            <a:endParaRPr sz="21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87" y="675296"/>
            <a:ext cx="10608337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539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00" dirty="0">
                <a:solidFill>
                  <a:srgbClr val="943735"/>
                </a:solidFill>
                <a:latin typeface="Verdana"/>
                <a:cs typeface="Verdana"/>
              </a:rPr>
              <a:t>Requirements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79" dirty="0">
                <a:solidFill>
                  <a:srgbClr val="943735"/>
                </a:solidFill>
                <a:latin typeface="Verdana"/>
                <a:cs typeface="Verdana"/>
              </a:rPr>
              <a:t>w.r.t.</a:t>
            </a:r>
            <a:r>
              <a:rPr sz="3729" spc="-20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Cloud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46" dirty="0">
                <a:solidFill>
                  <a:srgbClr val="943735"/>
                </a:solidFill>
                <a:latin typeface="Verdana"/>
                <a:cs typeface="Verdana"/>
              </a:rPr>
              <a:t>Delivery</a:t>
            </a:r>
            <a:r>
              <a:rPr sz="3729" spc="-19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60" dirty="0">
                <a:solidFill>
                  <a:srgbClr val="943735"/>
                </a:solidFill>
                <a:latin typeface="Verdana"/>
                <a:cs typeface="Verdana"/>
              </a:rPr>
              <a:t>Models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264" y="1286024"/>
            <a:ext cx="8117978" cy="44726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5126" y="5342171"/>
            <a:ext cx="2533486" cy="426208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R="7611" algn="r">
              <a:spcBef>
                <a:spcPts val="127"/>
              </a:spcBef>
            </a:pPr>
            <a:r>
              <a:rPr sz="1332" i="1" spc="-7" dirty="0">
                <a:latin typeface="Calibri"/>
                <a:cs typeface="Calibri"/>
              </a:rPr>
              <a:t>Source:</a:t>
            </a:r>
            <a:r>
              <a:rPr sz="1332" i="1" spc="-47" dirty="0">
                <a:latin typeface="Calibri"/>
                <a:cs typeface="Calibri"/>
              </a:rPr>
              <a:t> </a:t>
            </a:r>
            <a:r>
              <a:rPr sz="1332" i="1" spc="-7" dirty="0">
                <a:latin typeface="Calibri"/>
                <a:cs typeface="Calibri"/>
              </a:rPr>
              <a:t>“Cloud</a:t>
            </a:r>
            <a:r>
              <a:rPr sz="1332" i="1" spc="-33" dirty="0">
                <a:latin typeface="Calibri"/>
                <a:cs typeface="Calibri"/>
              </a:rPr>
              <a:t> </a:t>
            </a:r>
            <a:r>
              <a:rPr sz="1332" i="1" spc="-7" dirty="0">
                <a:latin typeface="Calibri"/>
                <a:cs typeface="Calibri"/>
              </a:rPr>
              <a:t>Computing</a:t>
            </a:r>
            <a:r>
              <a:rPr sz="1332" i="1" spc="-20" dirty="0">
                <a:latin typeface="Calibri"/>
                <a:cs typeface="Calibri"/>
              </a:rPr>
              <a:t> </a:t>
            </a:r>
            <a:r>
              <a:rPr sz="1332" i="1" spc="-13" dirty="0">
                <a:latin typeface="Calibri"/>
                <a:cs typeface="Calibri"/>
              </a:rPr>
              <a:t>Use </a:t>
            </a:r>
            <a:r>
              <a:rPr sz="1332" i="1" spc="-7" dirty="0">
                <a:latin typeface="Calibri"/>
                <a:cs typeface="Calibri"/>
              </a:rPr>
              <a:t>Cases</a:t>
            </a:r>
            <a:endParaRPr sz="1332" dirty="0">
              <a:latin typeface="Calibri"/>
              <a:cs typeface="Calibri"/>
            </a:endParaRPr>
          </a:p>
          <a:p>
            <a:pPr marR="6765" algn="r"/>
            <a:r>
              <a:rPr sz="1332" i="1" spc="-7" dirty="0">
                <a:latin typeface="Calibri"/>
                <a:cs typeface="Calibri"/>
              </a:rPr>
              <a:t>White</a:t>
            </a:r>
            <a:r>
              <a:rPr sz="1332" i="1" spc="-47" dirty="0">
                <a:latin typeface="Calibri"/>
                <a:cs typeface="Calibri"/>
              </a:rPr>
              <a:t> </a:t>
            </a:r>
            <a:r>
              <a:rPr sz="1332" i="1" spc="-7" dirty="0">
                <a:latin typeface="Calibri"/>
                <a:cs typeface="Calibri"/>
              </a:rPr>
              <a:t>Paper”</a:t>
            </a:r>
            <a:r>
              <a:rPr sz="1332" i="1" spc="-53" dirty="0">
                <a:latin typeface="Calibri"/>
                <a:cs typeface="Calibri"/>
              </a:rPr>
              <a:t> </a:t>
            </a:r>
            <a:r>
              <a:rPr sz="1332" i="1" spc="-7" dirty="0">
                <a:latin typeface="Calibri"/>
                <a:cs typeface="Calibri"/>
              </a:rPr>
              <a:t>Version</a:t>
            </a:r>
            <a:r>
              <a:rPr sz="1332" i="1" spc="-47" dirty="0">
                <a:latin typeface="Calibri"/>
                <a:cs typeface="Calibri"/>
              </a:rPr>
              <a:t> </a:t>
            </a:r>
            <a:r>
              <a:rPr sz="1332" i="1" spc="-7" dirty="0">
                <a:latin typeface="Calibri"/>
                <a:cs typeface="Calibri"/>
              </a:rPr>
              <a:t>4.0</a:t>
            </a:r>
            <a:endParaRPr sz="1332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37" y="556817"/>
            <a:ext cx="4694052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Exampl</a:t>
            </a:r>
            <a:r>
              <a:rPr sz="3729" spc="-30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Clo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u</a:t>
            </a:r>
            <a:r>
              <a:rPr sz="3729" spc="-152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53" dirty="0">
                <a:solidFill>
                  <a:srgbClr val="943735"/>
                </a:solidFill>
                <a:latin typeface="Verdana"/>
                <a:cs typeface="Verdana"/>
              </a:rPr>
              <a:t>SLAs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7419" y="1389866"/>
          <a:ext cx="10757162" cy="485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715">
                <a:tc>
                  <a:txBody>
                    <a:bodyPr/>
                    <a:lstStyle/>
                    <a:p>
                      <a:pPr marL="193675" marR="186690" indent="1016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oud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ovider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268605" indent="34925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b="1" spc="-3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 Model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1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Guarantees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843">
                <a:tc rowSpan="3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Amazon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EC2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IaaS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(99.95%)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Year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 marR="45529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365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of the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year,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Annual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Percentage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Uptime,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Region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Unavailability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 external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connectivity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five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minute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period,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Eligible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Period,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Service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S3</a:t>
                      </a: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Storage-as-a-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(99.9%)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definitions: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Error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Rate,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Percentage,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Credit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SimpleDB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104775" indent="-1390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s-  a-Service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996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guarantee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Salesforce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CRM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PaaS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guarantees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provided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Google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65430" marR="78105" indent="-1784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Google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900" spc="-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Engine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PaaS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536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(99.9%)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Rate,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Request,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Percentage,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Scheduled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Maintenance,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Credits,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exclusions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037" y="531800"/>
            <a:ext cx="6255917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Exampl</a:t>
            </a:r>
            <a:r>
              <a:rPr sz="3729" spc="-30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Cloud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73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r>
              <a:rPr sz="3729" spc="-473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3729" spc="-19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397" i="1" spc="-200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2397" i="1" spc="113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2397" i="1" spc="-12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2397" i="1" spc="146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2397" i="1" spc="113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23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9384" y="1290420"/>
          <a:ext cx="10961807" cy="4561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715">
                <a:tc>
                  <a:txBody>
                    <a:bodyPr/>
                    <a:lstStyle/>
                    <a:p>
                      <a:pPr marL="202565" marR="196850" indent="1016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ovider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7810" marR="250825" indent="34925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b="1" spc="-3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 Model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1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Guarantees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079">
                <a:tc rowSpan="2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Microsoft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1898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Azure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Compute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IaaS/PaaS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57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(99.95%)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Monthly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Connectivity</a:t>
                      </a:r>
                      <a:r>
                        <a:rPr sz="19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Service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Level,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Instance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Level,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Service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Credits,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exclusions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0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1898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Azure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03530" marR="78740" indent="-218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e-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-  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727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(99.9%)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definitions: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Error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Rate,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Uptime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Percentage,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Storage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Transactions,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Failed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Transactions,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Credit,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exclusions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46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Zoho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suite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124460" indent="38100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Zoho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mail,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Zoho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CRM,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oh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03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customize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service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level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agreement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guarantees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: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Resolution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Hours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Support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Plans,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Escalation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37" y="675296"/>
            <a:ext cx="7789031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73" dirty="0">
                <a:solidFill>
                  <a:srgbClr val="943735"/>
                </a:solidFill>
                <a:latin typeface="Verdana"/>
                <a:cs typeface="Verdana"/>
              </a:rPr>
              <a:t>What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79" dirty="0">
                <a:solidFill>
                  <a:srgbClr val="943735"/>
                </a:solidFill>
                <a:latin typeface="Verdana"/>
                <a:cs typeface="Verdana"/>
              </a:rPr>
              <a:t>is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53" dirty="0">
                <a:solidFill>
                  <a:srgbClr val="943735"/>
                </a:solidFill>
                <a:latin typeface="Verdana"/>
                <a:cs typeface="Verdana"/>
              </a:rPr>
              <a:t>Ser</a:t>
            </a:r>
            <a:r>
              <a:rPr sz="3729" spc="-479" dirty="0">
                <a:solidFill>
                  <a:srgbClr val="943735"/>
                </a:solidFill>
                <a:latin typeface="Verdana"/>
                <a:cs typeface="Verdana"/>
              </a:rPr>
              <a:t>v</a:t>
            </a:r>
            <a:r>
              <a:rPr sz="3729" spc="-100" dirty="0">
                <a:solidFill>
                  <a:srgbClr val="943735"/>
                </a:solidFill>
                <a:latin typeface="Verdana"/>
                <a:cs typeface="Verdana"/>
              </a:rPr>
              <a:t>ice</a:t>
            </a:r>
            <a:r>
              <a:rPr sz="3729" spc="-24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Level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46" dirty="0">
                <a:solidFill>
                  <a:srgbClr val="943735"/>
                </a:solidFill>
                <a:latin typeface="Verdana"/>
                <a:cs typeface="Verdana"/>
              </a:rPr>
              <a:t>Agreem</a:t>
            </a:r>
            <a:r>
              <a:rPr sz="3729" spc="-24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413" dirty="0">
                <a:solidFill>
                  <a:srgbClr val="943735"/>
                </a:solidFill>
                <a:latin typeface="Verdana"/>
                <a:cs typeface="Verdana"/>
              </a:rPr>
              <a:t>nt?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697" y="1463435"/>
            <a:ext cx="10707274" cy="3680985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473553" marR="6765" indent="-457486">
              <a:spcBef>
                <a:spcPts val="140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dirty="0">
                <a:latin typeface="Calibri"/>
                <a:cs typeface="Calibri"/>
              </a:rPr>
              <a:t>A </a:t>
            </a:r>
            <a:r>
              <a:rPr sz="2663" spc="-13" dirty="0">
                <a:latin typeface="Calibri"/>
                <a:cs typeface="Calibri"/>
              </a:rPr>
              <a:t>formal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contract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between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 Service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(SP) and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Consumer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(SC)</a:t>
            </a:r>
            <a:endParaRPr sz="2663" dirty="0">
              <a:latin typeface="Calibri"/>
              <a:cs typeface="Calibri"/>
            </a:endParaRPr>
          </a:p>
          <a:p>
            <a:pPr marL="473553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SLA: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foundation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of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consumer’s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trust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in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endParaRPr sz="2663" dirty="0">
              <a:latin typeface="Calibri"/>
              <a:cs typeface="Calibri"/>
            </a:endParaRPr>
          </a:p>
          <a:p>
            <a:pPr marL="473553" marR="232548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dirty="0">
                <a:latin typeface="Calibri"/>
                <a:cs typeface="Calibri"/>
              </a:rPr>
              <a:t>Purpose :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define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 </a:t>
            </a:r>
            <a:r>
              <a:rPr sz="2663" spc="-13" dirty="0">
                <a:latin typeface="Calibri"/>
                <a:cs typeface="Calibri"/>
              </a:rPr>
              <a:t>formal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basis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for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performance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and</a:t>
            </a:r>
            <a:r>
              <a:rPr sz="2663" spc="-13" dirty="0">
                <a:latin typeface="Calibri"/>
                <a:cs typeface="Calibri"/>
              </a:rPr>
              <a:t> availability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SP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guarantees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deliver</a:t>
            </a:r>
            <a:endParaRPr sz="2663" dirty="0">
              <a:latin typeface="Calibri"/>
              <a:cs typeface="Calibri"/>
            </a:endParaRPr>
          </a:p>
          <a:p>
            <a:pPr marL="473553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SLA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contains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Level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Objectives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(SLOs)</a:t>
            </a:r>
            <a:endParaRPr sz="2663" dirty="0">
              <a:latin typeface="Calibri"/>
              <a:cs typeface="Calibri"/>
            </a:endParaRPr>
          </a:p>
          <a:p>
            <a:pPr marL="1007145" lvl="1" indent="-382225">
              <a:spcBef>
                <a:spcPts val="6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Objectively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measurable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conditions</a:t>
            </a:r>
            <a:r>
              <a:rPr sz="2663" spc="-20" dirty="0">
                <a:latin typeface="Calibri"/>
                <a:cs typeface="Calibri"/>
              </a:rPr>
              <a:t> for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</a:t>
            </a:r>
          </a:p>
          <a:p>
            <a:pPr marL="1007145" lvl="1" indent="-382225">
              <a:spcBef>
                <a:spcPts val="6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SLA </a:t>
            </a:r>
            <a:r>
              <a:rPr sz="2663" dirty="0">
                <a:latin typeface="Calibri"/>
                <a:cs typeface="Calibri"/>
              </a:rPr>
              <a:t>&amp;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SLO:</a:t>
            </a:r>
            <a:r>
              <a:rPr sz="2663" spc="-7" dirty="0">
                <a:latin typeface="Calibri"/>
                <a:cs typeface="Calibri"/>
              </a:rPr>
              <a:t> basis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selection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cloud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endParaRPr sz="266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628" y="456354"/>
            <a:ext cx="7103231" cy="673624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4261" spc="-346" dirty="0">
                <a:solidFill>
                  <a:srgbClr val="943735"/>
                </a:solidFill>
                <a:latin typeface="Verdana"/>
                <a:cs typeface="Verdana"/>
              </a:rPr>
              <a:t>Exampl</a:t>
            </a:r>
            <a:r>
              <a:rPr sz="4261" spc="-333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4261" spc="-30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4261" spc="-206" dirty="0">
                <a:solidFill>
                  <a:srgbClr val="943735"/>
                </a:solidFill>
                <a:latin typeface="Verdana"/>
                <a:cs typeface="Verdana"/>
              </a:rPr>
              <a:t>Clo</a:t>
            </a:r>
            <a:r>
              <a:rPr sz="4261" spc="-266" dirty="0">
                <a:solidFill>
                  <a:srgbClr val="943735"/>
                </a:solidFill>
                <a:latin typeface="Verdana"/>
                <a:cs typeface="Verdana"/>
              </a:rPr>
              <a:t>u</a:t>
            </a:r>
            <a:r>
              <a:rPr sz="4261" spc="-166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4261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4261" spc="-645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r>
              <a:rPr sz="4261" spc="-539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4261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1465" i="1" spc="-226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1465" i="1" spc="67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1465" i="1" spc="73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1465" i="1" spc="160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1465" i="1" spc="127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1465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909" y="1285347"/>
          <a:ext cx="11061588" cy="452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586">
                <a:tc>
                  <a:txBody>
                    <a:bodyPr/>
                    <a:lstStyle/>
                    <a:p>
                      <a:pPr marL="254635" marR="246379" indent="1016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ovider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6600" marR="140335" indent="-587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9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Delivery </a:t>
                      </a:r>
                      <a:r>
                        <a:rPr sz="1900" b="1" spc="-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1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Guarantees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9688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Rackspace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Cloud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Server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IaaS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following: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Network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(100%),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Center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Infrastructure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(100%),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Load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balancers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(99.9%)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 marR="46545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service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degradation: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Server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migration,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notified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24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hours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advance,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completed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hours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(maximum)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9215" marR="503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Recovery Time: In case of failure,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guarantee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restoration/recovery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in 1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hour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identified.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4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20" dirty="0">
                          <a:latin typeface="Calibri"/>
                          <a:cs typeface="Calibri"/>
                        </a:rPr>
                        <a:t>Terremark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549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vCloud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Exp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IaaS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66370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Monthly Uptime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Percentage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(100%)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 following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definitions: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Credit, Credit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Request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Payment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Procedure,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exclusions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365" y="505301"/>
            <a:ext cx="7103231" cy="755697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4794" spc="-353" dirty="0">
                <a:solidFill>
                  <a:srgbClr val="943735"/>
                </a:solidFill>
                <a:latin typeface="Verdana"/>
                <a:cs typeface="Verdana"/>
              </a:rPr>
              <a:t>Exampl</a:t>
            </a:r>
            <a:r>
              <a:rPr sz="4794" spc="-333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4794" spc="-29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4794" spc="-206" dirty="0">
                <a:solidFill>
                  <a:srgbClr val="943735"/>
                </a:solidFill>
                <a:latin typeface="Verdana"/>
                <a:cs typeface="Verdana"/>
              </a:rPr>
              <a:t>Cloud</a:t>
            </a:r>
            <a:r>
              <a:rPr sz="4794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4794" spc="-645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r>
              <a:rPr sz="4794" spc="-539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4794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1598" i="1" spc="-226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1598" i="1" spc="67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1598" i="1" spc="73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1598" i="1" spc="160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1598" i="1" spc="127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159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9383" y="1488296"/>
          <a:ext cx="10959270" cy="2374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3273">
                <a:tc>
                  <a:txBody>
                    <a:bodyPr/>
                    <a:lstStyle/>
                    <a:p>
                      <a:pPr marL="248285" marR="243204" indent="1016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ovider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234315" indent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eli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Agreement</a:t>
                      </a:r>
                      <a:r>
                        <a:rPr sz="1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Guarantees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236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Nirvanix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Public,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Private, </a:t>
                      </a:r>
                      <a:r>
                        <a:rPr sz="19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Hybrid Cloud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Storage-as-a-Service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5130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Monthly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Percentage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(99.9%)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9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definitions: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Availability,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Credits,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Replication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Policy,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Request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Procedure,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SLA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Exclusions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786" y="529615"/>
            <a:ext cx="2510652" cy="612261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3862" spc="-386" dirty="0">
                <a:solidFill>
                  <a:srgbClr val="943735"/>
                </a:solidFill>
                <a:latin typeface="Verdana"/>
                <a:cs typeface="Verdana"/>
              </a:rPr>
              <a:t>Li</a:t>
            </a:r>
            <a:r>
              <a:rPr sz="3862" spc="-859" dirty="0">
                <a:solidFill>
                  <a:srgbClr val="943735"/>
                </a:solidFill>
                <a:latin typeface="Verdana"/>
                <a:cs typeface="Verdana"/>
              </a:rPr>
              <a:t>m</a:t>
            </a:r>
            <a:r>
              <a:rPr sz="3862" spc="-406" dirty="0">
                <a:solidFill>
                  <a:srgbClr val="943735"/>
                </a:solidFill>
                <a:latin typeface="Verdana"/>
                <a:cs typeface="Verdana"/>
              </a:rPr>
              <a:t>itations</a:t>
            </a:r>
            <a:endParaRPr sz="3862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8230" y="1147274"/>
            <a:ext cx="10355494" cy="4375238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6640">
              <a:spcBef>
                <a:spcPts val="127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530" spc="-7" dirty="0">
                <a:latin typeface="Calibri"/>
                <a:cs typeface="Calibri"/>
              </a:rPr>
              <a:t>Service</a:t>
            </a:r>
            <a:r>
              <a:rPr sz="2530" spc="-3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measurement</a:t>
            </a:r>
            <a:endParaRPr sz="2530">
              <a:latin typeface="Calibri"/>
              <a:cs typeface="Calibri"/>
            </a:endParaRPr>
          </a:p>
          <a:p>
            <a:pPr marL="1007145" lvl="1" indent="-382225"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7" dirty="0">
                <a:latin typeface="Calibri"/>
                <a:cs typeface="Calibri"/>
              </a:rPr>
              <a:t>Restricted</a:t>
            </a:r>
            <a:r>
              <a:rPr sz="2264" spc="-6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to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uptime</a:t>
            </a:r>
            <a:r>
              <a:rPr sz="2264" spc="-6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percentage</a:t>
            </a:r>
            <a:endParaRPr sz="2264">
              <a:latin typeface="Calibri"/>
              <a:cs typeface="Calibri"/>
            </a:endParaRPr>
          </a:p>
          <a:p>
            <a:pPr marL="1007145" marR="487083" lvl="1" indent="-382225">
              <a:lnSpc>
                <a:spcPts val="2171"/>
              </a:lnSpc>
              <a:spcBef>
                <a:spcPts val="52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7" dirty="0">
                <a:latin typeface="Calibri"/>
                <a:cs typeface="Calibri"/>
              </a:rPr>
              <a:t>Measured by taking </a:t>
            </a:r>
            <a:r>
              <a:rPr sz="2264" dirty="0">
                <a:latin typeface="Calibri"/>
                <a:cs typeface="Calibri"/>
              </a:rPr>
              <a:t>the mean </a:t>
            </a:r>
            <a:r>
              <a:rPr sz="2264" spc="-7" dirty="0">
                <a:latin typeface="Calibri"/>
                <a:cs typeface="Calibri"/>
              </a:rPr>
              <a:t>of </a:t>
            </a:r>
            <a:r>
              <a:rPr sz="2264" dirty="0">
                <a:latin typeface="Calibri"/>
                <a:cs typeface="Calibri"/>
              </a:rPr>
              <a:t>service </a:t>
            </a:r>
            <a:r>
              <a:rPr sz="2264" spc="-13" dirty="0">
                <a:latin typeface="Calibri"/>
                <a:cs typeface="Calibri"/>
              </a:rPr>
              <a:t>availability </a:t>
            </a:r>
            <a:r>
              <a:rPr sz="2264" spc="-7" dirty="0">
                <a:latin typeface="Calibri"/>
                <a:cs typeface="Calibri"/>
              </a:rPr>
              <a:t>observed </a:t>
            </a:r>
            <a:r>
              <a:rPr sz="2264" spc="-13" dirty="0">
                <a:latin typeface="Calibri"/>
                <a:cs typeface="Calibri"/>
              </a:rPr>
              <a:t>over </a:t>
            </a:r>
            <a:r>
              <a:rPr sz="2264" dirty="0">
                <a:latin typeface="Calibri"/>
                <a:cs typeface="Calibri"/>
              </a:rPr>
              <a:t>a specific </a:t>
            </a:r>
            <a:r>
              <a:rPr sz="2264" spc="-49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period</a:t>
            </a:r>
            <a:r>
              <a:rPr sz="2264" spc="-6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of</a:t>
            </a:r>
            <a:r>
              <a:rPr sz="2264" spc="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time</a:t>
            </a:r>
            <a:endParaRPr sz="2264">
              <a:latin typeface="Calibri"/>
              <a:cs typeface="Calibri"/>
            </a:endParaRPr>
          </a:p>
          <a:p>
            <a:pPr marL="1007145" lvl="1" indent="-382225">
              <a:lnSpc>
                <a:spcPts val="2710"/>
              </a:lnSpc>
              <a:spcBef>
                <a:spcPts val="20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7" dirty="0">
                <a:latin typeface="Calibri"/>
                <a:cs typeface="Calibri"/>
              </a:rPr>
              <a:t>Ignores</a:t>
            </a:r>
            <a:r>
              <a:rPr sz="2264" spc="-5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other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parameters </a:t>
            </a:r>
            <a:r>
              <a:rPr sz="2264" spc="-20" dirty="0">
                <a:latin typeface="Calibri"/>
                <a:cs typeface="Calibri"/>
              </a:rPr>
              <a:t>like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spc="-20" dirty="0">
                <a:latin typeface="Calibri"/>
                <a:cs typeface="Calibri"/>
              </a:rPr>
              <a:t>stability,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spc="-20" dirty="0">
                <a:latin typeface="Calibri"/>
                <a:cs typeface="Calibri"/>
              </a:rPr>
              <a:t>capacity,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etc.</a:t>
            </a:r>
            <a:endParaRPr sz="2264">
              <a:latin typeface="Calibri"/>
              <a:cs typeface="Calibri"/>
            </a:endParaRPr>
          </a:p>
          <a:p>
            <a:pPr marL="473553" indent="-456640">
              <a:lnSpc>
                <a:spcPts val="3030"/>
              </a:lnSpc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530" spc="-7" dirty="0">
                <a:latin typeface="Calibri"/>
                <a:cs typeface="Calibri"/>
              </a:rPr>
              <a:t>Biasness</a:t>
            </a:r>
            <a:r>
              <a:rPr sz="2530" spc="-20" dirty="0">
                <a:latin typeface="Calibri"/>
                <a:cs typeface="Calibri"/>
              </a:rPr>
              <a:t> </a:t>
            </a:r>
            <a:r>
              <a:rPr sz="2530" spc="-27" dirty="0">
                <a:latin typeface="Calibri"/>
                <a:cs typeface="Calibri"/>
              </a:rPr>
              <a:t>towards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vendors</a:t>
            </a:r>
            <a:endParaRPr sz="2530">
              <a:latin typeface="Calibri"/>
              <a:cs typeface="Calibri"/>
            </a:endParaRPr>
          </a:p>
          <a:p>
            <a:pPr marL="1007145" marR="728087" lvl="1" indent="-382225">
              <a:lnSpc>
                <a:spcPts val="2171"/>
              </a:lnSpc>
              <a:spcBef>
                <a:spcPts val="5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7" dirty="0">
                <a:latin typeface="Calibri"/>
                <a:cs typeface="Calibri"/>
              </a:rPr>
              <a:t>Measurement of </a:t>
            </a:r>
            <a:r>
              <a:rPr sz="2264" spc="-13" dirty="0">
                <a:latin typeface="Calibri"/>
                <a:cs typeface="Calibri"/>
              </a:rPr>
              <a:t>parameters </a:t>
            </a:r>
            <a:r>
              <a:rPr sz="2264" spc="-7" dirty="0">
                <a:latin typeface="Calibri"/>
                <a:cs typeface="Calibri"/>
              </a:rPr>
              <a:t>are mostly established according to </a:t>
            </a:r>
            <a:r>
              <a:rPr sz="2264" spc="-13" dirty="0">
                <a:latin typeface="Calibri"/>
                <a:cs typeface="Calibri"/>
              </a:rPr>
              <a:t>vendor’s </a:t>
            </a:r>
            <a:r>
              <a:rPr sz="2264" spc="-493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advantage</a:t>
            </a:r>
            <a:endParaRPr sz="2264">
              <a:latin typeface="Calibri"/>
              <a:cs typeface="Calibri"/>
            </a:endParaRPr>
          </a:p>
          <a:p>
            <a:pPr marL="473553" indent="-456640">
              <a:spcBef>
                <a:spcPts val="13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530" spc="-13" dirty="0">
                <a:latin typeface="Calibri"/>
                <a:cs typeface="Calibri"/>
              </a:rPr>
              <a:t>Lack</a:t>
            </a:r>
            <a:r>
              <a:rPr sz="2530" spc="-7" dirty="0">
                <a:latin typeface="Calibri"/>
                <a:cs typeface="Calibri"/>
              </a:rPr>
              <a:t> of</a:t>
            </a:r>
            <a:r>
              <a:rPr sz="2530" spc="-3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active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monitoring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on </a:t>
            </a:r>
            <a:r>
              <a:rPr sz="2530" spc="-20" dirty="0">
                <a:latin typeface="Calibri"/>
                <a:cs typeface="Calibri"/>
              </a:rPr>
              <a:t>customer’s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side</a:t>
            </a:r>
            <a:endParaRPr sz="2530">
              <a:latin typeface="Calibri"/>
              <a:cs typeface="Calibri"/>
            </a:endParaRPr>
          </a:p>
          <a:p>
            <a:pPr marL="1007145" lvl="1" indent="-382225">
              <a:lnSpc>
                <a:spcPts val="2444"/>
              </a:lnSpc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7" dirty="0">
                <a:latin typeface="Calibri"/>
                <a:cs typeface="Calibri"/>
              </a:rPr>
              <a:t>Customers </a:t>
            </a:r>
            <a:r>
              <a:rPr sz="2264" spc="-13" dirty="0">
                <a:latin typeface="Calibri"/>
                <a:cs typeface="Calibri"/>
              </a:rPr>
              <a:t>are</a:t>
            </a:r>
            <a:r>
              <a:rPr sz="2264" spc="-4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given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access</a:t>
            </a:r>
            <a:r>
              <a:rPr sz="2264" spc="-7" dirty="0">
                <a:latin typeface="Calibri"/>
                <a:cs typeface="Calibri"/>
              </a:rPr>
              <a:t> to</a:t>
            </a:r>
            <a:r>
              <a:rPr sz="2264" spc="1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some</a:t>
            </a:r>
            <a:r>
              <a:rPr sz="2264" spc="7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ticketing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spc="-20" dirty="0">
                <a:latin typeface="Calibri"/>
                <a:cs typeface="Calibri"/>
              </a:rPr>
              <a:t>systems</a:t>
            </a:r>
            <a:r>
              <a:rPr sz="2264" spc="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and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are</a:t>
            </a:r>
            <a:r>
              <a:rPr sz="2264" spc="-7" dirty="0">
                <a:latin typeface="Calibri"/>
                <a:cs typeface="Calibri"/>
              </a:rPr>
              <a:t> responsible</a:t>
            </a:r>
            <a:r>
              <a:rPr sz="2264" spc="-40" dirty="0">
                <a:latin typeface="Calibri"/>
                <a:cs typeface="Calibri"/>
              </a:rPr>
              <a:t> </a:t>
            </a:r>
            <a:r>
              <a:rPr sz="2264" spc="-27" dirty="0">
                <a:latin typeface="Calibri"/>
                <a:cs typeface="Calibri"/>
              </a:rPr>
              <a:t>for</a:t>
            </a:r>
            <a:endParaRPr sz="2264">
              <a:latin typeface="Calibri"/>
              <a:cs typeface="Calibri"/>
            </a:endParaRPr>
          </a:p>
          <a:p>
            <a:pPr marL="1007145">
              <a:lnSpc>
                <a:spcPts val="2444"/>
              </a:lnSpc>
            </a:pPr>
            <a:r>
              <a:rPr sz="2264" dirty="0">
                <a:latin typeface="Calibri"/>
                <a:cs typeface="Calibri"/>
              </a:rPr>
              <a:t>monitoring</a:t>
            </a:r>
            <a:r>
              <a:rPr sz="2264" spc="-9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outages.</a:t>
            </a:r>
            <a:endParaRPr sz="2264">
              <a:latin typeface="Calibri"/>
              <a:cs typeface="Calibri"/>
            </a:endParaRPr>
          </a:p>
          <a:p>
            <a:pPr marL="1007145" marR="6765" lvl="1" indent="-382225">
              <a:lnSpc>
                <a:spcPct val="80000"/>
              </a:lnSpc>
              <a:spcBef>
                <a:spcPts val="5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264" spc="-13" dirty="0">
                <a:latin typeface="Calibri"/>
                <a:cs typeface="Calibri"/>
              </a:rPr>
              <a:t>Providers </a:t>
            </a:r>
            <a:r>
              <a:rPr sz="2264" spc="-7" dirty="0">
                <a:latin typeface="Calibri"/>
                <a:cs typeface="Calibri"/>
              </a:rPr>
              <a:t>do</a:t>
            </a:r>
            <a:r>
              <a:rPr sz="2264" spc="-40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not</a:t>
            </a:r>
            <a:r>
              <a:rPr sz="2264" spc="-1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provide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any</a:t>
            </a:r>
            <a:r>
              <a:rPr sz="2264" dirty="0">
                <a:latin typeface="Calibri"/>
                <a:cs typeface="Calibri"/>
              </a:rPr>
              <a:t> access</a:t>
            </a:r>
            <a:r>
              <a:rPr sz="2264" spc="-7" dirty="0">
                <a:latin typeface="Calibri"/>
                <a:cs typeface="Calibri"/>
              </a:rPr>
              <a:t> to</a:t>
            </a:r>
            <a:r>
              <a:rPr sz="2264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active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data </a:t>
            </a:r>
            <a:r>
              <a:rPr sz="2264" spc="-7" dirty="0">
                <a:latin typeface="Calibri"/>
                <a:cs typeface="Calibri"/>
              </a:rPr>
              <a:t>streams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or </a:t>
            </a:r>
            <a:r>
              <a:rPr sz="2264" dirty="0">
                <a:latin typeface="Calibri"/>
                <a:cs typeface="Calibri"/>
              </a:rPr>
              <a:t>audit</a:t>
            </a:r>
            <a:r>
              <a:rPr sz="2264" spc="-20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trails,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nor</a:t>
            </a:r>
            <a:r>
              <a:rPr sz="2264" spc="-2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do </a:t>
            </a:r>
            <a:r>
              <a:rPr sz="2264" spc="-493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they report</a:t>
            </a:r>
            <a:r>
              <a:rPr sz="2264" spc="-33" dirty="0">
                <a:latin typeface="Calibri"/>
                <a:cs typeface="Calibri"/>
              </a:rPr>
              <a:t> </a:t>
            </a:r>
            <a:r>
              <a:rPr sz="2264" spc="-13" dirty="0">
                <a:latin typeface="Calibri"/>
                <a:cs typeface="Calibri"/>
              </a:rPr>
              <a:t>any</a:t>
            </a:r>
            <a:r>
              <a:rPr sz="2264" dirty="0">
                <a:latin typeface="Calibri"/>
                <a:cs typeface="Calibri"/>
              </a:rPr>
              <a:t> </a:t>
            </a:r>
            <a:r>
              <a:rPr sz="2264" spc="-7" dirty="0">
                <a:latin typeface="Calibri"/>
                <a:cs typeface="Calibri"/>
              </a:rPr>
              <a:t>outages.</a:t>
            </a:r>
            <a:endParaRPr sz="226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402" y="610439"/>
            <a:ext cx="4074210" cy="612261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3862" spc="-386" dirty="0">
                <a:solidFill>
                  <a:srgbClr val="943735"/>
                </a:solidFill>
                <a:latin typeface="Verdana"/>
                <a:cs typeface="Verdana"/>
              </a:rPr>
              <a:t>Li</a:t>
            </a:r>
            <a:r>
              <a:rPr sz="3862" spc="-859" dirty="0">
                <a:solidFill>
                  <a:srgbClr val="943735"/>
                </a:solidFill>
                <a:latin typeface="Verdana"/>
                <a:cs typeface="Verdana"/>
              </a:rPr>
              <a:t>m</a:t>
            </a:r>
            <a:r>
              <a:rPr sz="3862" spc="-413" dirty="0">
                <a:solidFill>
                  <a:srgbClr val="943735"/>
                </a:solidFill>
                <a:latin typeface="Verdana"/>
                <a:cs typeface="Verdana"/>
              </a:rPr>
              <a:t>ita</a:t>
            </a:r>
            <a:r>
              <a:rPr sz="3862" spc="-38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3862" spc="-400" dirty="0">
                <a:solidFill>
                  <a:srgbClr val="943735"/>
                </a:solidFill>
                <a:latin typeface="Verdana"/>
                <a:cs typeface="Verdana"/>
              </a:rPr>
              <a:t>ions</a:t>
            </a:r>
            <a:r>
              <a:rPr sz="3862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397" i="1" spc="-200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2397" i="1" spc="113" dirty="0">
                <a:solidFill>
                  <a:srgbClr val="943735"/>
                </a:solidFill>
                <a:latin typeface="Verdana"/>
                <a:cs typeface="Verdana"/>
              </a:rPr>
              <a:t>con</a:t>
            </a:r>
            <a:r>
              <a:rPr sz="2397" i="1" spc="-12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2397" i="1" spc="152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2397" i="1" spc="113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23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539372"/>
            <a:ext cx="10693743" cy="4053868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7486">
              <a:spcBef>
                <a:spcPts val="127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Gap </a:t>
            </a:r>
            <a:r>
              <a:rPr sz="2930" spc="-13" dirty="0">
                <a:latin typeface="Calibri"/>
                <a:cs typeface="Calibri"/>
              </a:rPr>
              <a:t>between</a:t>
            </a:r>
            <a:r>
              <a:rPr sz="2930" spc="27" dirty="0">
                <a:latin typeface="Calibri"/>
                <a:cs typeface="Calibri"/>
              </a:rPr>
              <a:t> </a:t>
            </a:r>
            <a:r>
              <a:rPr sz="2930" i="1" spc="-7" dirty="0">
                <a:latin typeface="Calibri"/>
                <a:cs typeface="Calibri"/>
              </a:rPr>
              <a:t>QoS</a:t>
            </a:r>
            <a:r>
              <a:rPr sz="2930" i="1" spc="7" dirty="0">
                <a:latin typeface="Calibri"/>
                <a:cs typeface="Calibri"/>
              </a:rPr>
              <a:t> </a:t>
            </a:r>
            <a:r>
              <a:rPr sz="2930" i="1" spc="-20" dirty="0">
                <a:latin typeface="Calibri"/>
                <a:cs typeface="Calibri"/>
              </a:rPr>
              <a:t>hype</a:t>
            </a:r>
            <a:r>
              <a:rPr sz="2930" i="1" spc="7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and </a:t>
            </a:r>
            <a:r>
              <a:rPr sz="2930" i="1" spc="-13" dirty="0">
                <a:latin typeface="Calibri"/>
                <a:cs typeface="Calibri"/>
              </a:rPr>
              <a:t>SLA</a:t>
            </a:r>
            <a:r>
              <a:rPr sz="2930" i="1" spc="27" dirty="0">
                <a:latin typeface="Calibri"/>
                <a:cs typeface="Calibri"/>
              </a:rPr>
              <a:t> </a:t>
            </a:r>
            <a:r>
              <a:rPr sz="2930" i="1" spc="-13" dirty="0">
                <a:latin typeface="Calibri"/>
                <a:cs typeface="Calibri"/>
              </a:rPr>
              <a:t>offerings </a:t>
            </a:r>
            <a:r>
              <a:rPr sz="2930" spc="-7" dirty="0">
                <a:latin typeface="Calibri"/>
                <a:cs typeface="Calibri"/>
              </a:rPr>
              <a:t>in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reality</a:t>
            </a:r>
            <a:endParaRPr sz="2930">
              <a:latin typeface="Calibri"/>
              <a:cs typeface="Calibri"/>
            </a:endParaRPr>
          </a:p>
          <a:p>
            <a:pPr marL="473553" indent="-457486">
              <a:lnSpc>
                <a:spcPts val="3163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QoS</a:t>
            </a:r>
            <a:r>
              <a:rPr sz="2930" spc="27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in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the</a:t>
            </a:r>
            <a:r>
              <a:rPr sz="2930" spc="2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areas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of</a:t>
            </a:r>
            <a:r>
              <a:rPr sz="2930" spc="27" dirty="0">
                <a:latin typeface="Calibri"/>
                <a:cs typeface="Calibri"/>
              </a:rPr>
              <a:t> </a:t>
            </a:r>
            <a:r>
              <a:rPr sz="2930" i="1" spc="-13" dirty="0">
                <a:latin typeface="Calibri"/>
                <a:cs typeface="Calibri"/>
              </a:rPr>
              <a:t>governance</a:t>
            </a:r>
            <a:r>
              <a:rPr sz="2930" spc="-13" dirty="0">
                <a:latin typeface="Calibri"/>
                <a:cs typeface="Calibri"/>
              </a:rPr>
              <a:t>,</a:t>
            </a:r>
            <a:r>
              <a:rPr sz="2930" spc="-7" dirty="0">
                <a:latin typeface="Calibri"/>
                <a:cs typeface="Calibri"/>
              </a:rPr>
              <a:t> </a:t>
            </a:r>
            <a:r>
              <a:rPr sz="2930" i="1" spc="-7" dirty="0">
                <a:latin typeface="Calibri"/>
                <a:cs typeface="Calibri"/>
              </a:rPr>
              <a:t>reliability</a:t>
            </a:r>
            <a:r>
              <a:rPr sz="2930" spc="-7" dirty="0">
                <a:latin typeface="Calibri"/>
                <a:cs typeface="Calibri"/>
              </a:rPr>
              <a:t>,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i="1" spc="-13" dirty="0">
                <a:latin typeface="Calibri"/>
                <a:cs typeface="Calibri"/>
              </a:rPr>
              <a:t>availability</a:t>
            </a:r>
            <a:r>
              <a:rPr sz="2930" spc="-13" dirty="0">
                <a:latin typeface="Calibri"/>
                <a:cs typeface="Calibri"/>
              </a:rPr>
              <a:t>,</a:t>
            </a:r>
            <a:r>
              <a:rPr sz="2930" spc="-27" dirty="0">
                <a:latin typeface="Calibri"/>
                <a:cs typeface="Calibri"/>
              </a:rPr>
              <a:t> </a:t>
            </a:r>
            <a:r>
              <a:rPr sz="2930" i="1" spc="-7" dirty="0">
                <a:latin typeface="Calibri"/>
                <a:cs typeface="Calibri"/>
              </a:rPr>
              <a:t>security</a:t>
            </a:r>
            <a:r>
              <a:rPr sz="2930" spc="-7" dirty="0">
                <a:latin typeface="Calibri"/>
                <a:cs typeface="Calibri"/>
              </a:rPr>
              <a:t>,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and</a:t>
            </a:r>
            <a:endParaRPr sz="2930">
              <a:latin typeface="Calibri"/>
              <a:cs typeface="Calibri"/>
            </a:endParaRPr>
          </a:p>
          <a:p>
            <a:pPr marL="473553">
              <a:lnSpc>
                <a:spcPts val="3163"/>
              </a:lnSpc>
            </a:pPr>
            <a:r>
              <a:rPr sz="2930" i="1" spc="-13" dirty="0">
                <a:latin typeface="Calibri"/>
                <a:cs typeface="Calibri"/>
              </a:rPr>
              <a:t>scalability</a:t>
            </a:r>
            <a:r>
              <a:rPr sz="2930" i="1" spc="-2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are not well </a:t>
            </a:r>
            <a:r>
              <a:rPr sz="2930" spc="-7" dirty="0">
                <a:latin typeface="Calibri"/>
                <a:cs typeface="Calibri"/>
              </a:rPr>
              <a:t>addressed.</a:t>
            </a:r>
            <a:endParaRPr sz="2930">
              <a:latin typeface="Calibri"/>
              <a:cs typeface="Calibri"/>
            </a:endParaRPr>
          </a:p>
          <a:p>
            <a:pPr marL="473553" indent="-457486">
              <a:lnSpc>
                <a:spcPts val="3163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No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20" dirty="0">
                <a:latin typeface="Calibri"/>
                <a:cs typeface="Calibri"/>
              </a:rPr>
              <a:t>formal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33" dirty="0">
                <a:latin typeface="Calibri"/>
                <a:cs typeface="Calibri"/>
              </a:rPr>
              <a:t>ways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of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verifying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if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the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SLA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20" dirty="0">
                <a:latin typeface="Calibri"/>
                <a:cs typeface="Calibri"/>
              </a:rPr>
              <a:t>guarantees</a:t>
            </a:r>
            <a:r>
              <a:rPr sz="2930" spc="2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are complying</a:t>
            </a:r>
            <a:r>
              <a:rPr sz="2930" spc="-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or</a:t>
            </a:r>
            <a:endParaRPr sz="2930">
              <a:latin typeface="Calibri"/>
              <a:cs typeface="Calibri"/>
            </a:endParaRPr>
          </a:p>
          <a:p>
            <a:pPr marL="473553">
              <a:lnSpc>
                <a:spcPts val="3163"/>
              </a:lnSpc>
            </a:pPr>
            <a:r>
              <a:rPr sz="2930" spc="-13" dirty="0">
                <a:latin typeface="Calibri"/>
                <a:cs typeface="Calibri"/>
              </a:rPr>
              <a:t>not.</a:t>
            </a:r>
            <a:endParaRPr sz="2930">
              <a:latin typeface="Calibri"/>
              <a:cs typeface="Calibri"/>
            </a:endParaRPr>
          </a:p>
          <a:p>
            <a:pPr marL="473553" indent="-457486"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13" dirty="0">
                <a:latin typeface="Calibri"/>
                <a:cs typeface="Calibri"/>
              </a:rPr>
              <a:t>Proper SLA</a:t>
            </a:r>
            <a:r>
              <a:rPr sz="2930" spc="-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are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good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27" dirty="0">
                <a:latin typeface="Calibri"/>
                <a:cs typeface="Calibri"/>
              </a:rPr>
              <a:t>for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both</a:t>
            </a:r>
            <a:r>
              <a:rPr sz="2930" spc="-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provider</a:t>
            </a:r>
            <a:r>
              <a:rPr sz="2930" spc="-3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as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well</a:t>
            </a:r>
            <a:r>
              <a:rPr sz="2930" dirty="0">
                <a:latin typeface="Calibri"/>
                <a:cs typeface="Calibri"/>
              </a:rPr>
              <a:t> as</a:t>
            </a:r>
            <a:r>
              <a:rPr sz="2930" spc="-7" dirty="0">
                <a:latin typeface="Calibri"/>
                <a:cs typeface="Calibri"/>
              </a:rPr>
              <a:t> the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customer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lnSpc>
                <a:spcPts val="2876"/>
              </a:lnSpc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Provider’s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perspective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: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Improve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upon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Cloud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infrastructure,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fair</a:t>
            </a:r>
            <a:endParaRPr sz="2663">
              <a:latin typeface="Calibri"/>
              <a:cs typeface="Calibri"/>
            </a:endParaRPr>
          </a:p>
          <a:p>
            <a:pPr marL="1007145">
              <a:lnSpc>
                <a:spcPts val="2876"/>
              </a:lnSpc>
            </a:pPr>
            <a:r>
              <a:rPr sz="2663" spc="-7" dirty="0">
                <a:latin typeface="Calibri"/>
                <a:cs typeface="Calibri"/>
              </a:rPr>
              <a:t>competition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in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Cloud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market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place</a:t>
            </a:r>
            <a:endParaRPr sz="2663">
              <a:latin typeface="Calibri"/>
              <a:cs typeface="Calibri"/>
            </a:endParaRPr>
          </a:p>
          <a:p>
            <a:pPr marL="1007145" marR="6765" lvl="1" indent="-382225">
              <a:lnSpc>
                <a:spcPts val="2557"/>
              </a:lnSpc>
              <a:spcBef>
                <a:spcPts val="61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20" dirty="0">
                <a:latin typeface="Calibri"/>
                <a:cs typeface="Calibri"/>
              </a:rPr>
              <a:t>Customer’s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perspective</a:t>
            </a:r>
            <a:r>
              <a:rPr sz="2663" spc="4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: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47" dirty="0">
                <a:latin typeface="Calibri"/>
                <a:cs typeface="Calibri"/>
              </a:rPr>
              <a:t>Trust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relationship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with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 </a:t>
            </a:r>
            <a:r>
              <a:rPr sz="2663" spc="-40" dirty="0">
                <a:latin typeface="Calibri"/>
                <a:cs typeface="Calibri"/>
              </a:rPr>
              <a:t>provider,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choosing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appropriate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for </a:t>
            </a:r>
            <a:r>
              <a:rPr sz="2663" spc="-7" dirty="0">
                <a:latin typeface="Calibri"/>
                <a:cs typeface="Calibri"/>
              </a:rPr>
              <a:t>moving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respective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businesses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Cloud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26" y="529615"/>
            <a:ext cx="6107933" cy="612261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3862" spc="-300" dirty="0">
                <a:solidFill>
                  <a:srgbClr val="943735"/>
                </a:solidFill>
                <a:latin typeface="Verdana"/>
                <a:cs typeface="Verdana"/>
              </a:rPr>
              <a:t>Expec</a:t>
            </a:r>
            <a:r>
              <a:rPr sz="3862" spc="-20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3862" spc="-120" dirty="0">
                <a:solidFill>
                  <a:srgbClr val="943735"/>
                </a:solidFill>
                <a:latin typeface="Verdana"/>
                <a:cs typeface="Verdana"/>
              </a:rPr>
              <a:t>ed</a:t>
            </a:r>
            <a:r>
              <a:rPr sz="3862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862" spc="-526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862" spc="-599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862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862" spc="-400" dirty="0">
                <a:solidFill>
                  <a:srgbClr val="943735"/>
                </a:solidFill>
                <a:latin typeface="Verdana"/>
                <a:cs typeface="Verdana"/>
              </a:rPr>
              <a:t>Parameters</a:t>
            </a:r>
            <a:endParaRPr sz="3862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234541"/>
            <a:ext cx="10385938" cy="4056817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7486">
              <a:spcBef>
                <a:spcPts val="127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13" dirty="0">
                <a:latin typeface="Calibri"/>
                <a:cs typeface="Calibri"/>
              </a:rPr>
              <a:t>Infrastructure-as-a-Service</a:t>
            </a:r>
            <a:r>
              <a:rPr sz="2930" spc="-3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(IaaS):</a:t>
            </a:r>
            <a:endParaRPr sz="2930">
              <a:latin typeface="Calibri"/>
              <a:cs typeface="Calibri"/>
            </a:endParaRPr>
          </a:p>
          <a:p>
            <a:pPr marL="1007145" marR="368694" lvl="1" indent="-382225">
              <a:lnSpc>
                <a:spcPct val="80000"/>
              </a:lnSpc>
              <a:spcBef>
                <a:spcPts val="65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CPU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capacity,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cache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memory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size,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boot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time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standard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images, 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storage, </a:t>
            </a:r>
            <a:r>
              <a:rPr sz="2663" spc="-7" dirty="0">
                <a:latin typeface="Calibri"/>
                <a:cs typeface="Calibri"/>
              </a:rPr>
              <a:t>scale up (maximum </a:t>
            </a:r>
            <a:r>
              <a:rPr sz="2663" dirty="0">
                <a:latin typeface="Calibri"/>
                <a:cs typeface="Calibri"/>
              </a:rPr>
              <a:t>number </a:t>
            </a:r>
            <a:r>
              <a:rPr sz="2663" spc="-7" dirty="0">
                <a:latin typeface="Calibri"/>
                <a:cs typeface="Calibri"/>
              </a:rPr>
              <a:t>of </a:t>
            </a:r>
            <a:r>
              <a:rPr sz="2663" dirty="0">
                <a:latin typeface="Calibri"/>
                <a:cs typeface="Calibri"/>
              </a:rPr>
              <a:t>VMs </a:t>
            </a:r>
            <a:r>
              <a:rPr sz="2663" spc="-20" dirty="0">
                <a:latin typeface="Calibri"/>
                <a:cs typeface="Calibri"/>
              </a:rPr>
              <a:t>for </a:t>
            </a:r>
            <a:r>
              <a:rPr sz="2663" dirty="0">
                <a:latin typeface="Calibri"/>
                <a:cs typeface="Calibri"/>
              </a:rPr>
              <a:t>each </a:t>
            </a:r>
            <a:r>
              <a:rPr sz="2663" spc="-7" dirty="0">
                <a:latin typeface="Calibri"/>
                <a:cs typeface="Calibri"/>
              </a:rPr>
              <a:t>user), scale 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down (minimum </a:t>
            </a:r>
            <a:r>
              <a:rPr sz="2663" dirty="0">
                <a:latin typeface="Calibri"/>
                <a:cs typeface="Calibri"/>
              </a:rPr>
              <a:t>number </a:t>
            </a:r>
            <a:r>
              <a:rPr sz="2663" spc="-7" dirty="0">
                <a:latin typeface="Calibri"/>
                <a:cs typeface="Calibri"/>
              </a:rPr>
              <a:t>of </a:t>
            </a:r>
            <a:r>
              <a:rPr sz="2663" dirty="0">
                <a:latin typeface="Calibri"/>
                <a:cs typeface="Calibri"/>
              </a:rPr>
              <a:t>VMs </a:t>
            </a:r>
            <a:r>
              <a:rPr sz="2663" spc="-20" dirty="0">
                <a:latin typeface="Calibri"/>
                <a:cs typeface="Calibri"/>
              </a:rPr>
              <a:t>for </a:t>
            </a:r>
            <a:r>
              <a:rPr sz="2663" dirty="0">
                <a:latin typeface="Calibri"/>
                <a:cs typeface="Calibri"/>
              </a:rPr>
              <a:t>each </a:t>
            </a:r>
            <a:r>
              <a:rPr sz="2663" spc="-7" dirty="0">
                <a:latin typeface="Calibri"/>
                <a:cs typeface="Calibri"/>
              </a:rPr>
              <a:t>user), </a:t>
            </a:r>
            <a:r>
              <a:rPr sz="2663" dirty="0">
                <a:latin typeface="Calibri"/>
                <a:cs typeface="Calibri"/>
              </a:rPr>
              <a:t>On </a:t>
            </a:r>
            <a:r>
              <a:rPr sz="2663" spc="-7" dirty="0">
                <a:latin typeface="Calibri"/>
                <a:cs typeface="Calibri"/>
              </a:rPr>
              <a:t>demand 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availability,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scale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uptime,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scale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downtime,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auto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scaling, </a:t>
            </a:r>
            <a:r>
              <a:rPr sz="2663" spc="-13" dirty="0">
                <a:latin typeface="Calibri"/>
                <a:cs typeface="Calibri"/>
              </a:rPr>
              <a:t>maximum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number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 </a:t>
            </a:r>
            <a:r>
              <a:rPr sz="2663" dirty="0">
                <a:latin typeface="Calibri"/>
                <a:cs typeface="Calibri"/>
              </a:rPr>
              <a:t>VMs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configured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on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physical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servers,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availability,</a:t>
            </a:r>
            <a:r>
              <a:rPr sz="2663" spc="4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cost 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related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geographic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locations,</a:t>
            </a:r>
            <a:r>
              <a:rPr sz="2663" dirty="0">
                <a:latin typeface="Calibri"/>
                <a:cs typeface="Calibri"/>
              </a:rPr>
              <a:t> and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response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time</a:t>
            </a:r>
            <a:endParaRPr sz="2663">
              <a:latin typeface="Calibri"/>
              <a:cs typeface="Calibri"/>
            </a:endParaRPr>
          </a:p>
          <a:p>
            <a:pPr marL="473553" indent="-457486">
              <a:lnSpc>
                <a:spcPts val="3502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Platform-as-a-Service</a:t>
            </a:r>
            <a:r>
              <a:rPr sz="2930" spc="-40" dirty="0">
                <a:latin typeface="Calibri"/>
                <a:cs typeface="Calibri"/>
              </a:rPr>
              <a:t> </a:t>
            </a:r>
            <a:r>
              <a:rPr sz="2930" spc="-20" dirty="0">
                <a:latin typeface="Calibri"/>
                <a:cs typeface="Calibri"/>
              </a:rPr>
              <a:t>(PaaS):</a:t>
            </a:r>
            <a:endParaRPr sz="2930">
              <a:latin typeface="Calibri"/>
              <a:cs typeface="Calibri"/>
            </a:endParaRPr>
          </a:p>
          <a:p>
            <a:pPr marL="1007145" marR="6765" lvl="1" indent="-382225">
              <a:lnSpc>
                <a:spcPts val="2557"/>
              </a:lnSpc>
              <a:spcBef>
                <a:spcPts val="63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Integration,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scalability,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billing, </a:t>
            </a:r>
            <a:r>
              <a:rPr sz="2663" spc="-20" dirty="0">
                <a:latin typeface="Calibri"/>
                <a:cs typeface="Calibri"/>
              </a:rPr>
              <a:t>environment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deployment (licenses,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patches, </a:t>
            </a:r>
            <a:r>
              <a:rPr sz="2663" spc="-20" dirty="0">
                <a:latin typeface="Calibri"/>
                <a:cs typeface="Calibri"/>
              </a:rPr>
              <a:t>versions,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upgrade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capability,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federation, </a:t>
            </a:r>
            <a:r>
              <a:rPr sz="2663" spc="-7" dirty="0">
                <a:latin typeface="Calibri"/>
                <a:cs typeface="Calibri"/>
              </a:rPr>
              <a:t>etc.),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servers, 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browsers,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number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developers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793" y="610439"/>
            <a:ext cx="7667261" cy="612261"/>
          </a:xfrm>
          <a:prstGeom prst="rect">
            <a:avLst/>
          </a:prstGeom>
        </p:spPr>
        <p:txBody>
          <a:bodyPr vert="horz" wrap="square" lIns="0" tIns="17758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0"/>
              </a:spcBef>
            </a:pPr>
            <a:r>
              <a:rPr sz="3862" spc="-400" dirty="0">
                <a:solidFill>
                  <a:srgbClr val="943735"/>
                </a:solidFill>
                <a:latin typeface="Verdana"/>
                <a:cs typeface="Verdana"/>
              </a:rPr>
              <a:t>Ex</a:t>
            </a:r>
            <a:r>
              <a:rPr sz="3862" spc="-406" dirty="0">
                <a:solidFill>
                  <a:srgbClr val="943735"/>
                </a:solidFill>
                <a:latin typeface="Verdana"/>
                <a:cs typeface="Verdana"/>
              </a:rPr>
              <a:t>p</a:t>
            </a:r>
            <a:r>
              <a:rPr sz="3862" spc="-146" dirty="0">
                <a:solidFill>
                  <a:srgbClr val="943735"/>
                </a:solidFill>
                <a:latin typeface="Verdana"/>
                <a:cs typeface="Verdana"/>
              </a:rPr>
              <a:t>ect</a:t>
            </a:r>
            <a:r>
              <a:rPr sz="3862" spc="-16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862" spc="-152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3862" spc="-26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862" spc="-526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862" spc="-599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862" spc="-21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862" spc="-373" dirty="0">
                <a:solidFill>
                  <a:srgbClr val="943735"/>
                </a:solidFill>
                <a:latin typeface="Verdana"/>
                <a:cs typeface="Verdana"/>
              </a:rPr>
              <a:t>P</a:t>
            </a:r>
            <a:r>
              <a:rPr sz="3862" spc="-32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862" spc="-406" dirty="0">
                <a:solidFill>
                  <a:srgbClr val="943735"/>
                </a:solidFill>
                <a:latin typeface="Verdana"/>
                <a:cs typeface="Verdana"/>
              </a:rPr>
              <a:t>rameters</a:t>
            </a:r>
            <a:r>
              <a:rPr sz="3862" spc="-28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2397" i="1" spc="-200" dirty="0">
                <a:solidFill>
                  <a:srgbClr val="943735"/>
                </a:solidFill>
                <a:latin typeface="Verdana"/>
                <a:cs typeface="Verdana"/>
              </a:rPr>
              <a:t>(</a:t>
            </a:r>
            <a:r>
              <a:rPr sz="2397" i="1" spc="293" dirty="0">
                <a:solidFill>
                  <a:srgbClr val="943735"/>
                </a:solidFill>
                <a:latin typeface="Verdana"/>
                <a:cs typeface="Verdana"/>
              </a:rPr>
              <a:t>c</a:t>
            </a:r>
            <a:r>
              <a:rPr sz="2397" i="1" spc="27" dirty="0">
                <a:solidFill>
                  <a:srgbClr val="943735"/>
                </a:solidFill>
                <a:latin typeface="Verdana"/>
                <a:cs typeface="Verdana"/>
              </a:rPr>
              <a:t>o</a:t>
            </a:r>
            <a:r>
              <a:rPr sz="2397" i="1" spc="13" dirty="0">
                <a:solidFill>
                  <a:srgbClr val="943735"/>
                </a:solidFill>
                <a:latin typeface="Verdana"/>
                <a:cs typeface="Verdana"/>
              </a:rPr>
              <a:t>n</a:t>
            </a:r>
            <a:r>
              <a:rPr sz="2397" i="1" spc="-120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2397" i="1" spc="146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2397" i="1" spc="113" dirty="0">
                <a:solidFill>
                  <a:srgbClr val="943735"/>
                </a:solidFill>
                <a:latin typeface="Verdana"/>
                <a:cs typeface="Verdana"/>
              </a:rPr>
              <a:t>…)</a:t>
            </a:r>
            <a:endParaRPr sz="23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331682"/>
            <a:ext cx="10696281" cy="3422263"/>
          </a:xfrm>
          <a:prstGeom prst="rect">
            <a:avLst/>
          </a:prstGeom>
        </p:spPr>
        <p:txBody>
          <a:bodyPr vert="horz" wrap="square" lIns="0" tIns="119233" rIns="0" bIns="0" rtlCol="0">
            <a:spAutoFit/>
          </a:bodyPr>
          <a:lstStyle/>
          <a:p>
            <a:pPr marL="473553" indent="-457486">
              <a:spcBef>
                <a:spcPts val="9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7" dirty="0">
                <a:latin typeface="Calibri"/>
                <a:cs typeface="Calibri"/>
              </a:rPr>
              <a:t>Software-as-a-Service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(SaaS):</a:t>
            </a:r>
            <a:endParaRPr sz="3196">
              <a:latin typeface="Calibri"/>
              <a:cs typeface="Calibri"/>
            </a:endParaRPr>
          </a:p>
          <a:p>
            <a:pPr marL="1007145" marR="303581" lvl="1" indent="-382225">
              <a:spcBef>
                <a:spcPts val="6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27" dirty="0">
                <a:latin typeface="Calibri"/>
                <a:cs typeface="Calibri"/>
              </a:rPr>
              <a:t>Reliability,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usability,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scalability,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availability,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customizability,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Response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time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73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13" dirty="0">
                <a:latin typeface="Calibri"/>
                <a:cs typeface="Calibri"/>
              </a:rPr>
              <a:t>Storage-as-a-Service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:</a:t>
            </a:r>
            <a:endParaRPr sz="3196">
              <a:latin typeface="Calibri"/>
              <a:cs typeface="Calibri"/>
            </a:endParaRPr>
          </a:p>
          <a:p>
            <a:pPr marL="1007145" marR="6765" lvl="1" indent="-382225">
              <a:spcBef>
                <a:spcPts val="67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Geographic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location,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scalability,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storage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space,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storage</a:t>
            </a:r>
            <a:r>
              <a:rPr sz="2663" dirty="0">
                <a:latin typeface="Calibri"/>
                <a:cs typeface="Calibri"/>
              </a:rPr>
              <a:t> billing, </a:t>
            </a:r>
            <a:r>
              <a:rPr sz="2663" spc="-27" dirty="0">
                <a:latin typeface="Calibri"/>
                <a:cs typeface="Calibri"/>
              </a:rPr>
              <a:t>security,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33" dirty="0">
                <a:latin typeface="Calibri"/>
                <a:cs typeface="Calibri"/>
              </a:rPr>
              <a:t>privacy, </a:t>
            </a:r>
            <a:r>
              <a:rPr sz="2663" spc="-7" dirty="0">
                <a:latin typeface="Calibri"/>
                <a:cs typeface="Calibri"/>
              </a:rPr>
              <a:t>backup,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fault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tolerance/resilience,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33" dirty="0">
                <a:latin typeface="Calibri"/>
                <a:cs typeface="Calibri"/>
              </a:rPr>
              <a:t>recovery,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system 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throughput,</a:t>
            </a:r>
            <a:r>
              <a:rPr sz="2663" spc="-5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transferring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bandwidth,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data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life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cycle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management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26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75E28-DD50-AF01-FBDB-6F76EA66DC5A}"/>
              </a:ext>
            </a:extLst>
          </p:cNvPr>
          <p:cNvSpPr txBox="1"/>
          <p:nvPr/>
        </p:nvSpPr>
        <p:spPr>
          <a:xfrm>
            <a:off x="3457657" y="2519473"/>
            <a:ext cx="4479816" cy="83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94" b="1" dirty="0"/>
              <a:t>Cloud Economics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084" y="382396"/>
            <a:ext cx="7558176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Cloud </a:t>
            </a:r>
            <a:r>
              <a:rPr sz="3729" spc="-13" dirty="0">
                <a:solidFill>
                  <a:srgbClr val="C00000"/>
                </a:solidFill>
              </a:rPr>
              <a:t>Properties:</a:t>
            </a:r>
            <a:r>
              <a:rPr sz="3729" spc="40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Economic </a:t>
            </a:r>
            <a:r>
              <a:rPr sz="3729" spc="-20" dirty="0">
                <a:solidFill>
                  <a:srgbClr val="C00000"/>
                </a:solidFill>
              </a:rPr>
              <a:t>Viewpoint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3" y="1503560"/>
            <a:ext cx="10488258" cy="4598558"/>
          </a:xfrm>
          <a:prstGeom prst="rect">
            <a:avLst/>
          </a:prstGeom>
        </p:spPr>
        <p:txBody>
          <a:bodyPr vert="horz" wrap="square" lIns="0" tIns="109085" rIns="0" bIns="0" rtlCol="0">
            <a:spAutoFit/>
          </a:bodyPr>
          <a:lstStyle/>
          <a:p>
            <a:pPr marL="473553" indent="-456640">
              <a:spcBef>
                <a:spcPts val="859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930" b="1" spc="-7" dirty="0">
                <a:latin typeface="Calibri"/>
                <a:cs typeface="Calibri"/>
              </a:rPr>
              <a:t>C</a:t>
            </a:r>
            <a:r>
              <a:rPr sz="2930" spc="-7" dirty="0">
                <a:latin typeface="Calibri"/>
                <a:cs typeface="Calibri"/>
              </a:rPr>
              <a:t>ommon </a:t>
            </a:r>
            <a:r>
              <a:rPr sz="2930" spc="-20" dirty="0">
                <a:latin typeface="Calibri"/>
                <a:cs typeface="Calibri"/>
              </a:rPr>
              <a:t>Infrastructure</a:t>
            </a:r>
            <a:endParaRPr sz="2930" dirty="0">
              <a:latin typeface="Calibri"/>
              <a:cs typeface="Calibri"/>
            </a:endParaRPr>
          </a:p>
          <a:p>
            <a:pPr marL="1007145" marR="457486" lvl="1" indent="-382225">
              <a:spcBef>
                <a:spcPts val="62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530" spc="-7" dirty="0">
                <a:latin typeface="Calibri"/>
                <a:cs typeface="Calibri"/>
              </a:rPr>
              <a:t>pooled,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standardized</a:t>
            </a:r>
            <a:r>
              <a:rPr sz="2530" spc="4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resources,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with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benefits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generated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by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statistical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multiplexing.</a:t>
            </a:r>
            <a:endParaRPr sz="2530" dirty="0">
              <a:latin typeface="Calibri"/>
              <a:cs typeface="Calibri"/>
            </a:endParaRPr>
          </a:p>
          <a:p>
            <a:pPr marL="473553" indent="-456640">
              <a:spcBef>
                <a:spcPts val="68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930" b="1" spc="-7" dirty="0">
                <a:latin typeface="Calibri"/>
                <a:cs typeface="Calibri"/>
              </a:rPr>
              <a:t>L</a:t>
            </a:r>
            <a:r>
              <a:rPr sz="2930" spc="-7" dirty="0">
                <a:latin typeface="Calibri"/>
                <a:cs typeface="Calibri"/>
              </a:rPr>
              <a:t>ocation-independence</a:t>
            </a:r>
            <a:endParaRPr sz="2930" dirty="0">
              <a:latin typeface="Calibri"/>
              <a:cs typeface="Calibri"/>
            </a:endParaRPr>
          </a:p>
          <a:p>
            <a:pPr marL="1007145" marR="6765" lvl="1" indent="-382225">
              <a:spcBef>
                <a:spcPts val="62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530" spc="-13" dirty="0">
                <a:latin typeface="Calibri"/>
                <a:cs typeface="Calibri"/>
              </a:rPr>
              <a:t>ubiquitous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availability</a:t>
            </a:r>
            <a:r>
              <a:rPr sz="2530" spc="6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meeting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performance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requirements,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with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benefits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deriving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27" dirty="0">
                <a:latin typeface="Calibri"/>
                <a:cs typeface="Calibri"/>
              </a:rPr>
              <a:t>from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latency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reduction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and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user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experience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enhancement.</a:t>
            </a:r>
            <a:endParaRPr sz="2530" dirty="0">
              <a:latin typeface="Calibri"/>
              <a:cs typeface="Calibri"/>
            </a:endParaRPr>
          </a:p>
          <a:p>
            <a:pPr marL="473553" indent="-456640">
              <a:spcBef>
                <a:spcPts val="686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930" b="1" spc="-13" dirty="0">
                <a:latin typeface="Calibri"/>
                <a:cs typeface="Calibri"/>
              </a:rPr>
              <a:t>O</a:t>
            </a:r>
            <a:r>
              <a:rPr sz="2930" spc="-13" dirty="0">
                <a:latin typeface="Calibri"/>
                <a:cs typeface="Calibri"/>
              </a:rPr>
              <a:t>nline</a:t>
            </a:r>
            <a:r>
              <a:rPr sz="2930" spc="-40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connectivity</a:t>
            </a:r>
            <a:endParaRPr sz="2930" dirty="0">
              <a:latin typeface="Calibri"/>
              <a:cs typeface="Calibri"/>
            </a:endParaRPr>
          </a:p>
          <a:p>
            <a:pPr marL="1007145" marR="310346" lvl="1" indent="-382225">
              <a:spcBef>
                <a:spcPts val="62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530" spc="-7" dirty="0">
                <a:latin typeface="Calibri"/>
                <a:cs typeface="Calibri"/>
              </a:rPr>
              <a:t>an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enabler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of </a:t>
            </a:r>
            <a:r>
              <a:rPr sz="2530" spc="-13" dirty="0">
                <a:latin typeface="Calibri"/>
                <a:cs typeface="Calibri"/>
              </a:rPr>
              <a:t>other</a:t>
            </a:r>
            <a:r>
              <a:rPr sz="2530" spc="-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attributes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ensuring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service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access.</a:t>
            </a:r>
            <a:r>
              <a:rPr sz="2530" spc="6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Costs</a:t>
            </a:r>
            <a:r>
              <a:rPr sz="2530" spc="-2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and 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performance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impacts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of </a:t>
            </a:r>
            <a:r>
              <a:rPr sz="2530" spc="-13" dirty="0">
                <a:latin typeface="Calibri"/>
                <a:cs typeface="Calibri"/>
              </a:rPr>
              <a:t>network</a:t>
            </a:r>
            <a:r>
              <a:rPr sz="2530" spc="-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architectures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can</a:t>
            </a:r>
            <a:r>
              <a:rPr sz="2530" spc="-7" dirty="0">
                <a:latin typeface="Calibri"/>
                <a:cs typeface="Calibri"/>
              </a:rPr>
              <a:t> be quantified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using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traditional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methods.</a:t>
            </a:r>
            <a:endParaRPr sz="253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034" y="742377"/>
            <a:ext cx="7558176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3081474" marR="6765" indent="-3065407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Cloud </a:t>
            </a:r>
            <a:r>
              <a:rPr sz="3729" spc="-13" dirty="0">
                <a:solidFill>
                  <a:srgbClr val="C00000"/>
                </a:solidFill>
              </a:rPr>
              <a:t>Properties:</a:t>
            </a:r>
            <a:r>
              <a:rPr sz="3729" spc="40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Economic </a:t>
            </a:r>
            <a:r>
              <a:rPr sz="3729" spc="-20" dirty="0">
                <a:solidFill>
                  <a:srgbClr val="C00000"/>
                </a:solidFill>
              </a:rPr>
              <a:t>Viewpoint</a:t>
            </a:r>
            <a:endParaRPr sz="266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647" y="1730886"/>
            <a:ext cx="9676460" cy="2812088"/>
          </a:xfrm>
          <a:prstGeom prst="rect">
            <a:avLst/>
          </a:prstGeom>
        </p:spPr>
        <p:txBody>
          <a:bodyPr vert="horz" wrap="square" lIns="0" tIns="108240" rIns="0" bIns="0" rtlCol="0">
            <a:spAutoFit/>
          </a:bodyPr>
          <a:lstStyle/>
          <a:p>
            <a:pPr marL="473553" indent="-457486">
              <a:spcBef>
                <a:spcPts val="85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b="1" spc="-7" dirty="0">
                <a:latin typeface="Calibri"/>
                <a:cs typeface="Calibri"/>
              </a:rPr>
              <a:t>U</a:t>
            </a:r>
            <a:r>
              <a:rPr sz="2930" spc="-7" dirty="0">
                <a:latin typeface="Calibri"/>
                <a:cs typeface="Calibri"/>
              </a:rPr>
              <a:t>tility</a:t>
            </a:r>
            <a:r>
              <a:rPr sz="2930" spc="-20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pricing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spcBef>
                <a:spcPts val="62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530" spc="-13" dirty="0">
                <a:latin typeface="Calibri"/>
                <a:cs typeface="Calibri"/>
              </a:rPr>
              <a:t>usage-sensitive</a:t>
            </a:r>
            <a:r>
              <a:rPr sz="2530" spc="6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or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pay-per-use</a:t>
            </a:r>
            <a:r>
              <a:rPr sz="2530" spc="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pricing,</a:t>
            </a:r>
            <a:r>
              <a:rPr sz="2530" spc="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with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benefits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applying</a:t>
            </a:r>
            <a:r>
              <a:rPr sz="2530" spc="6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in</a:t>
            </a:r>
            <a:endParaRPr sz="2530">
              <a:latin typeface="Calibri"/>
              <a:cs typeface="Calibri"/>
            </a:endParaRPr>
          </a:p>
          <a:p>
            <a:pPr marL="1007145"/>
            <a:r>
              <a:rPr sz="2530" spc="-13" dirty="0">
                <a:latin typeface="Calibri"/>
                <a:cs typeface="Calibri"/>
              </a:rPr>
              <a:t>environments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with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variable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demand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levels.</a:t>
            </a:r>
            <a:endParaRPr sz="2530">
              <a:latin typeface="Calibri"/>
              <a:cs typeface="Calibri"/>
            </a:endParaRPr>
          </a:p>
          <a:p>
            <a:pPr marL="473553" indent="-457486">
              <a:spcBef>
                <a:spcPts val="69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930" spc="-7" dirty="0">
                <a:latin typeface="Calibri"/>
                <a:cs typeface="Calibri"/>
              </a:rPr>
              <a:t>on-</a:t>
            </a:r>
            <a:r>
              <a:rPr sz="2930" b="1" spc="-7" dirty="0">
                <a:latin typeface="Calibri"/>
                <a:cs typeface="Calibri"/>
              </a:rPr>
              <a:t>D</a:t>
            </a:r>
            <a:r>
              <a:rPr sz="2930" spc="-7" dirty="0">
                <a:latin typeface="Calibri"/>
                <a:cs typeface="Calibri"/>
              </a:rPr>
              <a:t>emand</a:t>
            </a:r>
            <a:r>
              <a:rPr sz="2930" spc="-13" dirty="0">
                <a:latin typeface="Calibri"/>
                <a:cs typeface="Calibri"/>
              </a:rPr>
              <a:t> </a:t>
            </a:r>
            <a:r>
              <a:rPr sz="2930" spc="-20" dirty="0">
                <a:latin typeface="Calibri"/>
                <a:cs typeface="Calibri"/>
              </a:rPr>
              <a:t>Resource</a:t>
            </a:r>
            <a:r>
              <a:rPr sz="2930" b="1" spc="-20" dirty="0">
                <a:latin typeface="Calibri"/>
                <a:cs typeface="Calibri"/>
              </a:rPr>
              <a:t>s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spcBef>
                <a:spcPts val="61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530" spc="-7" dirty="0">
                <a:latin typeface="Calibri"/>
                <a:cs typeface="Calibri"/>
              </a:rPr>
              <a:t>scalable,</a:t>
            </a:r>
            <a:r>
              <a:rPr sz="2530" spc="-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elastic </a:t>
            </a:r>
            <a:r>
              <a:rPr sz="2530" spc="-13" dirty="0">
                <a:latin typeface="Calibri"/>
                <a:cs typeface="Calibri"/>
              </a:rPr>
              <a:t>resources provisioned</a:t>
            </a:r>
            <a:r>
              <a:rPr sz="2530" spc="6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and </a:t>
            </a:r>
            <a:r>
              <a:rPr sz="2530" spc="-13" dirty="0">
                <a:latin typeface="Calibri"/>
                <a:cs typeface="Calibri"/>
              </a:rPr>
              <a:t>de-provisioned</a:t>
            </a:r>
            <a:r>
              <a:rPr sz="2530" spc="8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without</a:t>
            </a:r>
            <a:endParaRPr sz="2530">
              <a:latin typeface="Calibri"/>
              <a:cs typeface="Calibri"/>
            </a:endParaRPr>
          </a:p>
          <a:p>
            <a:pPr marL="1007145">
              <a:spcBef>
                <a:spcPts val="7"/>
              </a:spcBef>
            </a:pPr>
            <a:r>
              <a:rPr sz="2530" spc="-13" dirty="0">
                <a:latin typeface="Calibri"/>
                <a:cs typeface="Calibri"/>
              </a:rPr>
              <a:t>delay</a:t>
            </a:r>
            <a:r>
              <a:rPr sz="2530" spc="-7" dirty="0">
                <a:latin typeface="Calibri"/>
                <a:cs typeface="Calibri"/>
              </a:rPr>
              <a:t> or</a:t>
            </a:r>
            <a:r>
              <a:rPr sz="2530" spc="-13" dirty="0">
                <a:latin typeface="Calibri"/>
                <a:cs typeface="Calibri"/>
              </a:rPr>
              <a:t> costs associated </a:t>
            </a:r>
            <a:r>
              <a:rPr sz="2530" spc="-7" dirty="0">
                <a:latin typeface="Calibri"/>
                <a:cs typeface="Calibri"/>
              </a:rPr>
              <a:t>with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change.</a:t>
            </a:r>
            <a:endParaRPr sz="253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064" y="63293"/>
            <a:ext cx="751039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7" dirty="0">
                <a:solidFill>
                  <a:srgbClr val="C00000"/>
                </a:solidFill>
              </a:rPr>
              <a:t>Value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Common</a:t>
            </a:r>
            <a:r>
              <a:rPr sz="3729" spc="7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Infrastructure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748" y="1133066"/>
            <a:ext cx="10599880" cy="4525920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6640">
              <a:spcBef>
                <a:spcPts val="127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930" spc="-13" dirty="0">
                <a:latin typeface="Calibri"/>
                <a:cs typeface="Calibri"/>
              </a:rPr>
              <a:t>Economies</a:t>
            </a:r>
            <a:r>
              <a:rPr sz="2930" spc="-7" dirty="0">
                <a:latin typeface="Calibri"/>
                <a:cs typeface="Calibri"/>
              </a:rPr>
              <a:t> of</a:t>
            </a:r>
            <a:r>
              <a:rPr sz="2930" spc="-2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scale</a:t>
            </a:r>
            <a:endParaRPr sz="2930">
              <a:latin typeface="Calibri"/>
              <a:cs typeface="Calibri"/>
            </a:endParaRPr>
          </a:p>
          <a:p>
            <a:pPr marL="1007145" lvl="1" indent="-382225"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Reduced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overhead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costs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lnSpc>
                <a:spcPts val="3189"/>
              </a:lnSpc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Buyer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power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through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volume</a:t>
            </a:r>
            <a:r>
              <a:rPr sz="2663" spc="-7" dirty="0">
                <a:latin typeface="Calibri"/>
                <a:cs typeface="Calibri"/>
              </a:rPr>
              <a:t> purchasing</a:t>
            </a:r>
            <a:endParaRPr sz="2663">
              <a:latin typeface="Calibri"/>
              <a:cs typeface="Calibri"/>
            </a:endParaRPr>
          </a:p>
          <a:p>
            <a:pPr marL="473553" indent="-456640">
              <a:lnSpc>
                <a:spcPts val="3509"/>
              </a:lnSpc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930" spc="-20" dirty="0">
                <a:latin typeface="Calibri"/>
                <a:cs typeface="Calibri"/>
              </a:rPr>
              <a:t>Statistics</a:t>
            </a:r>
            <a:r>
              <a:rPr sz="2930" spc="-1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of </a:t>
            </a:r>
            <a:r>
              <a:rPr sz="2930" spc="-13" dirty="0">
                <a:latin typeface="Calibri"/>
                <a:cs typeface="Calibri"/>
              </a:rPr>
              <a:t>Scale</a:t>
            </a:r>
            <a:endParaRPr sz="2930">
              <a:latin typeface="Calibri"/>
              <a:cs typeface="Calibri"/>
            </a:endParaRPr>
          </a:p>
          <a:p>
            <a:pPr marL="381379" marR="3335163" lvl="1" indent="-381379" algn="r">
              <a:spcBef>
                <a:spcPts val="13"/>
              </a:spcBef>
              <a:buFont typeface="Microsoft Sans Serif"/>
              <a:buChar char="–"/>
              <a:tabLst>
                <a:tab pos="381379" algn="l"/>
                <a:tab pos="382225" algn="l"/>
              </a:tabLst>
            </a:pPr>
            <a:r>
              <a:rPr sz="2663" spc="-13" dirty="0">
                <a:latin typeface="Calibri"/>
                <a:cs typeface="Calibri"/>
              </a:rPr>
              <a:t>For infrastructure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built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peak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requirements:</a:t>
            </a:r>
            <a:endParaRPr sz="2663">
              <a:latin typeface="Calibri"/>
              <a:cs typeface="Calibri"/>
            </a:endParaRPr>
          </a:p>
          <a:p>
            <a:pPr marL="303581" marR="3323324" lvl="2" indent="-303581" algn="r">
              <a:buFont typeface="Microsoft Sans Serif"/>
              <a:buChar char="•"/>
              <a:tabLst>
                <a:tab pos="303581" algn="l"/>
                <a:tab pos="304427" algn="l"/>
              </a:tabLst>
            </a:pPr>
            <a:r>
              <a:rPr sz="2663" spc="-7" dirty="0">
                <a:latin typeface="Calibri"/>
                <a:cs typeface="Calibri"/>
              </a:rPr>
              <a:t>Multiplexing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demand </a:t>
            </a:r>
            <a:r>
              <a:rPr sz="2663" dirty="0">
                <a:latin typeface="Wingdings"/>
                <a:cs typeface="Wingdings"/>
              </a:rPr>
              <a:t></a:t>
            </a:r>
            <a:r>
              <a:rPr sz="2663" spc="-80" dirty="0">
                <a:latin typeface="Times New Roman"/>
                <a:cs typeface="Times New Roman"/>
              </a:rPr>
              <a:t> </a:t>
            </a:r>
            <a:r>
              <a:rPr sz="2663" spc="-7" dirty="0">
                <a:latin typeface="Calibri"/>
                <a:cs typeface="Calibri"/>
              </a:rPr>
              <a:t>higher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utilization</a:t>
            </a:r>
            <a:endParaRPr sz="2663">
              <a:latin typeface="Calibri"/>
              <a:cs typeface="Calibri"/>
            </a:endParaRPr>
          </a:p>
          <a:p>
            <a:pPr marL="1539046" lvl="2" indent="-305272"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663" spc="-13" dirty="0">
                <a:latin typeface="Calibri"/>
                <a:cs typeface="Calibri"/>
              </a:rPr>
              <a:t>Lower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cost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per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delivered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resource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than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unconsolidated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workloads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For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infrastructure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built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 </a:t>
            </a:r>
            <a:r>
              <a:rPr sz="2663" spc="-7" dirty="0">
                <a:latin typeface="Calibri"/>
                <a:cs typeface="Calibri"/>
              </a:rPr>
              <a:t>less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than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peak:</a:t>
            </a:r>
            <a:endParaRPr sz="2663">
              <a:latin typeface="Calibri"/>
              <a:cs typeface="Calibri"/>
            </a:endParaRPr>
          </a:p>
          <a:p>
            <a:pPr marL="1539046" lvl="2" indent="-305272"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663" spc="-7" dirty="0">
                <a:latin typeface="Calibri"/>
                <a:cs typeface="Calibri"/>
              </a:rPr>
              <a:t>Multiplexing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demand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dirty="0">
                <a:latin typeface="Wingdings"/>
                <a:cs typeface="Wingdings"/>
              </a:rPr>
              <a:t></a:t>
            </a:r>
            <a:r>
              <a:rPr sz="2663" spc="-73" dirty="0">
                <a:latin typeface="Times New Roman"/>
                <a:cs typeface="Times New Roman"/>
              </a:rPr>
              <a:t> </a:t>
            </a:r>
            <a:r>
              <a:rPr sz="2663" spc="-7" dirty="0">
                <a:latin typeface="Calibri"/>
                <a:cs typeface="Calibri"/>
              </a:rPr>
              <a:t>reduce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 </a:t>
            </a:r>
            <a:r>
              <a:rPr sz="2663" spc="-7" dirty="0">
                <a:latin typeface="Calibri"/>
                <a:cs typeface="Calibri"/>
              </a:rPr>
              <a:t>unserved demand</a:t>
            </a:r>
            <a:endParaRPr sz="2663">
              <a:latin typeface="Calibri"/>
              <a:cs typeface="Calibri"/>
            </a:endParaRPr>
          </a:p>
          <a:p>
            <a:pPr marL="1539046" marR="718785" lvl="2" indent="-304427">
              <a:lnSpc>
                <a:spcPct val="80000"/>
              </a:lnSpc>
              <a:spcBef>
                <a:spcPts val="639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663" spc="-13" dirty="0">
                <a:latin typeface="Calibri"/>
                <a:cs typeface="Calibri"/>
              </a:rPr>
              <a:t>Lower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loss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 </a:t>
            </a:r>
            <a:r>
              <a:rPr sz="2663" spc="-13" dirty="0">
                <a:latin typeface="Calibri"/>
                <a:cs typeface="Calibri"/>
              </a:rPr>
              <a:t>revenue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or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Service-Level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agreement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violation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payout.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863" y="556817"/>
            <a:ext cx="3007034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513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Contents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108577"/>
            <a:ext cx="10551680" cy="4248840"/>
          </a:xfrm>
          <a:prstGeom prst="rect">
            <a:avLst/>
          </a:prstGeom>
        </p:spPr>
        <p:txBody>
          <a:bodyPr vert="horz" wrap="square" lIns="0" tIns="98092" rIns="0" bIns="0" rtlCol="0">
            <a:spAutoFit/>
          </a:bodyPr>
          <a:lstStyle/>
          <a:p>
            <a:pPr marL="473553" indent="-457486">
              <a:spcBef>
                <a:spcPts val="77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dirty="0">
                <a:latin typeface="Calibri"/>
                <a:cs typeface="Calibri"/>
              </a:rPr>
              <a:t>A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set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services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which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13" dirty="0">
                <a:latin typeface="Calibri"/>
                <a:cs typeface="Calibri"/>
              </a:rPr>
              <a:t> provider</a:t>
            </a:r>
            <a:r>
              <a:rPr sz="2663" spc="-7" dirty="0">
                <a:latin typeface="Calibri"/>
                <a:cs typeface="Calibri"/>
              </a:rPr>
              <a:t> will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deliver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dirty="0">
                <a:latin typeface="Calibri"/>
                <a:cs typeface="Calibri"/>
              </a:rPr>
              <a:t>A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complete,</a:t>
            </a:r>
            <a:r>
              <a:rPr sz="2663" spc="-7" dirty="0">
                <a:latin typeface="Calibri"/>
                <a:cs typeface="Calibri"/>
              </a:rPr>
              <a:t> specific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definition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each service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The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responsibilities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13" dirty="0">
                <a:latin typeface="Calibri"/>
                <a:cs typeface="Calibri"/>
              </a:rPr>
              <a:t> provider</a:t>
            </a:r>
            <a:r>
              <a:rPr sz="2663" dirty="0">
                <a:latin typeface="Calibri"/>
                <a:cs typeface="Calibri"/>
              </a:rPr>
              <a:t> and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 </a:t>
            </a:r>
            <a:r>
              <a:rPr sz="2663" spc="-7" dirty="0">
                <a:latin typeface="Calibri"/>
                <a:cs typeface="Calibri"/>
              </a:rPr>
              <a:t>consumer</a:t>
            </a:r>
            <a:endParaRPr sz="2663">
              <a:latin typeface="Calibri"/>
              <a:cs typeface="Calibri"/>
            </a:endParaRPr>
          </a:p>
          <a:p>
            <a:pPr marL="473553" marR="47355" indent="-457486">
              <a:spcBef>
                <a:spcPts val="639"/>
              </a:spcBef>
              <a:buFont typeface="Microsoft Sans Serif"/>
              <a:buChar char="•"/>
              <a:tabLst>
                <a:tab pos="548814" algn="l"/>
                <a:tab pos="549659" algn="l"/>
              </a:tabLst>
            </a:pPr>
            <a:r>
              <a:rPr sz="2397" dirty="0"/>
              <a:t>	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set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 metrics</a:t>
            </a:r>
            <a:r>
              <a:rPr sz="2663" spc="40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measure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whether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is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offering</a:t>
            </a:r>
            <a:r>
              <a:rPr sz="2663" dirty="0">
                <a:latin typeface="Calibri"/>
                <a:cs typeface="Calibri"/>
              </a:rPr>
              <a:t> the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services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as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guaranteed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645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dirty="0">
                <a:latin typeface="Calibri"/>
                <a:cs typeface="Calibri"/>
              </a:rPr>
              <a:t>An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auditing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mechanism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 </a:t>
            </a:r>
            <a:r>
              <a:rPr sz="2663" spc="-7" dirty="0">
                <a:latin typeface="Calibri"/>
                <a:cs typeface="Calibri"/>
              </a:rPr>
              <a:t>monitor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services</a:t>
            </a:r>
            <a:endParaRPr sz="2663">
              <a:latin typeface="Calibri"/>
              <a:cs typeface="Calibri"/>
            </a:endParaRPr>
          </a:p>
          <a:p>
            <a:pPr marL="473553" marR="6765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The remedies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available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consumer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and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provider</a:t>
            </a:r>
            <a:r>
              <a:rPr sz="2663" dirty="0">
                <a:latin typeface="Calibri"/>
                <a:cs typeface="Calibri"/>
              </a:rPr>
              <a:t> if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 </a:t>
            </a:r>
            <a:r>
              <a:rPr sz="2663" spc="-13" dirty="0">
                <a:latin typeface="Calibri"/>
                <a:cs typeface="Calibri"/>
              </a:rPr>
              <a:t>terms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are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not</a:t>
            </a:r>
            <a:r>
              <a:rPr sz="2663" spc="-13" dirty="0">
                <a:latin typeface="Calibri"/>
                <a:cs typeface="Calibri"/>
              </a:rPr>
              <a:t> satisfied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63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How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SLA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will</a:t>
            </a:r>
            <a:r>
              <a:rPr sz="2663" dirty="0">
                <a:latin typeface="Calibri"/>
                <a:cs typeface="Calibri"/>
              </a:rPr>
              <a:t> change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over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time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480" y="488776"/>
            <a:ext cx="8348833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A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Useful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Measure</a:t>
            </a:r>
            <a:r>
              <a:rPr sz="3729" spc="3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“Smoothness”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048" y="1242659"/>
            <a:ext cx="10686134" cy="4225686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541203" indent="-457486">
              <a:spcBef>
                <a:spcPts val="140"/>
              </a:spcBef>
              <a:buFont typeface="Microsoft Sans Serif"/>
              <a:buChar char="•"/>
              <a:tabLst>
                <a:tab pos="541203" algn="l"/>
                <a:tab pos="542047" algn="l"/>
              </a:tabLst>
            </a:pPr>
            <a:r>
              <a:rPr sz="2663" spc="-7" dirty="0">
                <a:latin typeface="Calibri"/>
                <a:cs typeface="Calibri"/>
              </a:rPr>
              <a:t>The</a:t>
            </a:r>
            <a:r>
              <a:rPr sz="2663" spc="-13" dirty="0">
                <a:latin typeface="Calibri"/>
                <a:cs typeface="Calibri"/>
              </a:rPr>
              <a:t> coefficient</a:t>
            </a:r>
            <a:r>
              <a:rPr sz="2663" dirty="0">
                <a:latin typeface="Calibri"/>
                <a:cs typeface="Calibri"/>
              </a:rPr>
              <a:t> 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variation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i="1" spc="7" dirty="0">
                <a:latin typeface="Calibri"/>
                <a:cs typeface="Calibri"/>
              </a:rPr>
              <a:t>C</a:t>
            </a:r>
            <a:r>
              <a:rPr sz="2597" i="1" spc="9" baseline="-21367" dirty="0">
                <a:latin typeface="Calibri"/>
                <a:cs typeface="Calibri"/>
              </a:rPr>
              <a:t>V</a:t>
            </a:r>
            <a:endParaRPr sz="2597" baseline="-21367">
              <a:latin typeface="Calibri"/>
              <a:cs typeface="Calibri"/>
            </a:endParaRPr>
          </a:p>
          <a:p>
            <a:pPr marL="1150056" lvl="1" indent="-457486">
              <a:buClr>
                <a:srgbClr val="000000"/>
              </a:buClr>
              <a:buFont typeface="Microsoft Sans Serif"/>
              <a:buChar char="–"/>
              <a:tabLst>
                <a:tab pos="1150056" algn="l"/>
                <a:tab pos="1150902" algn="l"/>
              </a:tabLst>
            </a:pPr>
            <a:r>
              <a:rPr sz="2663" dirty="0">
                <a:solidFill>
                  <a:srgbClr val="FF0000"/>
                </a:solidFill>
                <a:latin typeface="Calibri"/>
                <a:cs typeface="Calibri"/>
              </a:rPr>
              <a:t>≠</a:t>
            </a:r>
            <a:r>
              <a:rPr sz="2663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variance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i="1" dirty="0">
                <a:latin typeface="Calibri"/>
                <a:cs typeface="Calibri"/>
              </a:rPr>
              <a:t>σ</a:t>
            </a:r>
            <a:r>
              <a:rPr sz="2397" i="1" baseline="25462" dirty="0">
                <a:latin typeface="Calibri"/>
                <a:cs typeface="Calibri"/>
              </a:rPr>
              <a:t>2</a:t>
            </a:r>
            <a:r>
              <a:rPr sz="2397" i="1" spc="260" baseline="25462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nor</a:t>
            </a:r>
            <a:r>
              <a:rPr sz="2397" dirty="0">
                <a:latin typeface="Calibri"/>
                <a:cs typeface="Calibri"/>
              </a:rPr>
              <a:t> the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correlation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coefficient</a:t>
            </a:r>
            <a:endParaRPr sz="2397">
              <a:latin typeface="Calibri"/>
              <a:cs typeface="Calibri"/>
            </a:endParaRPr>
          </a:p>
          <a:p>
            <a:pPr marL="541203" indent="-457486">
              <a:buFont typeface="Microsoft Sans Serif"/>
              <a:buChar char="•"/>
              <a:tabLst>
                <a:tab pos="541203" algn="l"/>
                <a:tab pos="542047" algn="l"/>
              </a:tabLst>
            </a:pPr>
            <a:r>
              <a:rPr sz="2663" spc="-7" dirty="0">
                <a:latin typeface="Calibri"/>
                <a:cs typeface="Calibri"/>
              </a:rPr>
              <a:t>Ratio 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standard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deviation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σ</a:t>
            </a:r>
            <a:r>
              <a:rPr sz="2663" i="1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absolute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value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mean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|</a:t>
            </a:r>
            <a:r>
              <a:rPr sz="2663" i="1" dirty="0">
                <a:latin typeface="Calibri"/>
                <a:cs typeface="Calibri"/>
              </a:rPr>
              <a:t>μ</a:t>
            </a:r>
            <a:r>
              <a:rPr sz="2663" dirty="0">
                <a:latin typeface="Calibri"/>
                <a:cs typeface="Calibri"/>
              </a:rPr>
              <a:t>|</a:t>
            </a:r>
            <a:endParaRPr sz="2663">
              <a:latin typeface="Calibri"/>
              <a:cs typeface="Calibri"/>
            </a:endParaRPr>
          </a:p>
          <a:p>
            <a:pPr marL="541203" indent="-457486">
              <a:buFont typeface="Microsoft Sans Serif"/>
              <a:buChar char="•"/>
              <a:tabLst>
                <a:tab pos="541203" algn="l"/>
                <a:tab pos="542047" algn="l"/>
              </a:tabLst>
            </a:pPr>
            <a:r>
              <a:rPr sz="2663" spc="7" dirty="0">
                <a:latin typeface="Calibri"/>
                <a:cs typeface="Calibri"/>
              </a:rPr>
              <a:t>“Smoother”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curves:</a:t>
            </a:r>
            <a:endParaRPr sz="2663">
              <a:latin typeface="Calibri"/>
              <a:cs typeface="Calibri"/>
            </a:endParaRPr>
          </a:p>
          <a:p>
            <a:pPr marL="1074795" lvl="1" indent="-382225">
              <a:spcBef>
                <a:spcPts val="13"/>
              </a:spcBef>
              <a:buFont typeface="Microsoft Sans Serif"/>
              <a:buChar char="–"/>
              <a:tabLst>
                <a:tab pos="1074795" algn="l"/>
                <a:tab pos="1075641" algn="l"/>
              </a:tabLst>
            </a:pPr>
            <a:r>
              <a:rPr sz="2397" spc="-13" dirty="0">
                <a:latin typeface="Calibri"/>
                <a:cs typeface="Calibri"/>
              </a:rPr>
              <a:t>large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mean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given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standard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deviation</a:t>
            </a:r>
            <a:endParaRPr sz="2397">
              <a:latin typeface="Calibri"/>
              <a:cs typeface="Calibri"/>
            </a:endParaRPr>
          </a:p>
          <a:p>
            <a:pPr marL="1074795" lvl="1" indent="-382225">
              <a:lnSpc>
                <a:spcPts val="2870"/>
              </a:lnSpc>
              <a:buFont typeface="Microsoft Sans Serif"/>
              <a:buChar char="–"/>
              <a:tabLst>
                <a:tab pos="1074795" algn="l"/>
                <a:tab pos="1075641" algn="l"/>
              </a:tabLst>
            </a:pPr>
            <a:r>
              <a:rPr sz="2397" spc="-7" dirty="0">
                <a:latin typeface="Calibri"/>
                <a:cs typeface="Calibri"/>
              </a:rPr>
              <a:t>or smaller </a:t>
            </a:r>
            <a:r>
              <a:rPr sz="2397" spc="-13" dirty="0">
                <a:latin typeface="Calibri"/>
                <a:cs typeface="Calibri"/>
              </a:rPr>
              <a:t>standard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deviation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dirty="0">
                <a:latin typeface="Calibri"/>
                <a:cs typeface="Calibri"/>
              </a:rPr>
              <a:t> a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given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mean</a:t>
            </a:r>
            <a:endParaRPr sz="2397">
              <a:latin typeface="Calibri"/>
              <a:cs typeface="Calibri"/>
            </a:endParaRPr>
          </a:p>
          <a:p>
            <a:pPr marL="541203" indent="-457486">
              <a:lnSpc>
                <a:spcPts val="3189"/>
              </a:lnSpc>
              <a:buFont typeface="Microsoft Sans Serif"/>
              <a:buChar char="•"/>
              <a:tabLst>
                <a:tab pos="541203" algn="l"/>
                <a:tab pos="542047" algn="l"/>
              </a:tabLst>
            </a:pPr>
            <a:r>
              <a:rPr sz="2663" spc="-7" dirty="0">
                <a:latin typeface="Calibri"/>
                <a:cs typeface="Calibri"/>
              </a:rPr>
              <a:t>Importance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smoothness</a:t>
            </a:r>
            <a:r>
              <a:rPr sz="2663" dirty="0">
                <a:latin typeface="Calibri"/>
                <a:cs typeface="Calibri"/>
              </a:rPr>
              <a:t>:</a:t>
            </a:r>
            <a:endParaRPr sz="2663">
              <a:latin typeface="Calibri"/>
              <a:cs typeface="Calibri"/>
            </a:endParaRPr>
          </a:p>
          <a:p>
            <a:pPr marL="1074795" marR="74415" lvl="1" indent="-382225">
              <a:lnSpc>
                <a:spcPts val="2304"/>
              </a:lnSpc>
              <a:spcBef>
                <a:spcPts val="566"/>
              </a:spcBef>
              <a:buFont typeface="Microsoft Sans Serif"/>
              <a:buChar char="–"/>
              <a:tabLst>
                <a:tab pos="1074795" algn="l"/>
                <a:tab pos="1075641" algn="l"/>
              </a:tabLst>
            </a:pPr>
            <a:r>
              <a:rPr sz="2397" dirty="0">
                <a:latin typeface="Calibri"/>
                <a:cs typeface="Calibri"/>
              </a:rPr>
              <a:t>a </a:t>
            </a:r>
            <a:r>
              <a:rPr sz="2397" spc="-13" dirty="0">
                <a:latin typeface="Calibri"/>
                <a:cs typeface="Calibri"/>
              </a:rPr>
              <a:t>facility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with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fixed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assets servicing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highly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variable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demand</a:t>
            </a:r>
            <a:r>
              <a:rPr sz="2397" spc="-7" dirty="0">
                <a:latin typeface="Calibri"/>
                <a:cs typeface="Calibri"/>
              </a:rPr>
              <a:t> will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achieve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lower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utilization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than a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similar one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servicing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relatively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smooth </a:t>
            </a:r>
            <a:r>
              <a:rPr sz="2397" dirty="0">
                <a:latin typeface="Calibri"/>
                <a:cs typeface="Calibri"/>
              </a:rPr>
              <a:t>demand.</a:t>
            </a:r>
            <a:endParaRPr sz="2397">
              <a:latin typeface="Calibri"/>
              <a:cs typeface="Calibri"/>
            </a:endParaRPr>
          </a:p>
          <a:p>
            <a:pPr marL="541203" marR="171663" indent="-457486">
              <a:lnSpc>
                <a:spcPts val="2557"/>
              </a:lnSpc>
              <a:spcBef>
                <a:spcPts val="626"/>
              </a:spcBef>
              <a:buFont typeface="Microsoft Sans Serif"/>
              <a:buChar char="•"/>
              <a:tabLst>
                <a:tab pos="541203" algn="l"/>
                <a:tab pos="542047" algn="l"/>
              </a:tabLst>
            </a:pPr>
            <a:r>
              <a:rPr sz="2663" b="1" spc="-7" dirty="0">
                <a:latin typeface="Calibri"/>
                <a:cs typeface="Calibri"/>
              </a:rPr>
              <a:t>Multiplexing </a:t>
            </a:r>
            <a:r>
              <a:rPr sz="2663" b="1" dirty="0">
                <a:latin typeface="Calibri"/>
                <a:cs typeface="Calibri"/>
              </a:rPr>
              <a:t>demand </a:t>
            </a:r>
            <a:r>
              <a:rPr sz="2663" b="1" spc="-13" dirty="0">
                <a:latin typeface="Calibri"/>
                <a:cs typeface="Calibri"/>
              </a:rPr>
              <a:t>from </a:t>
            </a:r>
            <a:r>
              <a:rPr sz="2663" b="1" spc="-7" dirty="0">
                <a:latin typeface="Calibri"/>
                <a:cs typeface="Calibri"/>
              </a:rPr>
              <a:t>multiple sources </a:t>
            </a:r>
            <a:r>
              <a:rPr sz="2663" b="1" spc="-20" dirty="0">
                <a:latin typeface="Calibri"/>
                <a:cs typeface="Calibri"/>
              </a:rPr>
              <a:t>may </a:t>
            </a:r>
            <a:r>
              <a:rPr sz="2663" b="1" spc="-7" dirty="0">
                <a:latin typeface="Calibri"/>
                <a:cs typeface="Calibri"/>
              </a:rPr>
              <a:t>reduce </a:t>
            </a:r>
            <a:r>
              <a:rPr sz="2663" b="1" dirty="0">
                <a:latin typeface="Calibri"/>
                <a:cs typeface="Calibri"/>
              </a:rPr>
              <a:t>the </a:t>
            </a:r>
            <a:r>
              <a:rPr sz="2663" b="1" spc="-7" dirty="0">
                <a:latin typeface="Calibri"/>
                <a:cs typeface="Calibri"/>
              </a:rPr>
              <a:t>coefficient </a:t>
            </a:r>
            <a:r>
              <a:rPr sz="2663" b="1" spc="-586" dirty="0">
                <a:latin typeface="Calibri"/>
                <a:cs typeface="Calibri"/>
              </a:rPr>
              <a:t> </a:t>
            </a:r>
            <a:r>
              <a:rPr sz="2663" b="1" dirty="0">
                <a:latin typeface="Calibri"/>
                <a:cs typeface="Calibri"/>
              </a:rPr>
              <a:t>of</a:t>
            </a:r>
            <a:r>
              <a:rPr sz="2663" b="1" spc="-20" dirty="0">
                <a:latin typeface="Calibri"/>
                <a:cs typeface="Calibri"/>
              </a:rPr>
              <a:t> </a:t>
            </a:r>
            <a:r>
              <a:rPr sz="2663" b="1" spc="-13" dirty="0">
                <a:latin typeface="Calibri"/>
                <a:cs typeface="Calibri"/>
              </a:rPr>
              <a:t>variation </a:t>
            </a:r>
            <a:r>
              <a:rPr sz="2663" b="1" i="1" spc="13" dirty="0">
                <a:latin typeface="Calibri"/>
                <a:cs typeface="Calibri"/>
              </a:rPr>
              <a:t>C</a:t>
            </a:r>
            <a:r>
              <a:rPr sz="2597" b="1" i="1" spc="20" baseline="-21367" dirty="0">
                <a:latin typeface="Calibri"/>
                <a:cs typeface="Calibri"/>
              </a:rPr>
              <a:t>V</a:t>
            </a:r>
            <a:endParaRPr sz="2597" baseline="-213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36" y="513530"/>
            <a:ext cx="7407655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33825">
              <a:lnSpc>
                <a:spcPct val="100000"/>
              </a:lnSpc>
              <a:spcBef>
                <a:spcPts val="127"/>
              </a:spcBef>
            </a:pPr>
            <a:r>
              <a:rPr sz="3729" spc="-13" dirty="0">
                <a:solidFill>
                  <a:srgbClr val="C00000"/>
                </a:solidFill>
              </a:rPr>
              <a:t>Coefficient</a:t>
            </a:r>
            <a:r>
              <a:rPr sz="3729" spc="4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27" dirty="0">
                <a:solidFill>
                  <a:srgbClr val="C00000"/>
                </a:solidFill>
              </a:rPr>
              <a:t> </a:t>
            </a:r>
            <a:r>
              <a:rPr sz="3729" spc="-33" dirty="0">
                <a:solidFill>
                  <a:srgbClr val="C00000"/>
                </a:solidFill>
              </a:rPr>
              <a:t>Variation</a:t>
            </a:r>
            <a:r>
              <a:rPr sz="3729" spc="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-</a:t>
            </a:r>
            <a:r>
              <a:rPr sz="3729" dirty="0">
                <a:solidFill>
                  <a:srgbClr val="C00000"/>
                </a:solidFill>
              </a:rPr>
              <a:t> C</a:t>
            </a:r>
            <a:r>
              <a:rPr sz="3695" baseline="-21021" dirty="0">
                <a:solidFill>
                  <a:srgbClr val="C00000"/>
                </a:solidFill>
              </a:rPr>
              <a:t>v</a:t>
            </a:r>
            <a:endParaRPr sz="3695" baseline="-2102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652" y="1419632"/>
            <a:ext cx="10248101" cy="4423027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398291" marR="6765" indent="-382225">
              <a:spcBef>
                <a:spcPts val="133"/>
              </a:spcBef>
              <a:buFont typeface="Microsoft Sans Serif"/>
              <a:buChar char="•"/>
              <a:tabLst>
                <a:tab pos="398291" algn="l"/>
                <a:tab pos="399137" algn="l"/>
              </a:tabLst>
            </a:pPr>
            <a:r>
              <a:rPr sz="2397" dirty="0">
                <a:latin typeface="Calibri"/>
                <a:cs typeface="Calibri"/>
              </a:rPr>
              <a:t>A </a:t>
            </a:r>
            <a:r>
              <a:rPr sz="2397" spc="-20" dirty="0">
                <a:latin typeface="Calibri"/>
                <a:cs typeface="Calibri"/>
              </a:rPr>
              <a:t>statistical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measure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dispersion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points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series </a:t>
            </a:r>
            <a:r>
              <a:rPr sz="2397" spc="-13" dirty="0">
                <a:latin typeface="Calibri"/>
                <a:cs typeface="Calibri"/>
              </a:rPr>
              <a:t>around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mean.</a:t>
            </a:r>
            <a:endParaRPr sz="2397">
              <a:latin typeface="Calibri"/>
              <a:cs typeface="Calibri"/>
            </a:endParaRPr>
          </a:p>
          <a:p>
            <a:pPr>
              <a:spcBef>
                <a:spcPts val="27"/>
              </a:spcBef>
              <a:buFont typeface="Microsoft Sans Serif"/>
              <a:buChar char="•"/>
            </a:pPr>
            <a:endParaRPr sz="2330">
              <a:latin typeface="Calibri"/>
              <a:cs typeface="Calibri"/>
            </a:endParaRPr>
          </a:p>
          <a:p>
            <a:pPr marL="398291" marR="20295" indent="-382225">
              <a:buFont typeface="Microsoft Sans Serif"/>
              <a:buChar char="•"/>
              <a:tabLst>
                <a:tab pos="398291" algn="l"/>
                <a:tab pos="399137" algn="l"/>
              </a:tabLst>
            </a:pPr>
            <a:r>
              <a:rPr sz="2397" spc="-7" dirty="0">
                <a:latin typeface="Calibri"/>
                <a:cs typeface="Calibri"/>
              </a:rPr>
              <a:t>The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coefficient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variation</a:t>
            </a:r>
            <a:r>
              <a:rPr sz="2397" spc="-7" dirty="0">
                <a:latin typeface="Calibri"/>
                <a:cs typeface="Calibri"/>
              </a:rPr>
              <a:t> represents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47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397" i="1" u="heavy" spc="-7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ratio</a:t>
            </a:r>
            <a:r>
              <a:rPr sz="2397" i="1" u="heavy" spc="13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 </a:t>
            </a:r>
            <a:r>
              <a:rPr sz="2397" i="1" u="heavy" spc="-7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of </a:t>
            </a:r>
            <a:r>
              <a:rPr sz="2397" i="1" u="heavy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the</a:t>
            </a:r>
            <a:r>
              <a:rPr sz="2397" i="1" u="heavy" spc="2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 </a:t>
            </a:r>
            <a:r>
              <a:rPr sz="2397" i="1" u="heavy" spc="-2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standard</a:t>
            </a:r>
            <a:r>
              <a:rPr sz="2397" i="1" u="heavy" spc="27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 </a:t>
            </a:r>
            <a:r>
              <a:rPr sz="2397" i="1" u="heavy" spc="-7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deviation</a:t>
            </a:r>
            <a:r>
              <a:rPr sz="2397" i="1" u="heavy" spc="27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 </a:t>
            </a:r>
            <a:r>
              <a:rPr sz="2397" i="1" u="heavy" spc="-2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to</a:t>
            </a:r>
            <a:r>
              <a:rPr sz="2397" i="1" u="heavy" spc="13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 </a:t>
            </a:r>
            <a:r>
              <a:rPr sz="2397" i="1" u="heavy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the </a:t>
            </a:r>
            <a:r>
              <a:rPr sz="2397" i="1" spc="-519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397" i="1" u="heavy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Calibri"/>
                <a:cs typeface="Calibri"/>
              </a:rPr>
              <a:t>mean</a:t>
            </a:r>
            <a:r>
              <a:rPr sz="2397" dirty="0">
                <a:latin typeface="Calibri"/>
                <a:cs typeface="Calibri"/>
              </a:rPr>
              <a:t>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it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dirty="0">
                <a:latin typeface="Calibri"/>
                <a:cs typeface="Calibri"/>
              </a:rPr>
              <a:t> a</a:t>
            </a:r>
            <a:r>
              <a:rPr sz="2397" spc="-7" dirty="0">
                <a:latin typeface="Calibri"/>
                <a:cs typeface="Calibri"/>
              </a:rPr>
              <a:t> useful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statistic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comparing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degree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variation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from</a:t>
            </a:r>
            <a:r>
              <a:rPr sz="2397" spc="-7" dirty="0">
                <a:latin typeface="Calibri"/>
                <a:cs typeface="Calibri"/>
              </a:rPr>
              <a:t> one 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-7" dirty="0">
                <a:latin typeface="Calibri"/>
                <a:cs typeface="Calibri"/>
              </a:rPr>
              <a:t> series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33" dirty="0">
                <a:latin typeface="Calibri"/>
                <a:cs typeface="Calibri"/>
              </a:rPr>
              <a:t>another,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even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means </a:t>
            </a:r>
            <a:r>
              <a:rPr sz="2397" spc="-13" dirty="0">
                <a:latin typeface="Calibri"/>
                <a:cs typeface="Calibri"/>
              </a:rPr>
              <a:t>are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drastically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different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from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each 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other</a:t>
            </a:r>
            <a:endParaRPr sz="2397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Microsoft Sans Serif"/>
              <a:buChar char="•"/>
            </a:pPr>
            <a:endParaRPr sz="2330">
              <a:latin typeface="Calibri"/>
              <a:cs typeface="Calibri"/>
            </a:endParaRPr>
          </a:p>
          <a:p>
            <a:pPr marL="398291" marR="84563" indent="-382225">
              <a:buFont typeface="Microsoft Sans Serif"/>
              <a:buChar char="•"/>
              <a:tabLst>
                <a:tab pos="398291" algn="l"/>
                <a:tab pos="399137" algn="l"/>
              </a:tabLst>
            </a:pPr>
            <a:r>
              <a:rPr sz="2397" dirty="0">
                <a:latin typeface="Calibri"/>
                <a:cs typeface="Calibri"/>
              </a:rPr>
              <a:t>In the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investing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world,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coefficient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variation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allows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you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determine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how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much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volatility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(risk)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you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are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assuming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comparison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dirty="0">
                <a:latin typeface="Calibri"/>
                <a:cs typeface="Calibri"/>
              </a:rPr>
              <a:t> the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amount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return 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you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can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expect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from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your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investment.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simple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language,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lower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ratio 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standard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deviation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mean</a:t>
            </a:r>
            <a:r>
              <a:rPr sz="2397" spc="-7" dirty="0">
                <a:latin typeface="Calibri"/>
                <a:cs typeface="Calibri"/>
              </a:rPr>
              <a:t> return,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20" dirty="0">
                <a:latin typeface="Calibri"/>
                <a:cs typeface="Calibri"/>
              </a:rPr>
              <a:t>better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your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risk-return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tradeoff.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566" y="96068"/>
            <a:ext cx="6622830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33825">
              <a:lnSpc>
                <a:spcPct val="100000"/>
              </a:lnSpc>
              <a:spcBef>
                <a:spcPts val="127"/>
              </a:spcBef>
            </a:pPr>
            <a:r>
              <a:rPr sz="3729" spc="-13" dirty="0">
                <a:solidFill>
                  <a:srgbClr val="C00000"/>
                </a:solidFill>
              </a:rPr>
              <a:t>Coefficient</a:t>
            </a:r>
            <a:r>
              <a:rPr sz="3729" spc="2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27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variation</a:t>
            </a:r>
            <a:r>
              <a:rPr sz="3729" spc="7" dirty="0">
                <a:solidFill>
                  <a:srgbClr val="C00000"/>
                </a:solidFill>
              </a:rPr>
              <a:t> </a:t>
            </a:r>
            <a:r>
              <a:rPr sz="3729" i="1" spc="7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695" i="1" spc="9" baseline="-21021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endParaRPr sz="3695" baseline="-21021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310" y="1031084"/>
            <a:ext cx="8826610" cy="2145909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90465" indent="-457486">
              <a:spcBef>
                <a:spcPts val="127"/>
              </a:spcBef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2930" dirty="0">
                <a:latin typeface="Calibri"/>
                <a:cs typeface="Calibri"/>
              </a:rPr>
              <a:t>X</a:t>
            </a:r>
            <a:r>
              <a:rPr sz="2896" baseline="-21072" dirty="0">
                <a:latin typeface="Calibri"/>
                <a:cs typeface="Calibri"/>
              </a:rPr>
              <a:t>1</a:t>
            </a:r>
            <a:r>
              <a:rPr sz="2930" dirty="0">
                <a:latin typeface="Calibri"/>
                <a:cs typeface="Calibri"/>
              </a:rPr>
              <a:t>,</a:t>
            </a:r>
            <a:r>
              <a:rPr sz="2930" spc="-13" dirty="0">
                <a:latin typeface="Calibri"/>
                <a:cs typeface="Calibri"/>
              </a:rPr>
              <a:t> </a:t>
            </a:r>
            <a:r>
              <a:rPr sz="2930" dirty="0">
                <a:latin typeface="Calibri"/>
                <a:cs typeface="Calibri"/>
              </a:rPr>
              <a:t>X</a:t>
            </a:r>
            <a:r>
              <a:rPr sz="2896" baseline="-21072" dirty="0">
                <a:latin typeface="Calibri"/>
                <a:cs typeface="Calibri"/>
              </a:rPr>
              <a:t>2</a:t>
            </a:r>
            <a:r>
              <a:rPr sz="2930" dirty="0">
                <a:latin typeface="Calibri"/>
                <a:cs typeface="Calibri"/>
              </a:rPr>
              <a:t>,</a:t>
            </a:r>
            <a:r>
              <a:rPr sz="2930" spc="-27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…,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dirty="0">
                <a:latin typeface="Calibri"/>
                <a:cs typeface="Calibri"/>
              </a:rPr>
              <a:t>X</a:t>
            </a:r>
            <a:r>
              <a:rPr sz="2896" baseline="-21072" dirty="0">
                <a:latin typeface="Calibri"/>
                <a:cs typeface="Calibri"/>
              </a:rPr>
              <a:t>n</a:t>
            </a:r>
            <a:r>
              <a:rPr sz="2896" spc="338" baseline="-21072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independent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random</a:t>
            </a:r>
            <a:r>
              <a:rPr sz="2930" spc="-7" dirty="0">
                <a:latin typeface="Calibri"/>
                <a:cs typeface="Calibri"/>
              </a:rPr>
              <a:t> variables</a:t>
            </a:r>
            <a:r>
              <a:rPr sz="2930" spc="-47" dirty="0">
                <a:latin typeface="Calibri"/>
                <a:cs typeface="Calibri"/>
              </a:rPr>
              <a:t> </a:t>
            </a:r>
            <a:r>
              <a:rPr sz="2930" spc="-27" dirty="0">
                <a:latin typeface="Calibri"/>
                <a:cs typeface="Calibri"/>
              </a:rPr>
              <a:t>for</a:t>
            </a:r>
            <a:r>
              <a:rPr sz="2930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demand</a:t>
            </a:r>
            <a:endParaRPr sz="2930" dirty="0">
              <a:latin typeface="Calibri"/>
              <a:cs typeface="Calibri"/>
            </a:endParaRPr>
          </a:p>
          <a:p>
            <a:pPr marL="1024057" lvl="1" indent="-382225">
              <a:lnSpc>
                <a:spcPts val="3189"/>
              </a:lnSpc>
              <a:spcBef>
                <a:spcPts val="20"/>
              </a:spcBef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663" spc="-7" dirty="0">
                <a:latin typeface="Calibri"/>
                <a:cs typeface="Calibri"/>
              </a:rPr>
              <a:t>Identical </a:t>
            </a:r>
            <a:r>
              <a:rPr sz="2663" spc="-13" dirty="0">
                <a:latin typeface="Calibri"/>
                <a:cs typeface="Calibri"/>
              </a:rPr>
              <a:t>standard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variation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σ  </a:t>
            </a:r>
            <a:r>
              <a:rPr sz="2663" dirty="0">
                <a:latin typeface="Calibri"/>
                <a:cs typeface="Calibri"/>
              </a:rPr>
              <a:t>and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mean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µ</a:t>
            </a:r>
            <a:endParaRPr sz="2663" dirty="0">
              <a:latin typeface="Calibri"/>
              <a:cs typeface="Calibri"/>
            </a:endParaRPr>
          </a:p>
          <a:p>
            <a:pPr marL="490465" indent="-457486">
              <a:lnSpc>
                <a:spcPts val="3509"/>
              </a:lnSpc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2930" spc="-20" dirty="0">
                <a:latin typeface="Calibri"/>
                <a:cs typeface="Calibri"/>
              </a:rPr>
              <a:t>Aggregated</a:t>
            </a:r>
            <a:r>
              <a:rPr sz="2930" spc="-7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demand</a:t>
            </a:r>
            <a:endParaRPr sz="2930" dirty="0">
              <a:latin typeface="Calibri"/>
              <a:cs typeface="Calibri"/>
            </a:endParaRPr>
          </a:p>
          <a:p>
            <a:pPr marL="1024057" lvl="1" indent="-382225">
              <a:spcBef>
                <a:spcPts val="7"/>
              </a:spcBef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663" dirty="0">
                <a:latin typeface="Calibri"/>
                <a:cs typeface="Calibri"/>
              </a:rPr>
              <a:t>Mean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Wingdings"/>
                <a:cs typeface="Wingdings"/>
              </a:rPr>
              <a:t></a:t>
            </a:r>
            <a:r>
              <a:rPr sz="2663" spc="-80" dirty="0">
                <a:latin typeface="Times New Roman"/>
                <a:cs typeface="Times New Roman"/>
              </a:rPr>
              <a:t> </a:t>
            </a:r>
            <a:r>
              <a:rPr sz="2663" spc="-7" dirty="0">
                <a:latin typeface="Calibri"/>
                <a:cs typeface="Calibri"/>
              </a:rPr>
              <a:t>sum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means: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n.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µ</a:t>
            </a:r>
            <a:endParaRPr sz="2663" dirty="0">
              <a:latin typeface="Calibri"/>
              <a:cs typeface="Calibri"/>
            </a:endParaRPr>
          </a:p>
          <a:p>
            <a:pPr marL="1024057" lvl="1" indent="-382225">
              <a:spcBef>
                <a:spcPts val="7"/>
              </a:spcBef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663" spc="-20" dirty="0">
                <a:latin typeface="Calibri"/>
                <a:cs typeface="Calibri"/>
              </a:rPr>
              <a:t>Variance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7" dirty="0">
                <a:latin typeface="Wingdings"/>
                <a:cs typeface="Wingdings"/>
              </a:rPr>
              <a:t></a:t>
            </a:r>
            <a:r>
              <a:rPr sz="2663" spc="-80" dirty="0">
                <a:latin typeface="Times New Roman"/>
                <a:cs typeface="Times New Roman"/>
              </a:rPr>
              <a:t> </a:t>
            </a:r>
            <a:r>
              <a:rPr sz="2663" dirty="0">
                <a:latin typeface="Calibri"/>
                <a:cs typeface="Calibri"/>
              </a:rPr>
              <a:t>sum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variances: </a:t>
            </a:r>
            <a:r>
              <a:rPr sz="2663" dirty="0">
                <a:latin typeface="Calibri"/>
                <a:cs typeface="Calibri"/>
              </a:rPr>
              <a:t>n.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i="1" spc="13" dirty="0">
                <a:latin typeface="Calibri"/>
                <a:cs typeface="Calibri"/>
              </a:rPr>
              <a:t>σ</a:t>
            </a:r>
            <a:r>
              <a:rPr sz="2597" i="1" spc="20" baseline="25641" dirty="0">
                <a:latin typeface="Calibri"/>
                <a:cs typeface="Calibri"/>
              </a:rPr>
              <a:t>2</a:t>
            </a:r>
            <a:endParaRPr sz="2597" baseline="2564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0755" y="3271884"/>
            <a:ext cx="322519" cy="2382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27532" y="3641251"/>
            <a:ext cx="373765" cy="238466"/>
          </a:xfrm>
          <a:custGeom>
            <a:avLst/>
            <a:gdLst/>
            <a:ahLst/>
            <a:cxnLst/>
            <a:rect l="l" t="t" r="r" b="b"/>
            <a:pathLst>
              <a:path w="280670" h="179069">
                <a:moveTo>
                  <a:pt x="129794" y="0"/>
                </a:moveTo>
                <a:lnTo>
                  <a:pt x="106679" y="0"/>
                </a:lnTo>
                <a:lnTo>
                  <a:pt x="61849" y="154939"/>
                </a:lnTo>
                <a:lnTo>
                  <a:pt x="29717" y="84454"/>
                </a:lnTo>
                <a:lnTo>
                  <a:pt x="0" y="98170"/>
                </a:lnTo>
                <a:lnTo>
                  <a:pt x="2794" y="104901"/>
                </a:lnTo>
                <a:lnTo>
                  <a:pt x="18161" y="98170"/>
                </a:lnTo>
                <a:lnTo>
                  <a:pt x="55752" y="178942"/>
                </a:lnTo>
                <a:lnTo>
                  <a:pt x="64515" y="178942"/>
                </a:lnTo>
                <a:lnTo>
                  <a:pt x="113411" y="12064"/>
                </a:lnTo>
                <a:lnTo>
                  <a:pt x="118745" y="12064"/>
                </a:lnTo>
                <a:lnTo>
                  <a:pt x="118745" y="12700"/>
                </a:lnTo>
                <a:lnTo>
                  <a:pt x="280288" y="12700"/>
                </a:lnTo>
                <a:lnTo>
                  <a:pt x="280288" y="507"/>
                </a:lnTo>
                <a:lnTo>
                  <a:pt x="129794" y="507"/>
                </a:lnTo>
                <a:lnTo>
                  <a:pt x="129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362" y="3641251"/>
            <a:ext cx="322519" cy="23829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206134" y="3558718"/>
            <a:ext cx="327256" cy="22832"/>
          </a:xfrm>
          <a:custGeom>
            <a:avLst/>
            <a:gdLst/>
            <a:ahLst/>
            <a:cxnLst/>
            <a:rect l="l" t="t" r="r" b="b"/>
            <a:pathLst>
              <a:path w="245745" h="17144">
                <a:moveTo>
                  <a:pt x="245363" y="0"/>
                </a:moveTo>
                <a:lnTo>
                  <a:pt x="0" y="0"/>
                </a:lnTo>
                <a:lnTo>
                  <a:pt x="0" y="16763"/>
                </a:lnTo>
                <a:lnTo>
                  <a:pt x="245363" y="16763"/>
                </a:lnTo>
                <a:lnTo>
                  <a:pt x="24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8" name="object 8"/>
          <p:cNvSpPr txBox="1"/>
          <p:nvPr/>
        </p:nvSpPr>
        <p:spPr>
          <a:xfrm>
            <a:off x="1245914" y="3311459"/>
            <a:ext cx="6595011" cy="623397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01476">
              <a:lnSpc>
                <a:spcPts val="2271"/>
              </a:lnSpc>
              <a:spcBef>
                <a:spcPts val="133"/>
              </a:spcBef>
              <a:tabLst>
                <a:tab pos="482854" algn="l"/>
                <a:tab pos="5636966" algn="l"/>
              </a:tabLst>
            </a:pPr>
            <a:r>
              <a:rPr sz="2663" spc="699" dirty="0">
                <a:latin typeface="Microsoft Sans Serif"/>
                <a:cs typeface="Microsoft Sans Serif"/>
              </a:rPr>
              <a:t>–	</a:t>
            </a:r>
            <a:r>
              <a:rPr sz="2663" spc="-13" dirty="0">
                <a:latin typeface="Calibri"/>
                <a:cs typeface="Calibri"/>
              </a:rPr>
              <a:t>Coefficient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variance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Wingdings"/>
                <a:cs typeface="Wingdings"/>
              </a:rPr>
              <a:t></a:t>
            </a:r>
            <a:r>
              <a:rPr sz="3995" u="heavy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995" u="heavy" spc="40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96" u="heavy" spc="89" baseline="4597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𝑛.</a:t>
            </a:r>
            <a:r>
              <a:rPr sz="3995" i="1" u="heavy" spc="89" baseline="3333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σ</a:t>
            </a:r>
            <a:r>
              <a:rPr sz="3995" i="1" spc="409" baseline="33333" dirty="0">
                <a:latin typeface="Calibri"/>
                <a:cs typeface="Calibri"/>
              </a:rPr>
              <a:t> </a:t>
            </a:r>
            <a:r>
              <a:rPr sz="2663" dirty="0">
                <a:latin typeface="Cambria Math"/>
                <a:cs typeface="Cambria Math"/>
              </a:rPr>
              <a:t>= </a:t>
            </a:r>
            <a:r>
              <a:rPr sz="3995" u="heavy" baseline="3333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3995" u="heavy" spc="728" baseline="3333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3995" i="1" u="heavy" baseline="3333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σ	</a:t>
            </a:r>
            <a:r>
              <a:rPr sz="2663" dirty="0">
                <a:latin typeface="Calibri"/>
                <a:cs typeface="Calibri"/>
              </a:rPr>
              <a:t>=</a:t>
            </a:r>
            <a:r>
              <a:rPr sz="2663" spc="659" dirty="0">
                <a:latin typeface="Calibri"/>
                <a:cs typeface="Calibri"/>
              </a:rPr>
              <a:t> </a:t>
            </a:r>
            <a:r>
              <a:rPr sz="2896" spc="80" baseline="45977" dirty="0">
                <a:latin typeface="Cambria Math"/>
                <a:cs typeface="Cambria Math"/>
              </a:rPr>
              <a:t>1 </a:t>
            </a:r>
            <a:r>
              <a:rPr sz="2896" spc="539" baseline="45977" dirty="0">
                <a:latin typeface="Cambria Math"/>
                <a:cs typeface="Cambria Math"/>
              </a:rPr>
              <a:t> </a:t>
            </a:r>
            <a:r>
              <a:rPr sz="2663" dirty="0">
                <a:latin typeface="Calibri"/>
                <a:cs typeface="Calibri"/>
              </a:rPr>
              <a:t>C</a:t>
            </a:r>
          </a:p>
          <a:p>
            <a:pPr marL="4044646">
              <a:lnSpc>
                <a:spcPts val="2271"/>
              </a:lnSpc>
              <a:tabLst>
                <a:tab pos="5240366" algn="l"/>
                <a:tab pos="6123203" algn="l"/>
              </a:tabLst>
            </a:pPr>
            <a:r>
              <a:rPr sz="2663" i="1" dirty="0">
                <a:latin typeface="Calibri"/>
                <a:cs typeface="Calibri"/>
              </a:rPr>
              <a:t>n. µ	</a:t>
            </a:r>
            <a:r>
              <a:rPr sz="1931" spc="60" dirty="0">
                <a:latin typeface="Cambria Math"/>
                <a:cs typeface="Cambria Math"/>
              </a:rPr>
              <a:t>𝑛.</a:t>
            </a:r>
            <a:r>
              <a:rPr sz="2663" i="1" spc="60" dirty="0">
                <a:latin typeface="Calibri"/>
                <a:cs typeface="Calibri"/>
              </a:rPr>
              <a:t>µ	</a:t>
            </a:r>
            <a:r>
              <a:rPr sz="1931" spc="152" dirty="0">
                <a:latin typeface="Cambria Math"/>
                <a:cs typeface="Cambria Math"/>
              </a:rPr>
              <a:t>𝑛</a:t>
            </a:r>
            <a:endParaRPr sz="1931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869" y="3508318"/>
            <a:ext cx="136145" cy="288556"/>
          </a:xfrm>
          <a:prstGeom prst="rect">
            <a:avLst/>
          </a:prstGeom>
        </p:spPr>
        <p:txBody>
          <a:bodyPr vert="horz" wrap="square" lIns="0" tIns="21986" rIns="0" bIns="0" rtlCol="0">
            <a:spAutoFit/>
          </a:bodyPr>
          <a:lstStyle/>
          <a:p>
            <a:pPr marL="16913">
              <a:spcBef>
                <a:spcPts val="173"/>
              </a:spcBef>
            </a:pPr>
            <a:r>
              <a:rPr sz="1731" spc="13" dirty="0">
                <a:latin typeface="Calibri"/>
                <a:cs typeface="Calibri"/>
              </a:rPr>
              <a:t>v</a:t>
            </a:r>
            <a:endParaRPr sz="173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4921" y="4168244"/>
            <a:ext cx="146293" cy="315918"/>
          </a:xfrm>
          <a:prstGeom prst="rect">
            <a:avLst/>
          </a:prstGeom>
        </p:spPr>
        <p:txBody>
          <a:bodyPr vert="horz" wrap="square" lIns="0" tIns="18604" rIns="0" bIns="0" rtlCol="0">
            <a:spAutoFit/>
          </a:bodyPr>
          <a:lstStyle/>
          <a:p>
            <a:pPr marL="16913">
              <a:spcBef>
                <a:spcPts val="146"/>
              </a:spcBef>
            </a:pPr>
            <a:r>
              <a:rPr sz="1931" spc="7" dirty="0">
                <a:latin typeface="Calibri"/>
                <a:cs typeface="Calibri"/>
              </a:rPr>
              <a:t>v</a:t>
            </a:r>
            <a:endParaRPr sz="193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222" y="3953116"/>
            <a:ext cx="8023268" cy="467117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7486">
              <a:spcBef>
                <a:spcPts val="127"/>
              </a:spcBef>
              <a:buFont typeface="Microsoft Sans Serif"/>
              <a:buChar char="•"/>
              <a:tabLst>
                <a:tab pos="473553" algn="l"/>
                <a:tab pos="474398" algn="l"/>
                <a:tab pos="7645336" algn="l"/>
              </a:tabLst>
            </a:pPr>
            <a:r>
              <a:rPr sz="2930" spc="-7" dirty="0">
                <a:latin typeface="Calibri"/>
                <a:cs typeface="Calibri"/>
              </a:rPr>
              <a:t>Adding n ind</a:t>
            </a:r>
            <a:r>
              <a:rPr sz="2930" spc="-20" dirty="0">
                <a:latin typeface="Calibri"/>
                <a:cs typeface="Calibri"/>
              </a:rPr>
              <a:t>e</a:t>
            </a:r>
            <a:r>
              <a:rPr sz="2930" spc="-13" dirty="0">
                <a:latin typeface="Calibri"/>
                <a:cs typeface="Calibri"/>
              </a:rPr>
              <a:t>pende</a:t>
            </a:r>
            <a:r>
              <a:rPr sz="2930" spc="-53" dirty="0">
                <a:latin typeface="Calibri"/>
                <a:cs typeface="Calibri"/>
              </a:rPr>
              <a:t>n</a:t>
            </a:r>
            <a:r>
              <a:rPr sz="2930" spc="-7" dirty="0">
                <a:latin typeface="Calibri"/>
                <a:cs typeface="Calibri"/>
              </a:rPr>
              <a:t>t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13" dirty="0">
                <a:latin typeface="Calibri"/>
                <a:cs typeface="Calibri"/>
              </a:rPr>
              <a:t>demand</a:t>
            </a:r>
            <a:r>
              <a:rPr sz="2930" spc="-7" dirty="0">
                <a:latin typeface="Calibri"/>
                <a:cs typeface="Calibri"/>
              </a:rPr>
              <a:t>s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40" dirty="0">
                <a:latin typeface="Calibri"/>
                <a:cs typeface="Calibri"/>
              </a:rPr>
              <a:t>r</a:t>
            </a:r>
            <a:r>
              <a:rPr sz="2930" spc="-7" dirty="0">
                <a:latin typeface="Calibri"/>
                <a:cs typeface="Calibri"/>
              </a:rPr>
              <a:t>edu</a:t>
            </a:r>
            <a:r>
              <a:rPr sz="2930" spc="-20" dirty="0">
                <a:latin typeface="Calibri"/>
                <a:cs typeface="Calibri"/>
              </a:rPr>
              <a:t>c</a:t>
            </a:r>
            <a:r>
              <a:rPr sz="2930" spc="-7" dirty="0">
                <a:latin typeface="Calibri"/>
                <a:cs typeface="Calibri"/>
              </a:rPr>
              <a:t>es</a:t>
            </a:r>
            <a:r>
              <a:rPr sz="2930" spc="7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the</a:t>
            </a:r>
            <a:r>
              <a:rPr sz="2930" spc="13" dirty="0">
                <a:latin typeface="Calibri"/>
                <a:cs typeface="Calibri"/>
              </a:rPr>
              <a:t> </a:t>
            </a:r>
            <a:r>
              <a:rPr sz="2930" spc="-7" dirty="0">
                <a:latin typeface="Calibri"/>
                <a:cs typeface="Calibri"/>
              </a:rPr>
              <a:t>C</a:t>
            </a:r>
            <a:r>
              <a:rPr sz="2930" dirty="0">
                <a:latin typeface="Calibri"/>
                <a:cs typeface="Calibri"/>
              </a:rPr>
              <a:t>	</a:t>
            </a:r>
            <a:r>
              <a:rPr sz="2930" spc="-27" dirty="0">
                <a:latin typeface="Calibri"/>
                <a:cs typeface="Calibri"/>
              </a:rPr>
              <a:t>b</a:t>
            </a:r>
            <a:r>
              <a:rPr sz="2930" spc="-7" dirty="0">
                <a:latin typeface="Calibri"/>
                <a:cs typeface="Calibri"/>
              </a:rPr>
              <a:t>y</a:t>
            </a:r>
            <a:endParaRPr sz="293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7717" y="3835067"/>
            <a:ext cx="191956" cy="345842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>
              <a:spcBef>
                <a:spcPts val="140"/>
              </a:spcBef>
            </a:pPr>
            <a:r>
              <a:rPr sz="2131" spc="53" dirty="0">
                <a:latin typeface="Cambria Math"/>
                <a:cs typeface="Cambria Math"/>
              </a:rPr>
              <a:t>1</a:t>
            </a:r>
            <a:endParaRPr sz="2131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16030" y="4310814"/>
            <a:ext cx="355162" cy="262143"/>
          </a:xfrm>
          <a:custGeom>
            <a:avLst/>
            <a:gdLst/>
            <a:ahLst/>
            <a:cxnLst/>
            <a:rect l="l" t="t" r="r" b="b"/>
            <a:pathLst>
              <a:path w="266700" h="196850">
                <a:moveTo>
                  <a:pt x="142620" y="0"/>
                </a:moveTo>
                <a:lnTo>
                  <a:pt x="117220" y="0"/>
                </a:lnTo>
                <a:lnTo>
                  <a:pt x="67944" y="170180"/>
                </a:lnTo>
                <a:lnTo>
                  <a:pt x="32765" y="92837"/>
                </a:lnTo>
                <a:lnTo>
                  <a:pt x="0" y="107823"/>
                </a:lnTo>
                <a:lnTo>
                  <a:pt x="3175" y="115316"/>
                </a:lnTo>
                <a:lnTo>
                  <a:pt x="20065" y="107823"/>
                </a:lnTo>
                <a:lnTo>
                  <a:pt x="61340" y="196596"/>
                </a:lnTo>
                <a:lnTo>
                  <a:pt x="70992" y="196596"/>
                </a:lnTo>
                <a:lnTo>
                  <a:pt x="124586" y="13335"/>
                </a:lnTo>
                <a:lnTo>
                  <a:pt x="130682" y="13335"/>
                </a:lnTo>
                <a:lnTo>
                  <a:pt x="130682" y="14351"/>
                </a:lnTo>
                <a:lnTo>
                  <a:pt x="266318" y="14351"/>
                </a:lnTo>
                <a:lnTo>
                  <a:pt x="266318" y="635"/>
                </a:lnTo>
                <a:lnTo>
                  <a:pt x="142620" y="635"/>
                </a:lnTo>
                <a:lnTo>
                  <a:pt x="142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14" name="object 14"/>
          <p:cNvSpPr txBox="1"/>
          <p:nvPr/>
        </p:nvSpPr>
        <p:spPr>
          <a:xfrm>
            <a:off x="8974837" y="4239276"/>
            <a:ext cx="210560" cy="673752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>
              <a:spcBef>
                <a:spcPts val="140"/>
              </a:spcBef>
            </a:pPr>
            <a:r>
              <a:rPr sz="2131" spc="293" dirty="0">
                <a:latin typeface="Cambria Math"/>
                <a:cs typeface="Cambria Math"/>
              </a:rPr>
              <a:t>𝑛</a:t>
            </a:r>
            <a:endParaRPr sz="2131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11463" y="4222364"/>
            <a:ext cx="359390" cy="24523"/>
          </a:xfrm>
          <a:custGeom>
            <a:avLst/>
            <a:gdLst/>
            <a:ahLst/>
            <a:cxnLst/>
            <a:rect l="l" t="t" r="r" b="b"/>
            <a:pathLst>
              <a:path w="269875" h="18414">
                <a:moveTo>
                  <a:pt x="269748" y="0"/>
                </a:moveTo>
                <a:lnTo>
                  <a:pt x="0" y="0"/>
                </a:lnTo>
                <a:lnTo>
                  <a:pt x="0" y="18287"/>
                </a:lnTo>
                <a:lnTo>
                  <a:pt x="269748" y="18287"/>
                </a:lnTo>
                <a:lnTo>
                  <a:pt x="26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16" name="object 16"/>
          <p:cNvSpPr txBox="1"/>
          <p:nvPr/>
        </p:nvSpPr>
        <p:spPr>
          <a:xfrm>
            <a:off x="1330476" y="4509198"/>
            <a:ext cx="7792413" cy="836660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398291" indent="-382225">
              <a:spcBef>
                <a:spcPts val="133"/>
              </a:spcBef>
              <a:buFont typeface="Microsoft Sans Serif"/>
              <a:buChar char="–"/>
              <a:tabLst>
                <a:tab pos="398291" algn="l"/>
                <a:tab pos="399137" algn="l"/>
              </a:tabLst>
            </a:pPr>
            <a:r>
              <a:rPr sz="2663" spc="-7" dirty="0">
                <a:latin typeface="Calibri"/>
                <a:cs typeface="Calibri"/>
              </a:rPr>
              <a:t>Penalty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insufficient/excess</a:t>
            </a:r>
            <a:r>
              <a:rPr sz="2663" spc="5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resources </a:t>
            </a:r>
            <a:r>
              <a:rPr sz="2663" spc="-20" dirty="0">
                <a:latin typeface="Calibri"/>
                <a:cs typeface="Calibri"/>
              </a:rPr>
              <a:t>grows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smaller</a:t>
            </a:r>
            <a:endParaRPr sz="2663" dirty="0">
              <a:latin typeface="Calibri"/>
              <a:cs typeface="Calibri"/>
            </a:endParaRPr>
          </a:p>
          <a:p>
            <a:pPr marL="398291" indent="-382225">
              <a:spcBef>
                <a:spcPts val="7"/>
              </a:spcBef>
              <a:buFont typeface="Microsoft Sans Serif"/>
              <a:buChar char="–"/>
              <a:tabLst>
                <a:tab pos="398291" algn="l"/>
                <a:tab pos="399137" algn="l"/>
              </a:tabLst>
            </a:pPr>
            <a:r>
              <a:rPr sz="2663" spc="-7" dirty="0">
                <a:latin typeface="Calibri"/>
                <a:cs typeface="Calibri"/>
              </a:rPr>
              <a:t>Aggregating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100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workloads</a:t>
            </a:r>
            <a:r>
              <a:rPr sz="2663" spc="-7" dirty="0">
                <a:latin typeface="Calibri"/>
                <a:cs typeface="Calibri"/>
              </a:rPr>
              <a:t> bring</a:t>
            </a:r>
            <a:r>
              <a:rPr sz="2663" dirty="0">
                <a:latin typeface="Calibri"/>
                <a:cs typeface="Calibri"/>
              </a:rPr>
              <a:t> the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penalty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10%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810" y="235126"/>
            <a:ext cx="561408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But</a:t>
            </a:r>
            <a:r>
              <a:rPr sz="3729" spc="13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What</a:t>
            </a:r>
            <a:r>
              <a:rPr sz="3729" spc="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about</a:t>
            </a:r>
            <a:r>
              <a:rPr sz="3729" spc="7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Workloads?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310" y="1316128"/>
            <a:ext cx="9606274" cy="4318323"/>
          </a:xfrm>
          <a:prstGeom prst="rect">
            <a:avLst/>
          </a:prstGeom>
        </p:spPr>
        <p:txBody>
          <a:bodyPr vert="horz" wrap="square" lIns="0" tIns="65113" rIns="0" bIns="0" rtlCol="0">
            <a:spAutoFit/>
          </a:bodyPr>
          <a:lstStyle/>
          <a:p>
            <a:pPr marL="490465" indent="-457486">
              <a:spcBef>
                <a:spcPts val="513"/>
              </a:spcBef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3196" spc="-20" dirty="0">
                <a:latin typeface="Calibri"/>
                <a:cs typeface="Calibri"/>
              </a:rPr>
              <a:t>Negative </a:t>
            </a:r>
            <a:r>
              <a:rPr sz="3196" spc="-13" dirty="0">
                <a:latin typeface="Calibri"/>
                <a:cs typeface="Calibri"/>
              </a:rPr>
              <a:t>correlation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demands</a:t>
            </a:r>
            <a:endParaRPr sz="3196">
              <a:latin typeface="Calibri"/>
              <a:cs typeface="Calibri"/>
            </a:endParaRPr>
          </a:p>
          <a:p>
            <a:pPr marL="1647286" lvl="1" indent="-396600">
              <a:spcBef>
                <a:spcPts val="386"/>
              </a:spcBef>
              <a:buFont typeface="Wingdings"/>
              <a:buChar char=""/>
              <a:tabLst>
                <a:tab pos="1647286" algn="l"/>
                <a:tab pos="1648132" algn="l"/>
                <a:tab pos="3385055" algn="l"/>
              </a:tabLst>
            </a:pPr>
            <a:r>
              <a:rPr sz="3196" dirty="0">
                <a:latin typeface="Calibri"/>
                <a:cs typeface="Calibri"/>
              </a:rPr>
              <a:t>X</a:t>
            </a:r>
            <a:r>
              <a:rPr sz="3196" spc="-7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and</a:t>
            </a:r>
            <a:r>
              <a:rPr sz="3196" spc="-7" dirty="0">
                <a:latin typeface="Calibri"/>
                <a:cs typeface="Calibri"/>
              </a:rPr>
              <a:t> 1-X	Sum</a:t>
            </a:r>
            <a:r>
              <a:rPr sz="3196" spc="-33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is</a:t>
            </a:r>
            <a:r>
              <a:rPr sz="3196" spc="-13" dirty="0">
                <a:latin typeface="Calibri"/>
                <a:cs typeface="Calibri"/>
              </a:rPr>
              <a:t> random</a:t>
            </a:r>
            <a:r>
              <a:rPr sz="3196" spc="-33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variable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1</a:t>
            </a:r>
            <a:endParaRPr sz="3196">
              <a:latin typeface="Calibri"/>
              <a:cs typeface="Calibri"/>
            </a:endParaRPr>
          </a:p>
          <a:p>
            <a:pPr marL="1555958" lvl="1" indent="-305272">
              <a:spcBef>
                <a:spcPts val="380"/>
              </a:spcBef>
              <a:buFont typeface="Wingdings"/>
              <a:buChar char=""/>
              <a:tabLst>
                <a:tab pos="1556804" algn="l"/>
              </a:tabLst>
            </a:pPr>
            <a:r>
              <a:rPr sz="3196" spc="-13" dirty="0">
                <a:latin typeface="Calibri"/>
                <a:cs typeface="Calibri"/>
              </a:rPr>
              <a:t>Appropriate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selection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of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customer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segments</a:t>
            </a:r>
            <a:endParaRPr sz="3196">
              <a:latin typeface="Calibri"/>
              <a:cs typeface="Calibri"/>
            </a:endParaRPr>
          </a:p>
          <a:p>
            <a:pPr marL="490465" indent="-457486">
              <a:spcBef>
                <a:spcPts val="386"/>
              </a:spcBef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3196" spc="-20" dirty="0">
                <a:latin typeface="Calibri"/>
                <a:cs typeface="Calibri"/>
              </a:rPr>
              <a:t>Perfectly correlated </a:t>
            </a:r>
            <a:r>
              <a:rPr sz="3196" spc="-7" dirty="0">
                <a:latin typeface="Calibri"/>
                <a:cs typeface="Calibri"/>
              </a:rPr>
              <a:t>demands</a:t>
            </a:r>
            <a:endParaRPr sz="3196">
              <a:latin typeface="Calibri"/>
              <a:cs typeface="Calibri"/>
            </a:endParaRPr>
          </a:p>
          <a:p>
            <a:pPr marL="1555958" lvl="1" indent="-305272">
              <a:spcBef>
                <a:spcPts val="386"/>
              </a:spcBef>
              <a:buFont typeface="Wingdings"/>
              <a:buChar char=""/>
              <a:tabLst>
                <a:tab pos="1556804" algn="l"/>
              </a:tabLst>
            </a:pPr>
            <a:r>
              <a:rPr sz="3196" spc="-20" dirty="0">
                <a:latin typeface="Calibri"/>
                <a:cs typeface="Calibri"/>
              </a:rPr>
              <a:t>Aggregated</a:t>
            </a:r>
            <a:r>
              <a:rPr sz="3196" spc="-7" dirty="0">
                <a:latin typeface="Calibri"/>
                <a:cs typeface="Calibri"/>
              </a:rPr>
              <a:t> demand </a:t>
            </a:r>
            <a:r>
              <a:rPr sz="3196" dirty="0">
                <a:latin typeface="Calibri"/>
                <a:cs typeface="Calibri"/>
              </a:rPr>
              <a:t>: </a:t>
            </a:r>
            <a:r>
              <a:rPr sz="3196" i="1" spc="-7" dirty="0">
                <a:latin typeface="Calibri"/>
                <a:cs typeface="Calibri"/>
              </a:rPr>
              <a:t>n.X</a:t>
            </a:r>
            <a:r>
              <a:rPr sz="3196" spc="-7" dirty="0">
                <a:latin typeface="Calibri"/>
                <a:cs typeface="Calibri"/>
              </a:rPr>
              <a:t>,</a:t>
            </a:r>
            <a:r>
              <a:rPr sz="3196" spc="13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varianceofsum:</a:t>
            </a:r>
            <a:r>
              <a:rPr sz="3196" i="1" spc="-13" dirty="0">
                <a:latin typeface="Calibri"/>
                <a:cs typeface="Calibri"/>
              </a:rPr>
              <a:t>n</a:t>
            </a:r>
            <a:r>
              <a:rPr sz="3196" i="1" spc="-20" baseline="24305" dirty="0">
                <a:latin typeface="Calibri"/>
                <a:cs typeface="Calibri"/>
              </a:rPr>
              <a:t>2</a:t>
            </a:r>
            <a:r>
              <a:rPr sz="3196" i="1" spc="-13" dirty="0">
                <a:latin typeface="Calibri"/>
                <a:cs typeface="Calibri"/>
              </a:rPr>
              <a:t>σ</a:t>
            </a:r>
            <a:r>
              <a:rPr sz="3196" i="1" spc="-20" baseline="24305" dirty="0">
                <a:latin typeface="Calibri"/>
                <a:cs typeface="Calibri"/>
              </a:rPr>
              <a:t>2</a:t>
            </a:r>
            <a:r>
              <a:rPr sz="3196" i="1" spc="-13" dirty="0">
                <a:latin typeface="Calibri"/>
                <a:cs typeface="Calibri"/>
              </a:rPr>
              <a:t>(X)</a:t>
            </a:r>
            <a:endParaRPr sz="3196">
              <a:latin typeface="Calibri"/>
              <a:cs typeface="Calibri"/>
            </a:endParaRPr>
          </a:p>
          <a:p>
            <a:pPr marL="1555958" lvl="1" indent="-305272">
              <a:spcBef>
                <a:spcPts val="386"/>
              </a:spcBef>
              <a:buFont typeface="Wingdings"/>
              <a:buChar char=""/>
              <a:tabLst>
                <a:tab pos="1556804" algn="l"/>
              </a:tabLst>
            </a:pPr>
            <a:r>
              <a:rPr sz="3196" dirty="0">
                <a:latin typeface="Calibri"/>
                <a:cs typeface="Calibri"/>
              </a:rPr>
              <a:t>Mean:</a:t>
            </a:r>
            <a:r>
              <a:rPr sz="3196" spc="-13" dirty="0">
                <a:latin typeface="Calibri"/>
                <a:cs typeface="Calibri"/>
              </a:rPr>
              <a:t> </a:t>
            </a:r>
            <a:r>
              <a:rPr sz="3196" i="1" spc="-7" dirty="0">
                <a:latin typeface="Calibri"/>
                <a:cs typeface="Calibri"/>
              </a:rPr>
              <a:t>n.µ</a:t>
            </a:r>
            <a:r>
              <a:rPr sz="3196" spc="-7" dirty="0">
                <a:latin typeface="Calibri"/>
                <a:cs typeface="Calibri"/>
              </a:rPr>
              <a:t>,</a:t>
            </a:r>
            <a:r>
              <a:rPr sz="3196" spc="-20" dirty="0">
                <a:latin typeface="Calibri"/>
                <a:cs typeface="Calibri"/>
              </a:rPr>
              <a:t> standard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deviation:</a:t>
            </a:r>
            <a:r>
              <a:rPr sz="3196" dirty="0">
                <a:latin typeface="Calibri"/>
                <a:cs typeface="Calibri"/>
              </a:rPr>
              <a:t> </a:t>
            </a:r>
            <a:r>
              <a:rPr sz="3196" i="1" spc="-7" dirty="0">
                <a:latin typeface="Calibri"/>
                <a:cs typeface="Calibri"/>
              </a:rPr>
              <a:t>n.σ(X)</a:t>
            </a:r>
            <a:endParaRPr sz="3196">
              <a:latin typeface="Calibri"/>
              <a:cs typeface="Calibri"/>
            </a:endParaRPr>
          </a:p>
          <a:p>
            <a:pPr marL="1555958" lvl="1" indent="-305272">
              <a:spcBef>
                <a:spcPts val="386"/>
              </a:spcBef>
              <a:buFont typeface="Wingdings"/>
              <a:buChar char=""/>
              <a:tabLst>
                <a:tab pos="1556804" algn="l"/>
              </a:tabLst>
            </a:pPr>
            <a:r>
              <a:rPr sz="3196" spc="-13" dirty="0">
                <a:latin typeface="Calibri"/>
                <a:cs typeface="Calibri"/>
              </a:rPr>
              <a:t>Coefficient</a:t>
            </a:r>
            <a:r>
              <a:rPr sz="3196" spc="-33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of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27" dirty="0">
                <a:latin typeface="Calibri"/>
                <a:cs typeface="Calibri"/>
              </a:rPr>
              <a:t>Variance </a:t>
            </a:r>
            <a:r>
              <a:rPr sz="3196" spc="-7" dirty="0">
                <a:latin typeface="Calibri"/>
                <a:cs typeface="Calibri"/>
              </a:rPr>
              <a:t>remains</a:t>
            </a:r>
            <a:r>
              <a:rPr sz="3196" spc="-33" dirty="0">
                <a:latin typeface="Calibri"/>
                <a:cs typeface="Calibri"/>
              </a:rPr>
              <a:t> </a:t>
            </a:r>
            <a:r>
              <a:rPr sz="3196" spc="-20" dirty="0">
                <a:latin typeface="Calibri"/>
                <a:cs typeface="Calibri"/>
              </a:rPr>
              <a:t>constant</a:t>
            </a:r>
            <a:endParaRPr sz="3196">
              <a:latin typeface="Calibri"/>
              <a:cs typeface="Calibri"/>
            </a:endParaRPr>
          </a:p>
          <a:p>
            <a:pPr marL="490465" indent="-457486">
              <a:spcBef>
                <a:spcPts val="378"/>
              </a:spcBef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2930" spc="-13" dirty="0">
                <a:latin typeface="Calibri"/>
                <a:cs typeface="Calibri"/>
              </a:rPr>
              <a:t>Simultaneous</a:t>
            </a:r>
            <a:r>
              <a:rPr sz="2930" spc="-20" dirty="0">
                <a:latin typeface="Calibri"/>
                <a:cs typeface="Calibri"/>
              </a:rPr>
              <a:t> peaks</a:t>
            </a:r>
            <a:endParaRPr sz="293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382" y="458739"/>
            <a:ext cx="7390742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Common</a:t>
            </a:r>
            <a:r>
              <a:rPr sz="3729" spc="-27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Infrastructure</a:t>
            </a:r>
            <a:r>
              <a:rPr sz="3729" spc="4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in</a:t>
            </a:r>
            <a:r>
              <a:rPr sz="3729" spc="-20" dirty="0">
                <a:solidFill>
                  <a:srgbClr val="C00000"/>
                </a:solidFill>
              </a:rPr>
              <a:t> Real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33" dirty="0">
                <a:solidFill>
                  <a:srgbClr val="C00000"/>
                </a:solidFill>
              </a:rPr>
              <a:t>World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587" y="1805405"/>
            <a:ext cx="10126332" cy="4337575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490465" indent="-457486">
              <a:spcBef>
                <a:spcPts val="140"/>
              </a:spcBef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3063" spc="-13" dirty="0">
                <a:latin typeface="Calibri"/>
                <a:cs typeface="Calibri"/>
              </a:rPr>
              <a:t>Correlated</a:t>
            </a:r>
            <a:r>
              <a:rPr sz="3063" spc="-20" dirty="0">
                <a:latin typeface="Calibri"/>
                <a:cs typeface="Calibri"/>
              </a:rPr>
              <a:t> </a:t>
            </a:r>
            <a:r>
              <a:rPr sz="3063" spc="-7" dirty="0">
                <a:latin typeface="Calibri"/>
                <a:cs typeface="Calibri"/>
              </a:rPr>
              <a:t>demands:</a:t>
            </a:r>
            <a:endParaRPr sz="3063" dirty="0">
              <a:latin typeface="Calibri"/>
              <a:cs typeface="Calibri"/>
            </a:endParaRPr>
          </a:p>
          <a:p>
            <a:pPr marL="1024057" marR="284132" lvl="1" indent="-382225">
              <a:lnSpc>
                <a:spcPct val="81000"/>
              </a:lnSpc>
              <a:spcBef>
                <a:spcPts val="699"/>
              </a:spcBef>
              <a:buSzPct val="115000"/>
              <a:buFont typeface="Microsoft Sans Serif"/>
              <a:buChar char="–"/>
              <a:tabLst>
                <a:tab pos="1113693" algn="l"/>
                <a:tab pos="1114540" algn="l"/>
              </a:tabLst>
            </a:pPr>
            <a:r>
              <a:rPr sz="2397" dirty="0"/>
              <a:t>	</a:t>
            </a:r>
            <a:r>
              <a:rPr sz="2663" spc="-20" dirty="0">
                <a:latin typeface="Calibri"/>
                <a:cs typeface="Calibri"/>
              </a:rPr>
              <a:t>Private,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mid-size</a:t>
            </a:r>
            <a:r>
              <a:rPr sz="2663" spc="6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and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large-size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providers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can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experience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similar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statistics</a:t>
            </a:r>
            <a:r>
              <a:rPr sz="2663" spc="5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scale</a:t>
            </a:r>
            <a:endParaRPr sz="2663" dirty="0">
              <a:latin typeface="Calibri"/>
              <a:cs typeface="Calibri"/>
            </a:endParaRPr>
          </a:p>
          <a:p>
            <a:pPr marL="490465" indent="-457486">
              <a:lnSpc>
                <a:spcPts val="3662"/>
              </a:lnSpc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3063" dirty="0">
                <a:latin typeface="Calibri"/>
                <a:cs typeface="Calibri"/>
              </a:rPr>
              <a:t>Independent</a:t>
            </a:r>
            <a:r>
              <a:rPr sz="3063" spc="-33" dirty="0">
                <a:latin typeface="Calibri"/>
                <a:cs typeface="Calibri"/>
              </a:rPr>
              <a:t> </a:t>
            </a:r>
            <a:r>
              <a:rPr sz="3063" spc="-7" dirty="0">
                <a:latin typeface="Calibri"/>
                <a:cs typeface="Calibri"/>
              </a:rPr>
              <a:t>demands:</a:t>
            </a:r>
            <a:endParaRPr sz="3063" dirty="0">
              <a:latin typeface="Calibri"/>
              <a:cs typeface="Calibri"/>
            </a:endParaRPr>
          </a:p>
          <a:p>
            <a:pPr marL="1024057" marR="23678" lvl="1" indent="-382225">
              <a:lnSpc>
                <a:spcPct val="80000"/>
              </a:lnSpc>
              <a:spcBef>
                <a:spcPts val="599"/>
              </a:spcBef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397" spc="-13" dirty="0">
                <a:latin typeface="Calibri"/>
                <a:cs typeface="Calibri"/>
              </a:rPr>
              <a:t>Midsize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providers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can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achieve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similar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statistical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economies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dirty="0">
                <a:latin typeface="Calibri"/>
                <a:cs typeface="Calibri"/>
              </a:rPr>
              <a:t> an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infinitely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large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</a:t>
            </a:r>
            <a:endParaRPr sz="2397" dirty="0">
              <a:latin typeface="Calibri"/>
              <a:cs typeface="Calibri"/>
            </a:endParaRPr>
          </a:p>
          <a:p>
            <a:pPr marL="490465" indent="-457486">
              <a:lnSpc>
                <a:spcPts val="3283"/>
              </a:lnSpc>
              <a:buFont typeface="Microsoft Sans Serif"/>
              <a:buChar char="•"/>
              <a:tabLst>
                <a:tab pos="490465" algn="l"/>
                <a:tab pos="491311" algn="l"/>
              </a:tabLst>
            </a:pPr>
            <a:r>
              <a:rPr sz="3063" spc="-13" dirty="0">
                <a:latin typeface="Calibri"/>
                <a:cs typeface="Calibri"/>
              </a:rPr>
              <a:t>Available</a:t>
            </a:r>
            <a:r>
              <a:rPr sz="3063" spc="-20" dirty="0">
                <a:latin typeface="Calibri"/>
                <a:cs typeface="Calibri"/>
              </a:rPr>
              <a:t> data</a:t>
            </a:r>
            <a:r>
              <a:rPr sz="3063" spc="7" dirty="0">
                <a:latin typeface="Calibri"/>
                <a:cs typeface="Calibri"/>
              </a:rPr>
              <a:t> </a:t>
            </a:r>
            <a:r>
              <a:rPr sz="3063" spc="-7" dirty="0">
                <a:latin typeface="Calibri"/>
                <a:cs typeface="Calibri"/>
              </a:rPr>
              <a:t>on </a:t>
            </a:r>
            <a:r>
              <a:rPr sz="3063" spc="-20" dirty="0">
                <a:latin typeface="Calibri"/>
                <a:cs typeface="Calibri"/>
              </a:rPr>
              <a:t>economy</a:t>
            </a:r>
            <a:r>
              <a:rPr sz="3063" spc="27" dirty="0">
                <a:latin typeface="Calibri"/>
                <a:cs typeface="Calibri"/>
              </a:rPr>
              <a:t> </a:t>
            </a:r>
            <a:r>
              <a:rPr sz="3063" spc="-7" dirty="0">
                <a:latin typeface="Calibri"/>
                <a:cs typeface="Calibri"/>
              </a:rPr>
              <a:t>of </a:t>
            </a:r>
            <a:r>
              <a:rPr sz="3063" spc="-13" dirty="0">
                <a:latin typeface="Calibri"/>
                <a:cs typeface="Calibri"/>
              </a:rPr>
              <a:t>scale</a:t>
            </a:r>
            <a:r>
              <a:rPr sz="3063" spc="7" dirty="0">
                <a:latin typeface="Calibri"/>
                <a:cs typeface="Calibri"/>
              </a:rPr>
              <a:t> </a:t>
            </a:r>
            <a:r>
              <a:rPr sz="3063" spc="-27" dirty="0">
                <a:latin typeface="Calibri"/>
                <a:cs typeface="Calibri"/>
              </a:rPr>
              <a:t>for</a:t>
            </a:r>
            <a:r>
              <a:rPr sz="3063" spc="-13" dirty="0">
                <a:latin typeface="Calibri"/>
                <a:cs typeface="Calibri"/>
              </a:rPr>
              <a:t> </a:t>
            </a:r>
            <a:r>
              <a:rPr sz="3063" spc="-20" dirty="0">
                <a:latin typeface="Calibri"/>
                <a:cs typeface="Calibri"/>
              </a:rPr>
              <a:t>large</a:t>
            </a:r>
            <a:r>
              <a:rPr sz="3063" spc="20" dirty="0">
                <a:latin typeface="Calibri"/>
                <a:cs typeface="Calibri"/>
              </a:rPr>
              <a:t> </a:t>
            </a:r>
            <a:r>
              <a:rPr sz="3063" spc="-13" dirty="0">
                <a:latin typeface="Calibri"/>
                <a:cs typeface="Calibri"/>
              </a:rPr>
              <a:t>providers</a:t>
            </a:r>
            <a:r>
              <a:rPr sz="3063" spc="-27" dirty="0">
                <a:latin typeface="Calibri"/>
                <a:cs typeface="Calibri"/>
              </a:rPr>
              <a:t> </a:t>
            </a:r>
            <a:r>
              <a:rPr sz="3063" dirty="0">
                <a:latin typeface="Calibri"/>
                <a:cs typeface="Calibri"/>
              </a:rPr>
              <a:t>is</a:t>
            </a:r>
          </a:p>
          <a:p>
            <a:pPr marL="490465">
              <a:lnSpc>
                <a:spcPts val="3309"/>
              </a:lnSpc>
            </a:pPr>
            <a:r>
              <a:rPr sz="3063" spc="-20" dirty="0">
                <a:latin typeface="Calibri"/>
                <a:cs typeface="Calibri"/>
              </a:rPr>
              <a:t>mixed</a:t>
            </a:r>
            <a:endParaRPr sz="3063" dirty="0">
              <a:latin typeface="Calibri"/>
              <a:cs typeface="Calibri"/>
            </a:endParaRPr>
          </a:p>
          <a:p>
            <a:pPr marL="1024057" lvl="1" indent="-382225">
              <a:spcBef>
                <a:spcPts val="27"/>
              </a:spcBef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397" spc="-7" dirty="0">
                <a:latin typeface="Calibri"/>
                <a:cs typeface="Calibri"/>
              </a:rPr>
              <a:t>use </a:t>
            </a:r>
            <a:r>
              <a:rPr sz="2397" dirty="0">
                <a:latin typeface="Calibri"/>
                <a:cs typeface="Calibri"/>
              </a:rPr>
              <a:t>the same </a:t>
            </a:r>
            <a:r>
              <a:rPr sz="2397" spc="-33" dirty="0">
                <a:latin typeface="Calibri"/>
                <a:cs typeface="Calibri"/>
              </a:rPr>
              <a:t>COTS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computers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components</a:t>
            </a:r>
            <a:endParaRPr sz="2397" dirty="0">
              <a:latin typeface="Calibri"/>
              <a:cs typeface="Calibri"/>
            </a:endParaRPr>
          </a:p>
          <a:p>
            <a:pPr marL="1024057" lvl="1" indent="-382225"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397" spc="-13" dirty="0">
                <a:latin typeface="Calibri"/>
                <a:cs typeface="Calibri"/>
              </a:rPr>
              <a:t>Locating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near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cheap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power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supplies</a:t>
            </a:r>
            <a:endParaRPr sz="2397" dirty="0">
              <a:latin typeface="Calibri"/>
              <a:cs typeface="Calibri"/>
            </a:endParaRPr>
          </a:p>
          <a:p>
            <a:pPr marL="1024057" lvl="1" indent="-382225">
              <a:buFont typeface="Microsoft Sans Serif"/>
              <a:buChar char="–"/>
              <a:tabLst>
                <a:tab pos="1024057" algn="l"/>
                <a:tab pos="1024903" algn="l"/>
              </a:tabLst>
            </a:pPr>
            <a:r>
              <a:rPr sz="2397" spc="-13" dirty="0">
                <a:latin typeface="Calibri"/>
                <a:cs typeface="Calibri"/>
              </a:rPr>
              <a:t>Early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entrant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automation</a:t>
            </a:r>
            <a:r>
              <a:rPr sz="2397" spc="-13" dirty="0">
                <a:latin typeface="Calibri"/>
                <a:cs typeface="Calibri"/>
              </a:rPr>
              <a:t> tools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Wingdings"/>
                <a:cs typeface="Wingdings"/>
              </a:rPr>
              <a:t></a:t>
            </a:r>
            <a:r>
              <a:rPr sz="2397" spc="-60" dirty="0">
                <a:latin typeface="Times New Roman"/>
                <a:cs typeface="Times New Roman"/>
              </a:rPr>
              <a:t> </a:t>
            </a:r>
            <a:r>
              <a:rPr sz="2397" spc="-13" dirty="0">
                <a:latin typeface="Calibri"/>
                <a:cs typeface="Calibri"/>
              </a:rPr>
              <a:t>3</a:t>
            </a:r>
            <a:r>
              <a:rPr sz="2397" spc="-20" baseline="25462" dirty="0">
                <a:latin typeface="Calibri"/>
                <a:cs typeface="Calibri"/>
              </a:rPr>
              <a:t>rd</a:t>
            </a:r>
            <a:r>
              <a:rPr sz="2397" spc="260" baseline="25462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parties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33" dirty="0">
                <a:latin typeface="Calibri"/>
                <a:cs typeface="Calibri"/>
              </a:rPr>
              <a:t>take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care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818" y="382395"/>
            <a:ext cx="808296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7" dirty="0">
                <a:solidFill>
                  <a:srgbClr val="C00000"/>
                </a:solidFill>
              </a:rPr>
              <a:t>Value</a:t>
            </a:r>
            <a:r>
              <a:rPr sz="3729" spc="-2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20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Location</a:t>
            </a:r>
            <a:r>
              <a:rPr sz="3729" spc="-7" dirty="0">
                <a:solidFill>
                  <a:srgbClr val="C00000"/>
                </a:solidFill>
              </a:rPr>
              <a:t> Independence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365" y="1346440"/>
            <a:ext cx="10758012" cy="4767288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marR="6765" indent="-456640">
              <a:spcBef>
                <a:spcPts val="133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397" spc="-47" dirty="0">
                <a:latin typeface="Calibri"/>
                <a:cs typeface="Calibri"/>
              </a:rPr>
              <a:t>We</a:t>
            </a:r>
            <a:r>
              <a:rPr sz="2397" dirty="0">
                <a:latin typeface="Calibri"/>
                <a:cs typeface="Calibri"/>
              </a:rPr>
              <a:t> used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go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20" dirty="0">
                <a:latin typeface="Calibri"/>
                <a:cs typeface="Calibri"/>
              </a:rPr>
              <a:t>computers,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but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applications,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services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contents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now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come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 </a:t>
            </a:r>
            <a:r>
              <a:rPr sz="2397" spc="-7" dirty="0">
                <a:latin typeface="Calibri"/>
                <a:cs typeface="Calibri"/>
              </a:rPr>
              <a:t>us!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13" dirty="0">
                <a:latin typeface="Calibri"/>
                <a:cs typeface="Calibri"/>
              </a:rPr>
              <a:t>Through networks: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Wired,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wireless, </a:t>
            </a:r>
            <a:r>
              <a:rPr sz="2397" spc="-13" dirty="0">
                <a:latin typeface="Calibri"/>
                <a:cs typeface="Calibri"/>
              </a:rPr>
              <a:t>satellite,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etc.</a:t>
            </a:r>
            <a:endParaRPr sz="2397" dirty="0">
              <a:latin typeface="Calibri"/>
              <a:cs typeface="Calibri"/>
            </a:endParaRPr>
          </a:p>
          <a:p>
            <a:pPr marL="473553" indent="-456640">
              <a:spcBef>
                <a:spcPts val="573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397" dirty="0">
                <a:latin typeface="Calibri"/>
                <a:cs typeface="Calibri"/>
              </a:rPr>
              <a:t>But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what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about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latency?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Human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response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latency: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10s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100s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milliseconds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13" dirty="0">
                <a:latin typeface="Calibri"/>
                <a:cs typeface="Calibri"/>
              </a:rPr>
              <a:t>Latency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 </a:t>
            </a:r>
            <a:r>
              <a:rPr sz="2397" spc="-20" dirty="0">
                <a:latin typeface="Calibri"/>
                <a:cs typeface="Calibri"/>
              </a:rPr>
              <a:t>correlated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with:</a:t>
            </a:r>
            <a:endParaRPr sz="2397" dirty="0">
              <a:latin typeface="Calibri"/>
              <a:cs typeface="Calibri"/>
            </a:endParaRPr>
          </a:p>
          <a:p>
            <a:pPr marL="1539046" lvl="2" indent="-305272">
              <a:spcBef>
                <a:spcPts val="578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b="1" spc="-7" dirty="0">
                <a:latin typeface="Calibri"/>
                <a:cs typeface="Calibri"/>
              </a:rPr>
              <a:t>Distance</a:t>
            </a:r>
            <a:r>
              <a:rPr sz="2397" b="1" spc="-60" dirty="0">
                <a:latin typeface="Calibri"/>
                <a:cs typeface="Calibri"/>
              </a:rPr>
              <a:t> </a:t>
            </a:r>
            <a:r>
              <a:rPr sz="2397" b="1" spc="-7" dirty="0">
                <a:latin typeface="Calibri"/>
                <a:cs typeface="Calibri"/>
              </a:rPr>
              <a:t>(Strongly)</a:t>
            </a:r>
            <a:endParaRPr sz="2397" dirty="0">
              <a:latin typeface="Calibri"/>
              <a:cs typeface="Calibri"/>
            </a:endParaRPr>
          </a:p>
          <a:p>
            <a:pPr marL="1539046" lvl="2" indent="-305272">
              <a:spcBef>
                <a:spcPts val="57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spc="-20" dirty="0">
                <a:latin typeface="Calibri"/>
                <a:cs typeface="Calibri"/>
              </a:rPr>
              <a:t>Routing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algorithms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 </a:t>
            </a:r>
            <a:r>
              <a:rPr sz="2397" spc="-20" dirty="0">
                <a:latin typeface="Calibri"/>
                <a:cs typeface="Calibri"/>
              </a:rPr>
              <a:t>routers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switches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(second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order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effects)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Speed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light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fiber: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only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124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miles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millisecond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60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dirty="0">
                <a:latin typeface="Calibri"/>
                <a:cs typeface="Calibri"/>
              </a:rPr>
              <a:t>If the </a:t>
            </a:r>
            <a:r>
              <a:rPr sz="2397" spc="-7" dirty="0">
                <a:latin typeface="Calibri"/>
                <a:cs typeface="Calibri"/>
              </a:rPr>
              <a:t>Google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word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suggestion</a:t>
            </a:r>
            <a:r>
              <a:rPr sz="2397" spc="-13" dirty="0">
                <a:latin typeface="Calibri"/>
                <a:cs typeface="Calibri"/>
              </a:rPr>
              <a:t> took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2 </a:t>
            </a:r>
            <a:r>
              <a:rPr sz="2397" spc="-13" dirty="0">
                <a:latin typeface="Calibri"/>
                <a:cs typeface="Calibri"/>
              </a:rPr>
              <a:t>seconds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dirty="0">
                <a:latin typeface="Wingdings"/>
                <a:cs typeface="Wingdings"/>
              </a:rPr>
              <a:t></a:t>
            </a: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13" dirty="0">
                <a:latin typeface="Calibri"/>
                <a:cs typeface="Calibri"/>
              </a:rPr>
              <a:t>VOIP</a:t>
            </a:r>
            <a:r>
              <a:rPr sz="2397" spc="-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with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latency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200ms </a:t>
            </a:r>
            <a:r>
              <a:rPr sz="2397" spc="-7" dirty="0">
                <a:latin typeface="Calibri"/>
                <a:cs typeface="Calibri"/>
              </a:rPr>
              <a:t>or</a:t>
            </a:r>
            <a:r>
              <a:rPr sz="2397" spc="-13" dirty="0">
                <a:latin typeface="Calibri"/>
                <a:cs typeface="Calibri"/>
              </a:rPr>
              <a:t> more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Wingdings"/>
                <a:cs typeface="Wingdings"/>
              </a:rPr>
              <a:t>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818" y="440540"/>
            <a:ext cx="6326103" cy="1163974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2410044" marR="6765" indent="-2393977">
              <a:lnSpc>
                <a:spcPct val="100000"/>
              </a:lnSpc>
              <a:spcBef>
                <a:spcPts val="127"/>
              </a:spcBef>
            </a:pPr>
            <a:r>
              <a:rPr sz="3729" spc="-47" dirty="0">
                <a:solidFill>
                  <a:srgbClr val="C00000"/>
                </a:solidFill>
              </a:rPr>
              <a:t>Value</a:t>
            </a:r>
            <a:r>
              <a:rPr sz="3729" spc="-7" dirty="0">
                <a:solidFill>
                  <a:srgbClr val="C00000"/>
                </a:solidFill>
              </a:rPr>
              <a:t> of </a:t>
            </a:r>
            <a:r>
              <a:rPr sz="3729" spc="-13" dirty="0">
                <a:solidFill>
                  <a:srgbClr val="C00000"/>
                </a:solidFill>
              </a:rPr>
              <a:t>Location </a:t>
            </a:r>
            <a:r>
              <a:rPr sz="3729" spc="-7" dirty="0">
                <a:solidFill>
                  <a:srgbClr val="C00000"/>
                </a:solidFill>
              </a:rPr>
              <a:t>Independence </a:t>
            </a:r>
            <a:r>
              <a:rPr sz="3729" spc="-819" dirty="0">
                <a:solidFill>
                  <a:srgbClr val="C00000"/>
                </a:solidFill>
              </a:rPr>
              <a:t> </a:t>
            </a:r>
            <a:r>
              <a:rPr sz="3729" spc="-27" dirty="0">
                <a:solidFill>
                  <a:srgbClr val="C00000"/>
                </a:solidFill>
              </a:rPr>
              <a:t>Contd…</a:t>
            </a:r>
            <a:endParaRPr sz="3729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222" y="6432415"/>
            <a:ext cx="81179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13">
              <a:lnSpc>
                <a:spcPts val="1651"/>
              </a:lnSpc>
            </a:pPr>
            <a:r>
              <a:rPr sz="1598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598" spc="7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598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598" spc="7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598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598" spc="7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598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59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747" y="2022391"/>
            <a:ext cx="10461197" cy="2189467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marR="462559" indent="-456640">
              <a:spcBef>
                <a:spcPts val="133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3196" spc="-7" dirty="0">
                <a:latin typeface="Calibri"/>
                <a:cs typeface="Calibri"/>
              </a:rPr>
              <a:t>Supporting </a:t>
            </a:r>
            <a:r>
              <a:rPr sz="3196" dirty="0">
                <a:latin typeface="Calibri"/>
                <a:cs typeface="Calibri"/>
              </a:rPr>
              <a:t>a </a:t>
            </a:r>
            <a:r>
              <a:rPr sz="3196" spc="-7" dirty="0">
                <a:latin typeface="Calibri"/>
                <a:cs typeface="Calibri"/>
              </a:rPr>
              <a:t>global user base </a:t>
            </a:r>
            <a:r>
              <a:rPr sz="3196" spc="-13" dirty="0">
                <a:latin typeface="Calibri"/>
                <a:cs typeface="Calibri"/>
              </a:rPr>
              <a:t>requires </a:t>
            </a:r>
            <a:r>
              <a:rPr sz="3196" dirty="0">
                <a:latin typeface="Calibri"/>
                <a:cs typeface="Calibri"/>
              </a:rPr>
              <a:t>a </a:t>
            </a:r>
            <a:r>
              <a:rPr sz="3196" spc="-13" dirty="0">
                <a:latin typeface="Calibri"/>
                <a:cs typeface="Calibri"/>
              </a:rPr>
              <a:t>dispersed </a:t>
            </a:r>
            <a:r>
              <a:rPr sz="3196" dirty="0">
                <a:latin typeface="Calibri"/>
                <a:cs typeface="Calibri"/>
              </a:rPr>
              <a:t>service </a:t>
            </a:r>
            <a:r>
              <a:rPr sz="3196" spc="-706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architecture</a:t>
            </a:r>
            <a:endParaRPr sz="3196">
              <a:latin typeface="Calibri"/>
              <a:cs typeface="Calibri"/>
            </a:endParaRPr>
          </a:p>
          <a:p>
            <a:pPr marL="1007145" lvl="1" indent="-382225">
              <a:spcBef>
                <a:spcPts val="766"/>
              </a:spcBef>
              <a:buFont typeface="Microsoft Sans Serif"/>
              <a:buChar char="–"/>
              <a:tabLst>
                <a:tab pos="1007990" algn="l"/>
              </a:tabLst>
            </a:pPr>
            <a:r>
              <a:rPr sz="3196" spc="-13" dirty="0">
                <a:latin typeface="Calibri"/>
                <a:cs typeface="Calibri"/>
              </a:rPr>
              <a:t>Coordination,</a:t>
            </a:r>
            <a:r>
              <a:rPr sz="3196" spc="13" dirty="0">
                <a:latin typeface="Calibri"/>
                <a:cs typeface="Calibri"/>
              </a:rPr>
              <a:t> </a:t>
            </a:r>
            <a:r>
              <a:rPr sz="3196" spc="-33" dirty="0">
                <a:latin typeface="Calibri"/>
                <a:cs typeface="Calibri"/>
              </a:rPr>
              <a:t>consistency,</a:t>
            </a:r>
            <a:r>
              <a:rPr sz="3196" dirty="0">
                <a:latin typeface="Calibri"/>
                <a:cs typeface="Calibri"/>
              </a:rPr>
              <a:t> </a:t>
            </a:r>
            <a:r>
              <a:rPr sz="3196" spc="-27" dirty="0">
                <a:latin typeface="Calibri"/>
                <a:cs typeface="Calibri"/>
              </a:rPr>
              <a:t>availability,</a:t>
            </a:r>
            <a:r>
              <a:rPr sz="3196" spc="-7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partition-tolerance</a:t>
            </a:r>
            <a:endParaRPr sz="3196">
              <a:latin typeface="Calibri"/>
              <a:cs typeface="Calibri"/>
            </a:endParaRPr>
          </a:p>
          <a:p>
            <a:pPr marL="1007145" lvl="1" indent="-382225">
              <a:spcBef>
                <a:spcPts val="772"/>
              </a:spcBef>
              <a:buFont typeface="Microsoft Sans Serif"/>
              <a:buChar char="–"/>
              <a:tabLst>
                <a:tab pos="1007990" algn="l"/>
              </a:tabLst>
            </a:pPr>
            <a:r>
              <a:rPr sz="3196" b="1" spc="-20" dirty="0">
                <a:latin typeface="Calibri"/>
                <a:cs typeface="Calibri"/>
              </a:rPr>
              <a:t>Investment</a:t>
            </a:r>
            <a:r>
              <a:rPr sz="3196" b="1" spc="-13" dirty="0">
                <a:latin typeface="Calibri"/>
                <a:cs typeface="Calibri"/>
              </a:rPr>
              <a:t> </a:t>
            </a:r>
            <a:r>
              <a:rPr sz="3196" b="1" spc="-7" dirty="0">
                <a:latin typeface="Calibri"/>
                <a:cs typeface="Calibri"/>
              </a:rPr>
              <a:t>implications</a:t>
            </a:r>
            <a:endParaRPr sz="319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85" y="371564"/>
            <a:ext cx="5479635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7" dirty="0">
                <a:solidFill>
                  <a:srgbClr val="C00000"/>
                </a:solidFill>
              </a:rPr>
              <a:t>Value</a:t>
            </a:r>
            <a:r>
              <a:rPr sz="3729" spc="-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Utility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Pricing</a:t>
            </a:r>
            <a:endParaRPr sz="3729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172" y="1244672"/>
            <a:ext cx="9833746" cy="3504095"/>
          </a:xfrm>
          <a:prstGeom prst="rect">
            <a:avLst/>
          </a:prstGeom>
        </p:spPr>
        <p:txBody>
          <a:bodyPr vert="horz" wrap="square" lIns="0" tIns="90482" rIns="0" bIns="0" rtlCol="0">
            <a:spAutoFit/>
          </a:bodyPr>
          <a:lstStyle/>
          <a:p>
            <a:pPr marL="473553" indent="-457486">
              <a:spcBef>
                <a:spcPts val="71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dirty="0">
                <a:latin typeface="Calibri"/>
                <a:cs typeface="Calibri"/>
              </a:rPr>
              <a:t>As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mentioned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before,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economy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scale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might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not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very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effective</a:t>
            </a:r>
            <a:endParaRPr sz="2397" dirty="0">
              <a:latin typeface="Calibri"/>
              <a:cs typeface="Calibri"/>
            </a:endParaRPr>
          </a:p>
          <a:p>
            <a:pPr marL="473553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dirty="0">
                <a:latin typeface="Calibri"/>
                <a:cs typeface="Calibri"/>
              </a:rPr>
              <a:t>But </a:t>
            </a:r>
            <a:r>
              <a:rPr sz="2397" spc="-7" dirty="0">
                <a:latin typeface="Calibri"/>
                <a:cs typeface="Calibri"/>
              </a:rPr>
              <a:t>cloud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services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don’t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need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be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cheaper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economical!</a:t>
            </a:r>
            <a:endParaRPr sz="2397" dirty="0">
              <a:latin typeface="Calibri"/>
              <a:cs typeface="Calibri"/>
            </a:endParaRPr>
          </a:p>
          <a:p>
            <a:pPr marL="473553" indent="-457486">
              <a:spcBef>
                <a:spcPts val="57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spc="-7" dirty="0">
                <a:latin typeface="Calibri"/>
                <a:cs typeface="Calibri"/>
              </a:rPr>
              <a:t>Consider</a:t>
            </a:r>
            <a:r>
              <a:rPr sz="2397" spc="-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4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car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dirty="0">
                <a:latin typeface="Calibri"/>
                <a:cs typeface="Calibri"/>
              </a:rPr>
              <a:t>Buy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 </a:t>
            </a:r>
            <a:r>
              <a:rPr sz="2397" dirty="0">
                <a:latin typeface="Calibri"/>
                <a:cs typeface="Calibri"/>
              </a:rPr>
              <a:t>lease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 </a:t>
            </a:r>
            <a:r>
              <a:rPr sz="2397" dirty="0">
                <a:latin typeface="Calibri"/>
                <a:cs typeface="Calibri"/>
              </a:rPr>
              <a:t>INR </a:t>
            </a:r>
            <a:r>
              <a:rPr sz="2397" spc="-7" dirty="0">
                <a:latin typeface="Calibri"/>
                <a:cs typeface="Calibri"/>
              </a:rPr>
              <a:t>10,000/-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per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day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spcBef>
                <a:spcPts val="5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20" dirty="0">
                <a:latin typeface="Calibri"/>
                <a:cs typeface="Calibri"/>
              </a:rPr>
              <a:t>Rent</a:t>
            </a:r>
            <a:r>
              <a:rPr sz="2397" dirty="0">
                <a:latin typeface="Calibri"/>
                <a:cs typeface="Calibri"/>
              </a:rPr>
              <a:t> a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car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INR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45,000/-</a:t>
            </a:r>
            <a:r>
              <a:rPr sz="2397" spc="4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day</a:t>
            </a:r>
            <a:endParaRPr sz="2397" dirty="0">
              <a:latin typeface="Calibri"/>
              <a:cs typeface="Calibri"/>
            </a:endParaRPr>
          </a:p>
          <a:p>
            <a:pPr marL="1007145" marR="6765" lvl="1" indent="-382225">
              <a:spcBef>
                <a:spcPts val="57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dirty="0">
                <a:latin typeface="Calibri"/>
                <a:cs typeface="Calibri"/>
              </a:rPr>
              <a:t>If </a:t>
            </a:r>
            <a:r>
              <a:rPr sz="2397" spc="-13" dirty="0">
                <a:latin typeface="Calibri"/>
                <a:cs typeface="Calibri"/>
              </a:rPr>
              <a:t>you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need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car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2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days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trip,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buying </a:t>
            </a:r>
            <a:r>
              <a:rPr sz="2397" spc="-13" dirty="0">
                <a:latin typeface="Calibri"/>
                <a:cs typeface="Calibri"/>
              </a:rPr>
              <a:t>would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much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more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costly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than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renting</a:t>
            </a:r>
            <a:endParaRPr sz="2397" dirty="0">
              <a:latin typeface="Calibri"/>
              <a:cs typeface="Calibri"/>
            </a:endParaRPr>
          </a:p>
          <a:p>
            <a:pPr marL="1539046" lvl="2" indent="-305272">
              <a:spcBef>
                <a:spcPts val="578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b="1" dirty="0">
                <a:latin typeface="Calibri"/>
                <a:cs typeface="Calibri"/>
              </a:rPr>
              <a:t>It</a:t>
            </a:r>
            <a:r>
              <a:rPr sz="2397" b="1" spc="-20" dirty="0">
                <a:latin typeface="Calibri"/>
                <a:cs typeface="Calibri"/>
              </a:rPr>
              <a:t> </a:t>
            </a:r>
            <a:r>
              <a:rPr sz="2397" b="1" dirty="0">
                <a:latin typeface="Calibri"/>
                <a:cs typeface="Calibri"/>
              </a:rPr>
              <a:t>depends</a:t>
            </a:r>
            <a:r>
              <a:rPr sz="2397" b="1" spc="-33" dirty="0">
                <a:latin typeface="Calibri"/>
                <a:cs typeface="Calibri"/>
              </a:rPr>
              <a:t> </a:t>
            </a:r>
            <a:r>
              <a:rPr sz="2397" b="1" dirty="0">
                <a:latin typeface="Calibri"/>
                <a:cs typeface="Calibri"/>
              </a:rPr>
              <a:t>on</a:t>
            </a:r>
            <a:r>
              <a:rPr sz="2397" b="1" spc="-67" dirty="0">
                <a:latin typeface="Calibri"/>
                <a:cs typeface="Calibri"/>
              </a:rPr>
              <a:t> </a:t>
            </a:r>
            <a:r>
              <a:rPr sz="2397" b="1" dirty="0">
                <a:latin typeface="Calibri"/>
                <a:cs typeface="Calibri"/>
              </a:rPr>
              <a:t>the</a:t>
            </a:r>
            <a:r>
              <a:rPr sz="2397" b="1" spc="-20" dirty="0">
                <a:latin typeface="Calibri"/>
                <a:cs typeface="Calibri"/>
              </a:rPr>
              <a:t> </a:t>
            </a:r>
            <a:r>
              <a:rPr sz="2397" b="1" spc="-7" dirty="0">
                <a:latin typeface="Calibri"/>
                <a:cs typeface="Calibri"/>
              </a:rPr>
              <a:t>demand</a:t>
            </a:r>
            <a:endParaRPr sz="239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207" y="445649"/>
            <a:ext cx="442598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Utility</a:t>
            </a:r>
            <a:r>
              <a:rPr sz="3729" spc="13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Pricing</a:t>
            </a:r>
            <a:r>
              <a:rPr sz="3729" spc="-7" dirty="0">
                <a:solidFill>
                  <a:srgbClr val="C00000"/>
                </a:solidFill>
              </a:rPr>
              <a:t> in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Detail</a:t>
            </a:r>
            <a:endParaRPr sz="3729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7719" y="1627098"/>
          <a:ext cx="5276686" cy="3911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5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D(t)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4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demand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resources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0&lt;t&lt;T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4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(D(t))</a:t>
                      </a:r>
                      <a:r>
                        <a:rPr sz="2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Peak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Demand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59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Avg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(D(t))</a:t>
                      </a:r>
                      <a:r>
                        <a:rPr sz="2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Demand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(owned)</a:t>
                      </a:r>
                      <a:r>
                        <a:rPr sz="2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unit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cost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100" i="1" spc="-15" dirty="0">
                          <a:latin typeface="Calibri"/>
                          <a:cs typeface="Calibri"/>
                        </a:rPr>
                        <a:t>[B</a:t>
                      </a:r>
                      <a:r>
                        <a:rPr sz="2100" i="1" spc="-22" baseline="-21164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100" i="1" spc="172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3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5" dirty="0">
                          <a:latin typeface="Calibri"/>
                          <a:cs typeface="Calibri"/>
                        </a:rPr>
                        <a:t>Baseline</a:t>
                      </a:r>
                      <a:r>
                        <a:rPr sz="2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Cost]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7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cost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100" i="1" dirty="0">
                          <a:latin typeface="Calibri"/>
                          <a:cs typeface="Calibri"/>
                        </a:rPr>
                        <a:t>[C</a:t>
                      </a:r>
                      <a:r>
                        <a:rPr sz="2100" i="1" baseline="-21164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100" i="1" spc="172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3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2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Cost]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8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(=C/B)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9525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Utility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Premium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100" i="1" spc="-10" dirty="0">
                          <a:latin typeface="Calibri"/>
                          <a:cs typeface="Calibri"/>
                        </a:rPr>
                        <a:t>[For</a:t>
                      </a:r>
                      <a:r>
                        <a:rPr sz="2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rental car</a:t>
                      </a:r>
                      <a:r>
                        <a:rPr sz="2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i="1" spc="-15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2100" i="1" spc="-10" dirty="0">
                          <a:latin typeface="Calibri"/>
                          <a:cs typeface="Calibri"/>
                        </a:rPr>
                        <a:t> U=4.5]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414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83222" y="1504465"/>
            <a:ext cx="144601" cy="289410"/>
          </a:xfrm>
          <a:prstGeom prst="rect">
            <a:avLst/>
          </a:prstGeom>
        </p:spPr>
        <p:txBody>
          <a:bodyPr vert="horz" wrap="square" lIns="0" tIns="22832" rIns="0" bIns="0" rtlCol="0">
            <a:spAutoFit/>
          </a:bodyPr>
          <a:lstStyle/>
          <a:p>
            <a:pPr marL="16913">
              <a:spcBef>
                <a:spcPts val="180"/>
              </a:spcBef>
            </a:pPr>
            <a:r>
              <a:rPr sz="1731" spc="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731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68721" y="1409822"/>
            <a:ext cx="363618" cy="314572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611" y="0"/>
                </a:moveTo>
                <a:lnTo>
                  <a:pt x="194182" y="9525"/>
                </a:lnTo>
                <a:lnTo>
                  <a:pt x="207823" y="15501"/>
                </a:lnTo>
                <a:lnTo>
                  <a:pt x="219583" y="23717"/>
                </a:lnTo>
                <a:lnTo>
                  <a:pt x="243437" y="61652"/>
                </a:lnTo>
                <a:lnTo>
                  <a:pt x="251205" y="116712"/>
                </a:lnTo>
                <a:lnTo>
                  <a:pt x="250344" y="137477"/>
                </a:lnTo>
                <a:lnTo>
                  <a:pt x="237235" y="188340"/>
                </a:lnTo>
                <a:lnTo>
                  <a:pt x="208018" y="220255"/>
                </a:lnTo>
                <a:lnTo>
                  <a:pt x="194564" y="226187"/>
                </a:lnTo>
                <a:lnTo>
                  <a:pt x="197611" y="235712"/>
                </a:lnTo>
                <a:lnTo>
                  <a:pt x="242599" y="208994"/>
                </a:lnTo>
                <a:lnTo>
                  <a:pt x="267938" y="159607"/>
                </a:lnTo>
                <a:lnTo>
                  <a:pt x="272796" y="117982"/>
                </a:lnTo>
                <a:lnTo>
                  <a:pt x="271579" y="96335"/>
                </a:lnTo>
                <a:lnTo>
                  <a:pt x="261812" y="57993"/>
                </a:lnTo>
                <a:lnTo>
                  <a:pt x="229616" y="15112"/>
                </a:lnTo>
                <a:lnTo>
                  <a:pt x="214661" y="6163"/>
                </a:lnTo>
                <a:lnTo>
                  <a:pt x="197611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8" name="object 8"/>
          <p:cNvSpPr txBox="1"/>
          <p:nvPr/>
        </p:nvSpPr>
        <p:spPr>
          <a:xfrm>
            <a:off x="6066741" y="1195981"/>
            <a:ext cx="5810273" cy="565621"/>
          </a:xfrm>
          <a:prstGeom prst="rect">
            <a:avLst/>
          </a:prstGeom>
        </p:spPr>
        <p:txBody>
          <a:bodyPr vert="horz" wrap="square" lIns="0" tIns="19448" rIns="0" bIns="0" rtlCol="0">
            <a:spAutoFit/>
          </a:bodyPr>
          <a:lstStyle/>
          <a:p>
            <a:pPr marL="784744">
              <a:lnSpc>
                <a:spcPts val="1658"/>
              </a:lnSpc>
              <a:spcBef>
                <a:spcPts val="152"/>
              </a:spcBef>
            </a:pPr>
            <a:r>
              <a:rPr sz="1931" spc="47" dirty="0">
                <a:solidFill>
                  <a:srgbClr val="C00000"/>
                </a:solidFill>
                <a:latin typeface="Cambria Math"/>
                <a:cs typeface="Cambria Math"/>
              </a:rPr>
              <a:t>𝑇</a:t>
            </a:r>
            <a:endParaRPr sz="1931">
              <a:latin typeface="Cambria Math"/>
              <a:cs typeface="Cambria Math"/>
            </a:endParaRPr>
          </a:p>
          <a:p>
            <a:pPr marL="50738">
              <a:lnSpc>
                <a:spcPts val="2537"/>
              </a:lnSpc>
            </a:pPr>
            <a:r>
              <a:rPr sz="3995" baseline="2777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995" spc="400" baseline="277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3995" spc="-29" baseline="277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spc="-246" dirty="0">
                <a:solidFill>
                  <a:srgbClr val="C00000"/>
                </a:solidFill>
                <a:latin typeface="Cambria Math"/>
                <a:cs typeface="Cambria Math"/>
              </a:rPr>
              <a:t>∫</a:t>
            </a:r>
            <a:r>
              <a:rPr sz="2896" spc="-369" baseline="-26819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896" spc="59" baseline="-26819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96" spc="80" baseline="-26819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𝑈</a:t>
            </a:r>
            <a:r>
              <a:rPr sz="3995" spc="928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3995" spc="-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𝐵</a:t>
            </a:r>
            <a:r>
              <a:rPr sz="3995" spc="8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3995" spc="-2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𝐷</a:t>
            </a:r>
            <a:r>
              <a:rPr sz="3995" spc="888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𝑡</a:t>
            </a:r>
            <a:r>
              <a:rPr sz="3995" spc="868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𝑑𝑡</a:t>
            </a:r>
            <a:r>
              <a:rPr sz="3995" spc="30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3995" spc="20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r>
              <a:rPr sz="3995" spc="2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⨯ 𝑈</a:t>
            </a:r>
            <a:r>
              <a:rPr sz="3995" spc="6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3995" spc="-9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995" spc="-29" baseline="277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3995" spc="20" baseline="2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995" baseline="277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3995" baseline="277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0996" y="1806065"/>
            <a:ext cx="5156606" cy="2594632"/>
          </a:xfrm>
          <a:prstGeom prst="rect">
            <a:avLst/>
          </a:prstGeom>
        </p:spPr>
        <p:txBody>
          <a:bodyPr vert="horz" wrap="square" lIns="0" tIns="128535" rIns="0" bIns="0" rtlCol="0">
            <a:spAutoFit/>
          </a:bodyPr>
          <a:lstStyle/>
          <a:p>
            <a:pPr marL="203797">
              <a:spcBef>
                <a:spcPts val="1012"/>
              </a:spcBef>
            </a:pPr>
            <a:r>
              <a:rPr sz="2663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597" spc="-29" baseline="-2136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63" spc="-2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63" spc="-1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2663" spc="54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63" spc="-2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663">
              <a:latin typeface="Calibri"/>
              <a:cs typeface="Calibri"/>
            </a:endParaRPr>
          </a:p>
          <a:p>
            <a:pPr marL="856623" indent="-382225">
              <a:spcBef>
                <a:spcPts val="786"/>
              </a:spcBef>
              <a:buFont typeface="Wingdings"/>
              <a:buChar char=""/>
              <a:tabLst>
                <a:tab pos="856623" algn="l"/>
                <a:tab pos="857468" algn="l"/>
              </a:tabLst>
            </a:pPr>
            <a:r>
              <a:rPr sz="2397" spc="-7" dirty="0">
                <a:latin typeface="Calibri"/>
                <a:cs typeface="Calibri"/>
              </a:rPr>
              <a:t>Because</a:t>
            </a:r>
            <a:r>
              <a:rPr sz="2397" spc="-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 </a:t>
            </a:r>
            <a:r>
              <a:rPr sz="2397" spc="-7" dirty="0">
                <a:latin typeface="Calibri"/>
                <a:cs typeface="Calibri"/>
              </a:rPr>
              <a:t>baseline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should</a:t>
            </a:r>
            <a:endParaRPr sz="2397">
              <a:latin typeface="Calibri"/>
              <a:cs typeface="Calibri"/>
            </a:endParaRPr>
          </a:p>
          <a:p>
            <a:pPr marL="856623">
              <a:spcBef>
                <a:spcPts val="7"/>
              </a:spcBef>
            </a:pPr>
            <a:r>
              <a:rPr sz="2397" spc="-7" dirty="0">
                <a:latin typeface="Calibri"/>
                <a:cs typeface="Calibri"/>
              </a:rPr>
              <a:t>handle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peak</a:t>
            </a:r>
            <a:r>
              <a:rPr sz="2397" spc="-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demand</a:t>
            </a:r>
            <a:endParaRPr sz="2397">
              <a:latin typeface="Calibri"/>
              <a:cs typeface="Calibri"/>
            </a:endParaRPr>
          </a:p>
          <a:p>
            <a:pPr marL="203797">
              <a:spcBef>
                <a:spcPts val="1298"/>
              </a:spcBef>
            </a:pPr>
            <a:r>
              <a:rPr sz="2397" spc="-7" dirty="0">
                <a:latin typeface="Calibri"/>
                <a:cs typeface="Calibri"/>
              </a:rPr>
              <a:t>When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cloud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cheaper</a:t>
            </a:r>
            <a:r>
              <a:rPr sz="2397" dirty="0">
                <a:latin typeface="Calibri"/>
                <a:cs typeface="Calibri"/>
              </a:rPr>
              <a:t> than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owning?</a:t>
            </a:r>
            <a:endParaRPr sz="2397">
              <a:latin typeface="Calibri"/>
              <a:cs typeface="Calibri"/>
            </a:endParaRPr>
          </a:p>
          <a:p>
            <a:pPr marL="84563">
              <a:spcBef>
                <a:spcPts val="2144"/>
              </a:spcBef>
              <a:tabLst>
                <a:tab pos="1363153" algn="l"/>
              </a:tabLst>
            </a:pPr>
            <a:r>
              <a:rPr sz="2663" spc="7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597" spc="9" baseline="-2136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63" spc="7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2663" spc="-1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spc="-27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597" spc="-40" baseline="-21367" dirty="0">
                <a:solidFill>
                  <a:srgbClr val="C00000"/>
                </a:solidFill>
                <a:latin typeface="Calibri"/>
                <a:cs typeface="Calibri"/>
              </a:rPr>
              <a:t>T	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2663" spc="56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63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2663" spc="559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B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2663" spc="-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63" spc="-1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2663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63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63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mbria Math"/>
                <a:cs typeface="Cambria Math"/>
              </a:rPr>
              <a:t>⨯</a:t>
            </a:r>
            <a:r>
              <a:rPr sz="2663" spc="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66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1772" y="4340750"/>
            <a:ext cx="734000" cy="554573"/>
          </a:xfrm>
          <a:prstGeom prst="rect">
            <a:avLst/>
          </a:prstGeom>
        </p:spPr>
        <p:txBody>
          <a:bodyPr vert="horz" wrap="square" lIns="0" tIns="18604" rIns="0" bIns="0" rtlCol="0">
            <a:spAutoFit/>
          </a:bodyPr>
          <a:lstStyle/>
          <a:p>
            <a:pPr marR="6765" algn="r">
              <a:lnSpc>
                <a:spcPts val="1578"/>
              </a:lnSpc>
              <a:spcBef>
                <a:spcPts val="146"/>
              </a:spcBef>
            </a:pPr>
            <a:r>
              <a:rPr sz="1931" spc="60" dirty="0">
                <a:solidFill>
                  <a:srgbClr val="C00000"/>
                </a:solidFill>
                <a:latin typeface="Cambria Math"/>
                <a:cs typeface="Cambria Math"/>
              </a:rPr>
              <a:t>𝑃</a:t>
            </a:r>
            <a:endParaRPr sz="1931">
              <a:latin typeface="Cambria Math"/>
              <a:cs typeface="Cambria Math"/>
            </a:endParaRPr>
          </a:p>
          <a:p>
            <a:pPr marL="16913">
              <a:lnSpc>
                <a:spcPts val="2457"/>
              </a:lnSpc>
            </a:pP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63" spc="-5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63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endParaRPr sz="266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7177" y="4695235"/>
            <a:ext cx="166588" cy="22832"/>
          </a:xfrm>
          <a:custGeom>
            <a:avLst/>
            <a:gdLst/>
            <a:ahLst/>
            <a:cxnLst/>
            <a:rect l="l" t="t" r="r" b="b"/>
            <a:pathLst>
              <a:path w="125095" h="17145">
                <a:moveTo>
                  <a:pt x="124967" y="0"/>
                </a:moveTo>
                <a:lnTo>
                  <a:pt x="0" y="0"/>
                </a:lnTo>
                <a:lnTo>
                  <a:pt x="0" y="16763"/>
                </a:lnTo>
                <a:lnTo>
                  <a:pt x="124967" y="16763"/>
                </a:lnTo>
                <a:lnTo>
                  <a:pt x="1249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234" y="4203251"/>
            <a:ext cx="202949" cy="13766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3777" y="4675109"/>
            <a:ext cx="202949" cy="1376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612000" y="4710119"/>
            <a:ext cx="5208190" cy="1016900"/>
          </a:xfrm>
          <a:prstGeom prst="rect">
            <a:avLst/>
          </a:prstGeom>
        </p:spPr>
        <p:txBody>
          <a:bodyPr vert="horz" wrap="square" lIns="0" tIns="19449" rIns="0" bIns="0" rtlCol="0">
            <a:spAutoFit/>
          </a:bodyPr>
          <a:lstStyle/>
          <a:p>
            <a:pPr marL="1286202">
              <a:lnSpc>
                <a:spcPts val="2177"/>
              </a:lnSpc>
              <a:spcBef>
                <a:spcPts val="153"/>
              </a:spcBef>
            </a:pPr>
            <a:r>
              <a:rPr sz="1931" spc="67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endParaRPr sz="1931">
              <a:latin typeface="Cambria Math"/>
              <a:cs typeface="Cambria Math"/>
            </a:endParaRPr>
          </a:p>
          <a:p>
            <a:pPr marL="398291" indent="-382225">
              <a:lnSpc>
                <a:spcPts val="2737"/>
              </a:lnSpc>
              <a:buFont typeface="Wingdings"/>
              <a:buChar char=""/>
              <a:tabLst>
                <a:tab pos="398291" algn="l"/>
                <a:tab pos="399137" algn="l"/>
              </a:tabLst>
            </a:pPr>
            <a:r>
              <a:rPr sz="2397" spc="-7" dirty="0">
                <a:latin typeface="Calibri"/>
                <a:cs typeface="Calibri"/>
              </a:rPr>
              <a:t>When utility premium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less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than</a:t>
            </a:r>
            <a:r>
              <a:rPr sz="2397" spc="-20" dirty="0">
                <a:latin typeface="Calibri"/>
                <a:cs typeface="Calibri"/>
              </a:rPr>
              <a:t> ratio</a:t>
            </a:r>
            <a:endParaRPr sz="2397">
              <a:latin typeface="Calibri"/>
              <a:cs typeface="Calibri"/>
            </a:endParaRPr>
          </a:p>
          <a:p>
            <a:pPr marL="398291"/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-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peak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demand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20" dirty="0">
                <a:latin typeface="Calibri"/>
                <a:cs typeface="Calibri"/>
              </a:rPr>
              <a:t> Average</a:t>
            </a:r>
            <a:r>
              <a:rPr sz="2397" spc="-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demand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05" y="511843"/>
            <a:ext cx="5432280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7" dirty="0">
                <a:solidFill>
                  <a:srgbClr val="C00000"/>
                </a:solidFill>
              </a:rPr>
              <a:t>Utility</a:t>
            </a:r>
            <a:r>
              <a:rPr sz="3729" spc="7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Pricing</a:t>
            </a:r>
            <a:r>
              <a:rPr sz="3729" spc="7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in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Real</a:t>
            </a:r>
            <a:r>
              <a:rPr sz="3729" spc="-7" dirty="0">
                <a:solidFill>
                  <a:srgbClr val="C00000"/>
                </a:solidFill>
              </a:rPr>
              <a:t> </a:t>
            </a:r>
            <a:r>
              <a:rPr sz="3729" spc="-33" dirty="0">
                <a:solidFill>
                  <a:srgbClr val="C00000"/>
                </a:solidFill>
              </a:rPr>
              <a:t>World</a:t>
            </a:r>
            <a:endParaRPr sz="3729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368" y="2008354"/>
            <a:ext cx="10477265" cy="4188881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702718" indent="-686651">
              <a:spcBef>
                <a:spcPts val="140"/>
              </a:spcBef>
              <a:buFont typeface="Microsoft Sans Serif"/>
              <a:buChar char="•"/>
              <a:tabLst>
                <a:tab pos="702718" algn="l"/>
                <a:tab pos="703564" algn="l"/>
              </a:tabLst>
            </a:pPr>
            <a:r>
              <a:rPr sz="2663" dirty="0">
                <a:latin typeface="Calibri"/>
                <a:cs typeface="Calibri"/>
              </a:rPr>
              <a:t>In</a:t>
            </a:r>
            <a:r>
              <a:rPr sz="2663" spc="-7" dirty="0">
                <a:latin typeface="Calibri"/>
                <a:cs typeface="Calibri"/>
              </a:rPr>
              <a:t> practice </a:t>
            </a:r>
            <a:r>
              <a:rPr sz="2663" dirty="0">
                <a:latin typeface="Calibri"/>
                <a:cs typeface="Calibri"/>
              </a:rPr>
              <a:t>demands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are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often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highly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spiky</a:t>
            </a:r>
            <a:endParaRPr sz="2663" dirty="0">
              <a:latin typeface="Calibri"/>
              <a:cs typeface="Calibri"/>
            </a:endParaRPr>
          </a:p>
          <a:p>
            <a:pPr marL="1068030" marR="6765" indent="-686651">
              <a:lnSpc>
                <a:spcPct val="80000"/>
              </a:lnSpc>
              <a:spcBef>
                <a:spcPts val="578"/>
              </a:spcBef>
              <a:tabLst>
                <a:tab pos="1068030" algn="l"/>
              </a:tabLst>
            </a:pPr>
            <a:r>
              <a:rPr sz="2397" spc="626" dirty="0">
                <a:latin typeface="Microsoft Sans Serif"/>
                <a:cs typeface="Microsoft Sans Serif"/>
              </a:rPr>
              <a:t>–	</a:t>
            </a:r>
            <a:r>
              <a:rPr sz="2397" spc="-13" dirty="0">
                <a:latin typeface="Calibri"/>
                <a:cs typeface="Calibri"/>
              </a:rPr>
              <a:t>News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stories,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marketing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promotions,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product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launches,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Internet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flash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floods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(Slashdot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effect),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tax</a:t>
            </a:r>
            <a:r>
              <a:rPr sz="2397" spc="-7" dirty="0">
                <a:latin typeface="Calibri"/>
                <a:cs typeface="Calibri"/>
              </a:rPr>
              <a:t> season, Christmas</a:t>
            </a:r>
            <a:r>
              <a:rPr sz="2397" dirty="0">
                <a:latin typeface="Calibri"/>
                <a:cs typeface="Calibri"/>
              </a:rPr>
              <a:t> shopping,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processing</a:t>
            </a:r>
            <a:r>
              <a:rPr sz="2397" dirty="0">
                <a:latin typeface="Calibri"/>
                <a:cs typeface="Calibri"/>
              </a:rPr>
              <a:t> 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drone 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footage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1 </a:t>
            </a:r>
            <a:r>
              <a:rPr sz="2397" spc="-7" dirty="0">
                <a:latin typeface="Calibri"/>
                <a:cs typeface="Calibri"/>
              </a:rPr>
              <a:t>week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border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skirmish,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etc.</a:t>
            </a:r>
            <a:endParaRPr sz="2397" dirty="0">
              <a:latin typeface="Calibri"/>
              <a:cs typeface="Calibri"/>
            </a:endParaRPr>
          </a:p>
          <a:p>
            <a:pPr marL="473553" indent="-457486">
              <a:lnSpc>
                <a:spcPts val="3189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Often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-7" dirty="0">
                <a:latin typeface="Calibri"/>
                <a:cs typeface="Calibri"/>
              </a:rPr>
              <a:t> hybrid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model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is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best</a:t>
            </a:r>
            <a:endParaRPr sz="2663" dirty="0">
              <a:latin typeface="Calibri"/>
              <a:cs typeface="Calibri"/>
            </a:endParaRPr>
          </a:p>
          <a:p>
            <a:pPr marL="1007145" marR="33825" lvl="1" indent="-382225">
              <a:lnSpc>
                <a:spcPct val="80000"/>
              </a:lnSpc>
              <a:spcBef>
                <a:spcPts val="58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67" dirty="0">
                <a:latin typeface="Calibri"/>
                <a:cs typeface="Calibri"/>
              </a:rPr>
              <a:t>You</a:t>
            </a:r>
            <a:r>
              <a:rPr sz="2397" spc="-7" dirty="0">
                <a:latin typeface="Calibri"/>
                <a:cs typeface="Calibri"/>
              </a:rPr>
              <a:t> own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 </a:t>
            </a:r>
            <a:r>
              <a:rPr sz="2397" spc="-7" dirty="0">
                <a:latin typeface="Calibri"/>
                <a:cs typeface="Calibri"/>
              </a:rPr>
              <a:t>car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daily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commute,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rent</a:t>
            </a:r>
            <a:r>
              <a:rPr sz="2397" dirty="0">
                <a:latin typeface="Calibri"/>
                <a:cs typeface="Calibri"/>
              </a:rPr>
              <a:t> 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car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when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traveling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 when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you </a:t>
            </a:r>
            <a:r>
              <a:rPr sz="2397" spc="-519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need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van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move</a:t>
            </a:r>
            <a:endParaRPr sz="2397" dirty="0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27" dirty="0">
                <a:latin typeface="Calibri"/>
                <a:cs typeface="Calibri"/>
              </a:rPr>
              <a:t>Key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factor </a:t>
            </a:r>
            <a:r>
              <a:rPr sz="2397" spc="-7" dirty="0">
                <a:latin typeface="Calibri"/>
                <a:cs typeface="Calibri"/>
              </a:rPr>
              <a:t>is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again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ratio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peak </a:t>
            </a:r>
            <a:r>
              <a:rPr sz="2397" spc="-13" dirty="0">
                <a:latin typeface="Calibri"/>
                <a:cs typeface="Calibri"/>
              </a:rPr>
              <a:t>to </a:t>
            </a:r>
            <a:r>
              <a:rPr sz="2397" spc="-20" dirty="0">
                <a:latin typeface="Calibri"/>
                <a:cs typeface="Calibri"/>
              </a:rPr>
              <a:t>average </a:t>
            </a:r>
            <a:r>
              <a:rPr sz="2397" dirty="0">
                <a:latin typeface="Calibri"/>
                <a:cs typeface="Calibri"/>
              </a:rPr>
              <a:t>demand</a:t>
            </a:r>
          </a:p>
          <a:p>
            <a:pPr marL="1007145" lvl="1" indent="-382225">
              <a:spcBef>
                <a:spcPts val="7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dirty="0">
                <a:latin typeface="Calibri"/>
                <a:cs typeface="Calibri"/>
              </a:rPr>
              <a:t>But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we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should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also </a:t>
            </a:r>
            <a:r>
              <a:rPr sz="2397" spc="-13" dirty="0">
                <a:latin typeface="Calibri"/>
                <a:cs typeface="Calibri"/>
              </a:rPr>
              <a:t>consider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other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costs</a:t>
            </a:r>
            <a:endParaRPr sz="2397" dirty="0">
              <a:latin typeface="Calibri"/>
              <a:cs typeface="Calibri"/>
            </a:endParaRPr>
          </a:p>
          <a:p>
            <a:pPr marL="1539046" lvl="2" indent="-305272">
              <a:spcBef>
                <a:spcPts val="7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131" spc="-13" dirty="0">
                <a:latin typeface="Calibri"/>
                <a:cs typeface="Calibri"/>
              </a:rPr>
              <a:t>Network</a:t>
            </a:r>
            <a:r>
              <a:rPr sz="2131" spc="40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cost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(both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fixed</a:t>
            </a:r>
            <a:r>
              <a:rPr sz="2131" spc="-4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costs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and</a:t>
            </a:r>
            <a:r>
              <a:rPr sz="2131" spc="-20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usage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costs)</a:t>
            </a:r>
            <a:endParaRPr sz="2131" dirty="0">
              <a:latin typeface="Calibri"/>
              <a:cs typeface="Calibri"/>
            </a:endParaRPr>
          </a:p>
          <a:p>
            <a:pPr marL="1539046" lvl="2" indent="-305272"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131" spc="-13" dirty="0">
                <a:latin typeface="Calibri"/>
                <a:cs typeface="Calibri"/>
              </a:rPr>
              <a:t>Interoperability</a:t>
            </a:r>
            <a:r>
              <a:rPr sz="2131" spc="-7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overhead</a:t>
            </a:r>
            <a:endParaRPr sz="2131" dirty="0">
              <a:latin typeface="Calibri"/>
              <a:cs typeface="Calibri"/>
            </a:endParaRPr>
          </a:p>
          <a:p>
            <a:pPr marL="1539046" lvl="2" indent="-305272">
              <a:spcBef>
                <a:spcPts val="7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131" spc="-7" dirty="0">
                <a:latin typeface="Calibri"/>
                <a:cs typeface="Calibri"/>
              </a:rPr>
              <a:t>Consider</a:t>
            </a:r>
            <a:r>
              <a:rPr sz="2131" spc="-20" dirty="0">
                <a:latin typeface="Calibri"/>
                <a:cs typeface="Calibri"/>
              </a:rPr>
              <a:t> Reliability,</a:t>
            </a:r>
            <a:r>
              <a:rPr sz="2131" spc="-7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accessibility</a:t>
            </a:r>
            <a:endParaRPr sz="213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369" y="554127"/>
            <a:ext cx="3831516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366" dirty="0">
                <a:solidFill>
                  <a:srgbClr val="943735"/>
                </a:solidFill>
                <a:latin typeface="Verdana"/>
                <a:cs typeface="Verdana"/>
              </a:rPr>
              <a:t>Web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00" dirty="0">
                <a:solidFill>
                  <a:srgbClr val="943735"/>
                </a:solidFill>
                <a:latin typeface="Verdana"/>
                <a:cs typeface="Verdana"/>
              </a:rPr>
              <a:t>Servic</a:t>
            </a:r>
            <a:r>
              <a:rPr sz="3729" spc="-338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39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9747" y="1141185"/>
            <a:ext cx="10639625" cy="4090393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473553" indent="-456640">
              <a:spcBef>
                <a:spcPts val="140"/>
              </a:spcBef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663" spc="-7" dirty="0">
                <a:latin typeface="Calibri"/>
                <a:cs typeface="Calibri"/>
              </a:rPr>
              <a:t>WS-Agreement</a:t>
            </a:r>
            <a:endParaRPr sz="2663">
              <a:latin typeface="Calibri"/>
              <a:cs typeface="Calibri"/>
            </a:endParaRPr>
          </a:p>
          <a:p>
            <a:pPr marL="1007145" marR="6765" lvl="1" indent="-382225">
              <a:lnSpc>
                <a:spcPct val="80000"/>
              </a:lnSpc>
              <a:spcBef>
                <a:spcPts val="586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XML-based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language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 </a:t>
            </a:r>
            <a:r>
              <a:rPr sz="2397" spc="-20" dirty="0">
                <a:latin typeface="Calibri"/>
                <a:cs typeface="Calibri"/>
              </a:rPr>
              <a:t>protocol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negotiating,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establishing,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managing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service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agreements</a:t>
            </a:r>
            <a:r>
              <a:rPr sz="2397" spc="-13" dirty="0">
                <a:latin typeface="Calibri"/>
                <a:cs typeface="Calibri"/>
              </a:rPr>
              <a:t> at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runtime</a:t>
            </a:r>
            <a:endParaRPr sz="2397">
              <a:latin typeface="Calibri"/>
              <a:cs typeface="Calibri"/>
            </a:endParaRPr>
          </a:p>
          <a:p>
            <a:pPr marL="1076486" lvl="1" indent="-451566">
              <a:buFont typeface="Microsoft Sans Serif"/>
              <a:buChar char="–"/>
              <a:tabLst>
                <a:tab pos="1076486" algn="l"/>
                <a:tab pos="1077332" algn="l"/>
              </a:tabLst>
            </a:pPr>
            <a:r>
              <a:rPr sz="2397" spc="-7" dirty="0">
                <a:latin typeface="Calibri"/>
                <a:cs typeface="Calibri"/>
              </a:rPr>
              <a:t>Specify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nature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agreement</a:t>
            </a:r>
            <a:r>
              <a:rPr sz="2397" spc="-13" dirty="0">
                <a:latin typeface="Calibri"/>
                <a:cs typeface="Calibri"/>
              </a:rPr>
              <a:t> template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20" dirty="0">
                <a:latin typeface="Calibri"/>
                <a:cs typeface="Calibri"/>
              </a:rPr>
              <a:t>Facilitates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in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discovering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compatible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providers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13" dirty="0">
                <a:latin typeface="Calibri"/>
                <a:cs typeface="Calibri"/>
              </a:rPr>
              <a:t>Interaction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:</a:t>
            </a:r>
            <a:r>
              <a:rPr sz="2397" spc="519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request-response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lnSpc>
                <a:spcPts val="2870"/>
              </a:lnSpc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SLA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violation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: </a:t>
            </a:r>
            <a:r>
              <a:rPr sz="2397" spc="-7" dirty="0">
                <a:latin typeface="Calibri"/>
                <a:cs typeface="Calibri"/>
              </a:rPr>
              <a:t>dynamically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managed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verified</a:t>
            </a:r>
            <a:endParaRPr sz="2397">
              <a:latin typeface="Calibri"/>
              <a:cs typeface="Calibri"/>
            </a:endParaRPr>
          </a:p>
          <a:p>
            <a:pPr marL="473553" indent="-456640">
              <a:lnSpc>
                <a:spcPts val="3189"/>
              </a:lnSpc>
              <a:buFont typeface="Microsoft Sans Serif"/>
              <a:buChar char="•"/>
              <a:tabLst>
                <a:tab pos="472707" algn="l"/>
                <a:tab pos="473553" algn="l"/>
              </a:tabLst>
            </a:pPr>
            <a:r>
              <a:rPr sz="2663" spc="-7" dirty="0">
                <a:latin typeface="Calibri"/>
                <a:cs typeface="Calibri"/>
              </a:rPr>
              <a:t>WSLA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spc="-27" dirty="0">
                <a:latin typeface="Calibri"/>
                <a:cs typeface="Calibri"/>
              </a:rPr>
              <a:t>(Web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Level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Agreement </a:t>
            </a:r>
            <a:r>
              <a:rPr sz="2663" spc="-13" dirty="0">
                <a:latin typeface="Calibri"/>
                <a:cs typeface="Calibri"/>
              </a:rPr>
              <a:t>Framework)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spcBef>
                <a:spcPts val="1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13" dirty="0">
                <a:latin typeface="Calibri"/>
                <a:cs typeface="Calibri"/>
              </a:rPr>
              <a:t>Formal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XML-schema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based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language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to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express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SLA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runtime</a:t>
            </a:r>
            <a:r>
              <a:rPr sz="2397" spc="2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interpreter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Measure</a:t>
            </a:r>
            <a:r>
              <a:rPr sz="2397" dirty="0">
                <a:latin typeface="Calibri"/>
                <a:cs typeface="Calibri"/>
              </a:rPr>
              <a:t> and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monitor </a:t>
            </a:r>
            <a:r>
              <a:rPr sz="2397" dirty="0">
                <a:latin typeface="Calibri"/>
                <a:cs typeface="Calibri"/>
              </a:rPr>
              <a:t>QoS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parameters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report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violations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397" spc="-7" dirty="0">
                <a:latin typeface="Calibri"/>
                <a:cs typeface="Calibri"/>
              </a:rPr>
              <a:t>Lack of </a:t>
            </a:r>
            <a:r>
              <a:rPr sz="2397" spc="-13" dirty="0">
                <a:latin typeface="Calibri"/>
                <a:cs typeface="Calibri"/>
              </a:rPr>
              <a:t>formal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definitions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7" dirty="0">
                <a:latin typeface="Calibri"/>
                <a:cs typeface="Calibri"/>
              </a:rPr>
              <a:t> semantics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of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metrics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598" y="420111"/>
            <a:ext cx="5776449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7" dirty="0">
                <a:solidFill>
                  <a:srgbClr val="C00000"/>
                </a:solidFill>
              </a:rPr>
              <a:t>Value</a:t>
            </a:r>
            <a:r>
              <a:rPr sz="3729" spc="-13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of</a:t>
            </a:r>
            <a:r>
              <a:rPr sz="3729" spc="-2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on-Demand</a:t>
            </a:r>
            <a:r>
              <a:rPr sz="3729" spc="2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Services</a:t>
            </a:r>
            <a:endParaRPr sz="3729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3" y="1620551"/>
            <a:ext cx="10336046" cy="1229545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473553" marR="375459" indent="-457486">
              <a:spcBef>
                <a:spcPts val="140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663" spc="-7" dirty="0">
                <a:latin typeface="Calibri"/>
                <a:cs typeface="Calibri"/>
              </a:rPr>
              <a:t>Simple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Problem: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When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owning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your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resources,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you</a:t>
            </a:r>
            <a:r>
              <a:rPr sz="2663" spc="-4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will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pay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penalty </a:t>
            </a:r>
            <a:r>
              <a:rPr sz="2663" spc="-586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whenever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your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resources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do not </a:t>
            </a:r>
            <a:r>
              <a:rPr sz="2663" spc="-13" dirty="0">
                <a:latin typeface="Calibri"/>
                <a:cs typeface="Calibri"/>
              </a:rPr>
              <a:t>match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the</a:t>
            </a:r>
            <a:r>
              <a:rPr sz="2663" spc="-13" dirty="0">
                <a:latin typeface="Calibri"/>
                <a:cs typeface="Calibri"/>
              </a:rPr>
              <a:t> instantaneous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demand</a:t>
            </a:r>
            <a:endParaRPr sz="2663">
              <a:latin typeface="Calibri"/>
              <a:cs typeface="Calibri"/>
            </a:endParaRPr>
          </a:p>
          <a:p>
            <a:pPr marL="1539046" lvl="1" indent="-457486">
              <a:spcBef>
                <a:spcPts val="545"/>
              </a:spcBef>
              <a:buAutoNum type="romanUcPeriod"/>
              <a:tabLst>
                <a:tab pos="1539046" algn="l"/>
                <a:tab pos="1539891" algn="l"/>
              </a:tabLst>
            </a:pPr>
            <a:r>
              <a:rPr sz="2131" spc="-7" dirty="0">
                <a:latin typeface="Calibri"/>
                <a:cs typeface="Calibri"/>
              </a:rPr>
              <a:t>Either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pay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27" dirty="0">
                <a:latin typeface="Calibri"/>
                <a:cs typeface="Calibri"/>
              </a:rPr>
              <a:t>for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unused</a:t>
            </a:r>
            <a:r>
              <a:rPr sz="2131" spc="13" dirty="0">
                <a:latin typeface="Calibri"/>
                <a:cs typeface="Calibri"/>
              </a:rPr>
              <a:t> </a:t>
            </a:r>
            <a:r>
              <a:rPr sz="2131" spc="-13" dirty="0">
                <a:latin typeface="Calibri"/>
                <a:cs typeface="Calibri"/>
              </a:rPr>
              <a:t>resources,</a:t>
            </a:r>
            <a:r>
              <a:rPr sz="2131" spc="7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or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20" dirty="0">
                <a:latin typeface="Calibri"/>
                <a:cs typeface="Calibri"/>
              </a:rPr>
              <a:t>suffer</a:t>
            </a:r>
            <a:r>
              <a:rPr sz="2131" spc="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the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penalty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of</a:t>
            </a:r>
            <a:r>
              <a:rPr sz="2131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missing</a:t>
            </a:r>
            <a:r>
              <a:rPr sz="2131" spc="-13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service</a:t>
            </a:r>
            <a:r>
              <a:rPr sz="2131" spc="27" dirty="0">
                <a:latin typeface="Calibri"/>
                <a:cs typeface="Calibri"/>
              </a:rPr>
              <a:t> </a:t>
            </a:r>
            <a:r>
              <a:rPr sz="2131" spc="-7" dirty="0">
                <a:latin typeface="Calibri"/>
                <a:cs typeface="Calibri"/>
              </a:rPr>
              <a:t>delivery</a:t>
            </a:r>
            <a:endParaRPr sz="213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222" y="2823162"/>
            <a:ext cx="5318967" cy="967787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 marR="6765">
              <a:lnSpc>
                <a:spcPct val="120000"/>
              </a:lnSpc>
              <a:spcBef>
                <a:spcPts val="133"/>
              </a:spcBef>
            </a:pPr>
            <a:r>
              <a:rPr sz="2663" dirty="0">
                <a:latin typeface="Calibri"/>
                <a:cs typeface="Calibri"/>
              </a:rPr>
              <a:t>D(t)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– </a:t>
            </a:r>
            <a:r>
              <a:rPr sz="2663" spc="-13" dirty="0">
                <a:latin typeface="Calibri"/>
                <a:cs typeface="Calibri"/>
              </a:rPr>
              <a:t>Instantaneous </a:t>
            </a:r>
            <a:r>
              <a:rPr sz="2663" spc="-7" dirty="0">
                <a:latin typeface="Calibri"/>
                <a:cs typeface="Calibri"/>
              </a:rPr>
              <a:t>Demand </a:t>
            </a:r>
            <a:r>
              <a:rPr sz="2663" spc="-20" dirty="0">
                <a:latin typeface="Calibri"/>
                <a:cs typeface="Calibri"/>
              </a:rPr>
              <a:t>at</a:t>
            </a:r>
            <a:r>
              <a:rPr sz="2663" dirty="0">
                <a:latin typeface="Calibri"/>
                <a:cs typeface="Calibri"/>
              </a:rPr>
              <a:t> time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R(t)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– </a:t>
            </a:r>
            <a:r>
              <a:rPr sz="2663" spc="-13" dirty="0">
                <a:latin typeface="Calibri"/>
                <a:cs typeface="Calibri"/>
              </a:rPr>
              <a:t>Resources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at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time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t</a:t>
            </a:r>
            <a:endParaRPr sz="266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41" y="4084256"/>
            <a:ext cx="5581110" cy="587436"/>
          </a:xfrm>
          <a:prstGeom prst="rect">
            <a:avLst/>
          </a:prstGeom>
          <a:solidFill>
            <a:srgbClr val="FFFFFF"/>
          </a:solidFill>
          <a:ln w="25400">
            <a:solidFill>
              <a:srgbClr val="9BBA58"/>
            </a:solidFill>
          </a:ln>
        </p:spPr>
        <p:txBody>
          <a:bodyPr vert="horz" wrap="square" lIns="0" tIns="94710" rIns="0" bIns="0" rtlCol="0">
            <a:spAutoFit/>
          </a:bodyPr>
          <a:lstStyle/>
          <a:p>
            <a:pPr marL="120925">
              <a:spcBef>
                <a:spcPts val="746"/>
              </a:spcBef>
            </a:pPr>
            <a:r>
              <a:rPr sz="3196" spc="-13" dirty="0">
                <a:latin typeface="Calibri"/>
                <a:cs typeface="Calibri"/>
              </a:rPr>
              <a:t>Penalty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Cost</a:t>
            </a:r>
            <a:r>
              <a:rPr sz="3196" spc="-40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α</a:t>
            </a:r>
            <a:r>
              <a:rPr sz="3196" spc="-47" dirty="0">
                <a:latin typeface="Calibri"/>
                <a:cs typeface="Calibri"/>
              </a:rPr>
              <a:t> </a:t>
            </a:r>
            <a:r>
              <a:rPr sz="4794" baseline="-2314" dirty="0">
                <a:latin typeface="Cambria Math"/>
                <a:cs typeface="Cambria Math"/>
              </a:rPr>
              <a:t>∫</a:t>
            </a:r>
            <a:r>
              <a:rPr sz="4794" spc="-260" baseline="-2314" dirty="0">
                <a:latin typeface="Cambria Math"/>
                <a:cs typeface="Cambria Math"/>
              </a:rPr>
              <a:t> </a:t>
            </a:r>
            <a:r>
              <a:rPr sz="3196" spc="-7" dirty="0">
                <a:latin typeface="Calibri"/>
                <a:cs typeface="Calibri"/>
              </a:rPr>
              <a:t>|D(t)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–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R(t)|dt</a:t>
            </a:r>
            <a:endParaRPr sz="319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2040" y="3514746"/>
            <a:ext cx="5753617" cy="1111987"/>
          </a:xfrm>
          <a:prstGeom prst="rect">
            <a:avLst/>
          </a:prstGeom>
        </p:spPr>
        <p:txBody>
          <a:bodyPr vert="horz" wrap="square" lIns="0" tIns="192802" rIns="0" bIns="0" rtlCol="0">
            <a:spAutoFit/>
          </a:bodyPr>
          <a:lstStyle/>
          <a:p>
            <a:pPr marL="398291" indent="-382225">
              <a:spcBef>
                <a:spcPts val="1518"/>
              </a:spcBef>
              <a:buFont typeface="Wingdings"/>
              <a:buChar char=""/>
              <a:tabLst>
                <a:tab pos="398291" algn="l"/>
                <a:tab pos="399137" algn="l"/>
              </a:tabLst>
            </a:pP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397" i="1" spc="-13" dirty="0">
                <a:solidFill>
                  <a:srgbClr val="C00000"/>
                </a:solidFill>
                <a:latin typeface="Arial"/>
                <a:cs typeface="Arial"/>
              </a:rPr>
              <a:t> demand</a:t>
            </a:r>
            <a:r>
              <a:rPr sz="2397" i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flat, penalty</a:t>
            </a:r>
            <a:r>
              <a:rPr sz="2397" i="1" spc="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397">
              <a:latin typeface="Arial"/>
              <a:cs typeface="Arial"/>
            </a:endParaRPr>
          </a:p>
          <a:p>
            <a:pPr marL="398291" indent="-382225">
              <a:spcBef>
                <a:spcPts val="1385"/>
              </a:spcBef>
              <a:buFont typeface="Wingdings"/>
              <a:buChar char=""/>
              <a:tabLst>
                <a:tab pos="398291" algn="l"/>
                <a:tab pos="399137" algn="l"/>
              </a:tabLst>
            </a:pP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397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13" dirty="0">
                <a:solidFill>
                  <a:srgbClr val="C00000"/>
                </a:solidFill>
                <a:latin typeface="Arial"/>
                <a:cs typeface="Arial"/>
              </a:rPr>
              <a:t>demand</a:t>
            </a:r>
            <a:r>
              <a:rPr sz="2397" i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is linear</a:t>
            </a:r>
            <a:r>
              <a:rPr sz="2397" i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periodic</a:t>
            </a: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provisioning</a:t>
            </a:r>
            <a:endParaRPr sz="23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040" y="4597752"/>
            <a:ext cx="1807941" cy="385961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2397" i="1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397" i="1" spc="-8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97" i="1" spc="-7" dirty="0">
                <a:solidFill>
                  <a:srgbClr val="C00000"/>
                </a:solidFill>
                <a:latin typeface="Arial"/>
                <a:cs typeface="Arial"/>
              </a:rPr>
              <a:t>acceptable</a:t>
            </a:r>
            <a:endParaRPr sz="239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510" y="185286"/>
            <a:ext cx="7542954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20" dirty="0">
                <a:solidFill>
                  <a:srgbClr val="C00000"/>
                </a:solidFill>
              </a:rPr>
              <a:t>Penalty</a:t>
            </a:r>
            <a:r>
              <a:rPr sz="3729" spc="33" dirty="0">
                <a:solidFill>
                  <a:srgbClr val="C00000"/>
                </a:solidFill>
              </a:rPr>
              <a:t> </a:t>
            </a:r>
            <a:r>
              <a:rPr sz="3729" spc="-20" dirty="0">
                <a:solidFill>
                  <a:srgbClr val="C00000"/>
                </a:solidFill>
              </a:rPr>
              <a:t>Costs</a:t>
            </a:r>
            <a:r>
              <a:rPr sz="3729" spc="20" dirty="0">
                <a:solidFill>
                  <a:srgbClr val="C00000"/>
                </a:solidFill>
              </a:rPr>
              <a:t> </a:t>
            </a:r>
            <a:r>
              <a:rPr sz="3729" spc="-27" dirty="0">
                <a:solidFill>
                  <a:srgbClr val="C00000"/>
                </a:solidFill>
              </a:rPr>
              <a:t>for</a:t>
            </a:r>
            <a:r>
              <a:rPr sz="3729" spc="20" dirty="0">
                <a:solidFill>
                  <a:srgbClr val="C00000"/>
                </a:solidFill>
              </a:rPr>
              <a:t> </a:t>
            </a:r>
            <a:r>
              <a:rPr sz="3729" spc="-7" dirty="0">
                <a:solidFill>
                  <a:srgbClr val="C00000"/>
                </a:solidFill>
              </a:rPr>
              <a:t>Exponential</a:t>
            </a:r>
            <a:r>
              <a:rPr sz="3729" dirty="0">
                <a:solidFill>
                  <a:srgbClr val="C00000"/>
                </a:solidFill>
              </a:rPr>
              <a:t> </a:t>
            </a:r>
            <a:r>
              <a:rPr sz="3729" spc="-13" dirty="0">
                <a:solidFill>
                  <a:srgbClr val="C00000"/>
                </a:solidFill>
              </a:rPr>
              <a:t>Demand</a:t>
            </a:r>
            <a:endParaRPr sz="3729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/>
          <p:nvPr/>
        </p:nvSpPr>
        <p:spPr>
          <a:xfrm>
            <a:off x="3398802" y="1328641"/>
            <a:ext cx="363618" cy="314572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612" y="0"/>
                </a:moveTo>
                <a:lnTo>
                  <a:pt x="194182" y="9525"/>
                </a:lnTo>
                <a:lnTo>
                  <a:pt x="207823" y="15501"/>
                </a:lnTo>
                <a:lnTo>
                  <a:pt x="219582" y="23717"/>
                </a:lnTo>
                <a:lnTo>
                  <a:pt x="243437" y="61652"/>
                </a:lnTo>
                <a:lnTo>
                  <a:pt x="251206" y="116712"/>
                </a:lnTo>
                <a:lnTo>
                  <a:pt x="250344" y="137477"/>
                </a:lnTo>
                <a:lnTo>
                  <a:pt x="237235" y="188340"/>
                </a:lnTo>
                <a:lnTo>
                  <a:pt x="208018" y="220255"/>
                </a:lnTo>
                <a:lnTo>
                  <a:pt x="194563" y="226187"/>
                </a:lnTo>
                <a:lnTo>
                  <a:pt x="197612" y="235712"/>
                </a:lnTo>
                <a:lnTo>
                  <a:pt x="242599" y="208994"/>
                </a:lnTo>
                <a:lnTo>
                  <a:pt x="267938" y="159607"/>
                </a:lnTo>
                <a:lnTo>
                  <a:pt x="272795" y="117983"/>
                </a:lnTo>
                <a:lnTo>
                  <a:pt x="271561" y="96335"/>
                </a:lnTo>
                <a:lnTo>
                  <a:pt x="261758" y="57993"/>
                </a:lnTo>
                <a:lnTo>
                  <a:pt x="229616" y="15112"/>
                </a:lnTo>
                <a:lnTo>
                  <a:pt x="214661" y="6163"/>
                </a:lnTo>
                <a:lnTo>
                  <a:pt x="197612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4" name="object 4"/>
          <p:cNvSpPr/>
          <p:nvPr/>
        </p:nvSpPr>
        <p:spPr>
          <a:xfrm>
            <a:off x="4450079" y="1328641"/>
            <a:ext cx="363618" cy="314572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612" y="0"/>
                </a:moveTo>
                <a:lnTo>
                  <a:pt x="194183" y="9525"/>
                </a:lnTo>
                <a:lnTo>
                  <a:pt x="207823" y="15501"/>
                </a:lnTo>
                <a:lnTo>
                  <a:pt x="219582" y="23717"/>
                </a:lnTo>
                <a:lnTo>
                  <a:pt x="243437" y="61652"/>
                </a:lnTo>
                <a:lnTo>
                  <a:pt x="251205" y="116712"/>
                </a:lnTo>
                <a:lnTo>
                  <a:pt x="250344" y="137477"/>
                </a:lnTo>
                <a:lnTo>
                  <a:pt x="237236" y="188340"/>
                </a:lnTo>
                <a:lnTo>
                  <a:pt x="208018" y="220255"/>
                </a:lnTo>
                <a:lnTo>
                  <a:pt x="194563" y="226187"/>
                </a:lnTo>
                <a:lnTo>
                  <a:pt x="197612" y="235712"/>
                </a:lnTo>
                <a:lnTo>
                  <a:pt x="242599" y="208994"/>
                </a:lnTo>
                <a:lnTo>
                  <a:pt x="267938" y="159607"/>
                </a:lnTo>
                <a:lnTo>
                  <a:pt x="272796" y="117983"/>
                </a:lnTo>
                <a:lnTo>
                  <a:pt x="271561" y="96335"/>
                </a:lnTo>
                <a:lnTo>
                  <a:pt x="261758" y="57993"/>
                </a:lnTo>
                <a:lnTo>
                  <a:pt x="229615" y="15112"/>
                </a:lnTo>
                <a:lnTo>
                  <a:pt x="214661" y="6163"/>
                </a:lnTo>
                <a:lnTo>
                  <a:pt x="197612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" name="object 5"/>
          <p:cNvSpPr/>
          <p:nvPr/>
        </p:nvSpPr>
        <p:spPr>
          <a:xfrm>
            <a:off x="4551553" y="4066430"/>
            <a:ext cx="1268434" cy="314572"/>
          </a:xfrm>
          <a:custGeom>
            <a:avLst/>
            <a:gdLst/>
            <a:ahLst/>
            <a:cxnLst/>
            <a:rect l="l" t="t" r="r" b="b"/>
            <a:pathLst>
              <a:path w="952500" h="236220">
                <a:moveTo>
                  <a:pt x="877315" y="0"/>
                </a:moveTo>
                <a:lnTo>
                  <a:pt x="873887" y="9525"/>
                </a:lnTo>
                <a:lnTo>
                  <a:pt x="887527" y="15501"/>
                </a:lnTo>
                <a:lnTo>
                  <a:pt x="899287" y="23717"/>
                </a:lnTo>
                <a:lnTo>
                  <a:pt x="923141" y="61652"/>
                </a:lnTo>
                <a:lnTo>
                  <a:pt x="930910" y="116712"/>
                </a:lnTo>
                <a:lnTo>
                  <a:pt x="930048" y="137477"/>
                </a:lnTo>
                <a:lnTo>
                  <a:pt x="916939" y="188341"/>
                </a:lnTo>
                <a:lnTo>
                  <a:pt x="887722" y="220255"/>
                </a:lnTo>
                <a:lnTo>
                  <a:pt x="874267" y="226187"/>
                </a:lnTo>
                <a:lnTo>
                  <a:pt x="877315" y="235712"/>
                </a:lnTo>
                <a:lnTo>
                  <a:pt x="922303" y="208994"/>
                </a:lnTo>
                <a:lnTo>
                  <a:pt x="947642" y="159607"/>
                </a:lnTo>
                <a:lnTo>
                  <a:pt x="952500" y="117982"/>
                </a:lnTo>
                <a:lnTo>
                  <a:pt x="951265" y="96335"/>
                </a:lnTo>
                <a:lnTo>
                  <a:pt x="941462" y="57993"/>
                </a:lnTo>
                <a:lnTo>
                  <a:pt x="909320" y="15112"/>
                </a:lnTo>
                <a:lnTo>
                  <a:pt x="894365" y="6163"/>
                </a:lnTo>
                <a:lnTo>
                  <a:pt x="877315" y="0"/>
                </a:lnTo>
                <a:close/>
              </a:path>
              <a:path w="952500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" name="object 6"/>
          <p:cNvSpPr txBox="1"/>
          <p:nvPr/>
        </p:nvSpPr>
        <p:spPr>
          <a:xfrm>
            <a:off x="210466" y="1152908"/>
            <a:ext cx="6102013" cy="4195299"/>
          </a:xfrm>
          <a:prstGeom prst="rect">
            <a:avLst/>
          </a:prstGeom>
        </p:spPr>
        <p:txBody>
          <a:bodyPr vert="horz" wrap="square" lIns="0" tIns="132763" rIns="0" bIns="0" rtlCol="0">
            <a:spAutoFit/>
          </a:bodyPr>
          <a:lstStyle/>
          <a:p>
            <a:pPr marL="490465" indent="-456640">
              <a:spcBef>
                <a:spcPts val="1045"/>
              </a:spcBef>
              <a:buFont typeface="Microsoft Sans Serif"/>
              <a:buChar char="•"/>
              <a:tabLst>
                <a:tab pos="489619" algn="l"/>
                <a:tab pos="490465" algn="l"/>
                <a:tab pos="3737682" algn="l"/>
              </a:tabLst>
            </a:pPr>
            <a:r>
              <a:rPr sz="3995" spc="-20" baseline="2777" dirty="0">
                <a:latin typeface="Calibri"/>
                <a:cs typeface="Calibri"/>
              </a:rPr>
              <a:t>Penalty</a:t>
            </a:r>
            <a:r>
              <a:rPr sz="3995" baseline="2777" dirty="0">
                <a:latin typeface="Calibri"/>
                <a:cs typeface="Calibri"/>
              </a:rPr>
              <a:t> </a:t>
            </a:r>
            <a:r>
              <a:rPr sz="3995" spc="-20" baseline="2777" dirty="0">
                <a:latin typeface="Calibri"/>
                <a:cs typeface="Calibri"/>
              </a:rPr>
              <a:t>cost</a:t>
            </a:r>
            <a:r>
              <a:rPr sz="3995" spc="20" baseline="2777" dirty="0">
                <a:latin typeface="Calibri"/>
                <a:cs typeface="Calibri"/>
              </a:rPr>
              <a:t> </a:t>
            </a:r>
            <a:r>
              <a:rPr sz="3995" spc="848" baseline="2777" dirty="0">
                <a:latin typeface="Cambria Math"/>
                <a:cs typeface="Cambria Math"/>
              </a:rPr>
              <a:t>𝖺</a:t>
            </a:r>
            <a:r>
              <a:rPr sz="3995" spc="1088" baseline="2777" dirty="0">
                <a:latin typeface="Cambria Math"/>
                <a:cs typeface="Cambria Math"/>
              </a:rPr>
              <a:t> </a:t>
            </a:r>
            <a:r>
              <a:rPr sz="2663" dirty="0">
                <a:latin typeface="Cambria Math"/>
                <a:cs typeface="Cambria Math"/>
              </a:rPr>
              <a:t>∫</a:t>
            </a:r>
            <a:r>
              <a:rPr sz="2663" spc="-133" dirty="0">
                <a:latin typeface="Cambria Math"/>
                <a:cs typeface="Cambria Math"/>
              </a:rPr>
              <a:t> </a:t>
            </a:r>
            <a:r>
              <a:rPr sz="3995" baseline="2777" dirty="0">
                <a:latin typeface="Cambria Math"/>
                <a:cs typeface="Cambria Math"/>
              </a:rPr>
              <a:t>|𝐷</a:t>
            </a:r>
            <a:r>
              <a:rPr sz="3995" spc="908" baseline="2777" dirty="0">
                <a:latin typeface="Cambria Math"/>
                <a:cs typeface="Cambria Math"/>
              </a:rPr>
              <a:t> </a:t>
            </a:r>
            <a:r>
              <a:rPr sz="3995" baseline="2777" dirty="0">
                <a:latin typeface="Cambria Math"/>
                <a:cs typeface="Cambria Math"/>
              </a:rPr>
              <a:t>𝑡	−</a:t>
            </a:r>
            <a:r>
              <a:rPr sz="3995" spc="-29" baseline="2777" dirty="0">
                <a:latin typeface="Cambria Math"/>
                <a:cs typeface="Cambria Math"/>
              </a:rPr>
              <a:t> </a:t>
            </a:r>
            <a:r>
              <a:rPr sz="3995" baseline="2777" dirty="0">
                <a:latin typeface="Cambria Math"/>
                <a:cs typeface="Cambria Math"/>
              </a:rPr>
              <a:t>𝑅</a:t>
            </a:r>
            <a:r>
              <a:rPr sz="3995" spc="839" baseline="2777" dirty="0">
                <a:latin typeface="Cambria Math"/>
                <a:cs typeface="Cambria Math"/>
              </a:rPr>
              <a:t> </a:t>
            </a:r>
            <a:r>
              <a:rPr sz="3995" baseline="2777" dirty="0">
                <a:latin typeface="Cambria Math"/>
                <a:cs typeface="Cambria Math"/>
              </a:rPr>
              <a:t>𝑡</a:t>
            </a:r>
            <a:r>
              <a:rPr sz="3995" spc="819" baseline="2777" dirty="0">
                <a:latin typeface="Cambria Math"/>
                <a:cs typeface="Cambria Math"/>
              </a:rPr>
              <a:t> </a:t>
            </a:r>
            <a:r>
              <a:rPr sz="3995" baseline="2777" dirty="0">
                <a:latin typeface="Cambria Math"/>
                <a:cs typeface="Cambria Math"/>
              </a:rPr>
              <a:t>|𝑑𝑡</a:t>
            </a:r>
          </a:p>
          <a:p>
            <a:pPr marL="490465" marR="137838" indent="-456640">
              <a:spcBef>
                <a:spcPts val="912"/>
              </a:spcBef>
              <a:buFont typeface="Microsoft Sans Serif"/>
              <a:buChar char="•"/>
              <a:tabLst>
                <a:tab pos="489619" algn="l"/>
                <a:tab pos="490465" algn="l"/>
              </a:tabLst>
            </a:pPr>
            <a:r>
              <a:rPr sz="2663" dirty="0">
                <a:latin typeface="Calibri"/>
                <a:cs typeface="Calibri"/>
              </a:rPr>
              <a:t>If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demand is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exponential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(</a:t>
            </a:r>
            <a:r>
              <a:rPr sz="2663" i="1" dirty="0">
                <a:latin typeface="Calibri"/>
                <a:cs typeface="Calibri"/>
              </a:rPr>
              <a:t>D(t)=e</a:t>
            </a:r>
            <a:r>
              <a:rPr sz="2597" i="1" baseline="25641" dirty="0">
                <a:latin typeface="Calibri"/>
                <a:cs typeface="Calibri"/>
              </a:rPr>
              <a:t>t</a:t>
            </a:r>
            <a:r>
              <a:rPr sz="2663" i="1" dirty="0">
                <a:latin typeface="Calibri"/>
                <a:cs typeface="Calibri"/>
              </a:rPr>
              <a:t>)</a:t>
            </a:r>
            <a:r>
              <a:rPr sz="2663" dirty="0">
                <a:latin typeface="Calibri"/>
                <a:cs typeface="Calibri"/>
              </a:rPr>
              <a:t>,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any 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fixed</a:t>
            </a:r>
            <a:r>
              <a:rPr sz="2663" spc="-13" dirty="0">
                <a:latin typeface="Calibri"/>
                <a:cs typeface="Calibri"/>
              </a:rPr>
              <a:t> provisioning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interval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7" dirty="0">
                <a:latin typeface="Calibri"/>
                <a:cs typeface="Calibri"/>
              </a:rPr>
              <a:t>(</a:t>
            </a:r>
            <a:r>
              <a:rPr sz="2663" i="1" spc="7" dirty="0">
                <a:latin typeface="Calibri"/>
                <a:cs typeface="Calibri"/>
              </a:rPr>
              <a:t>t</a:t>
            </a:r>
            <a:r>
              <a:rPr sz="2597" i="1" spc="9" baseline="-21367" dirty="0">
                <a:latin typeface="Calibri"/>
                <a:cs typeface="Calibri"/>
              </a:rPr>
              <a:t>p</a:t>
            </a:r>
            <a:r>
              <a:rPr sz="2663" spc="7" dirty="0">
                <a:latin typeface="Calibri"/>
                <a:cs typeface="Calibri"/>
              </a:rPr>
              <a:t>)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according </a:t>
            </a:r>
            <a:r>
              <a:rPr sz="2663" spc="-578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 </a:t>
            </a:r>
            <a:r>
              <a:rPr sz="2663" dirty="0">
                <a:latin typeface="Calibri"/>
                <a:cs typeface="Calibri"/>
              </a:rPr>
              <a:t>the </a:t>
            </a:r>
            <a:r>
              <a:rPr sz="2663" spc="-13" dirty="0">
                <a:latin typeface="Calibri"/>
                <a:cs typeface="Calibri"/>
              </a:rPr>
              <a:t>current </a:t>
            </a:r>
            <a:r>
              <a:rPr sz="2663" spc="-7" dirty="0">
                <a:latin typeface="Calibri"/>
                <a:cs typeface="Calibri"/>
              </a:rPr>
              <a:t>demands will </a:t>
            </a:r>
            <a:r>
              <a:rPr sz="2663" spc="-13" dirty="0">
                <a:latin typeface="Calibri"/>
                <a:cs typeface="Calibri"/>
              </a:rPr>
              <a:t>fall 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exponentially</a:t>
            </a:r>
            <a:r>
              <a:rPr sz="266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behind</a:t>
            </a:r>
            <a:endParaRPr sz="2663" dirty="0">
              <a:latin typeface="Calibri"/>
              <a:cs typeface="Calibri"/>
            </a:endParaRPr>
          </a:p>
          <a:p>
            <a:pPr marL="490465" indent="-456640">
              <a:spcBef>
                <a:spcPts val="686"/>
              </a:spcBef>
              <a:buFont typeface="Microsoft Sans Serif"/>
              <a:buChar char="•"/>
              <a:tabLst>
                <a:tab pos="489619" algn="l"/>
                <a:tab pos="490465" algn="l"/>
              </a:tabLst>
            </a:pPr>
            <a:r>
              <a:rPr sz="2663" i="1" dirty="0">
                <a:latin typeface="Calibri"/>
                <a:cs typeface="Calibri"/>
              </a:rPr>
              <a:t>R(t)</a:t>
            </a:r>
            <a:r>
              <a:rPr sz="2663" i="1" spc="-33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=</a:t>
            </a:r>
            <a:r>
              <a:rPr sz="2663" i="1" spc="-33" dirty="0">
                <a:latin typeface="Calibri"/>
                <a:cs typeface="Calibri"/>
              </a:rPr>
              <a:t> </a:t>
            </a:r>
            <a:r>
              <a:rPr sz="2663" spc="107" dirty="0">
                <a:latin typeface="Cambria Math"/>
                <a:cs typeface="Cambria Math"/>
              </a:rPr>
              <a:t>𝑒</a:t>
            </a:r>
            <a:r>
              <a:rPr sz="2896" spc="160" baseline="30651" dirty="0">
                <a:latin typeface="Cambria Math"/>
                <a:cs typeface="Cambria Math"/>
              </a:rPr>
              <a:t>𝑡−𝑡</a:t>
            </a:r>
            <a:r>
              <a:rPr sz="2397" spc="160" baseline="23148" dirty="0">
                <a:latin typeface="Cambria Math"/>
                <a:cs typeface="Cambria Math"/>
              </a:rPr>
              <a:t>𝑝</a:t>
            </a:r>
            <a:endParaRPr sz="2397" baseline="23148" dirty="0">
              <a:latin typeface="Cambria Math"/>
              <a:cs typeface="Cambria Math"/>
            </a:endParaRPr>
          </a:p>
          <a:p>
            <a:pPr marL="490465" indent="-456640">
              <a:lnSpc>
                <a:spcPts val="3189"/>
              </a:lnSpc>
              <a:spcBef>
                <a:spcPts val="659"/>
              </a:spcBef>
              <a:buFont typeface="Microsoft Sans Serif"/>
              <a:buChar char="•"/>
              <a:tabLst>
                <a:tab pos="489619" algn="l"/>
                <a:tab pos="490465" algn="l"/>
                <a:tab pos="5814548" algn="l"/>
              </a:tabLst>
            </a:pPr>
            <a:r>
              <a:rPr sz="2663" i="1" dirty="0">
                <a:latin typeface="Calibri"/>
                <a:cs typeface="Calibri"/>
              </a:rPr>
              <a:t>D(t)</a:t>
            </a:r>
            <a:r>
              <a:rPr sz="2663" i="1" spc="-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–</a:t>
            </a:r>
            <a:r>
              <a:rPr sz="2663" i="1" spc="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R(t)</a:t>
            </a:r>
            <a:r>
              <a:rPr sz="2663" i="1" spc="7" dirty="0">
                <a:latin typeface="Calibri"/>
                <a:cs typeface="Calibri"/>
              </a:rPr>
              <a:t> </a:t>
            </a:r>
            <a:r>
              <a:rPr sz="2663" i="1" dirty="0">
                <a:latin typeface="Calibri"/>
                <a:cs typeface="Calibri"/>
              </a:rPr>
              <a:t>=</a:t>
            </a:r>
            <a:r>
              <a:rPr sz="2663" i="1" spc="7" dirty="0">
                <a:latin typeface="Calibri"/>
                <a:cs typeface="Calibri"/>
              </a:rPr>
              <a:t> </a:t>
            </a:r>
            <a:r>
              <a:rPr sz="2663" spc="113" dirty="0">
                <a:latin typeface="Cambria Math"/>
                <a:cs typeface="Cambria Math"/>
              </a:rPr>
              <a:t>𝑒</a:t>
            </a:r>
            <a:r>
              <a:rPr sz="2896" spc="169" baseline="28735" dirty="0">
                <a:latin typeface="Cambria Math"/>
                <a:cs typeface="Cambria Math"/>
              </a:rPr>
              <a:t>𝑡</a:t>
            </a:r>
            <a:r>
              <a:rPr sz="2896" spc="478" baseline="28735" dirty="0">
                <a:latin typeface="Cambria Math"/>
                <a:cs typeface="Cambria Math"/>
              </a:rPr>
              <a:t> </a:t>
            </a:r>
            <a:r>
              <a:rPr sz="2663" dirty="0">
                <a:latin typeface="Cambria Math"/>
                <a:cs typeface="Cambria Math"/>
              </a:rPr>
              <a:t>−</a:t>
            </a:r>
            <a:r>
              <a:rPr sz="2663" spc="13" dirty="0">
                <a:latin typeface="Cambria Math"/>
                <a:cs typeface="Cambria Math"/>
              </a:rPr>
              <a:t> </a:t>
            </a:r>
            <a:r>
              <a:rPr sz="2663" spc="100" dirty="0">
                <a:latin typeface="Cambria Math"/>
                <a:cs typeface="Cambria Math"/>
              </a:rPr>
              <a:t>𝑒</a:t>
            </a:r>
            <a:r>
              <a:rPr sz="2896" spc="149" baseline="30651" dirty="0">
                <a:latin typeface="Cambria Math"/>
                <a:cs typeface="Cambria Math"/>
              </a:rPr>
              <a:t>𝑡−𝑡</a:t>
            </a:r>
            <a:r>
              <a:rPr sz="2397" spc="149" baseline="23148" dirty="0">
                <a:latin typeface="Cambria Math"/>
                <a:cs typeface="Cambria Math"/>
              </a:rPr>
              <a:t>𝑝 </a:t>
            </a:r>
            <a:r>
              <a:rPr sz="2397" spc="189" baseline="23148" dirty="0">
                <a:latin typeface="Cambria Math"/>
                <a:cs typeface="Cambria Math"/>
              </a:rPr>
              <a:t> </a:t>
            </a:r>
            <a:r>
              <a:rPr sz="2663" dirty="0">
                <a:latin typeface="Cambria Math"/>
                <a:cs typeface="Cambria Math"/>
              </a:rPr>
              <a:t>=</a:t>
            </a:r>
            <a:r>
              <a:rPr sz="2663" spc="160" dirty="0">
                <a:latin typeface="Cambria Math"/>
                <a:cs typeface="Cambria Math"/>
              </a:rPr>
              <a:t> </a:t>
            </a:r>
            <a:r>
              <a:rPr sz="2663" spc="120" dirty="0">
                <a:latin typeface="Cambria Math"/>
                <a:cs typeface="Cambria Math"/>
              </a:rPr>
              <a:t>𝑒</a:t>
            </a:r>
            <a:r>
              <a:rPr sz="2896" spc="180" baseline="28735" dirty="0">
                <a:latin typeface="Cambria Math"/>
                <a:cs typeface="Cambria Math"/>
              </a:rPr>
              <a:t>𝑡 </a:t>
            </a:r>
            <a:r>
              <a:rPr sz="2896" spc="449" baseline="28735" dirty="0">
                <a:latin typeface="Cambria Math"/>
                <a:cs typeface="Cambria Math"/>
              </a:rPr>
              <a:t> </a:t>
            </a:r>
            <a:r>
              <a:rPr sz="2663" dirty="0">
                <a:latin typeface="Cambria Math"/>
                <a:cs typeface="Cambria Math"/>
              </a:rPr>
              <a:t>1 −</a:t>
            </a:r>
            <a:r>
              <a:rPr sz="2663" spc="13" dirty="0">
                <a:latin typeface="Cambria Math"/>
                <a:cs typeface="Cambria Math"/>
              </a:rPr>
              <a:t> </a:t>
            </a:r>
            <a:r>
              <a:rPr sz="2663" spc="140" dirty="0">
                <a:latin typeface="Cambria Math"/>
                <a:cs typeface="Cambria Math"/>
              </a:rPr>
              <a:t>𝑒</a:t>
            </a:r>
            <a:r>
              <a:rPr sz="2896" spc="209" baseline="30651" dirty="0">
                <a:latin typeface="Cambria Math"/>
                <a:cs typeface="Cambria Math"/>
              </a:rPr>
              <a:t>𝑡</a:t>
            </a:r>
            <a:r>
              <a:rPr sz="2397" spc="209" baseline="23148" dirty="0">
                <a:latin typeface="Cambria Math"/>
                <a:cs typeface="Cambria Math"/>
              </a:rPr>
              <a:t>𝑝	</a:t>
            </a:r>
            <a:r>
              <a:rPr sz="2663" dirty="0">
                <a:latin typeface="Cambria Math"/>
                <a:cs typeface="Cambria Math"/>
              </a:rPr>
              <a:t>=</a:t>
            </a:r>
          </a:p>
          <a:p>
            <a:pPr marL="564881">
              <a:lnSpc>
                <a:spcPts val="3189"/>
              </a:lnSpc>
            </a:pPr>
            <a:r>
              <a:rPr sz="2663" spc="80" dirty="0">
                <a:latin typeface="Cambria Math"/>
                <a:cs typeface="Cambria Math"/>
              </a:rPr>
              <a:t>𝑘</a:t>
            </a:r>
            <a:r>
              <a:rPr sz="2896" spc="119" baseline="-15325" dirty="0">
                <a:latin typeface="Cambria Math"/>
                <a:cs typeface="Cambria Math"/>
              </a:rPr>
              <a:t>1</a:t>
            </a:r>
            <a:r>
              <a:rPr sz="2663" spc="80" dirty="0">
                <a:latin typeface="Cambria Math"/>
                <a:cs typeface="Cambria Math"/>
              </a:rPr>
              <a:t>𝑒</a:t>
            </a:r>
            <a:r>
              <a:rPr sz="2896" spc="119" baseline="28735" dirty="0">
                <a:latin typeface="Cambria Math"/>
                <a:cs typeface="Cambria Math"/>
              </a:rPr>
              <a:t>𝑡</a:t>
            </a:r>
            <a:endParaRPr sz="2896" baseline="28735" dirty="0">
              <a:latin typeface="Cambria Math"/>
              <a:cs typeface="Cambria Math"/>
            </a:endParaRPr>
          </a:p>
          <a:p>
            <a:pPr marL="490465" indent="-456640">
              <a:spcBef>
                <a:spcPts val="639"/>
              </a:spcBef>
              <a:buFont typeface="Microsoft Sans Serif"/>
              <a:buChar char="•"/>
              <a:tabLst>
                <a:tab pos="489619" algn="l"/>
                <a:tab pos="490465" algn="l"/>
              </a:tabLst>
            </a:pPr>
            <a:r>
              <a:rPr sz="2663" spc="-7" dirty="0">
                <a:latin typeface="Calibri"/>
                <a:cs typeface="Calibri"/>
              </a:rPr>
              <a:t>Penalty</a:t>
            </a:r>
            <a:r>
              <a:rPr sz="2663" spc="-53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cost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spc="80" dirty="0">
                <a:latin typeface="Cambria Math"/>
                <a:cs typeface="Cambria Math"/>
              </a:rPr>
              <a:t>𝖺</a:t>
            </a:r>
            <a:r>
              <a:rPr sz="2663" i="1" spc="80" dirty="0">
                <a:latin typeface="Calibri"/>
                <a:cs typeface="Calibri"/>
              </a:rPr>
              <a:t>c.k</a:t>
            </a:r>
            <a:r>
              <a:rPr sz="2597" i="1" spc="119" baseline="-21367" dirty="0">
                <a:latin typeface="Calibri"/>
                <a:cs typeface="Calibri"/>
              </a:rPr>
              <a:t>1</a:t>
            </a:r>
            <a:r>
              <a:rPr sz="2663" i="1" spc="80" dirty="0">
                <a:latin typeface="Calibri"/>
                <a:cs typeface="Calibri"/>
              </a:rPr>
              <a:t>e</a:t>
            </a:r>
            <a:r>
              <a:rPr sz="2597" i="1" spc="119" baseline="25641" dirty="0">
                <a:latin typeface="Calibri"/>
                <a:cs typeface="Calibri"/>
              </a:rPr>
              <a:t>t</a:t>
            </a:r>
            <a:endParaRPr sz="2597" baseline="25641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678" y="1293887"/>
            <a:ext cx="6798805" cy="41286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588" y="286469"/>
            <a:ext cx="9219824" cy="1163974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 marR="6765">
              <a:lnSpc>
                <a:spcPct val="100000"/>
              </a:lnSpc>
              <a:spcBef>
                <a:spcPts val="127"/>
              </a:spcBef>
            </a:pP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Differenc</a:t>
            </a:r>
            <a:r>
              <a:rPr sz="3729" spc="-36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05" dirty="0">
                <a:solidFill>
                  <a:srgbClr val="943735"/>
                </a:solidFill>
                <a:latin typeface="Verdana"/>
                <a:cs typeface="Verdana"/>
              </a:rPr>
              <a:t>betwee</a:t>
            </a: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n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186" dirty="0">
                <a:solidFill>
                  <a:srgbClr val="943735"/>
                </a:solidFill>
                <a:latin typeface="Verdana"/>
                <a:cs typeface="Verdana"/>
              </a:rPr>
              <a:t>Clo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u</a:t>
            </a:r>
            <a:r>
              <a:rPr sz="3729" spc="-152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13" dirty="0">
                <a:solidFill>
                  <a:srgbClr val="943735"/>
                </a:solidFill>
                <a:latin typeface="Verdana"/>
                <a:cs typeface="Verdana"/>
              </a:rPr>
              <a:t>SL</a:t>
            </a:r>
            <a:r>
              <a:rPr sz="3729" spc="-586" dirty="0">
                <a:solidFill>
                  <a:srgbClr val="943735"/>
                </a:solidFill>
                <a:latin typeface="Verdana"/>
                <a:cs typeface="Verdana"/>
              </a:rPr>
              <a:t>A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an</a:t>
            </a:r>
            <a:r>
              <a:rPr sz="3729" spc="-206" dirty="0">
                <a:solidFill>
                  <a:srgbClr val="943735"/>
                </a:solidFill>
                <a:latin typeface="Verdana"/>
                <a:cs typeface="Verdana"/>
              </a:rPr>
              <a:t>d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86" dirty="0">
                <a:solidFill>
                  <a:srgbClr val="943735"/>
                </a:solidFill>
                <a:latin typeface="Verdana"/>
                <a:cs typeface="Verdana"/>
              </a:rPr>
              <a:t>Web  </a:t>
            </a:r>
            <a:r>
              <a:rPr sz="3729" spc="-300" dirty="0">
                <a:solidFill>
                  <a:srgbClr val="943735"/>
                </a:solidFill>
                <a:latin typeface="Verdana"/>
                <a:cs typeface="Verdana"/>
              </a:rPr>
              <a:t>Servic</a:t>
            </a:r>
            <a:r>
              <a:rPr sz="3729" spc="-338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39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697" y="1557638"/>
            <a:ext cx="10388475" cy="4210661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indent="-457486">
              <a:spcBef>
                <a:spcPts val="13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dirty="0">
                <a:latin typeface="Calibri"/>
                <a:cs typeface="Calibri"/>
              </a:rPr>
              <a:t>QoS</a:t>
            </a:r>
            <a:r>
              <a:rPr sz="2397" spc="-27" dirty="0">
                <a:latin typeface="Calibri"/>
                <a:cs typeface="Calibri"/>
              </a:rPr>
              <a:t> Parameters</a:t>
            </a:r>
            <a:r>
              <a:rPr sz="2397" dirty="0">
                <a:latin typeface="Calibri"/>
                <a:cs typeface="Calibri"/>
              </a:rPr>
              <a:t> :</a:t>
            </a:r>
            <a:endParaRPr sz="2397">
              <a:latin typeface="Calibri"/>
              <a:cs typeface="Calibri"/>
            </a:endParaRPr>
          </a:p>
          <a:p>
            <a:pPr marL="1007145" marR="33825" lvl="1" indent="-382225">
              <a:lnSpc>
                <a:spcPct val="80000"/>
              </a:lnSpc>
              <a:spcBef>
                <a:spcPts val="49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spc="-20" dirty="0">
                <a:latin typeface="Calibri"/>
                <a:cs typeface="Calibri"/>
              </a:rPr>
              <a:t>Traditional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33" dirty="0">
                <a:latin typeface="Calibri"/>
                <a:cs typeface="Calibri"/>
              </a:rPr>
              <a:t>Web</a:t>
            </a:r>
            <a:r>
              <a:rPr sz="1998" spc="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Service</a:t>
            </a:r>
            <a:r>
              <a:rPr sz="1998" spc="3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:</a:t>
            </a:r>
            <a:r>
              <a:rPr sz="1998" spc="-7" dirty="0">
                <a:latin typeface="Calibri"/>
                <a:cs typeface="Calibri"/>
              </a:rPr>
              <a:t> response</a:t>
            </a:r>
            <a:r>
              <a:rPr sz="1998" dirty="0">
                <a:latin typeface="Calibri"/>
                <a:cs typeface="Calibri"/>
              </a:rPr>
              <a:t> time,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SLA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violation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spc="-27" dirty="0">
                <a:latin typeface="Calibri"/>
                <a:cs typeface="Calibri"/>
              </a:rPr>
              <a:t>rate</a:t>
            </a:r>
            <a:r>
              <a:rPr sz="1998" spc="-20" dirty="0">
                <a:latin typeface="Calibri"/>
                <a:cs typeface="Calibri"/>
              </a:rPr>
              <a:t> for</a:t>
            </a:r>
            <a:r>
              <a:rPr sz="1998" spc="2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reliability,</a:t>
            </a:r>
            <a:r>
              <a:rPr sz="1998" spc="-20" dirty="0">
                <a:latin typeface="Calibri"/>
                <a:cs typeface="Calibri"/>
              </a:rPr>
              <a:t> availability, </a:t>
            </a:r>
            <a:r>
              <a:rPr sz="1998" spc="-13" dirty="0">
                <a:latin typeface="Calibri"/>
                <a:cs typeface="Calibri"/>
              </a:rPr>
              <a:t>cost </a:t>
            </a:r>
            <a:r>
              <a:rPr sz="1998" spc="-7" dirty="0">
                <a:latin typeface="Calibri"/>
                <a:cs typeface="Calibri"/>
              </a:rPr>
              <a:t>of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service,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etc.</a:t>
            </a:r>
            <a:endParaRPr sz="1998">
              <a:latin typeface="Calibri"/>
              <a:cs typeface="Calibri"/>
            </a:endParaRPr>
          </a:p>
          <a:p>
            <a:pPr marL="1007145" lvl="1" indent="-382225">
              <a:lnSpc>
                <a:spcPts val="2390"/>
              </a:lnSpc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dirty="0">
                <a:latin typeface="Calibri"/>
                <a:cs typeface="Calibri"/>
              </a:rPr>
              <a:t>Cloud</a:t>
            </a:r>
            <a:r>
              <a:rPr sz="1998" spc="-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computing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:</a:t>
            </a:r>
            <a:r>
              <a:rPr sz="1998" spc="-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QoS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related to </a:t>
            </a:r>
            <a:r>
              <a:rPr sz="1998" spc="-20" dirty="0">
                <a:latin typeface="Calibri"/>
                <a:cs typeface="Calibri"/>
              </a:rPr>
              <a:t>security,</a:t>
            </a:r>
            <a:r>
              <a:rPr sz="1998" dirty="0">
                <a:latin typeface="Calibri"/>
                <a:cs typeface="Calibri"/>
              </a:rPr>
              <a:t> </a:t>
            </a:r>
            <a:r>
              <a:rPr sz="1998" spc="-27" dirty="0">
                <a:latin typeface="Calibri"/>
                <a:cs typeface="Calibri"/>
              </a:rPr>
              <a:t>privacy,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trust,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management,</a:t>
            </a:r>
            <a:r>
              <a:rPr sz="1998" spc="-33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etc.</a:t>
            </a:r>
            <a:endParaRPr sz="1998">
              <a:latin typeface="Calibri"/>
              <a:cs typeface="Calibri"/>
            </a:endParaRPr>
          </a:p>
          <a:p>
            <a:pPr marL="473553" indent="-457486">
              <a:lnSpc>
                <a:spcPts val="2870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spc="-7" dirty="0">
                <a:latin typeface="Calibri"/>
                <a:cs typeface="Calibri"/>
              </a:rPr>
              <a:t>Automation</a:t>
            </a:r>
            <a:r>
              <a:rPr sz="2397" spc="-6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:</a:t>
            </a:r>
            <a:endParaRPr sz="2397">
              <a:latin typeface="Calibri"/>
              <a:cs typeface="Calibri"/>
            </a:endParaRPr>
          </a:p>
          <a:p>
            <a:pPr marL="1007145" marR="6765" lvl="1" indent="-382225">
              <a:lnSpc>
                <a:spcPts val="1918"/>
              </a:lnSpc>
              <a:spcBef>
                <a:spcPts val="47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spc="-20" dirty="0">
                <a:latin typeface="Calibri"/>
                <a:cs typeface="Calibri"/>
              </a:rPr>
              <a:t>Traditional </a:t>
            </a:r>
            <a:r>
              <a:rPr sz="1998" spc="-33" dirty="0">
                <a:latin typeface="Calibri"/>
                <a:cs typeface="Calibri"/>
              </a:rPr>
              <a:t>Web</a:t>
            </a:r>
            <a:r>
              <a:rPr sz="1998" spc="2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Service</a:t>
            </a:r>
            <a:r>
              <a:rPr sz="1998" spc="47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: </a:t>
            </a:r>
            <a:r>
              <a:rPr sz="1998" spc="-7" dirty="0">
                <a:latin typeface="Calibri"/>
                <a:cs typeface="Calibri"/>
              </a:rPr>
              <a:t>SLA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negotiation,</a:t>
            </a:r>
            <a:r>
              <a:rPr sz="1998" spc="-4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provisioning, service</a:t>
            </a:r>
            <a:r>
              <a:rPr sz="1998" spc="40" dirty="0">
                <a:latin typeface="Calibri"/>
                <a:cs typeface="Calibri"/>
              </a:rPr>
              <a:t> </a:t>
            </a:r>
            <a:r>
              <a:rPr sz="1998" spc="-20" dirty="0">
                <a:latin typeface="Calibri"/>
                <a:cs typeface="Calibri"/>
              </a:rPr>
              <a:t>delivery,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monitoring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are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not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automated.</a:t>
            </a:r>
            <a:endParaRPr sz="1998">
              <a:latin typeface="Calibri"/>
              <a:cs typeface="Calibri"/>
            </a:endParaRPr>
          </a:p>
          <a:p>
            <a:pPr marL="1007145" marR="597860" lvl="1" indent="-382225">
              <a:lnSpc>
                <a:spcPct val="80000"/>
              </a:lnSpc>
              <a:spcBef>
                <a:spcPts val="49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dirty="0">
                <a:latin typeface="Calibri"/>
                <a:cs typeface="Calibri"/>
              </a:rPr>
              <a:t>Cloud </a:t>
            </a:r>
            <a:r>
              <a:rPr sz="1998" spc="-7" dirty="0">
                <a:latin typeface="Calibri"/>
                <a:cs typeface="Calibri"/>
              </a:rPr>
              <a:t>computing </a:t>
            </a:r>
            <a:r>
              <a:rPr sz="1998" dirty="0">
                <a:latin typeface="Calibri"/>
                <a:cs typeface="Calibri"/>
              </a:rPr>
              <a:t>: </a:t>
            </a:r>
            <a:r>
              <a:rPr sz="1998" spc="-7" dirty="0">
                <a:latin typeface="Calibri"/>
                <a:cs typeface="Calibri"/>
              </a:rPr>
              <a:t>SLA automation </a:t>
            </a:r>
            <a:r>
              <a:rPr sz="1998" dirty="0">
                <a:latin typeface="Calibri"/>
                <a:cs typeface="Calibri"/>
              </a:rPr>
              <a:t>is </a:t>
            </a:r>
            <a:r>
              <a:rPr sz="1998" spc="-7" dirty="0">
                <a:latin typeface="Calibri"/>
                <a:cs typeface="Calibri"/>
              </a:rPr>
              <a:t>required </a:t>
            </a:r>
            <a:r>
              <a:rPr sz="1998" spc="-20" dirty="0">
                <a:latin typeface="Calibri"/>
                <a:cs typeface="Calibri"/>
              </a:rPr>
              <a:t>for </a:t>
            </a:r>
            <a:r>
              <a:rPr sz="1998" spc="-7" dirty="0">
                <a:latin typeface="Calibri"/>
                <a:cs typeface="Calibri"/>
              </a:rPr>
              <a:t>highly </a:t>
            </a:r>
            <a:r>
              <a:rPr sz="1998" dirty="0">
                <a:latin typeface="Calibri"/>
                <a:cs typeface="Calibri"/>
              </a:rPr>
              <a:t>dynamic and </a:t>
            </a:r>
            <a:r>
              <a:rPr sz="1998" spc="-7" dirty="0">
                <a:latin typeface="Calibri"/>
                <a:cs typeface="Calibri"/>
              </a:rPr>
              <a:t>scalable service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consumption</a:t>
            </a:r>
            <a:endParaRPr sz="1998">
              <a:latin typeface="Calibri"/>
              <a:cs typeface="Calibri"/>
            </a:endParaRPr>
          </a:p>
          <a:p>
            <a:pPr marL="473553" indent="-457486">
              <a:lnSpc>
                <a:spcPts val="2863"/>
              </a:lnSpc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397" spc="-20" dirty="0">
                <a:latin typeface="Calibri"/>
                <a:cs typeface="Calibri"/>
              </a:rPr>
              <a:t>Resource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Allocation</a:t>
            </a:r>
            <a:r>
              <a:rPr sz="2397" dirty="0">
                <a:latin typeface="Calibri"/>
                <a:cs typeface="Calibri"/>
              </a:rPr>
              <a:t> :</a:t>
            </a:r>
            <a:endParaRPr sz="2397">
              <a:latin typeface="Calibri"/>
              <a:cs typeface="Calibri"/>
            </a:endParaRPr>
          </a:p>
          <a:p>
            <a:pPr marL="1007145" marR="723859" lvl="1" indent="-382225">
              <a:lnSpc>
                <a:spcPts val="1918"/>
              </a:lnSpc>
              <a:spcBef>
                <a:spcPts val="4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spc="-20" dirty="0">
                <a:latin typeface="Calibri"/>
                <a:cs typeface="Calibri"/>
              </a:rPr>
              <a:t>Traditional</a:t>
            </a:r>
            <a:r>
              <a:rPr sz="1998" spc="-27" dirty="0">
                <a:latin typeface="Calibri"/>
                <a:cs typeface="Calibri"/>
              </a:rPr>
              <a:t> </a:t>
            </a:r>
            <a:r>
              <a:rPr sz="1998" spc="-33" dirty="0">
                <a:latin typeface="Calibri"/>
                <a:cs typeface="Calibri"/>
              </a:rPr>
              <a:t>Web</a:t>
            </a:r>
            <a:r>
              <a:rPr sz="1998" spc="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Service</a:t>
            </a:r>
            <a:r>
              <a:rPr sz="1998" spc="40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: </a:t>
            </a:r>
            <a:r>
              <a:rPr sz="1998" i="1" dirty="0">
                <a:latin typeface="Calibri"/>
                <a:cs typeface="Calibri"/>
              </a:rPr>
              <a:t>UDDI</a:t>
            </a:r>
            <a:r>
              <a:rPr sz="1998" i="1" spc="13" dirty="0">
                <a:latin typeface="Calibri"/>
                <a:cs typeface="Calibri"/>
              </a:rPr>
              <a:t> </a:t>
            </a:r>
            <a:r>
              <a:rPr sz="1998" i="1" spc="-7" dirty="0">
                <a:latin typeface="Calibri"/>
                <a:cs typeface="Calibri"/>
              </a:rPr>
              <a:t>(Universal</a:t>
            </a:r>
            <a:r>
              <a:rPr sz="1998" i="1" spc="7" dirty="0">
                <a:latin typeface="Calibri"/>
                <a:cs typeface="Calibri"/>
              </a:rPr>
              <a:t> </a:t>
            </a:r>
            <a:r>
              <a:rPr sz="1998" i="1" spc="-7" dirty="0">
                <a:latin typeface="Calibri"/>
                <a:cs typeface="Calibri"/>
              </a:rPr>
              <a:t>Description</a:t>
            </a:r>
            <a:r>
              <a:rPr sz="1998" i="1" spc="7" dirty="0">
                <a:latin typeface="Calibri"/>
                <a:cs typeface="Calibri"/>
              </a:rPr>
              <a:t> </a:t>
            </a:r>
            <a:r>
              <a:rPr sz="1998" i="1" spc="-7" dirty="0">
                <a:latin typeface="Calibri"/>
                <a:cs typeface="Calibri"/>
              </a:rPr>
              <a:t>Discovery</a:t>
            </a:r>
            <a:r>
              <a:rPr sz="1998" i="1" dirty="0">
                <a:latin typeface="Calibri"/>
                <a:cs typeface="Calibri"/>
              </a:rPr>
              <a:t> </a:t>
            </a:r>
            <a:r>
              <a:rPr sz="1998" i="1" spc="-7" dirty="0">
                <a:latin typeface="Calibri"/>
                <a:cs typeface="Calibri"/>
              </a:rPr>
              <a:t>and</a:t>
            </a:r>
            <a:r>
              <a:rPr sz="1998" i="1" spc="27" dirty="0">
                <a:latin typeface="Calibri"/>
                <a:cs typeface="Calibri"/>
              </a:rPr>
              <a:t> </a:t>
            </a:r>
            <a:r>
              <a:rPr sz="1998" i="1" spc="-7" dirty="0">
                <a:latin typeface="Calibri"/>
                <a:cs typeface="Calibri"/>
              </a:rPr>
              <a:t>Integration)</a:t>
            </a:r>
            <a:r>
              <a:rPr sz="1998" i="1" spc="47" dirty="0">
                <a:latin typeface="Calibri"/>
                <a:cs typeface="Calibri"/>
              </a:rPr>
              <a:t> </a:t>
            </a:r>
            <a:r>
              <a:rPr sz="1998" spc="-27" dirty="0">
                <a:latin typeface="Calibri"/>
                <a:cs typeface="Calibri"/>
              </a:rPr>
              <a:t>for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advertising</a:t>
            </a:r>
            <a:r>
              <a:rPr sz="1998" spc="-33" dirty="0">
                <a:latin typeface="Calibri"/>
                <a:cs typeface="Calibri"/>
              </a:rPr>
              <a:t> </a:t>
            </a:r>
            <a:r>
              <a:rPr sz="1998" dirty="0">
                <a:latin typeface="Calibri"/>
                <a:cs typeface="Calibri"/>
              </a:rPr>
              <a:t>and</a:t>
            </a:r>
            <a:r>
              <a:rPr sz="1998" spc="-20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discovering</a:t>
            </a:r>
            <a:r>
              <a:rPr sz="1998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between</a:t>
            </a:r>
            <a:r>
              <a:rPr sz="1998" spc="7" dirty="0">
                <a:latin typeface="Calibri"/>
                <a:cs typeface="Calibri"/>
              </a:rPr>
              <a:t> </a:t>
            </a:r>
            <a:r>
              <a:rPr sz="1998" spc="-13" dirty="0">
                <a:latin typeface="Calibri"/>
                <a:cs typeface="Calibri"/>
              </a:rPr>
              <a:t>web</a:t>
            </a:r>
            <a:r>
              <a:rPr sz="1998" spc="1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services</a:t>
            </a:r>
            <a:endParaRPr sz="1998">
              <a:latin typeface="Calibri"/>
              <a:cs typeface="Calibri"/>
            </a:endParaRPr>
          </a:p>
          <a:p>
            <a:pPr marL="1007145" marR="513297" lvl="1" indent="-382225">
              <a:lnSpc>
                <a:spcPts val="1918"/>
              </a:lnSpc>
              <a:spcBef>
                <a:spcPts val="4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1998" dirty="0">
                <a:latin typeface="Calibri"/>
                <a:cs typeface="Calibri"/>
              </a:rPr>
              <a:t>Cloud </a:t>
            </a:r>
            <a:r>
              <a:rPr sz="1998" spc="-7" dirty="0">
                <a:latin typeface="Calibri"/>
                <a:cs typeface="Calibri"/>
              </a:rPr>
              <a:t>computing </a:t>
            </a:r>
            <a:r>
              <a:rPr sz="1998" dirty="0">
                <a:latin typeface="Calibri"/>
                <a:cs typeface="Calibri"/>
              </a:rPr>
              <a:t>: </a:t>
            </a:r>
            <a:r>
              <a:rPr sz="1998" spc="-7" dirty="0">
                <a:latin typeface="Calibri"/>
                <a:cs typeface="Calibri"/>
              </a:rPr>
              <a:t>resources </a:t>
            </a:r>
            <a:r>
              <a:rPr sz="1998" spc="-13" dirty="0">
                <a:latin typeface="Calibri"/>
                <a:cs typeface="Calibri"/>
              </a:rPr>
              <a:t>are </a:t>
            </a:r>
            <a:r>
              <a:rPr sz="1998" spc="-7" dirty="0">
                <a:latin typeface="Calibri"/>
                <a:cs typeface="Calibri"/>
              </a:rPr>
              <a:t>allocated </a:t>
            </a:r>
            <a:r>
              <a:rPr sz="1998" dirty="0">
                <a:latin typeface="Calibri"/>
                <a:cs typeface="Calibri"/>
              </a:rPr>
              <a:t>and </a:t>
            </a:r>
            <a:r>
              <a:rPr sz="1998" spc="-7" dirty="0">
                <a:latin typeface="Calibri"/>
                <a:cs typeface="Calibri"/>
              </a:rPr>
              <a:t>distributed globally without </a:t>
            </a:r>
            <a:r>
              <a:rPr sz="1998" spc="-13" dirty="0">
                <a:latin typeface="Calibri"/>
                <a:cs typeface="Calibri"/>
              </a:rPr>
              <a:t>any central </a:t>
            </a:r>
            <a:r>
              <a:rPr sz="1998" spc="-433" dirty="0">
                <a:latin typeface="Calibri"/>
                <a:cs typeface="Calibri"/>
              </a:rPr>
              <a:t> </a:t>
            </a:r>
            <a:r>
              <a:rPr sz="1998" spc="-7" dirty="0">
                <a:latin typeface="Calibri"/>
                <a:cs typeface="Calibri"/>
              </a:rPr>
              <a:t>directory</a:t>
            </a:r>
            <a:endParaRPr sz="199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436" y="492733"/>
            <a:ext cx="2837064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13" dirty="0">
                <a:solidFill>
                  <a:srgbClr val="943735"/>
                </a:solidFill>
                <a:latin typeface="Verdana"/>
                <a:cs typeface="Verdana"/>
              </a:rPr>
              <a:t>Types</a:t>
            </a:r>
            <a:r>
              <a:rPr sz="3729" spc="-226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46" dirty="0">
                <a:solidFill>
                  <a:srgbClr val="943735"/>
                </a:solidFill>
                <a:latin typeface="Verdana"/>
                <a:cs typeface="Verdana"/>
              </a:rPr>
              <a:t>o</a:t>
            </a:r>
            <a:r>
              <a:rPr sz="3729" spc="-272" dirty="0">
                <a:solidFill>
                  <a:srgbClr val="943735"/>
                </a:solidFill>
                <a:latin typeface="Verdana"/>
                <a:cs typeface="Verdana"/>
              </a:rPr>
              <a:t>f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39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535312"/>
            <a:ext cx="10002025" cy="4171337"/>
          </a:xfrm>
          <a:prstGeom prst="rect">
            <a:avLst/>
          </a:prstGeom>
        </p:spPr>
        <p:txBody>
          <a:bodyPr vert="horz" wrap="square" lIns="0" tIns="101475" rIns="0" bIns="0" rtlCol="0">
            <a:spAutoFit/>
          </a:bodyPr>
          <a:lstStyle/>
          <a:p>
            <a:pPr marL="473553" indent="-457486">
              <a:spcBef>
                <a:spcPts val="79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797" spc="-13" dirty="0">
                <a:latin typeface="Calibri"/>
                <a:cs typeface="Calibri"/>
              </a:rPr>
              <a:t>Present</a:t>
            </a:r>
            <a:r>
              <a:rPr sz="2797" spc="13" dirty="0">
                <a:latin typeface="Calibri"/>
                <a:cs typeface="Calibri"/>
              </a:rPr>
              <a:t> </a:t>
            </a:r>
            <a:r>
              <a:rPr sz="2797" spc="-20" dirty="0">
                <a:latin typeface="Calibri"/>
                <a:cs typeface="Calibri"/>
              </a:rPr>
              <a:t>market</a:t>
            </a:r>
            <a:r>
              <a:rPr sz="2797" spc="-7" dirty="0">
                <a:latin typeface="Calibri"/>
                <a:cs typeface="Calibri"/>
              </a:rPr>
              <a:t> place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spc="-20" dirty="0">
                <a:latin typeface="Calibri"/>
                <a:cs typeface="Calibri"/>
              </a:rPr>
              <a:t>features </a:t>
            </a:r>
            <a:r>
              <a:rPr sz="2797" spc="-13" dirty="0">
                <a:latin typeface="Calibri"/>
                <a:cs typeface="Calibri"/>
              </a:rPr>
              <a:t>two </a:t>
            </a:r>
            <a:r>
              <a:rPr sz="2797" dirty="0">
                <a:latin typeface="Calibri"/>
                <a:cs typeface="Calibri"/>
              </a:rPr>
              <a:t>types</a:t>
            </a:r>
            <a:r>
              <a:rPr sz="2797" spc="-20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of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SLAs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dirty="0">
                <a:latin typeface="Calibri"/>
                <a:cs typeface="Calibri"/>
              </a:rPr>
              <a:t>:</a:t>
            </a:r>
            <a:endParaRPr sz="2797">
              <a:latin typeface="Calibri"/>
              <a:cs typeface="Calibri"/>
            </a:endParaRPr>
          </a:p>
          <a:p>
            <a:pPr marL="1007145" lvl="1" indent="-382225">
              <a:spcBef>
                <a:spcPts val="673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797" spc="-7" dirty="0">
                <a:latin typeface="Calibri"/>
                <a:cs typeface="Calibri"/>
              </a:rPr>
              <a:t>Off-the-shelf</a:t>
            </a:r>
            <a:r>
              <a:rPr sz="2797" spc="-27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SLA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or</a:t>
            </a:r>
            <a:r>
              <a:rPr sz="2797" spc="7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non-negotiable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SLA</a:t>
            </a:r>
            <a:r>
              <a:rPr sz="2797" spc="-13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or</a:t>
            </a:r>
            <a:r>
              <a:rPr sz="2797" spc="20" dirty="0">
                <a:latin typeface="Calibri"/>
                <a:cs typeface="Calibri"/>
              </a:rPr>
              <a:t> </a:t>
            </a:r>
            <a:r>
              <a:rPr sz="2797" spc="-13" dirty="0">
                <a:latin typeface="Calibri"/>
                <a:cs typeface="Calibri"/>
              </a:rPr>
              <a:t>Direct</a:t>
            </a:r>
            <a:r>
              <a:rPr sz="2797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SLA</a:t>
            </a:r>
            <a:endParaRPr sz="2797">
              <a:latin typeface="Calibri"/>
              <a:cs typeface="Calibri"/>
            </a:endParaRPr>
          </a:p>
          <a:p>
            <a:pPr marL="1539046" lvl="2" indent="-305272">
              <a:spcBef>
                <a:spcPts val="59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spc="-7" dirty="0">
                <a:latin typeface="Calibri"/>
                <a:cs typeface="Calibri"/>
              </a:rPr>
              <a:t>Non-conducive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for</a:t>
            </a:r>
            <a:r>
              <a:rPr sz="2397" spc="-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mission-critical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data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or</a:t>
            </a:r>
            <a:r>
              <a:rPr sz="2397" spc="-13" dirty="0">
                <a:latin typeface="Calibri"/>
                <a:cs typeface="Calibri"/>
              </a:rPr>
              <a:t> applications</a:t>
            </a:r>
            <a:endParaRPr sz="2397">
              <a:latin typeface="Calibri"/>
              <a:cs typeface="Calibri"/>
            </a:endParaRPr>
          </a:p>
          <a:p>
            <a:pPr marL="1539046" marR="6765" lvl="2" indent="-304427">
              <a:spcBef>
                <a:spcPts val="578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spc="-13" dirty="0">
                <a:latin typeface="Calibri"/>
                <a:cs typeface="Calibri"/>
              </a:rPr>
              <a:t>Provider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creates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the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SLA </a:t>
            </a:r>
            <a:r>
              <a:rPr sz="2397" spc="-13" dirty="0">
                <a:latin typeface="Calibri"/>
                <a:cs typeface="Calibri"/>
              </a:rPr>
              <a:t>template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and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define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dirty="0">
                <a:latin typeface="Calibri"/>
                <a:cs typeface="Calibri"/>
              </a:rPr>
              <a:t>all</a:t>
            </a:r>
            <a:r>
              <a:rPr sz="2397" spc="-7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criteria</a:t>
            </a:r>
            <a:r>
              <a:rPr sz="2397" spc="3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viz. </a:t>
            </a:r>
            <a:r>
              <a:rPr sz="2397" spc="-13" dirty="0">
                <a:latin typeface="Calibri"/>
                <a:cs typeface="Calibri"/>
              </a:rPr>
              <a:t>contract </a:t>
            </a:r>
            <a:r>
              <a:rPr sz="2397" spc="-526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period,</a:t>
            </a:r>
            <a:r>
              <a:rPr sz="2397" spc="13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billing,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response</a:t>
            </a:r>
            <a:r>
              <a:rPr sz="2397" dirty="0">
                <a:latin typeface="Calibri"/>
                <a:cs typeface="Calibri"/>
              </a:rPr>
              <a:t> time,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7" dirty="0">
                <a:latin typeface="Calibri"/>
                <a:cs typeface="Calibri"/>
              </a:rPr>
              <a:t>availability,</a:t>
            </a:r>
            <a:r>
              <a:rPr sz="2397" spc="7" dirty="0">
                <a:latin typeface="Calibri"/>
                <a:cs typeface="Calibri"/>
              </a:rPr>
              <a:t> </a:t>
            </a:r>
            <a:r>
              <a:rPr sz="2397" spc="-20" dirty="0">
                <a:latin typeface="Calibri"/>
                <a:cs typeface="Calibri"/>
              </a:rPr>
              <a:t>etc.</a:t>
            </a:r>
            <a:endParaRPr sz="2397">
              <a:latin typeface="Calibri"/>
              <a:cs typeface="Calibri"/>
            </a:endParaRPr>
          </a:p>
          <a:p>
            <a:pPr marL="1539046" lvl="2" indent="-305272">
              <a:spcBef>
                <a:spcPts val="57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i="1" spc="-13" dirty="0">
                <a:latin typeface="Calibri"/>
                <a:cs typeface="Calibri"/>
              </a:rPr>
              <a:t>Followed</a:t>
            </a:r>
            <a:r>
              <a:rPr sz="2397" i="1" spc="7" dirty="0">
                <a:latin typeface="Calibri"/>
                <a:cs typeface="Calibri"/>
              </a:rPr>
              <a:t> </a:t>
            </a:r>
            <a:r>
              <a:rPr sz="2397" i="1" spc="-13" dirty="0">
                <a:latin typeface="Calibri"/>
                <a:cs typeface="Calibri"/>
              </a:rPr>
              <a:t>by</a:t>
            </a:r>
            <a:r>
              <a:rPr sz="2397" i="1" spc="7" dirty="0">
                <a:latin typeface="Calibri"/>
                <a:cs typeface="Calibri"/>
              </a:rPr>
              <a:t> </a:t>
            </a:r>
            <a:r>
              <a:rPr sz="2397" i="1" dirty="0">
                <a:latin typeface="Calibri"/>
                <a:cs typeface="Calibri"/>
              </a:rPr>
              <a:t>the </a:t>
            </a:r>
            <a:r>
              <a:rPr sz="2397" i="1" spc="-7" dirty="0">
                <a:latin typeface="Calibri"/>
                <a:cs typeface="Calibri"/>
              </a:rPr>
              <a:t>present</a:t>
            </a:r>
            <a:r>
              <a:rPr sz="2397" i="1" dirty="0">
                <a:latin typeface="Calibri"/>
                <a:cs typeface="Calibri"/>
              </a:rPr>
              <a:t> </a:t>
            </a:r>
            <a:r>
              <a:rPr sz="2397" i="1" spc="-7" dirty="0">
                <a:latin typeface="Calibri"/>
                <a:cs typeface="Calibri"/>
              </a:rPr>
              <a:t>day </a:t>
            </a:r>
            <a:r>
              <a:rPr sz="2397" i="1" spc="-13" dirty="0">
                <a:latin typeface="Calibri"/>
                <a:cs typeface="Calibri"/>
              </a:rPr>
              <a:t>state-of-the-art</a:t>
            </a:r>
            <a:r>
              <a:rPr sz="2397" i="1" spc="7" dirty="0">
                <a:latin typeface="Calibri"/>
                <a:cs typeface="Calibri"/>
              </a:rPr>
              <a:t> </a:t>
            </a:r>
            <a:r>
              <a:rPr sz="2397" i="1" spc="-7" dirty="0">
                <a:latin typeface="Calibri"/>
                <a:cs typeface="Calibri"/>
              </a:rPr>
              <a:t>clouds</a:t>
            </a:r>
            <a:r>
              <a:rPr sz="2397" spc="-7" dirty="0">
                <a:latin typeface="Calibri"/>
                <a:cs typeface="Calibri"/>
              </a:rPr>
              <a:t>.</a:t>
            </a:r>
            <a:endParaRPr sz="2397">
              <a:latin typeface="Calibri"/>
              <a:cs typeface="Calibri"/>
            </a:endParaRPr>
          </a:p>
          <a:p>
            <a:pPr marL="1007145" lvl="1" indent="-382225">
              <a:spcBef>
                <a:spcPts val="65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797" spc="-7" dirty="0">
                <a:latin typeface="Calibri"/>
                <a:cs typeface="Calibri"/>
              </a:rPr>
              <a:t>Negotiable</a:t>
            </a:r>
            <a:r>
              <a:rPr sz="2797" spc="-67" dirty="0">
                <a:latin typeface="Calibri"/>
                <a:cs typeface="Calibri"/>
              </a:rPr>
              <a:t> </a:t>
            </a:r>
            <a:r>
              <a:rPr sz="2797" spc="-7" dirty="0">
                <a:latin typeface="Calibri"/>
                <a:cs typeface="Calibri"/>
              </a:rPr>
              <a:t>SLA</a:t>
            </a:r>
            <a:endParaRPr sz="2797">
              <a:latin typeface="Calibri"/>
              <a:cs typeface="Calibri"/>
            </a:endParaRPr>
          </a:p>
          <a:p>
            <a:pPr marL="1539046" lvl="2" indent="-305272">
              <a:spcBef>
                <a:spcPts val="59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spc="-7" dirty="0">
                <a:latin typeface="Calibri"/>
                <a:cs typeface="Calibri"/>
              </a:rPr>
              <a:t>Negotiation </a:t>
            </a:r>
            <a:r>
              <a:rPr sz="2397" dirty="0">
                <a:latin typeface="Calibri"/>
                <a:cs typeface="Calibri"/>
              </a:rPr>
              <a:t>via</a:t>
            </a:r>
            <a:r>
              <a:rPr sz="2397" spc="-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external</a:t>
            </a:r>
            <a:r>
              <a:rPr sz="2397" spc="-7" dirty="0">
                <a:latin typeface="Calibri"/>
                <a:cs typeface="Calibri"/>
              </a:rPr>
              <a:t> agent</a:t>
            </a:r>
            <a:endParaRPr sz="2397">
              <a:latin typeface="Calibri"/>
              <a:cs typeface="Calibri"/>
            </a:endParaRPr>
          </a:p>
          <a:p>
            <a:pPr marL="1539046" lvl="2" indent="-305272">
              <a:spcBef>
                <a:spcPts val="573"/>
              </a:spcBef>
              <a:buFont typeface="Microsoft Sans Serif"/>
              <a:buChar char="•"/>
              <a:tabLst>
                <a:tab pos="1539046" algn="l"/>
                <a:tab pos="1539891" algn="l"/>
              </a:tabLst>
            </a:pPr>
            <a:r>
              <a:rPr sz="2397" spc="-7" dirty="0">
                <a:latin typeface="Calibri"/>
                <a:cs typeface="Calibri"/>
              </a:rPr>
              <a:t>Negotiation</a:t>
            </a:r>
            <a:r>
              <a:rPr sz="2397" dirty="0">
                <a:latin typeface="Calibri"/>
                <a:cs typeface="Calibri"/>
              </a:rPr>
              <a:t> via</a:t>
            </a:r>
            <a:r>
              <a:rPr sz="2397" spc="-7" dirty="0">
                <a:latin typeface="Calibri"/>
                <a:cs typeface="Calibri"/>
              </a:rPr>
              <a:t> multiple</a:t>
            </a:r>
            <a:r>
              <a:rPr sz="2397" spc="20" dirty="0">
                <a:latin typeface="Calibri"/>
                <a:cs typeface="Calibri"/>
              </a:rPr>
              <a:t> </a:t>
            </a:r>
            <a:r>
              <a:rPr sz="2397" spc="-13" dirty="0">
                <a:latin typeface="Calibri"/>
                <a:cs typeface="Calibri"/>
              </a:rPr>
              <a:t>external</a:t>
            </a:r>
            <a:r>
              <a:rPr sz="2397" dirty="0">
                <a:latin typeface="Calibri"/>
                <a:cs typeface="Calibri"/>
              </a:rPr>
              <a:t> </a:t>
            </a:r>
            <a:r>
              <a:rPr sz="2397" spc="-7" dirty="0">
                <a:latin typeface="Calibri"/>
                <a:cs typeface="Calibri"/>
              </a:rPr>
              <a:t>agents</a:t>
            </a:r>
            <a:endParaRPr sz="239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36" y="556817"/>
            <a:ext cx="7199632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53" dirty="0">
                <a:solidFill>
                  <a:srgbClr val="943735"/>
                </a:solidFill>
                <a:latin typeface="Verdana"/>
                <a:cs typeface="Verdana"/>
              </a:rPr>
              <a:t>Ser</a:t>
            </a:r>
            <a:r>
              <a:rPr sz="3729" spc="-479" dirty="0">
                <a:solidFill>
                  <a:srgbClr val="943735"/>
                </a:solidFill>
                <a:latin typeface="Verdana"/>
                <a:cs typeface="Verdana"/>
              </a:rPr>
              <a:t>v</a:t>
            </a:r>
            <a:r>
              <a:rPr sz="3729" spc="-100" dirty="0">
                <a:solidFill>
                  <a:srgbClr val="943735"/>
                </a:solidFill>
                <a:latin typeface="Verdana"/>
                <a:cs typeface="Verdana"/>
              </a:rPr>
              <a:t>ice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Level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286" dirty="0">
                <a:solidFill>
                  <a:srgbClr val="943735"/>
                </a:solidFill>
                <a:latin typeface="Verdana"/>
                <a:cs typeface="Verdana"/>
              </a:rPr>
              <a:t>Ob</a:t>
            </a:r>
            <a:r>
              <a:rPr sz="3729" spc="-146" dirty="0">
                <a:solidFill>
                  <a:srgbClr val="943735"/>
                </a:solidFill>
                <a:latin typeface="Verdana"/>
                <a:cs typeface="Verdana"/>
              </a:rPr>
              <a:t>j</a:t>
            </a:r>
            <a:r>
              <a:rPr sz="3729" spc="-240" dirty="0">
                <a:solidFill>
                  <a:srgbClr val="943735"/>
                </a:solidFill>
                <a:latin typeface="Verdana"/>
                <a:cs typeface="Verdana"/>
              </a:rPr>
              <a:t>ecti</a:t>
            </a: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v</a:t>
            </a:r>
            <a:r>
              <a:rPr sz="3729" spc="-360" dirty="0">
                <a:solidFill>
                  <a:srgbClr val="943735"/>
                </a:solidFill>
                <a:latin typeface="Verdana"/>
                <a:cs typeface="Verdana"/>
              </a:rPr>
              <a:t>e</a:t>
            </a:r>
            <a:r>
              <a:rPr sz="3729" spc="-313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53" dirty="0">
                <a:solidFill>
                  <a:srgbClr val="943735"/>
                </a:solidFill>
                <a:latin typeface="Verdana"/>
                <a:cs typeface="Verdana"/>
              </a:rPr>
              <a:t>(SLO</a:t>
            </a:r>
            <a:r>
              <a:rPr sz="3729" spc="-473" dirty="0">
                <a:solidFill>
                  <a:srgbClr val="943735"/>
                </a:solidFill>
                <a:latin typeface="Verdana"/>
                <a:cs typeface="Verdana"/>
              </a:rPr>
              <a:t>s</a:t>
            </a:r>
            <a:r>
              <a:rPr sz="3729" spc="-611" dirty="0">
                <a:solidFill>
                  <a:srgbClr val="943735"/>
                </a:solidFill>
                <a:latin typeface="Verdana"/>
                <a:cs typeface="Verdana"/>
              </a:rPr>
              <a:t>)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011279"/>
            <a:ext cx="10659918" cy="4252497"/>
          </a:xfrm>
          <a:prstGeom prst="rect">
            <a:avLst/>
          </a:prstGeom>
        </p:spPr>
        <p:txBody>
          <a:bodyPr vert="horz" wrap="square" lIns="0" tIns="114159" rIns="0" bIns="0" rtlCol="0">
            <a:spAutoFit/>
          </a:bodyPr>
          <a:lstStyle/>
          <a:p>
            <a:pPr marL="473553" indent="-457486">
              <a:spcBef>
                <a:spcPts val="89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7" dirty="0">
                <a:latin typeface="Calibri"/>
                <a:cs typeface="Calibri"/>
              </a:rPr>
              <a:t>Objectively</a:t>
            </a:r>
            <a:r>
              <a:rPr sz="3196" spc="-13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measurable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conditions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spc="-27" dirty="0">
                <a:latin typeface="Calibri"/>
                <a:cs typeface="Calibri"/>
              </a:rPr>
              <a:t>for</a:t>
            </a:r>
            <a:r>
              <a:rPr sz="3196" spc="-13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the</a:t>
            </a:r>
            <a:r>
              <a:rPr sz="3196" spc="-7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service</a:t>
            </a:r>
            <a:endParaRPr sz="3196">
              <a:latin typeface="Calibri"/>
              <a:cs typeface="Calibri"/>
            </a:endParaRPr>
          </a:p>
          <a:p>
            <a:pPr marL="473553" marR="6765" indent="-457486">
              <a:spcBef>
                <a:spcPts val="77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13" dirty="0">
                <a:latin typeface="Calibri"/>
                <a:cs typeface="Calibri"/>
              </a:rPr>
              <a:t>Encompasses </a:t>
            </a:r>
            <a:r>
              <a:rPr sz="3196" dirty="0">
                <a:latin typeface="Calibri"/>
                <a:cs typeface="Calibri"/>
              </a:rPr>
              <a:t>multiple QoS </a:t>
            </a:r>
            <a:r>
              <a:rPr sz="3196" spc="-20" dirty="0">
                <a:latin typeface="Calibri"/>
                <a:cs typeface="Calibri"/>
              </a:rPr>
              <a:t>parameters </a:t>
            </a:r>
            <a:r>
              <a:rPr sz="3196" dirty="0">
                <a:latin typeface="Calibri"/>
                <a:cs typeface="Calibri"/>
              </a:rPr>
              <a:t>viz. </a:t>
            </a:r>
            <a:r>
              <a:rPr sz="3196" spc="-27" dirty="0">
                <a:latin typeface="Calibri"/>
                <a:cs typeface="Calibri"/>
              </a:rPr>
              <a:t>availability, </a:t>
            </a:r>
            <a:r>
              <a:rPr sz="3196" spc="-20" dirty="0">
                <a:latin typeface="Calibri"/>
                <a:cs typeface="Calibri"/>
              </a:rPr>
              <a:t> serviceability, </a:t>
            </a:r>
            <a:r>
              <a:rPr sz="3196" spc="-7" dirty="0">
                <a:latin typeface="Calibri"/>
                <a:cs typeface="Calibri"/>
              </a:rPr>
              <a:t>billing, penalties, </a:t>
            </a:r>
            <a:r>
              <a:rPr sz="3196" spc="-13" dirty="0">
                <a:latin typeface="Calibri"/>
                <a:cs typeface="Calibri"/>
              </a:rPr>
              <a:t>throughput, </a:t>
            </a:r>
            <a:r>
              <a:rPr sz="3196" spc="-7" dirty="0">
                <a:latin typeface="Calibri"/>
                <a:cs typeface="Calibri"/>
              </a:rPr>
              <a:t>response </a:t>
            </a:r>
            <a:r>
              <a:rPr sz="3196" dirty="0">
                <a:latin typeface="Calibri"/>
                <a:cs typeface="Calibri"/>
              </a:rPr>
              <a:t>time, </a:t>
            </a:r>
            <a:r>
              <a:rPr sz="3196" spc="-7" dirty="0">
                <a:latin typeface="Calibri"/>
                <a:cs typeface="Calibri"/>
              </a:rPr>
              <a:t>or </a:t>
            </a:r>
            <a:r>
              <a:rPr sz="3196" spc="-706" dirty="0">
                <a:latin typeface="Calibri"/>
                <a:cs typeface="Calibri"/>
              </a:rPr>
              <a:t> </a:t>
            </a:r>
            <a:r>
              <a:rPr sz="3196" spc="-7" dirty="0">
                <a:latin typeface="Calibri"/>
                <a:cs typeface="Calibri"/>
              </a:rPr>
              <a:t>quality</a:t>
            </a:r>
            <a:endParaRPr sz="3196">
              <a:latin typeface="Calibri"/>
              <a:cs typeface="Calibri"/>
            </a:endParaRPr>
          </a:p>
          <a:p>
            <a:pPr marL="473553" indent="-457486">
              <a:spcBef>
                <a:spcPts val="76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13" dirty="0">
                <a:latin typeface="Calibri"/>
                <a:cs typeface="Calibri"/>
              </a:rPr>
              <a:t>Example</a:t>
            </a:r>
            <a:r>
              <a:rPr sz="3196" spc="-53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:</a:t>
            </a:r>
            <a:endParaRPr sz="3196">
              <a:latin typeface="Calibri"/>
              <a:cs typeface="Calibri"/>
            </a:endParaRPr>
          </a:p>
          <a:p>
            <a:pPr marL="1007145" lvl="1" indent="-382225">
              <a:spcBef>
                <a:spcPts val="6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13" dirty="0">
                <a:latin typeface="Calibri"/>
                <a:cs typeface="Calibri"/>
              </a:rPr>
              <a:t>“</a:t>
            </a:r>
            <a:r>
              <a:rPr sz="2663" b="1" i="1" spc="-13" dirty="0">
                <a:latin typeface="Calibri"/>
                <a:cs typeface="Calibri"/>
              </a:rPr>
              <a:t>Availability</a:t>
            </a:r>
            <a:r>
              <a:rPr sz="2663" b="1" i="1" spc="-6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</a:t>
            </a:r>
            <a:r>
              <a:rPr sz="2663" spc="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X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is </a:t>
            </a:r>
            <a:r>
              <a:rPr sz="2663" spc="-7" dirty="0">
                <a:latin typeface="Calibri"/>
                <a:cs typeface="Calibri"/>
              </a:rPr>
              <a:t>99.9%”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spcBef>
                <a:spcPts val="6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“</a:t>
            </a:r>
            <a:r>
              <a:rPr sz="2663" b="1" i="1" spc="-7" dirty="0">
                <a:latin typeface="Calibri"/>
                <a:cs typeface="Calibri"/>
              </a:rPr>
              <a:t>Response</a:t>
            </a:r>
            <a:r>
              <a:rPr sz="2663" b="1" i="1" spc="-60" dirty="0">
                <a:latin typeface="Calibri"/>
                <a:cs typeface="Calibri"/>
              </a:rPr>
              <a:t> </a:t>
            </a:r>
            <a:r>
              <a:rPr sz="2663" b="1" i="1" dirty="0">
                <a:latin typeface="Calibri"/>
                <a:cs typeface="Calibri"/>
              </a:rPr>
              <a:t>time</a:t>
            </a:r>
            <a:r>
              <a:rPr sz="2663" b="1" i="1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of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-7" dirty="0">
                <a:latin typeface="Calibri"/>
                <a:cs typeface="Calibri"/>
              </a:rPr>
              <a:t> database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query</a:t>
            </a:r>
            <a:r>
              <a:rPr sz="2663" spc="-3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Q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is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between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3</a:t>
            </a:r>
            <a:r>
              <a:rPr sz="2663" spc="-13" dirty="0">
                <a:latin typeface="Calibri"/>
                <a:cs typeface="Calibri"/>
              </a:rPr>
              <a:t> to</a:t>
            </a:r>
            <a:r>
              <a:rPr sz="2663" spc="-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5</a:t>
            </a:r>
            <a:r>
              <a:rPr sz="2663" spc="-7" dirty="0">
                <a:latin typeface="Calibri"/>
                <a:cs typeface="Calibri"/>
              </a:rPr>
              <a:t> seconds”</a:t>
            </a:r>
            <a:endParaRPr sz="2663">
              <a:latin typeface="Calibri"/>
              <a:cs typeface="Calibri"/>
            </a:endParaRPr>
          </a:p>
          <a:p>
            <a:pPr marL="1007145" lvl="1" indent="-382225">
              <a:spcBef>
                <a:spcPts val="639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“</a:t>
            </a:r>
            <a:r>
              <a:rPr sz="2663" b="1" i="1" spc="-7" dirty="0">
                <a:latin typeface="Calibri"/>
                <a:cs typeface="Calibri"/>
              </a:rPr>
              <a:t>Throughput</a:t>
            </a:r>
            <a:r>
              <a:rPr sz="2663" b="1" i="1" spc="-6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of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server</a:t>
            </a:r>
            <a:r>
              <a:rPr sz="2663" spc="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20" dirty="0">
                <a:latin typeface="Calibri"/>
                <a:cs typeface="Calibri"/>
              </a:rPr>
              <a:t>at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peak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load </a:t>
            </a:r>
            <a:r>
              <a:rPr sz="2663" spc="-7" dirty="0">
                <a:latin typeface="Calibri"/>
                <a:cs typeface="Calibri"/>
              </a:rPr>
              <a:t>time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is</a:t>
            </a:r>
            <a:r>
              <a:rPr sz="2663" spc="-20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0.875”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062" y="581801"/>
            <a:ext cx="6300735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453" dirty="0">
                <a:solidFill>
                  <a:srgbClr val="943735"/>
                </a:solidFill>
                <a:latin typeface="Verdana"/>
                <a:cs typeface="Verdana"/>
              </a:rPr>
              <a:t>Ser</a:t>
            </a:r>
            <a:r>
              <a:rPr sz="3729" spc="-479" dirty="0">
                <a:solidFill>
                  <a:srgbClr val="943735"/>
                </a:solidFill>
                <a:latin typeface="Verdana"/>
                <a:cs typeface="Verdana"/>
              </a:rPr>
              <a:t>v</a:t>
            </a:r>
            <a:r>
              <a:rPr sz="3729" spc="-100" dirty="0">
                <a:solidFill>
                  <a:srgbClr val="943735"/>
                </a:solidFill>
                <a:latin typeface="Verdana"/>
                <a:cs typeface="Verdana"/>
              </a:rPr>
              <a:t>ice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Level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166" dirty="0">
                <a:solidFill>
                  <a:srgbClr val="943735"/>
                </a:solidFill>
                <a:latin typeface="Verdana"/>
                <a:cs typeface="Verdana"/>
              </a:rPr>
              <a:t>Mana</a:t>
            </a:r>
            <a:r>
              <a:rPr sz="3729" spc="-146" dirty="0">
                <a:solidFill>
                  <a:srgbClr val="943735"/>
                </a:solidFill>
                <a:latin typeface="Verdana"/>
                <a:cs typeface="Verdana"/>
              </a:rPr>
              <a:t>g</a:t>
            </a:r>
            <a:r>
              <a:rPr sz="3729" spc="-333" dirty="0">
                <a:solidFill>
                  <a:srgbClr val="943735"/>
                </a:solidFill>
                <a:latin typeface="Verdana"/>
                <a:cs typeface="Verdana"/>
              </a:rPr>
              <a:t>ement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2" y="1616492"/>
            <a:ext cx="10522929" cy="3175762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473553" marR="6765" indent="-457486">
              <a:spcBef>
                <a:spcPts val="13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7" dirty="0">
                <a:latin typeface="Calibri"/>
                <a:cs typeface="Calibri"/>
              </a:rPr>
              <a:t>Monitoring </a:t>
            </a:r>
            <a:r>
              <a:rPr sz="3196" dirty="0">
                <a:latin typeface="Calibri"/>
                <a:cs typeface="Calibri"/>
              </a:rPr>
              <a:t>and measuring </a:t>
            </a:r>
            <a:r>
              <a:rPr sz="3196" spc="-13" dirty="0">
                <a:latin typeface="Calibri"/>
                <a:cs typeface="Calibri"/>
              </a:rPr>
              <a:t>performance </a:t>
            </a:r>
            <a:r>
              <a:rPr sz="3196" spc="-7" dirty="0">
                <a:latin typeface="Calibri"/>
                <a:cs typeface="Calibri"/>
              </a:rPr>
              <a:t>of </a:t>
            </a:r>
            <a:r>
              <a:rPr sz="3196" dirty="0">
                <a:latin typeface="Calibri"/>
                <a:cs typeface="Calibri"/>
              </a:rPr>
              <a:t>services </a:t>
            </a:r>
            <a:r>
              <a:rPr sz="3196" spc="-7" dirty="0">
                <a:latin typeface="Calibri"/>
                <a:cs typeface="Calibri"/>
              </a:rPr>
              <a:t>based on </a:t>
            </a:r>
            <a:r>
              <a:rPr sz="3196" spc="-706" dirty="0">
                <a:latin typeface="Calibri"/>
                <a:cs typeface="Calibri"/>
              </a:rPr>
              <a:t> </a:t>
            </a:r>
            <a:r>
              <a:rPr sz="3196" spc="-27" dirty="0">
                <a:latin typeface="Calibri"/>
                <a:cs typeface="Calibri"/>
              </a:rPr>
              <a:t>SLOs</a:t>
            </a:r>
            <a:endParaRPr sz="3196">
              <a:latin typeface="Calibri"/>
              <a:cs typeface="Calibri"/>
            </a:endParaRPr>
          </a:p>
          <a:p>
            <a:pPr marL="473553" indent="-457486">
              <a:spcBef>
                <a:spcPts val="76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13" dirty="0">
                <a:latin typeface="Calibri"/>
                <a:cs typeface="Calibri"/>
              </a:rPr>
              <a:t>Provider</a:t>
            </a:r>
            <a:r>
              <a:rPr sz="3196" spc="-27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perspective</a:t>
            </a:r>
            <a:r>
              <a:rPr sz="3196" spc="-20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:</a:t>
            </a:r>
            <a:endParaRPr sz="3196">
              <a:latin typeface="Calibri"/>
              <a:cs typeface="Calibri"/>
            </a:endParaRPr>
          </a:p>
          <a:p>
            <a:pPr marL="1007145" lvl="1" indent="-382225">
              <a:spcBef>
                <a:spcPts val="6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20" dirty="0">
                <a:latin typeface="Calibri"/>
                <a:cs typeface="Calibri"/>
              </a:rPr>
              <a:t>Make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decisions</a:t>
            </a:r>
            <a:r>
              <a:rPr sz="2663" spc="20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based on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business</a:t>
            </a:r>
            <a:r>
              <a:rPr sz="2663" spc="13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objectives</a:t>
            </a:r>
            <a:r>
              <a:rPr sz="2663" dirty="0">
                <a:latin typeface="Calibri"/>
                <a:cs typeface="Calibri"/>
              </a:rPr>
              <a:t> and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technical</a:t>
            </a:r>
            <a:r>
              <a:rPr sz="2663" spc="7" dirty="0">
                <a:latin typeface="Calibri"/>
                <a:cs typeface="Calibri"/>
              </a:rPr>
              <a:t> </a:t>
            </a:r>
            <a:r>
              <a:rPr sz="2663" spc="-7" dirty="0">
                <a:latin typeface="Calibri"/>
                <a:cs typeface="Calibri"/>
              </a:rPr>
              <a:t>realties</a:t>
            </a:r>
            <a:endParaRPr sz="2663">
              <a:latin typeface="Calibri"/>
              <a:cs typeface="Calibri"/>
            </a:endParaRPr>
          </a:p>
          <a:p>
            <a:pPr marL="473553" indent="-457486">
              <a:spcBef>
                <a:spcPts val="732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3196" spc="-7" dirty="0">
                <a:latin typeface="Calibri"/>
                <a:cs typeface="Calibri"/>
              </a:rPr>
              <a:t>Consumer</a:t>
            </a:r>
            <a:r>
              <a:rPr sz="3196" spc="-53" dirty="0">
                <a:latin typeface="Calibri"/>
                <a:cs typeface="Calibri"/>
              </a:rPr>
              <a:t> </a:t>
            </a:r>
            <a:r>
              <a:rPr sz="3196" spc="-13" dirty="0">
                <a:latin typeface="Calibri"/>
                <a:cs typeface="Calibri"/>
              </a:rPr>
              <a:t>perspective</a:t>
            </a:r>
            <a:r>
              <a:rPr sz="3196" spc="-40" dirty="0">
                <a:latin typeface="Calibri"/>
                <a:cs typeface="Calibri"/>
              </a:rPr>
              <a:t> </a:t>
            </a:r>
            <a:r>
              <a:rPr sz="3196" dirty="0">
                <a:latin typeface="Calibri"/>
                <a:cs typeface="Calibri"/>
              </a:rPr>
              <a:t>:</a:t>
            </a:r>
            <a:endParaRPr sz="3196">
              <a:latin typeface="Calibri"/>
              <a:cs typeface="Calibri"/>
            </a:endParaRPr>
          </a:p>
          <a:p>
            <a:pPr marL="1007145" lvl="1" indent="-382225">
              <a:spcBef>
                <a:spcPts val="678"/>
              </a:spcBef>
              <a:buFont typeface="Microsoft Sans Serif"/>
              <a:buChar char="–"/>
              <a:tabLst>
                <a:tab pos="1007145" algn="l"/>
                <a:tab pos="1007990" algn="l"/>
              </a:tabLst>
            </a:pPr>
            <a:r>
              <a:rPr sz="2663" spc="-7" dirty="0">
                <a:latin typeface="Calibri"/>
                <a:cs typeface="Calibri"/>
              </a:rPr>
              <a:t>Decisions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about</a:t>
            </a:r>
            <a:r>
              <a:rPr sz="2663" spc="-7" dirty="0">
                <a:latin typeface="Calibri"/>
                <a:cs typeface="Calibri"/>
              </a:rPr>
              <a:t> how</a:t>
            </a:r>
            <a:r>
              <a:rPr sz="2663" spc="-40" dirty="0">
                <a:latin typeface="Calibri"/>
                <a:cs typeface="Calibri"/>
              </a:rPr>
              <a:t> </a:t>
            </a:r>
            <a:r>
              <a:rPr sz="2663" spc="-13" dirty="0">
                <a:latin typeface="Calibri"/>
                <a:cs typeface="Calibri"/>
              </a:rPr>
              <a:t>to</a:t>
            </a:r>
            <a:r>
              <a:rPr sz="2663" spc="-7" dirty="0">
                <a:latin typeface="Calibri"/>
                <a:cs typeface="Calibri"/>
              </a:rPr>
              <a:t> use</a:t>
            </a:r>
            <a:r>
              <a:rPr sz="2663" spc="-13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cloud</a:t>
            </a:r>
            <a:r>
              <a:rPr sz="2663" spc="-27" dirty="0">
                <a:latin typeface="Calibri"/>
                <a:cs typeface="Calibri"/>
              </a:rPr>
              <a:t> </a:t>
            </a:r>
            <a:r>
              <a:rPr sz="2663" dirty="0">
                <a:latin typeface="Calibri"/>
                <a:cs typeface="Calibri"/>
              </a:rPr>
              <a:t>services</a:t>
            </a:r>
            <a:endParaRPr sz="266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062" y="492733"/>
            <a:ext cx="5102487" cy="590099"/>
          </a:xfrm>
          <a:prstGeom prst="rect">
            <a:avLst/>
          </a:prstGeom>
        </p:spPr>
        <p:txBody>
          <a:bodyPr vert="horz" wrap="square" lIns="0" tIns="16067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27"/>
              </a:spcBef>
            </a:pPr>
            <a:r>
              <a:rPr sz="3729" spc="-293" dirty="0">
                <a:solidFill>
                  <a:srgbClr val="943735"/>
                </a:solidFill>
                <a:latin typeface="Verdana"/>
                <a:cs typeface="Verdana"/>
              </a:rPr>
              <a:t>Considera</a:t>
            </a:r>
            <a:r>
              <a:rPr sz="3729" spc="-213" dirty="0">
                <a:solidFill>
                  <a:srgbClr val="943735"/>
                </a:solidFill>
                <a:latin typeface="Verdana"/>
                <a:cs typeface="Verdana"/>
              </a:rPr>
              <a:t>t</a:t>
            </a:r>
            <a:r>
              <a:rPr sz="3729" spc="-393" dirty="0">
                <a:solidFill>
                  <a:srgbClr val="943735"/>
                </a:solidFill>
                <a:latin typeface="Verdana"/>
                <a:cs typeface="Verdana"/>
              </a:rPr>
              <a:t>ions</a:t>
            </a:r>
            <a:r>
              <a:rPr sz="3729" spc="-220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459" dirty="0">
                <a:solidFill>
                  <a:srgbClr val="943735"/>
                </a:solidFill>
                <a:latin typeface="Verdana"/>
                <a:cs typeface="Verdana"/>
              </a:rPr>
              <a:t>for</a:t>
            </a:r>
            <a:r>
              <a:rPr sz="3729" spc="-233" dirty="0">
                <a:solidFill>
                  <a:srgbClr val="943735"/>
                </a:solidFill>
                <a:latin typeface="Verdana"/>
                <a:cs typeface="Verdana"/>
              </a:rPr>
              <a:t> </a:t>
            </a:r>
            <a:r>
              <a:rPr sz="3729" spc="-539" dirty="0">
                <a:solidFill>
                  <a:srgbClr val="943735"/>
                </a:solidFill>
                <a:latin typeface="Verdana"/>
                <a:cs typeface="Verdana"/>
              </a:rPr>
              <a:t>SLA</a:t>
            </a:r>
            <a:endParaRPr sz="3729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474160" y="8605719"/>
            <a:ext cx="3653090" cy="2041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738">
              <a:lnSpc>
                <a:spcPts val="1651"/>
              </a:lnSpc>
            </a:pPr>
            <a:fld id="{81D60167-4931-47E6-BA6A-407CBD079E47}" type="slidenum">
              <a:rPr dirty="0"/>
              <a:pPr marL="50738">
                <a:lnSpc>
                  <a:spcPts val="1651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223" y="1279190"/>
            <a:ext cx="10694590" cy="4136583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473553" indent="-457486">
              <a:lnSpc>
                <a:spcPts val="2883"/>
              </a:lnSpc>
              <a:spcBef>
                <a:spcPts val="127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530" b="1" spc="-7" dirty="0">
                <a:latin typeface="Calibri"/>
                <a:cs typeface="Calibri"/>
              </a:rPr>
              <a:t>Business</a:t>
            </a:r>
            <a:r>
              <a:rPr sz="2530" b="1" spc="13" dirty="0">
                <a:latin typeface="Calibri"/>
                <a:cs typeface="Calibri"/>
              </a:rPr>
              <a:t> </a:t>
            </a:r>
            <a:r>
              <a:rPr sz="2530" b="1" spc="-13" dirty="0">
                <a:latin typeface="Calibri"/>
                <a:cs typeface="Calibri"/>
              </a:rPr>
              <a:t>Level</a:t>
            </a:r>
            <a:r>
              <a:rPr sz="2530" b="1" spc="-7" dirty="0">
                <a:latin typeface="Calibri"/>
                <a:cs typeface="Calibri"/>
              </a:rPr>
              <a:t> Objectives</a:t>
            </a:r>
            <a:r>
              <a:rPr sz="2530" spc="-7" dirty="0">
                <a:latin typeface="Calibri"/>
                <a:cs typeface="Calibri"/>
              </a:rPr>
              <a:t>: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Consumers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should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know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i="1" spc="-27" dirty="0">
                <a:latin typeface="Calibri"/>
                <a:cs typeface="Calibri"/>
              </a:rPr>
              <a:t>why</a:t>
            </a:r>
            <a:r>
              <a:rPr sz="2530" i="1" spc="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they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are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using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cloud</a:t>
            </a:r>
            <a:endParaRPr sz="2530">
              <a:latin typeface="Calibri"/>
              <a:cs typeface="Calibri"/>
            </a:endParaRPr>
          </a:p>
          <a:p>
            <a:pPr marL="473553">
              <a:lnSpc>
                <a:spcPts val="2883"/>
              </a:lnSpc>
            </a:pPr>
            <a:r>
              <a:rPr sz="2530" spc="-7" dirty="0">
                <a:latin typeface="Calibri"/>
                <a:cs typeface="Calibri"/>
              </a:rPr>
              <a:t>services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27" dirty="0">
                <a:latin typeface="Calibri"/>
                <a:cs typeface="Calibri"/>
              </a:rPr>
              <a:t>before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they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decide</a:t>
            </a:r>
            <a:r>
              <a:rPr sz="2530" spc="47" dirty="0">
                <a:latin typeface="Calibri"/>
                <a:cs typeface="Calibri"/>
              </a:rPr>
              <a:t> </a:t>
            </a:r>
            <a:r>
              <a:rPr sz="2530" i="1" spc="-20" dirty="0">
                <a:latin typeface="Calibri"/>
                <a:cs typeface="Calibri"/>
              </a:rPr>
              <a:t>how</a:t>
            </a:r>
            <a:r>
              <a:rPr sz="2530" i="1" spc="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to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use</a:t>
            </a:r>
            <a:r>
              <a:rPr sz="2530" spc="-7" dirty="0">
                <a:latin typeface="Calibri"/>
                <a:cs typeface="Calibri"/>
              </a:rPr>
              <a:t> cloud </a:t>
            </a:r>
            <a:r>
              <a:rPr sz="2530" spc="-13" dirty="0">
                <a:latin typeface="Calibri"/>
                <a:cs typeface="Calibri"/>
              </a:rPr>
              <a:t>computing.</a:t>
            </a:r>
            <a:endParaRPr sz="2530">
              <a:latin typeface="Calibri"/>
              <a:cs typeface="Calibri"/>
            </a:endParaRPr>
          </a:p>
          <a:p>
            <a:pPr marL="473553" marR="349245" indent="-457486">
              <a:lnSpc>
                <a:spcPts val="2730"/>
              </a:lnSpc>
              <a:spcBef>
                <a:spcPts val="653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530" b="1" spc="-7" dirty="0">
                <a:latin typeface="Calibri"/>
                <a:cs typeface="Calibri"/>
              </a:rPr>
              <a:t>Responsibilities</a:t>
            </a:r>
            <a:r>
              <a:rPr sz="2530" b="1" spc="13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of</a:t>
            </a:r>
            <a:r>
              <a:rPr sz="2530" b="1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the</a:t>
            </a:r>
            <a:r>
              <a:rPr sz="2530" b="1" spc="13" dirty="0">
                <a:latin typeface="Calibri"/>
                <a:cs typeface="Calibri"/>
              </a:rPr>
              <a:t> </a:t>
            </a:r>
            <a:r>
              <a:rPr sz="2530" b="1" spc="-13" dirty="0">
                <a:latin typeface="Calibri"/>
                <a:cs typeface="Calibri"/>
              </a:rPr>
              <a:t>Provider</a:t>
            </a:r>
            <a:r>
              <a:rPr sz="2530" b="1" spc="13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and</a:t>
            </a:r>
            <a:r>
              <a:rPr sz="2530" b="1" dirty="0">
                <a:latin typeface="Calibri"/>
                <a:cs typeface="Calibri"/>
              </a:rPr>
              <a:t> Consumer</a:t>
            </a:r>
            <a:r>
              <a:rPr sz="2530" dirty="0">
                <a:latin typeface="Calibri"/>
                <a:cs typeface="Calibri"/>
              </a:rPr>
              <a:t>: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The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balance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of </a:t>
            </a:r>
            <a:r>
              <a:rPr sz="2530" spc="-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responsibilities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between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providers</a:t>
            </a:r>
            <a:r>
              <a:rPr sz="2530" spc="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and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consumers</a:t>
            </a:r>
            <a:r>
              <a:rPr sz="2530" spc="-7" dirty="0">
                <a:latin typeface="Calibri"/>
                <a:cs typeface="Calibri"/>
              </a:rPr>
              <a:t> will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vary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according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to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the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type of service.</a:t>
            </a:r>
            <a:endParaRPr sz="2530">
              <a:latin typeface="Calibri"/>
              <a:cs typeface="Calibri"/>
            </a:endParaRPr>
          </a:p>
          <a:p>
            <a:pPr marL="473553" marR="352628" indent="-457486">
              <a:lnSpc>
                <a:spcPts val="2730"/>
              </a:lnSpc>
              <a:spcBef>
                <a:spcPts val="619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530" b="1" spc="-7" dirty="0">
                <a:latin typeface="Calibri"/>
                <a:cs typeface="Calibri"/>
              </a:rPr>
              <a:t>Business</a:t>
            </a:r>
            <a:r>
              <a:rPr sz="2530" b="1" spc="27" dirty="0">
                <a:latin typeface="Calibri"/>
                <a:cs typeface="Calibri"/>
              </a:rPr>
              <a:t> </a:t>
            </a:r>
            <a:r>
              <a:rPr sz="2530" b="1" spc="-13" dirty="0">
                <a:latin typeface="Calibri"/>
                <a:cs typeface="Calibri"/>
              </a:rPr>
              <a:t>Continuity</a:t>
            </a:r>
            <a:r>
              <a:rPr sz="2530" b="1" spc="20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and</a:t>
            </a:r>
            <a:r>
              <a:rPr sz="2530" b="1" spc="13" dirty="0">
                <a:latin typeface="Calibri"/>
                <a:cs typeface="Calibri"/>
              </a:rPr>
              <a:t> </a:t>
            </a:r>
            <a:r>
              <a:rPr sz="2530" b="1" spc="-13" dirty="0">
                <a:latin typeface="Calibri"/>
                <a:cs typeface="Calibri"/>
              </a:rPr>
              <a:t>Disaster</a:t>
            </a:r>
            <a:r>
              <a:rPr sz="2530" b="1" spc="33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Recovery</a:t>
            </a:r>
            <a:r>
              <a:rPr sz="2530" spc="-7" dirty="0">
                <a:latin typeface="Calibri"/>
                <a:cs typeface="Calibri"/>
              </a:rPr>
              <a:t>:</a:t>
            </a:r>
            <a:r>
              <a:rPr sz="2530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Consumers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should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ensure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their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cloud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providers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27" dirty="0">
                <a:latin typeface="Calibri"/>
                <a:cs typeface="Calibri"/>
              </a:rPr>
              <a:t>have</a:t>
            </a:r>
            <a:r>
              <a:rPr sz="2530" spc="4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adequate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protection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in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case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of</a:t>
            </a:r>
            <a:r>
              <a:rPr sz="2530" spc="-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a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40" dirty="0">
                <a:latin typeface="Calibri"/>
                <a:cs typeface="Calibri"/>
              </a:rPr>
              <a:t>disaster.</a:t>
            </a:r>
            <a:endParaRPr sz="2530">
              <a:latin typeface="Calibri"/>
              <a:cs typeface="Calibri"/>
            </a:endParaRPr>
          </a:p>
          <a:p>
            <a:pPr marL="473553" marR="6765" indent="-457486">
              <a:lnSpc>
                <a:spcPct val="90000"/>
              </a:lnSpc>
              <a:spcBef>
                <a:spcPts val="566"/>
              </a:spcBef>
              <a:buFont typeface="Microsoft Sans Serif"/>
              <a:buChar char="•"/>
              <a:tabLst>
                <a:tab pos="473553" algn="l"/>
                <a:tab pos="474398" algn="l"/>
              </a:tabLst>
            </a:pPr>
            <a:r>
              <a:rPr sz="2530" b="1" spc="-27" dirty="0">
                <a:latin typeface="Calibri"/>
                <a:cs typeface="Calibri"/>
              </a:rPr>
              <a:t>System</a:t>
            </a:r>
            <a:r>
              <a:rPr sz="2530" b="1" spc="27" dirty="0">
                <a:latin typeface="Calibri"/>
                <a:cs typeface="Calibri"/>
              </a:rPr>
              <a:t> </a:t>
            </a:r>
            <a:r>
              <a:rPr sz="2530" b="1" spc="-7" dirty="0">
                <a:latin typeface="Calibri"/>
                <a:cs typeface="Calibri"/>
              </a:rPr>
              <a:t>Redundancy</a:t>
            </a:r>
            <a:r>
              <a:rPr sz="2530" spc="-7" dirty="0">
                <a:latin typeface="Calibri"/>
                <a:cs typeface="Calibri"/>
              </a:rPr>
              <a:t>:</a:t>
            </a:r>
            <a:r>
              <a:rPr sz="2530" spc="4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Many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cloud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providers</a:t>
            </a:r>
            <a:r>
              <a:rPr sz="2530" spc="5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deliver</a:t>
            </a:r>
            <a:r>
              <a:rPr sz="2530" spc="4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their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services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via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massively </a:t>
            </a:r>
            <a:r>
              <a:rPr sz="2530" spc="-55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redundant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systems. </a:t>
            </a:r>
            <a:r>
              <a:rPr sz="2530" spc="-13" dirty="0">
                <a:latin typeface="Calibri"/>
                <a:cs typeface="Calibri"/>
              </a:rPr>
              <a:t>Those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27" dirty="0">
                <a:latin typeface="Calibri"/>
                <a:cs typeface="Calibri"/>
              </a:rPr>
              <a:t>systems</a:t>
            </a:r>
            <a:r>
              <a:rPr sz="2530" spc="-20" dirty="0">
                <a:latin typeface="Calibri"/>
                <a:cs typeface="Calibri"/>
              </a:rPr>
              <a:t> are</a:t>
            </a:r>
            <a:r>
              <a:rPr sz="2530" spc="1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designed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so</a:t>
            </a:r>
            <a:r>
              <a:rPr sz="2530" spc="-1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that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even</a:t>
            </a:r>
            <a:r>
              <a:rPr sz="2530" spc="53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if</a:t>
            </a:r>
            <a:r>
              <a:rPr sz="2530" spc="-13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hard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drives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or </a:t>
            </a:r>
            <a:r>
              <a:rPr sz="2530" spc="-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network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connections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7" dirty="0">
                <a:latin typeface="Calibri"/>
                <a:cs typeface="Calibri"/>
              </a:rPr>
              <a:t>or</a:t>
            </a:r>
            <a:r>
              <a:rPr sz="2530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servers</a:t>
            </a:r>
            <a:r>
              <a:rPr sz="2530" spc="20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fail,</a:t>
            </a:r>
            <a:r>
              <a:rPr sz="2530" spc="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consumers</a:t>
            </a:r>
            <a:r>
              <a:rPr sz="2530" spc="-7" dirty="0">
                <a:latin typeface="Calibri"/>
                <a:cs typeface="Calibri"/>
              </a:rPr>
              <a:t> will</a:t>
            </a:r>
            <a:r>
              <a:rPr sz="2530" spc="33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not</a:t>
            </a:r>
            <a:r>
              <a:rPr sz="2530" spc="-7" dirty="0">
                <a:latin typeface="Calibri"/>
                <a:cs typeface="Calibri"/>
              </a:rPr>
              <a:t> </a:t>
            </a:r>
            <a:r>
              <a:rPr sz="2530" spc="-13" dirty="0">
                <a:latin typeface="Calibri"/>
                <a:cs typeface="Calibri"/>
              </a:rPr>
              <a:t>experience</a:t>
            </a:r>
            <a:r>
              <a:rPr sz="2530" spc="27" dirty="0">
                <a:latin typeface="Calibri"/>
                <a:cs typeface="Calibri"/>
              </a:rPr>
              <a:t> </a:t>
            </a:r>
            <a:r>
              <a:rPr sz="2530" spc="-20" dirty="0">
                <a:latin typeface="Calibri"/>
                <a:cs typeface="Calibri"/>
              </a:rPr>
              <a:t>any </a:t>
            </a:r>
            <a:r>
              <a:rPr sz="2530" spc="-13" dirty="0">
                <a:latin typeface="Calibri"/>
                <a:cs typeface="Calibri"/>
              </a:rPr>
              <a:t> outages.</a:t>
            </a:r>
            <a:endParaRPr sz="253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3574</Words>
  <Application>Microsoft Office PowerPoint</Application>
  <PresentationFormat>Widescreen</PresentationFormat>
  <Paragraphs>420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Microsoft Sans Serif</vt:lpstr>
      <vt:lpstr>Times New Roman</vt:lpstr>
      <vt:lpstr>Verdana</vt:lpstr>
      <vt:lpstr>Wingdings</vt:lpstr>
      <vt:lpstr>Wingdings 3</vt:lpstr>
      <vt:lpstr>Wisp</vt:lpstr>
      <vt:lpstr>Cloud Computing          IMIT-3201 </vt:lpstr>
      <vt:lpstr>What is Service Level Agreement?</vt:lpstr>
      <vt:lpstr>SLA Contents</vt:lpstr>
      <vt:lpstr>Web Service SLA</vt:lpstr>
      <vt:lpstr>Difference between Cloud SLA and Web  Service SLA</vt:lpstr>
      <vt:lpstr>Types of SLA</vt:lpstr>
      <vt:lpstr>Service Level Objectives (SLOs)</vt:lpstr>
      <vt:lpstr>Service Level Management</vt:lpstr>
      <vt:lpstr>Considerations for SLA</vt:lpstr>
      <vt:lpstr>Considerations for SLA (contd…)</vt:lpstr>
      <vt:lpstr>SLA Requirements</vt:lpstr>
      <vt:lpstr>SLA Requirements (Contd…)</vt:lpstr>
      <vt:lpstr>PowerPoint Presentation</vt:lpstr>
      <vt:lpstr>Industry-defined KPIs</vt:lpstr>
      <vt:lpstr>Metrics for Monitoring and Auditing</vt:lpstr>
      <vt:lpstr>Metrics for Monitoring and Auditing (Contd…)</vt:lpstr>
      <vt:lpstr>SLA Requirements w.r.t. Cloud Delivery Models</vt:lpstr>
      <vt:lpstr>Example Cloud SLAs</vt:lpstr>
      <vt:lpstr>Example Cloud SLAs (contd…)</vt:lpstr>
      <vt:lpstr>Example Cloud SLAs (contd…)</vt:lpstr>
      <vt:lpstr>Example Cloud SLAs (contd…)</vt:lpstr>
      <vt:lpstr>Limitations</vt:lpstr>
      <vt:lpstr>Limitations (contd…)</vt:lpstr>
      <vt:lpstr>Expected SLA Parameters</vt:lpstr>
      <vt:lpstr>Expected SLA Parameters (contd…)</vt:lpstr>
      <vt:lpstr>PowerPoint Presentation</vt:lpstr>
      <vt:lpstr>Cloud Properties: Economic Viewpoint</vt:lpstr>
      <vt:lpstr>Cloud Properties: Economic Viewpoint</vt:lpstr>
      <vt:lpstr>Value of Common Infrastructure</vt:lpstr>
      <vt:lpstr>A Useful Measure of “Smoothness”</vt:lpstr>
      <vt:lpstr>Coefficient of Variation - Cv</vt:lpstr>
      <vt:lpstr>Coefficient of variation CV</vt:lpstr>
      <vt:lpstr>But What about Workloads?</vt:lpstr>
      <vt:lpstr>Common Infrastructure in Real World</vt:lpstr>
      <vt:lpstr>Value of Location Independence</vt:lpstr>
      <vt:lpstr>Value of Location Independence  Contd…</vt:lpstr>
      <vt:lpstr>Value of Utility Pricing</vt:lpstr>
      <vt:lpstr>Utility Pricing in Detail</vt:lpstr>
      <vt:lpstr>Utility Pricing in Real World</vt:lpstr>
      <vt:lpstr>Value of on-Demand Services</vt:lpstr>
      <vt:lpstr>Penalty Costs for Exponential Demand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        IMIT-3201 </dc:title>
  <dc:creator>Pragya Swami</dc:creator>
  <cp:lastModifiedBy>Pragya Swami</cp:lastModifiedBy>
  <cp:revision>1</cp:revision>
  <dcterms:created xsi:type="dcterms:W3CDTF">2024-02-22T06:37:14Z</dcterms:created>
  <dcterms:modified xsi:type="dcterms:W3CDTF">2024-02-22T06:38:14Z</dcterms:modified>
</cp:coreProperties>
</file>