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\Desktop\dataset_1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\Desktop\dataset_1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\Desktop\dataset_1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\Desktop\dataset_1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vi\Desktop\dataset_1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[dataset_1 (1).xlsx]Sheet3!PivotTable2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solidFill>
                  <a:schemeClr val="tx1"/>
                </a:solidFill>
                <a:latin typeface="Arial Black" panose="020B0A04020102020204" pitchFamily="34" charset="0"/>
              </a:rPr>
              <a:t> CUSTOMERS ON WEATHER CONDITIOS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Sheet3!$E$3</c:f>
              <c:strCache>
                <c:ptCount val="1"/>
                <c:pt idx="0">
                  <c:v>Sum of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Sheet3!$D$4:$D$8</c:f>
              <c:strCache>
                <c:ptCount val="4"/>
                <c:pt idx="0">
                  <c:v>Clear</c:v>
                </c:pt>
                <c:pt idx="1">
                  <c:v>Heavy Rain</c:v>
                </c:pt>
                <c:pt idx="2">
                  <c:v>Light Snow/Rain</c:v>
                </c:pt>
                <c:pt idx="3">
                  <c:v>Mist</c:v>
                </c:pt>
              </c:strCache>
            </c:strRef>
          </c:cat>
          <c:val>
            <c:numRef>
              <c:f>Sheet3!$E$4:$E$8</c:f>
              <c:numCache>
                <c:formatCode>General</c:formatCode>
                <c:ptCount val="4"/>
                <c:pt idx="0">
                  <c:v>37373</c:v>
                </c:pt>
                <c:pt idx="1">
                  <c:v>18106</c:v>
                </c:pt>
                <c:pt idx="2">
                  <c:v>2789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A-4F9A-B28C-695A5A5781D0}"/>
            </c:ext>
          </c:extLst>
        </c:ser>
        <c:ser>
          <c:idx val="1"/>
          <c:order val="1"/>
          <c:tx>
            <c:strRef>
              <c:f>Sheet3!$F$3</c:f>
              <c:strCache>
                <c:ptCount val="1"/>
                <c:pt idx="0">
                  <c:v>Sum of Registered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Sheet3!$D$4:$D$8</c:f>
              <c:strCache>
                <c:ptCount val="4"/>
                <c:pt idx="0">
                  <c:v>Clear</c:v>
                </c:pt>
                <c:pt idx="1">
                  <c:v>Heavy Rain</c:v>
                </c:pt>
                <c:pt idx="2">
                  <c:v>Light Snow/Rain</c:v>
                </c:pt>
                <c:pt idx="3">
                  <c:v>Mist</c:v>
                </c:pt>
              </c:strCache>
            </c:strRef>
          </c:cat>
          <c:val>
            <c:numRef>
              <c:f>Sheet3!$F$4:$F$8</c:f>
              <c:numCache>
                <c:formatCode>General</c:formatCode>
                <c:ptCount val="4"/>
                <c:pt idx="0">
                  <c:v>34162</c:v>
                </c:pt>
                <c:pt idx="1">
                  <c:v>16568</c:v>
                </c:pt>
                <c:pt idx="2">
                  <c:v>2618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A-4F9A-B28C-695A5A5781D0}"/>
            </c:ext>
          </c:extLst>
        </c:ser>
        <c:ser>
          <c:idx val="2"/>
          <c:order val="2"/>
          <c:tx>
            <c:strRef>
              <c:f>Sheet3!$G$3</c:f>
              <c:strCache>
                <c:ptCount val="1"/>
                <c:pt idx="0">
                  <c:v>Sum of Casual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Sheet3!$D$4:$D$8</c:f>
              <c:strCache>
                <c:ptCount val="4"/>
                <c:pt idx="0">
                  <c:v>Clear</c:v>
                </c:pt>
                <c:pt idx="1">
                  <c:v>Heavy Rain</c:v>
                </c:pt>
                <c:pt idx="2">
                  <c:v>Light Snow/Rain</c:v>
                </c:pt>
                <c:pt idx="3">
                  <c:v>Mist</c:v>
                </c:pt>
              </c:strCache>
            </c:strRef>
          </c:cat>
          <c:val>
            <c:numRef>
              <c:f>Sheet3!$G$4:$G$8</c:f>
              <c:numCache>
                <c:formatCode>General</c:formatCode>
                <c:ptCount val="4"/>
                <c:pt idx="0">
                  <c:v>3211</c:v>
                </c:pt>
                <c:pt idx="1">
                  <c:v>1538</c:v>
                </c:pt>
                <c:pt idx="2">
                  <c:v>171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A-4F9A-B28C-695A5A5781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493199"/>
        <c:axId val="47491759"/>
      </c:barChart>
      <c:catAx>
        <c:axId val="4749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91759"/>
        <c:crosses val="autoZero"/>
        <c:auto val="1"/>
        <c:lblAlgn val="ctr"/>
        <c:lblOffset val="100"/>
        <c:noMultiLvlLbl val="0"/>
      </c:catAx>
      <c:valAx>
        <c:axId val="47491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931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7620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[dataset_1 (1).xlsx]Sheet3!PivotTable1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 baseline="0">
                <a:solidFill>
                  <a:schemeClr val="tx1"/>
                </a:solidFill>
                <a:latin typeface="Arial Black" panose="020B0A04020102020204" pitchFamily="34" charset="0"/>
              </a:rPr>
              <a:t>AVERAGE TEMPERATURE BY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Sheet3!$B$4:$B$28</c:f>
              <c:numCache>
                <c:formatCode>General</c:formatCode>
                <c:ptCount val="24"/>
                <c:pt idx="0">
                  <c:v>8.2000000000000011</c:v>
                </c:pt>
                <c:pt idx="1">
                  <c:v>7.92</c:v>
                </c:pt>
                <c:pt idx="2">
                  <c:v>7.4799999999999995</c:v>
                </c:pt>
                <c:pt idx="3">
                  <c:v>5.6400000000000015</c:v>
                </c:pt>
                <c:pt idx="4">
                  <c:v>6.0200000000000005</c:v>
                </c:pt>
                <c:pt idx="5">
                  <c:v>6.4600000000000009</c:v>
                </c:pt>
                <c:pt idx="6">
                  <c:v>7.0200000000000005</c:v>
                </c:pt>
                <c:pt idx="7">
                  <c:v>7.06</c:v>
                </c:pt>
                <c:pt idx="8">
                  <c:v>6.9399999999999995</c:v>
                </c:pt>
                <c:pt idx="9">
                  <c:v>7.6000000000000023</c:v>
                </c:pt>
                <c:pt idx="10">
                  <c:v>8.2399999999999984</c:v>
                </c:pt>
                <c:pt idx="11">
                  <c:v>9.0000000000000018</c:v>
                </c:pt>
                <c:pt idx="12">
                  <c:v>9.9000000000000021</c:v>
                </c:pt>
                <c:pt idx="13">
                  <c:v>10.420000000000002</c:v>
                </c:pt>
                <c:pt idx="14">
                  <c:v>10.959999999999999</c:v>
                </c:pt>
                <c:pt idx="15">
                  <c:v>11.040000000000003</c:v>
                </c:pt>
                <c:pt idx="16">
                  <c:v>11.180000000000001</c:v>
                </c:pt>
                <c:pt idx="17">
                  <c:v>10.700000000000003</c:v>
                </c:pt>
                <c:pt idx="18">
                  <c:v>9.98</c:v>
                </c:pt>
                <c:pt idx="19">
                  <c:v>9.5600000000000023</c:v>
                </c:pt>
                <c:pt idx="20">
                  <c:v>9.0600000000000023</c:v>
                </c:pt>
                <c:pt idx="21">
                  <c:v>8.6999999999999975</c:v>
                </c:pt>
                <c:pt idx="22">
                  <c:v>8.44</c:v>
                </c:pt>
                <c:pt idx="23">
                  <c:v>8.3800000000000008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E0-4937-8984-922C60FD59B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74195936"/>
        <c:axId val="1588040848"/>
      </c:barChart>
      <c:catAx>
        <c:axId val="157419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8040848"/>
        <c:crosses val="autoZero"/>
        <c:auto val="1"/>
        <c:lblAlgn val="ctr"/>
        <c:lblOffset val="100"/>
        <c:noMultiLvlLbl val="0"/>
      </c:catAx>
      <c:valAx>
        <c:axId val="1588040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74195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76200" cap="flat" cmpd="sng" algn="ctr">
      <a:solidFill>
        <a:srgbClr val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[dataset_1 (1).xlsx]Sheet3!PivotTable5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baseline="0">
                <a:solidFill>
                  <a:schemeClr val="tx1"/>
                </a:solidFill>
                <a:latin typeface="Arial Black" panose="020B0A04020102020204" pitchFamily="34" charset="0"/>
              </a:rPr>
              <a:t>Datewise Bike Sharing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solidFill>
              <a:srgbClr val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solidFill>
              <a:srgbClr val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solidFill>
              <a:srgbClr val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Sheet3!$E$18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0000"/>
              </a:solidFill>
            </a:ln>
            <a:effectLst/>
          </c:spPr>
          <c:cat>
            <c:strRef>
              <c:f>Sheet3!$D$19:$D$64</c:f>
              <c:strCache>
                <c:ptCount val="45"/>
                <c:pt idx="0">
                  <c:v>1/1/2011</c:v>
                </c:pt>
                <c:pt idx="1">
                  <c:v>1/2/2011</c:v>
                </c:pt>
                <c:pt idx="2">
                  <c:v>1/3/2011</c:v>
                </c:pt>
                <c:pt idx="3">
                  <c:v>1/4/2011</c:v>
                </c:pt>
                <c:pt idx="4">
                  <c:v>1/5/2011</c:v>
                </c:pt>
                <c:pt idx="5">
                  <c:v>1/6/2011</c:v>
                </c:pt>
                <c:pt idx="6">
                  <c:v>1/7/2011</c:v>
                </c:pt>
                <c:pt idx="7">
                  <c:v>1/8/2011</c:v>
                </c:pt>
                <c:pt idx="8">
                  <c:v>1/9/2011</c:v>
                </c:pt>
                <c:pt idx="9">
                  <c:v>1/10/2011</c:v>
                </c:pt>
                <c:pt idx="10">
                  <c:v>1/11/2011</c:v>
                </c:pt>
                <c:pt idx="11">
                  <c:v>1/12/2011</c:v>
                </c:pt>
                <c:pt idx="12">
                  <c:v>1/13/2011</c:v>
                </c:pt>
                <c:pt idx="13">
                  <c:v>1/14/2011</c:v>
                </c:pt>
                <c:pt idx="14">
                  <c:v>1/15/2011</c:v>
                </c:pt>
                <c:pt idx="15">
                  <c:v>1/16/2011</c:v>
                </c:pt>
                <c:pt idx="16">
                  <c:v>1/17/2011</c:v>
                </c:pt>
                <c:pt idx="17">
                  <c:v>1/18/2011</c:v>
                </c:pt>
                <c:pt idx="18">
                  <c:v>1/19/2011</c:v>
                </c:pt>
                <c:pt idx="19">
                  <c:v>1/20/2011</c:v>
                </c:pt>
                <c:pt idx="20">
                  <c:v>1/21/2011</c:v>
                </c:pt>
                <c:pt idx="21">
                  <c:v>1/22/2011</c:v>
                </c:pt>
                <c:pt idx="22">
                  <c:v>1/23/2011</c:v>
                </c:pt>
                <c:pt idx="23">
                  <c:v>1/24/2011</c:v>
                </c:pt>
                <c:pt idx="24">
                  <c:v>1/25/2011</c:v>
                </c:pt>
                <c:pt idx="25">
                  <c:v>1/26/2011</c:v>
                </c:pt>
                <c:pt idx="26">
                  <c:v>1/27/2011</c:v>
                </c:pt>
                <c:pt idx="27">
                  <c:v>1/28/2011</c:v>
                </c:pt>
                <c:pt idx="28">
                  <c:v>1/29/2011</c:v>
                </c:pt>
                <c:pt idx="29">
                  <c:v>1/30/2011</c:v>
                </c:pt>
                <c:pt idx="30">
                  <c:v>1/31/2011</c:v>
                </c:pt>
                <c:pt idx="31">
                  <c:v>2/1/2011</c:v>
                </c:pt>
                <c:pt idx="32">
                  <c:v>2/2/2011</c:v>
                </c:pt>
                <c:pt idx="33">
                  <c:v>2/3/2011</c:v>
                </c:pt>
                <c:pt idx="34">
                  <c:v>2/4/2011</c:v>
                </c:pt>
                <c:pt idx="35">
                  <c:v>2/5/2011</c:v>
                </c:pt>
                <c:pt idx="36">
                  <c:v>2/6/2011</c:v>
                </c:pt>
                <c:pt idx="37">
                  <c:v>2/7/2011</c:v>
                </c:pt>
                <c:pt idx="38">
                  <c:v>2/8/2011</c:v>
                </c:pt>
                <c:pt idx="39">
                  <c:v>2/9/2011</c:v>
                </c:pt>
                <c:pt idx="40">
                  <c:v>2/10/2011</c:v>
                </c:pt>
                <c:pt idx="41">
                  <c:v>2/11/2011</c:v>
                </c:pt>
                <c:pt idx="42">
                  <c:v>2/12/2011</c:v>
                </c:pt>
                <c:pt idx="43">
                  <c:v>2/13/2011</c:v>
                </c:pt>
                <c:pt idx="44">
                  <c:v>2/14/2011</c:v>
                </c:pt>
              </c:strCache>
            </c:strRef>
          </c:cat>
          <c:val>
            <c:numRef>
              <c:f>Sheet3!$E$19:$E$64</c:f>
              <c:numCache>
                <c:formatCode>General</c:formatCode>
                <c:ptCount val="45"/>
                <c:pt idx="0">
                  <c:v>654</c:v>
                </c:pt>
                <c:pt idx="1">
                  <c:v>670</c:v>
                </c:pt>
                <c:pt idx="2">
                  <c:v>1229</c:v>
                </c:pt>
                <c:pt idx="3">
                  <c:v>1454</c:v>
                </c:pt>
                <c:pt idx="4">
                  <c:v>1518</c:v>
                </c:pt>
                <c:pt idx="5">
                  <c:v>1518</c:v>
                </c:pt>
                <c:pt idx="6">
                  <c:v>1362</c:v>
                </c:pt>
                <c:pt idx="7">
                  <c:v>891</c:v>
                </c:pt>
                <c:pt idx="8">
                  <c:v>768</c:v>
                </c:pt>
                <c:pt idx="9">
                  <c:v>1280</c:v>
                </c:pt>
                <c:pt idx="10">
                  <c:v>1220</c:v>
                </c:pt>
                <c:pt idx="11">
                  <c:v>1137</c:v>
                </c:pt>
                <c:pt idx="12">
                  <c:v>1368</c:v>
                </c:pt>
                <c:pt idx="13">
                  <c:v>1367</c:v>
                </c:pt>
                <c:pt idx="14">
                  <c:v>1026</c:v>
                </c:pt>
                <c:pt idx="15">
                  <c:v>953</c:v>
                </c:pt>
                <c:pt idx="16">
                  <c:v>883</c:v>
                </c:pt>
                <c:pt idx="17">
                  <c:v>674</c:v>
                </c:pt>
                <c:pt idx="18">
                  <c:v>1572</c:v>
                </c:pt>
                <c:pt idx="19">
                  <c:v>1844</c:v>
                </c:pt>
                <c:pt idx="20">
                  <c:v>1468</c:v>
                </c:pt>
                <c:pt idx="21">
                  <c:v>888</c:v>
                </c:pt>
                <c:pt idx="22">
                  <c:v>836</c:v>
                </c:pt>
                <c:pt idx="23">
                  <c:v>1330</c:v>
                </c:pt>
                <c:pt idx="24">
                  <c:v>1799</c:v>
                </c:pt>
                <c:pt idx="25">
                  <c:v>472</c:v>
                </c:pt>
                <c:pt idx="26">
                  <c:v>416</c:v>
                </c:pt>
                <c:pt idx="27">
                  <c:v>1129</c:v>
                </c:pt>
                <c:pt idx="28">
                  <c:v>975</c:v>
                </c:pt>
                <c:pt idx="29">
                  <c:v>956</c:v>
                </c:pt>
                <c:pt idx="30">
                  <c:v>1459</c:v>
                </c:pt>
                <c:pt idx="31">
                  <c:v>1313</c:v>
                </c:pt>
                <c:pt idx="32">
                  <c:v>1454</c:v>
                </c:pt>
                <c:pt idx="33">
                  <c:v>1489</c:v>
                </c:pt>
                <c:pt idx="34">
                  <c:v>1620</c:v>
                </c:pt>
                <c:pt idx="35">
                  <c:v>905</c:v>
                </c:pt>
                <c:pt idx="36">
                  <c:v>1269</c:v>
                </c:pt>
                <c:pt idx="37">
                  <c:v>1592</c:v>
                </c:pt>
                <c:pt idx="38">
                  <c:v>1466</c:v>
                </c:pt>
                <c:pt idx="39">
                  <c:v>1552</c:v>
                </c:pt>
                <c:pt idx="40">
                  <c:v>1491</c:v>
                </c:pt>
                <c:pt idx="41">
                  <c:v>1597</c:v>
                </c:pt>
                <c:pt idx="42">
                  <c:v>1184</c:v>
                </c:pt>
                <c:pt idx="43">
                  <c:v>1192</c:v>
                </c:pt>
                <c:pt idx="44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9-4250-98AA-A433C108B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89103"/>
        <c:axId val="111361743"/>
      </c:areaChart>
      <c:catAx>
        <c:axId val="534891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61743"/>
        <c:crosses val="autoZero"/>
        <c:auto val="1"/>
        <c:lblAlgn val="ctr"/>
        <c:lblOffset val="100"/>
        <c:noMultiLvlLbl val="0"/>
      </c:catAx>
      <c:valAx>
        <c:axId val="11136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53489103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76200" cap="flat" cmpd="sng" algn="ctr">
      <a:solidFill>
        <a:srgbClr val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[dataset_1 (1).xlsx]Sheet3!PivotTable4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aseline="0">
                <a:solidFill>
                  <a:schemeClr val="tx1"/>
                </a:solidFill>
                <a:latin typeface="Arial Black" panose="020B0A04020102020204" pitchFamily="34" charset="0"/>
              </a:rPr>
              <a:t>HUMIDITY AND TEMPERATURE ON 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Sheet3!$B$45</c:f>
              <c:strCache>
                <c:ptCount val="1"/>
                <c:pt idx="0">
                  <c:v>Sum of Humidity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Sheet3!$A$46:$A$53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Friday</c:v>
                </c:pt>
                <c:pt idx="5">
                  <c:v>Saturday</c:v>
                </c:pt>
                <c:pt idx="6">
                  <c:v>Thusday</c:v>
                </c:pt>
              </c:strCache>
            </c:strRef>
          </c:cat>
          <c:val>
            <c:numRef>
              <c:f>Sheet3!$B$46:$B$53</c:f>
              <c:numCache>
                <c:formatCode>0.00</c:formatCode>
                <c:ptCount val="7"/>
                <c:pt idx="0">
                  <c:v>88.849999999999866</c:v>
                </c:pt>
                <c:pt idx="1">
                  <c:v>81.210000000000022</c:v>
                </c:pt>
                <c:pt idx="2">
                  <c:v>85.200000000000045</c:v>
                </c:pt>
                <c:pt idx="3">
                  <c:v>84.090000000000018</c:v>
                </c:pt>
                <c:pt idx="4">
                  <c:v>77.649999999999991</c:v>
                </c:pt>
                <c:pt idx="5">
                  <c:v>103.72000000000006</c:v>
                </c:pt>
                <c:pt idx="6">
                  <c:v>61.759999999999984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F-4BA7-A72D-6DDAC76001DE}"/>
            </c:ext>
          </c:extLst>
        </c:ser>
        <c:ser>
          <c:idx val="1"/>
          <c:order val="1"/>
          <c:tx>
            <c:strRef>
              <c:f>Sheet3!$C$45</c:f>
              <c:strCache>
                <c:ptCount val="1"/>
                <c:pt idx="0">
                  <c:v>Sum of Temperature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Sheet3!$A$46:$A$53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Friday</c:v>
                </c:pt>
                <c:pt idx="5">
                  <c:v>Saturday</c:v>
                </c:pt>
                <c:pt idx="6">
                  <c:v>Thusday</c:v>
                </c:pt>
              </c:strCache>
            </c:strRef>
          </c:cat>
          <c:val>
            <c:numRef>
              <c:f>Sheet3!$C$46:$C$53</c:f>
              <c:numCache>
                <c:formatCode>General</c:formatCode>
                <c:ptCount val="7"/>
                <c:pt idx="0">
                  <c:v>38.580000000000013</c:v>
                </c:pt>
                <c:pt idx="1">
                  <c:v>28.039999999999988</c:v>
                </c:pt>
                <c:pt idx="2">
                  <c:v>25.779999999999994</c:v>
                </c:pt>
                <c:pt idx="3">
                  <c:v>28.559999999999967</c:v>
                </c:pt>
                <c:pt idx="4">
                  <c:v>26.179999999999986</c:v>
                </c:pt>
                <c:pt idx="5">
                  <c:v>34.639999999999972</c:v>
                </c:pt>
                <c:pt idx="6">
                  <c:v>24.12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8F-4BA7-A72D-6DDAC7600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4882960"/>
        <c:axId val="834883440"/>
      </c:barChart>
      <c:catAx>
        <c:axId val="834882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883440"/>
        <c:crosses val="autoZero"/>
        <c:auto val="1"/>
        <c:lblAlgn val="ctr"/>
        <c:lblOffset val="100"/>
        <c:noMultiLvlLbl val="0"/>
      </c:catAx>
      <c:valAx>
        <c:axId val="834883440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88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76200"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[dataset_1 (1).xlsx]Sheet3!PivotTable3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defRPr>
            </a:pPr>
            <a:r>
              <a:rPr lang="en-US" baseline="0">
                <a:solidFill>
                  <a:schemeClr val="tx1"/>
                </a:solidFill>
                <a:latin typeface="Arial Black" panose="020B0A04020102020204" pitchFamily="34" charset="0"/>
              </a:rPr>
              <a:t>Windspeed On Weather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Sheet3!$E$10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Sheet3!$D$11:$D$15</c:f>
              <c:strCache>
                <c:ptCount val="4"/>
                <c:pt idx="0">
                  <c:v>Clear</c:v>
                </c:pt>
                <c:pt idx="1">
                  <c:v>Heavy Rain</c:v>
                </c:pt>
                <c:pt idx="2">
                  <c:v>Light Snow/Rain</c:v>
                </c:pt>
                <c:pt idx="3">
                  <c:v>Mist</c:v>
                </c:pt>
              </c:strCache>
            </c:strRef>
          </c:cat>
          <c:val>
            <c:numRef>
              <c:f>Sheet3!$E$11:$E$15</c:f>
              <c:numCache>
                <c:formatCode>General</c:formatCode>
                <c:ptCount val="4"/>
                <c:pt idx="0">
                  <c:v>147.4010999999999</c:v>
                </c:pt>
                <c:pt idx="1">
                  <c:v>58.16690000000002</c:v>
                </c:pt>
                <c:pt idx="2">
                  <c:v>15.809100000000001</c:v>
                </c:pt>
                <c:pt idx="3">
                  <c:v>0.32840000000000003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0-448D-ABB8-BC50AD85E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07004704"/>
        <c:axId val="207005184"/>
      </c:barChart>
      <c:catAx>
        <c:axId val="207004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05184"/>
        <c:crosses val="autoZero"/>
        <c:auto val="1"/>
        <c:lblAlgn val="ctr"/>
        <c:lblOffset val="100"/>
        <c:noMultiLvlLbl val="0"/>
      </c:catAx>
      <c:valAx>
        <c:axId val="207005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00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76200"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2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026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36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9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Bike Sharing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3C624-A56C-1DEB-9860-53A67275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36" y="161510"/>
            <a:ext cx="5972635" cy="2126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Arial Narrow" panose="020B0606020202030204" pitchFamily="34" charset="0"/>
              </a:rPr>
              <a:t>D</a:t>
            </a:r>
            <a:r>
              <a:rPr i="1" dirty="0">
                <a:latin typeface="Arial Narrow" panose="020B0606020202030204" pitchFamily="34" charset="0"/>
              </a:rPr>
              <a:t>ataset_1: Time and weather details (hourly)</a:t>
            </a:r>
          </a:p>
          <a:p>
            <a:r>
              <a:rPr lang="en-US" i="1" dirty="0">
                <a:latin typeface="Arial Narrow" panose="020B0606020202030204" pitchFamily="34" charset="0"/>
              </a:rPr>
              <a:t>D</a:t>
            </a:r>
            <a:r>
              <a:rPr i="1" dirty="0">
                <a:latin typeface="Arial Narrow" panose="020B0606020202030204" pitchFamily="34" charset="0"/>
              </a:rPr>
              <a:t>ataset_2: Temperature, humidity, usage (count, casual, registered)</a:t>
            </a:r>
          </a:p>
          <a:p>
            <a:r>
              <a:rPr lang="en-US" i="1" dirty="0">
                <a:latin typeface="Arial Narrow" panose="020B0606020202030204" pitchFamily="34" charset="0"/>
              </a:rPr>
              <a:t>D</a:t>
            </a:r>
            <a:r>
              <a:rPr i="1" dirty="0">
                <a:latin typeface="Arial Narrow" panose="020B0606020202030204" pitchFamily="34" charset="0"/>
              </a:rPr>
              <a:t>ataset_3: Combined dataset for analysis</a:t>
            </a:r>
          </a:p>
          <a:p>
            <a:r>
              <a:rPr i="1" dirty="0">
                <a:latin typeface="Arial Narrow" panose="020B0606020202030204" pitchFamily="34" charset="0"/>
              </a:rPr>
              <a:t>Fields: Date, Hour, Temp, Humidity, Windspeed, Count, Season, etc</a:t>
            </a:r>
            <a:r>
              <a:rPr dirty="0"/>
              <a:t>.</a:t>
            </a:r>
            <a:endParaRPr lang="en-US" dirty="0"/>
          </a:p>
          <a:p>
            <a:r>
              <a:rPr lang="en-US" b="1" dirty="0">
                <a:solidFill>
                  <a:schemeClr val="tx1"/>
                </a:solidFill>
              </a:rPr>
              <a:t>Datasheet_1 and Datasheet_2 Merged on the common column that is on instant</a:t>
            </a:r>
          </a:p>
          <a:p>
            <a:r>
              <a:rPr lang="en-US" b="1" dirty="0">
                <a:solidFill>
                  <a:schemeClr val="tx1"/>
                </a:solidFill>
              </a:rPr>
              <a:t>After that the Merged Datasheet and the Datasheet_3 merged on Append.</a:t>
            </a:r>
            <a:endParaRPr lang="en-US" b="1" dirty="0">
              <a:solidFill>
                <a:srgbClr val="FF0000"/>
              </a:solidFill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97EE7-7959-2B0A-E371-F3298102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-253496"/>
            <a:ext cx="6347715" cy="1041147"/>
          </a:xfrm>
        </p:spPr>
        <p:txBody>
          <a:bodyPr/>
          <a:lstStyle/>
          <a:p>
            <a:r>
              <a:rPr lang="en-US" dirty="0"/>
              <a:t>Finalized Datasheet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7F650-BA07-2829-F2CC-C0B1C4A7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1268200"/>
            <a:ext cx="6347715" cy="8604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CC2E41-0FB8-B275-325F-8E80E7053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80161"/>
              </p:ext>
            </p:extLst>
          </p:nvPr>
        </p:nvGraphicFramePr>
        <p:xfrm>
          <a:off x="452673" y="1068309"/>
          <a:ext cx="6599981" cy="4538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091">
                  <a:extLst>
                    <a:ext uri="{9D8B030D-6E8A-4147-A177-3AD203B41FA5}">
                      <a16:colId xmlns:a16="http://schemas.microsoft.com/office/drawing/2014/main" val="3225401198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1554673422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389512048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637625495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504813566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2268175216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3207272792"/>
                    </a:ext>
                  </a:extLst>
                </a:gridCol>
                <a:gridCol w="526889">
                  <a:extLst>
                    <a:ext uri="{9D8B030D-6E8A-4147-A177-3AD203B41FA5}">
                      <a16:colId xmlns:a16="http://schemas.microsoft.com/office/drawing/2014/main" val="3660595165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3267187636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2891768084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202358048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1694347634"/>
                    </a:ext>
                  </a:extLst>
                </a:gridCol>
                <a:gridCol w="506091">
                  <a:extLst>
                    <a:ext uri="{9D8B030D-6E8A-4147-A177-3AD203B41FA5}">
                      <a16:colId xmlns:a16="http://schemas.microsoft.com/office/drawing/2014/main" val="1975014654"/>
                    </a:ext>
                  </a:extLst>
                </a:gridCol>
              </a:tblGrid>
              <a:tr h="146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instant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Date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Month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Hour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Holiday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Weekday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Weather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Temperature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Humidity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Windspeed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Casual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Registered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Count</a:t>
                      </a:r>
                      <a:endParaRPr lang="en-US" sz="5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4130965536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979371460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 dirty="0">
                          <a:effectLst/>
                        </a:rPr>
                        <a:t>32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54861362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074772822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519577746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555014811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0.0896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917222706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217360971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967621769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4110101928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551865203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0.2537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662907603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0.2836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103950032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Clear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0.2836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854637463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583808341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0.2836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844172654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70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088830571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678369467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0.2836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581489623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Light Snow/Rain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0.2537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4103575897"/>
                  </a:ext>
                </a:extLst>
              </a:tr>
              <a:tr h="28470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Light Snow/Rain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0.2537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49195489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0.2537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117160714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4052616722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0.2239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563469425"/>
                  </a:ext>
                </a:extLst>
              </a:tr>
              <a:tr h="15529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1/1/2011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Saturday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2701970701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1/2/2011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Sunday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0.2985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92569364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1/2/2011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Sunday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0.2537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897854038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1/2/2011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Sunday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1.00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0.2836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1600622396"/>
                  </a:ext>
                </a:extLst>
              </a:tr>
              <a:tr h="14666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1/2/2011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January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Sunday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Heavy Rain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0.1949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500" u="none" strike="noStrike" dirty="0">
                          <a:effectLst/>
                        </a:rPr>
                        <a:t>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01" marR="5001" marT="5001" marB="0" anchor="b"/>
                </a:tc>
                <a:extLst>
                  <a:ext uri="{0D108BD9-81ED-4DB2-BD59-A6C34878D82A}">
                    <a16:rowId xmlns:a16="http://schemas.microsoft.com/office/drawing/2014/main" val="329339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4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Key Columns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dirty="0"/>
              <a:t>emp / </a:t>
            </a:r>
            <a:r>
              <a:rPr lang="en-US" dirty="0" err="1"/>
              <a:t>A</a:t>
            </a:r>
            <a:r>
              <a:rPr dirty="0" err="1"/>
              <a:t>temp</a:t>
            </a:r>
            <a:r>
              <a:rPr dirty="0"/>
              <a:t>: Normalized temperatures</a:t>
            </a:r>
          </a:p>
          <a:p>
            <a:r>
              <a:rPr lang="en-US" dirty="0"/>
              <a:t>H</a:t>
            </a:r>
            <a:r>
              <a:rPr dirty="0"/>
              <a:t>um: Humidity (0–1 scale)</a:t>
            </a:r>
          </a:p>
          <a:p>
            <a:r>
              <a:rPr lang="en-US" dirty="0"/>
              <a:t>W</a:t>
            </a:r>
            <a:r>
              <a:rPr dirty="0"/>
              <a:t>indspeed: Normalized wind speed</a:t>
            </a:r>
          </a:p>
          <a:p>
            <a:r>
              <a:rPr lang="en-US" dirty="0"/>
              <a:t>C</a:t>
            </a:r>
            <a:r>
              <a:rPr dirty="0"/>
              <a:t>asual, registered, </a:t>
            </a:r>
            <a:r>
              <a:rPr dirty="0" err="1"/>
              <a:t>cnt</a:t>
            </a:r>
            <a:r>
              <a:rPr dirty="0"/>
              <a:t>: Bike usage metrics</a:t>
            </a:r>
          </a:p>
          <a:p>
            <a:r>
              <a:rPr lang="en-US" dirty="0" err="1"/>
              <a:t>H</a:t>
            </a:r>
            <a:r>
              <a:rPr dirty="0" err="1"/>
              <a:t>r</a:t>
            </a:r>
            <a:r>
              <a:rPr dirty="0"/>
              <a:t>, weekday, holiday: Time features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ANALYSIS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Total Count = 58304</a:t>
            </a:r>
          </a:p>
          <a:p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Registered= 53383</a:t>
            </a:r>
          </a:p>
          <a:p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Casual = </a:t>
            </a:r>
            <a:r>
              <a:rPr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4921</a:t>
            </a:r>
          </a:p>
          <a:p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Weather : 1 = CLEAR, 2 = HEAVY RAIN, 3 = LIGHT SNOW/RAIN, 4 = MIST.</a:t>
            </a:r>
          </a:p>
          <a:p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Weekday : 0 = Sunday , 1 = Monday, 2 = Tuesday , 3 = Wednesday , 4 = </a:t>
            </a:r>
            <a:r>
              <a:rPr lang="en-US" sz="18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Thusday</a:t>
            </a:r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 , 5 = Friday , 6 = Saturday</a:t>
            </a:r>
          </a:p>
          <a:p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MONTH : 1 = January, 2 = February.</a:t>
            </a:r>
          </a:p>
          <a:p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Windspeed 0 Values replaced by Mean </a:t>
            </a:r>
            <a:r>
              <a:rPr lang="en-US" dirty="0">
                <a:latin typeface="Bahnschrift Condensed" panose="020B0502040204020203" pitchFamily="34" charset="0"/>
                <a:cs typeface="Arial" panose="020B0604020202020204" pitchFamily="34" charset="0"/>
              </a:rPr>
              <a:t>that is </a:t>
            </a:r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 0.1949</a:t>
            </a:r>
          </a:p>
          <a:p>
            <a:r>
              <a:rPr lang="en-US" sz="18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Atemp</a:t>
            </a:r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Aparent</a:t>
            </a:r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 Temperature) is slightly higher than Temperature in most cases, likely due to humidity or other comfort-affecting factors.(</a:t>
            </a:r>
            <a:r>
              <a:rPr lang="en-US" sz="18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Atemp</a:t>
            </a:r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 is removed)</a:t>
            </a:r>
          </a:p>
          <a:p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Columns Removed: Season (As all the datasheets are of same season),</a:t>
            </a:r>
            <a:r>
              <a:rPr lang="en-US" sz="1800" dirty="0" err="1">
                <a:latin typeface="Bahnschrift Condensed" panose="020B0502040204020203" pitchFamily="34" charset="0"/>
                <a:cs typeface="Arial" panose="020B0604020202020204" pitchFamily="34" charset="0"/>
              </a:rPr>
              <a:t>Unamed</a:t>
            </a:r>
            <a:r>
              <a:rPr lang="en-US" sz="1800" dirty="0">
                <a:latin typeface="Bahnschrift Condensed" panose="020B0502040204020203" pitchFamily="34" charset="0"/>
                <a:cs typeface="Arial" panose="020B0604020202020204" pitchFamily="34" charset="0"/>
              </a:rPr>
              <a:t>(not necessary),Year(As all the Datasheet have the same Year 2011)</a:t>
            </a:r>
          </a:p>
          <a:p>
            <a:endParaRPr lang="en-US" sz="1800" dirty="0"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GRAPHS</a:t>
            </a:r>
            <a:endParaRPr b="1" u="sn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E3D782-AA33-4ABE-AA18-3DE0DE57C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990602"/>
              </p:ext>
            </p:extLst>
          </p:nvPr>
        </p:nvGraphicFramePr>
        <p:xfrm>
          <a:off x="457199" y="1231272"/>
          <a:ext cx="7962524" cy="206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B87A6B-C26F-44C4-91E8-4F89838C5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70014"/>
              </p:ext>
            </p:extLst>
          </p:nvPr>
        </p:nvGraphicFramePr>
        <p:xfrm>
          <a:off x="457200" y="3429000"/>
          <a:ext cx="7962524" cy="2197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D47E8A9-FF80-4D5C-9DAB-F89A99758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569762"/>
              </p:ext>
            </p:extLst>
          </p:nvPr>
        </p:nvGraphicFramePr>
        <p:xfrm>
          <a:off x="479834" y="602057"/>
          <a:ext cx="3132499" cy="234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28EF41-DEC2-4310-8EB9-1A6DC2B61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374642"/>
              </p:ext>
            </p:extLst>
          </p:nvPr>
        </p:nvGraphicFramePr>
        <p:xfrm>
          <a:off x="479835" y="3184492"/>
          <a:ext cx="3069124" cy="2609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B0B0E3-C79B-4EB4-AFB6-28E28D7F4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520818"/>
              </p:ext>
            </p:extLst>
          </p:nvPr>
        </p:nvGraphicFramePr>
        <p:xfrm>
          <a:off x="3748331" y="602055"/>
          <a:ext cx="4091970" cy="5192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5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A90E-3A9F-0563-B463-29BA88E0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30"/>
          </a:xfrm>
        </p:spPr>
        <p:txBody>
          <a:bodyPr/>
          <a:lstStyle/>
          <a:p>
            <a:r>
              <a:rPr lang="en-US" b="1" u="sng" dirty="0"/>
              <a:t>SLICERS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3630DFB-F575-F94D-EBED-FA96E7B60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1412342"/>
            <a:ext cx="8686800" cy="169299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02284E2-ACED-1F6B-EAA1-DD979316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" y="3284427"/>
            <a:ext cx="4452488" cy="269991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75FBC8C-F4DB-18F1-A174-B743BD74AE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2492" y="3284427"/>
            <a:ext cx="3164186" cy="269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B429-41BA-1F9A-FA73-E3068015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99825"/>
          </a:xfrm>
        </p:spPr>
        <p:txBody>
          <a:bodyPr/>
          <a:lstStyle/>
          <a:p>
            <a:r>
              <a:rPr lang="en-US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0746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698</Words>
  <Application>Microsoft Office PowerPoint</Application>
  <PresentationFormat>On-screen Show (4:3)</PresentationFormat>
  <Paragraphs>412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Arial Narrow</vt:lpstr>
      <vt:lpstr>Bahnschrift Condensed</vt:lpstr>
      <vt:lpstr>Trebuchet MS</vt:lpstr>
      <vt:lpstr>Wingdings 3</vt:lpstr>
      <vt:lpstr>Facet</vt:lpstr>
      <vt:lpstr>Bike Sharing Data Analysis</vt:lpstr>
      <vt:lpstr>Dataset Overview</vt:lpstr>
      <vt:lpstr>Finalized Datasheet</vt:lpstr>
      <vt:lpstr>Key Columns Explained</vt:lpstr>
      <vt:lpstr>ANALYSIS</vt:lpstr>
      <vt:lpstr>GRAPHS</vt:lpstr>
      <vt:lpstr>PowerPoint Presentation</vt:lpstr>
      <vt:lpstr>SLICERS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Avi Hero</cp:lastModifiedBy>
  <cp:revision>6</cp:revision>
  <dcterms:created xsi:type="dcterms:W3CDTF">2013-01-27T09:14:16Z</dcterms:created>
  <dcterms:modified xsi:type="dcterms:W3CDTF">2025-07-17T18:22:07Z</dcterms:modified>
  <cp:category/>
</cp:coreProperties>
</file>