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FF"/>
    <a:srgbClr val="99FF99"/>
    <a:srgbClr val="0CC1F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56" autoAdjust="0"/>
    <p:restoredTop sz="94607" autoAdjust="0"/>
  </p:normalViewPr>
  <p:slideViewPr>
    <p:cSldViewPr snapToGrid="0">
      <p:cViewPr>
        <p:scale>
          <a:sx n="90" d="100"/>
          <a:sy n="90" d="100"/>
        </p:scale>
        <p:origin x="-355"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55957E-5B9D-4326-A4B2-E1D8D4F7A5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0BDACEB-2067-4AED-84FC-C4C5E6F02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F86EFAF-FE54-4724-BE69-CDD22D5D0D8C}"/>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5" name="Footer Placeholder 4">
            <a:extLst>
              <a:ext uri="{FF2B5EF4-FFF2-40B4-BE49-F238E27FC236}">
                <a16:creationId xmlns="" xmlns:a16="http://schemas.microsoft.com/office/drawing/2014/main" id="{030E1A46-B813-41A7-ABCF-BA1AA2E44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ED63FC-068F-4F7F-B8CA-91997C8F90BD}"/>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3186358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462462-6586-4D0A-AAAF-05932CFBA8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6725BD5-23BE-47D1-B88E-DA2FD94A93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445842F-21FF-4EE4-92C3-6B2778025C9A}"/>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5" name="Footer Placeholder 4">
            <a:extLst>
              <a:ext uri="{FF2B5EF4-FFF2-40B4-BE49-F238E27FC236}">
                <a16:creationId xmlns="" xmlns:a16="http://schemas.microsoft.com/office/drawing/2014/main" id="{50447433-5DC6-4725-9FAB-95EF79C3A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A5CB87F-149C-4F00-BE54-6683A896FD01}"/>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13918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C407F1D-B6A0-4B07-908B-A48D0E594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A183FD4-519F-4495-B052-E391A7D111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8158D2C-89D1-42C7-8373-CFE450797C32}"/>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5" name="Footer Placeholder 4">
            <a:extLst>
              <a:ext uri="{FF2B5EF4-FFF2-40B4-BE49-F238E27FC236}">
                <a16:creationId xmlns="" xmlns:a16="http://schemas.microsoft.com/office/drawing/2014/main" id="{50FBC4F1-3A3E-4CCF-ADB6-2FE7A247D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94AE5E3-4264-4160-B642-3C89ADC2772E}"/>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12195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9D6358-22A4-4485-B7FA-4E00FE2E58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62E60F9-AED1-4070-B04D-4C971A5C1D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D285C90-A536-470C-89DE-2FEB907253E3}"/>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5" name="Footer Placeholder 4">
            <a:extLst>
              <a:ext uri="{FF2B5EF4-FFF2-40B4-BE49-F238E27FC236}">
                <a16:creationId xmlns="" xmlns:a16="http://schemas.microsoft.com/office/drawing/2014/main" id="{8D98ECEE-BCF1-4E21-8794-5EA097221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FB333C2-6CC4-4B38-A1F3-6044EA90C751}"/>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2238176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9D264-6922-4701-A156-5FD17BBB4A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407A058-9463-405B-A822-748E58D69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84FA721-763E-4300-95D7-44D905A611BE}"/>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5" name="Footer Placeholder 4">
            <a:extLst>
              <a:ext uri="{FF2B5EF4-FFF2-40B4-BE49-F238E27FC236}">
                <a16:creationId xmlns="" xmlns:a16="http://schemas.microsoft.com/office/drawing/2014/main" id="{8F78932A-6093-4D8D-8481-404F738F9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F936929-B11F-4716-83B6-A6F11619CA19}"/>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341217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39A996-4287-4BA9-B5AD-BBDF6C63CB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F58FD21-6D34-4F07-8FF4-DA557C42E3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34AFD3F-2B49-406E-BF6F-079F0F9129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1E67CFB-A2B7-4EDA-8028-F079C39E8C61}"/>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6" name="Footer Placeholder 5">
            <a:extLst>
              <a:ext uri="{FF2B5EF4-FFF2-40B4-BE49-F238E27FC236}">
                <a16:creationId xmlns="" xmlns:a16="http://schemas.microsoft.com/office/drawing/2014/main" id="{ACD2E034-05E6-4BFE-82C2-D91F40984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72BC304-224B-4C16-8372-37733E2FDEFD}"/>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206437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3FCC8D-55EA-4302-B59B-746B448E75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9188399-74F7-4390-B84A-A72D982B7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5485CE7-0220-4A1A-BD00-F545F7157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BCF5448-DA63-47C5-BB43-8C3B27A210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DF5D1F6-402A-40AE-8004-15D5AF625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669E67C-4177-4544-9253-F6AF4AC7FB87}"/>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8" name="Footer Placeholder 7">
            <a:extLst>
              <a:ext uri="{FF2B5EF4-FFF2-40B4-BE49-F238E27FC236}">
                <a16:creationId xmlns="" xmlns:a16="http://schemas.microsoft.com/office/drawing/2014/main" id="{606020D7-17DA-42C3-8780-15541D84A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86B01C5-AFD8-492E-B6B7-53108AD6F60D}"/>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288108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B986D0-83C9-4DEC-9554-9801758F4D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E8C8FBC-79AB-4D4F-83C7-251D23B8F291}"/>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4" name="Footer Placeholder 3">
            <a:extLst>
              <a:ext uri="{FF2B5EF4-FFF2-40B4-BE49-F238E27FC236}">
                <a16:creationId xmlns="" xmlns:a16="http://schemas.microsoft.com/office/drawing/2014/main" id="{5DF33C07-23D8-4A00-A1AC-BA7974A81B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6149C4C-5E71-4C04-8E11-D7E22EAB695E}"/>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426203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15DA125-781C-4865-A0FE-ABAB9C231B7E}"/>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3" name="Footer Placeholder 2">
            <a:extLst>
              <a:ext uri="{FF2B5EF4-FFF2-40B4-BE49-F238E27FC236}">
                <a16:creationId xmlns="" xmlns:a16="http://schemas.microsoft.com/office/drawing/2014/main" id="{F070F914-4AAF-4996-8255-1E130D30BB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85DC6E4-85F5-4F47-A466-206D7A6046C2}"/>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395629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F785E-60CF-443B-A8C7-F6406CF10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64D2746-D238-41AD-8428-4CAAA0EC79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BA700F8-3CAB-43D5-8FA3-D109E4431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A2AB59A-F5EF-456F-838C-8A2B36F86E16}"/>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6" name="Footer Placeholder 5">
            <a:extLst>
              <a:ext uri="{FF2B5EF4-FFF2-40B4-BE49-F238E27FC236}">
                <a16:creationId xmlns="" xmlns:a16="http://schemas.microsoft.com/office/drawing/2014/main" id="{0458369E-54AA-4223-AEA8-D94A9F2A4A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B068684-3B32-4867-B4DD-569ADA2AEE84}"/>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1694743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69BC48-0FDE-47FF-A79C-9858747C5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FF31E340-74BE-4619-A2D9-2E90450F52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C172D11-DF43-4909-B7F0-D8F79B2E2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94178E5-9030-4060-99CC-E00B90621F19}"/>
              </a:ext>
            </a:extLst>
          </p:cNvPr>
          <p:cNvSpPr>
            <a:spLocks noGrp="1"/>
          </p:cNvSpPr>
          <p:nvPr>
            <p:ph type="dt" sz="half" idx="10"/>
          </p:nvPr>
        </p:nvSpPr>
        <p:spPr/>
        <p:txBody>
          <a:bodyPr/>
          <a:lstStyle/>
          <a:p>
            <a:fld id="{C60DD4F7-F273-476E-81B8-1AB78BA2A53B}" type="datetimeFigureOut">
              <a:rPr lang="en-IN" smtClean="0"/>
              <a:pPr/>
              <a:t>03-11-2023</a:t>
            </a:fld>
            <a:endParaRPr lang="en-IN"/>
          </a:p>
        </p:txBody>
      </p:sp>
      <p:sp>
        <p:nvSpPr>
          <p:cNvPr id="6" name="Footer Placeholder 5">
            <a:extLst>
              <a:ext uri="{FF2B5EF4-FFF2-40B4-BE49-F238E27FC236}">
                <a16:creationId xmlns="" xmlns:a16="http://schemas.microsoft.com/office/drawing/2014/main" id="{2DDD5408-3C66-4F8A-96CA-E0A8A06959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E447665-7370-439E-B39A-1587CBF35610}"/>
              </a:ext>
            </a:extLst>
          </p:cNvPr>
          <p:cNvSpPr>
            <a:spLocks noGrp="1"/>
          </p:cNvSpPr>
          <p:nvPr>
            <p:ph type="sldNum" sz="quarter" idx="12"/>
          </p:nvPr>
        </p:nvSpPr>
        <p:spPr/>
        <p:txBody>
          <a:body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305922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F8DB370-0951-49D6-B3D3-32BDBEA4A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FF64D93-087F-4FF9-8DBD-F4A4AC919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E3AECBC-B9B9-476A-B566-D5E514FB5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DD4F7-F273-476E-81B8-1AB78BA2A53B}" type="datetimeFigureOut">
              <a:rPr lang="en-IN" smtClean="0"/>
              <a:pPr/>
              <a:t>03-11-2023</a:t>
            </a:fld>
            <a:endParaRPr lang="en-IN"/>
          </a:p>
        </p:txBody>
      </p:sp>
      <p:sp>
        <p:nvSpPr>
          <p:cNvPr id="5" name="Footer Placeholder 4">
            <a:extLst>
              <a:ext uri="{FF2B5EF4-FFF2-40B4-BE49-F238E27FC236}">
                <a16:creationId xmlns="" xmlns:a16="http://schemas.microsoft.com/office/drawing/2014/main" id="{971C3A0A-DA49-48A2-B17F-F4B1D5AA4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7B69F88D-46D6-4350-865C-33A57353B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CE37A-903E-4DAC-B807-1999F54C21A0}" type="slidenum">
              <a:rPr lang="en-IN" smtClean="0"/>
              <a:pPr/>
              <a:t>‹#›</a:t>
            </a:fld>
            <a:endParaRPr lang="en-IN"/>
          </a:p>
        </p:txBody>
      </p:sp>
    </p:spTree>
    <p:extLst>
      <p:ext uri="{BB962C8B-B14F-4D97-AF65-F5344CB8AC3E}">
        <p14:creationId xmlns="" xmlns:p14="http://schemas.microsoft.com/office/powerpoint/2010/main" val="3001486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DBC82E4-D62D-465C-B0E6-B0918A4E7CA5}"/>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dobeStock_416057612-e1665052015417.jpg"/>
          <p:cNvPicPr>
            <a:picLocks noChangeAspect="1"/>
          </p:cNvPicPr>
          <p:nvPr/>
        </p:nvPicPr>
        <p:blipFill>
          <a:blip r:embed="rId2"/>
          <a:stretch>
            <a:fillRect/>
          </a:stretch>
        </p:blipFill>
        <p:spPr>
          <a:xfrm>
            <a:off x="0" y="0"/>
            <a:ext cx="12192000" cy="6858000"/>
          </a:xfrm>
          <a:prstGeom prst="rect">
            <a:avLst/>
          </a:prstGeom>
        </p:spPr>
      </p:pic>
      <p:sp>
        <p:nvSpPr>
          <p:cNvPr id="7" name="TextBox 6"/>
          <p:cNvSpPr txBox="1"/>
          <p:nvPr/>
        </p:nvSpPr>
        <p:spPr>
          <a:xfrm>
            <a:off x="7086600" y="1185332"/>
            <a:ext cx="5105400" cy="236988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GB" sz="2800" b="1" cap="all" dirty="0" smtClean="0">
                <a:ln w="0"/>
                <a:solidFill>
                  <a:schemeClr val="bg1"/>
                </a:solidFill>
                <a:effectLst>
                  <a:reflection blurRad="12700" stA="50000" endPos="50000" dist="5000" dir="5400000" sy="-100000" rotWithShape="0"/>
                </a:effectLst>
                <a:latin typeface="Algerian" pitchFamily="82" charset="0"/>
              </a:rPr>
              <a:t>Analyzing Stock Data </a:t>
            </a:r>
          </a:p>
          <a:p>
            <a:endParaRPr lang="en-GB" sz="2800" b="1" cap="all" dirty="0" smtClean="0">
              <a:ln w="0"/>
              <a:solidFill>
                <a:schemeClr val="bg1"/>
              </a:solidFill>
              <a:effectLst>
                <a:reflection blurRad="12700" stA="50000" endPos="50000" dist="5000" dir="5400000" sy="-100000" rotWithShape="0"/>
              </a:effectLst>
            </a:endParaRPr>
          </a:p>
          <a:p>
            <a:r>
              <a:rPr lang="en-GB" sz="2800" b="1" cap="all" dirty="0" smtClean="0">
                <a:ln w="0"/>
                <a:solidFill>
                  <a:schemeClr val="bg1"/>
                </a:solidFill>
                <a:effectLst>
                  <a:reflection blurRad="12700" stA="50000" endPos="50000" dist="5000" dir="5400000" sy="-100000" rotWithShape="0"/>
                </a:effectLst>
              </a:rPr>
              <a:t>                     </a:t>
            </a:r>
            <a:r>
              <a:rPr lang="en-GB" sz="3600" b="1" cap="all" dirty="0" smtClean="0">
                <a:ln w="0"/>
                <a:solidFill>
                  <a:schemeClr val="bg1"/>
                </a:solidFill>
                <a:effectLst>
                  <a:reflection blurRad="12700" stA="50000" endPos="50000" dist="5000" dir="5400000" sy="-100000" rotWithShape="0"/>
                </a:effectLst>
              </a:rPr>
              <a:t>&amp;</a:t>
            </a:r>
            <a:endParaRPr lang="en-GB" sz="2800" b="1" cap="all" dirty="0" smtClean="0">
              <a:ln w="0"/>
              <a:solidFill>
                <a:schemeClr val="bg1"/>
              </a:solidFill>
              <a:effectLst>
                <a:reflection blurRad="12700" stA="50000" endPos="50000" dist="5000" dir="5400000" sy="-100000" rotWithShape="0"/>
              </a:effectLst>
            </a:endParaRPr>
          </a:p>
          <a:p>
            <a:endParaRPr lang="en-GB" sz="2800" b="1" cap="all" dirty="0" smtClean="0">
              <a:ln w="0"/>
              <a:solidFill>
                <a:schemeClr val="bg1"/>
              </a:solidFill>
              <a:effectLst>
                <a:reflection blurRad="12700" stA="50000" endPos="50000" dist="5000" dir="5400000" sy="-100000" rotWithShape="0"/>
              </a:effectLst>
            </a:endParaRPr>
          </a:p>
          <a:p>
            <a:r>
              <a:rPr lang="en-GB" sz="2800" b="1" cap="all" dirty="0" smtClean="0">
                <a:ln w="0"/>
                <a:solidFill>
                  <a:schemeClr val="bg1"/>
                </a:solidFill>
                <a:effectLst>
                  <a:reflection blurRad="12700" stA="50000" endPos="50000" dist="5000" dir="5400000" sy="-100000" rotWithShape="0"/>
                </a:effectLst>
                <a:latin typeface="Algerian" pitchFamily="82" charset="0"/>
              </a:rPr>
              <a:t>Predicting Market Trends</a:t>
            </a:r>
            <a:endParaRPr lang="en-US" sz="2800" b="1" cap="all" dirty="0">
              <a:ln w="0"/>
              <a:solidFill>
                <a:schemeClr val="bg1"/>
              </a:solidFill>
              <a:effectLst>
                <a:reflection blurRad="12700" stA="50000" endPos="50000" dist="5000" dir="5400000" sy="-100000" rotWithShape="0"/>
              </a:effectLst>
              <a:latin typeface="Algerian" pitchFamily="82" charset="0"/>
            </a:endParaRPr>
          </a:p>
        </p:txBody>
      </p:sp>
      <p:sp>
        <p:nvSpPr>
          <p:cNvPr id="8" name="TextBox 7"/>
          <p:cNvSpPr txBox="1"/>
          <p:nvPr/>
        </p:nvSpPr>
        <p:spPr>
          <a:xfrm>
            <a:off x="8737642" y="5461078"/>
            <a:ext cx="3335867" cy="1231106"/>
          </a:xfrm>
          <a:prstGeom prst="rect">
            <a:avLst/>
          </a:prstGeom>
          <a:noFill/>
        </p:spPr>
        <p:txBody>
          <a:bodyPr wrap="square" rtlCol="0">
            <a:spAutoFit/>
          </a:bodyPr>
          <a:lstStyle/>
          <a:p>
            <a:r>
              <a:rPr lang="en-US" sz="2000" b="1" dirty="0" smtClean="0">
                <a:solidFill>
                  <a:schemeClr val="accent4">
                    <a:lumMod val="40000"/>
                    <a:lumOff val="60000"/>
                  </a:schemeClr>
                </a:solidFill>
                <a:latin typeface="Centaur" pitchFamily="18" charset="0"/>
              </a:rPr>
              <a:t>Created by :- </a:t>
            </a:r>
            <a:r>
              <a:rPr lang="en-US" b="1" dirty="0" smtClean="0">
                <a:solidFill>
                  <a:schemeClr val="accent4">
                    <a:lumMod val="40000"/>
                    <a:lumOff val="60000"/>
                  </a:schemeClr>
                </a:solidFill>
                <a:latin typeface="Centaur" pitchFamily="18" charset="0"/>
              </a:rPr>
              <a:t>Programmer Squad</a:t>
            </a:r>
          </a:p>
          <a:p>
            <a:r>
              <a:rPr lang="en-US" b="1" dirty="0" smtClean="0">
                <a:solidFill>
                  <a:schemeClr val="accent4">
                    <a:lumMod val="40000"/>
                    <a:lumOff val="60000"/>
                  </a:schemeClr>
                </a:solidFill>
                <a:latin typeface="Centaur" pitchFamily="18" charset="0"/>
              </a:rPr>
              <a:t> NSTI Howrah , </a:t>
            </a:r>
            <a:r>
              <a:rPr lang="en-US" b="1" dirty="0" err="1" smtClean="0">
                <a:solidFill>
                  <a:schemeClr val="accent4">
                    <a:lumMod val="40000"/>
                    <a:lumOff val="60000"/>
                  </a:schemeClr>
                </a:solidFill>
                <a:latin typeface="Centaur" pitchFamily="18" charset="0"/>
              </a:rPr>
              <a:t>Dasnagar</a:t>
            </a:r>
            <a:endParaRPr lang="en-US" b="1" dirty="0" smtClean="0">
              <a:solidFill>
                <a:schemeClr val="accent4">
                  <a:lumMod val="40000"/>
                  <a:lumOff val="60000"/>
                </a:schemeClr>
              </a:solidFill>
              <a:latin typeface="Centaur" pitchFamily="18" charset="0"/>
            </a:endParaRPr>
          </a:p>
          <a:p>
            <a:r>
              <a:rPr lang="en-US" b="1" dirty="0" smtClean="0">
                <a:solidFill>
                  <a:schemeClr val="accent4">
                    <a:lumMod val="40000"/>
                    <a:lumOff val="60000"/>
                  </a:schemeClr>
                </a:solidFill>
                <a:latin typeface="Centaur" pitchFamily="18" charset="0"/>
              </a:rPr>
              <a:t>Team- [E]</a:t>
            </a:r>
          </a:p>
          <a:p>
            <a:endParaRPr lang="en-US" dirty="0"/>
          </a:p>
        </p:txBody>
      </p:sp>
    </p:spTree>
    <p:extLst>
      <p:ext uri="{BB962C8B-B14F-4D97-AF65-F5344CB8AC3E}">
        <p14:creationId xmlns="" xmlns:p14="http://schemas.microsoft.com/office/powerpoint/2010/main" val="66908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592" y="192024"/>
            <a:ext cx="11713464" cy="6632585"/>
          </a:xfrm>
          <a:prstGeom prst="rect">
            <a:avLst/>
          </a:prstGeom>
          <a:noFill/>
        </p:spPr>
        <p:txBody>
          <a:bodyPr wrap="square" rtlCol="0">
            <a:spAutoFit/>
          </a:bodyPr>
          <a:lstStyle/>
          <a:p>
            <a:r>
              <a:rPr lang="en-US" sz="2900" b="1" dirty="0" smtClean="0">
                <a:solidFill>
                  <a:srgbClr val="002060"/>
                </a:solidFill>
              </a:rPr>
              <a:t>Correlation Between Stocks</a:t>
            </a:r>
          </a:p>
          <a:p>
            <a:r>
              <a:rPr lang="en-GB" dirty="0" smtClean="0">
                <a:latin typeface="Arial Narrow" pitchFamily="34" charset="0"/>
              </a:rPr>
              <a:t>Understanding the correlation between different stocks is vital for portfolio management and risk assessment. Let's explore the concept of stock correlations.</a:t>
            </a:r>
          </a:p>
          <a:p>
            <a:endParaRPr lang="en-GB" dirty="0" smtClean="0">
              <a:latin typeface="Arial Narrow" pitchFamily="34" charset="0"/>
            </a:endParaRPr>
          </a:p>
          <a:p>
            <a:r>
              <a:rPr lang="en-GB" b="1" dirty="0" smtClean="0">
                <a:latin typeface="Arial Narrow" pitchFamily="34" charset="0"/>
              </a:rPr>
              <a:t>Objective:</a:t>
            </a:r>
            <a:r>
              <a:rPr lang="en-GB" dirty="0" smtClean="0">
                <a:latin typeface="Arial Narrow" pitchFamily="34" charset="0"/>
              </a:rPr>
              <a:t> To answer the question, "What was the correlation between different stocks?“</a:t>
            </a:r>
          </a:p>
          <a:p>
            <a:endParaRPr lang="en-GB" dirty="0" smtClean="0">
              <a:latin typeface="Arial Narrow" pitchFamily="34" charset="0"/>
            </a:endParaRPr>
          </a:p>
          <a:p>
            <a:r>
              <a:rPr lang="en-GB" b="1" dirty="0" smtClean="0">
                <a:latin typeface="Arial Narrow" pitchFamily="34" charset="0"/>
              </a:rPr>
              <a:t>What is Correlation?:</a:t>
            </a:r>
          </a:p>
          <a:p>
            <a:endParaRPr lang="en-GB" dirty="0" smtClean="0">
              <a:latin typeface="Arial Narrow" pitchFamily="34" charset="0"/>
            </a:endParaRPr>
          </a:p>
          <a:p>
            <a:pPr>
              <a:buBlip>
                <a:blip r:embed="rId2"/>
              </a:buBlip>
            </a:pPr>
            <a:r>
              <a:rPr lang="en-GB" dirty="0" smtClean="0">
                <a:latin typeface="Arial Narrow" pitchFamily="34" charset="0"/>
              </a:rPr>
              <a:t>   Correlation measures the relationship between the price movements of two or more stocks.</a:t>
            </a:r>
          </a:p>
          <a:p>
            <a:pPr>
              <a:buBlip>
                <a:blip r:embed="rId2"/>
              </a:buBlip>
            </a:pPr>
            <a:r>
              <a:rPr lang="en-GB" dirty="0" smtClean="0">
                <a:latin typeface="Arial Narrow" pitchFamily="34" charset="0"/>
              </a:rPr>
              <a:t>   It helps investors assess the diversification benefits of holding multiple stocks in a portfolio.</a:t>
            </a:r>
          </a:p>
          <a:p>
            <a:endParaRPr lang="en-GB" dirty="0" smtClean="0">
              <a:latin typeface="Arial Narrow" pitchFamily="34" charset="0"/>
            </a:endParaRPr>
          </a:p>
          <a:p>
            <a:r>
              <a:rPr lang="en-GB" b="1" dirty="0" smtClean="0">
                <a:latin typeface="Arial Narrow" pitchFamily="34" charset="0"/>
              </a:rPr>
              <a:t>Interpreting Correlation:</a:t>
            </a:r>
          </a:p>
          <a:p>
            <a:endParaRPr lang="en-GB" dirty="0" smtClean="0">
              <a:latin typeface="Arial Narrow" pitchFamily="34" charset="0"/>
            </a:endParaRPr>
          </a:p>
          <a:p>
            <a:pPr>
              <a:buBlip>
                <a:blip r:embed="rId3"/>
              </a:buBlip>
            </a:pPr>
            <a:r>
              <a:rPr lang="en-GB" dirty="0" smtClean="0">
                <a:latin typeface="Arial Narrow" pitchFamily="34" charset="0"/>
              </a:rPr>
              <a:t>  Correlation coefficient ranges from -1 to 1:</a:t>
            </a:r>
          </a:p>
          <a:p>
            <a:r>
              <a:rPr lang="en-GB" dirty="0" smtClean="0">
                <a:latin typeface="Arial Narrow" pitchFamily="34" charset="0"/>
              </a:rPr>
              <a:t>              1.  Positive values (0 to 1) indicate a positive correlation (stocks move in the same direction).</a:t>
            </a:r>
          </a:p>
          <a:p>
            <a:endParaRPr lang="en-GB" dirty="0" smtClean="0">
              <a:latin typeface="Arial Narrow" pitchFamily="34" charset="0"/>
            </a:endParaRPr>
          </a:p>
          <a:p>
            <a:r>
              <a:rPr lang="en-GB" dirty="0" smtClean="0">
                <a:latin typeface="Arial Narrow" pitchFamily="34" charset="0"/>
              </a:rPr>
              <a:t>               2. Negative values (-1 to 0) indicate a negative correlation (stocks move in opposite directions).</a:t>
            </a:r>
          </a:p>
          <a:p>
            <a:endParaRPr lang="en-GB" dirty="0" smtClean="0">
              <a:latin typeface="Arial Narrow" pitchFamily="34" charset="0"/>
            </a:endParaRPr>
          </a:p>
          <a:p>
            <a:r>
              <a:rPr lang="en-GB" dirty="0" smtClean="0">
                <a:latin typeface="Arial Narrow" pitchFamily="34" charset="0"/>
              </a:rPr>
              <a:t>Zero means no correlation (stocks are independent of each other).</a:t>
            </a:r>
          </a:p>
          <a:p>
            <a:r>
              <a:rPr lang="en-GB" dirty="0" smtClean="0">
                <a:latin typeface="Arial Narrow" pitchFamily="34" charset="0"/>
              </a:rPr>
              <a:t>Visual Representation: </a:t>
            </a:r>
          </a:p>
          <a:p>
            <a:endParaRPr lang="en-GB" dirty="0" smtClean="0">
              <a:latin typeface="Arial Narrow" pitchFamily="34" charset="0"/>
            </a:endParaRPr>
          </a:p>
          <a:p>
            <a:r>
              <a:rPr lang="en-GB" dirty="0" smtClean="0">
                <a:latin typeface="Arial Narrow" pitchFamily="34" charset="0"/>
              </a:rPr>
              <a:t>Utilize correlation matrices or scatter plots to visualize the relationships between different stocks in a portfolio.</a:t>
            </a:r>
          </a:p>
          <a:p>
            <a:endParaRPr lang="en-GB" dirty="0" smtClean="0">
              <a:latin typeface="Arial Narrow"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592" y="192024"/>
            <a:ext cx="11713464" cy="4693593"/>
          </a:xfrm>
          <a:prstGeom prst="rect">
            <a:avLst/>
          </a:prstGeom>
          <a:noFill/>
        </p:spPr>
        <p:txBody>
          <a:bodyPr wrap="square" rtlCol="0">
            <a:spAutoFit/>
          </a:bodyPr>
          <a:lstStyle/>
          <a:p>
            <a:r>
              <a:rPr lang="en-US" sz="2900" b="1" dirty="0" smtClean="0">
                <a:solidFill>
                  <a:srgbClr val="002060"/>
                </a:solidFill>
              </a:rPr>
              <a:t>Risk Assessment</a:t>
            </a:r>
          </a:p>
          <a:p>
            <a:r>
              <a:rPr lang="en-GB" dirty="0" smtClean="0">
                <a:latin typeface="Arial Narrow" pitchFamily="34" charset="0"/>
              </a:rPr>
              <a:t>Assessing the level of risk associated with stock investments is a critical aspect of financial decision-making. Let's explore the concept of risk assessment.</a:t>
            </a:r>
          </a:p>
          <a:p>
            <a:endParaRPr lang="en-GB" dirty="0" smtClean="0">
              <a:latin typeface="Arial Narrow" pitchFamily="34" charset="0"/>
            </a:endParaRPr>
          </a:p>
          <a:p>
            <a:r>
              <a:rPr lang="en-GB" b="1" dirty="0" smtClean="0">
                <a:latin typeface="Arial Narrow" pitchFamily="34" charset="0"/>
              </a:rPr>
              <a:t>Objective: </a:t>
            </a:r>
            <a:r>
              <a:rPr lang="en-GB" dirty="0" smtClean="0">
                <a:latin typeface="Arial Narrow" pitchFamily="34" charset="0"/>
              </a:rPr>
              <a:t>To answer the question, "How much value do we put at risk by investing in a particular stock?“</a:t>
            </a:r>
          </a:p>
          <a:p>
            <a:endParaRPr lang="en-GB" dirty="0" smtClean="0">
              <a:latin typeface="Arial Narrow" pitchFamily="34" charset="0"/>
            </a:endParaRPr>
          </a:p>
          <a:p>
            <a:r>
              <a:rPr lang="en-GB" b="1" dirty="0" smtClean="0">
                <a:latin typeface="Arial Narrow" pitchFamily="34" charset="0"/>
              </a:rPr>
              <a:t>Measuring Risk:</a:t>
            </a:r>
          </a:p>
          <a:p>
            <a:endParaRPr lang="en-GB" dirty="0" smtClean="0">
              <a:latin typeface="Arial Narrow" pitchFamily="34" charset="0"/>
            </a:endParaRPr>
          </a:p>
          <a:p>
            <a:r>
              <a:rPr lang="en-GB" dirty="0" smtClean="0">
                <a:latin typeface="Arial Narrow" pitchFamily="34" charset="0"/>
              </a:rPr>
              <a:t>        One common measure of risk is </a:t>
            </a:r>
            <a:r>
              <a:rPr lang="en-GB" b="1" dirty="0" smtClean="0">
                <a:latin typeface="Arial Narrow" pitchFamily="34" charset="0"/>
              </a:rPr>
              <a:t>Standard Deviation</a:t>
            </a:r>
            <a:r>
              <a:rPr lang="en-GB" dirty="0" smtClean="0">
                <a:latin typeface="Arial Narrow" pitchFamily="34" charset="0"/>
              </a:rPr>
              <a:t>, which quantifies the volatility of a stock's returns.</a:t>
            </a:r>
          </a:p>
          <a:p>
            <a:endParaRPr lang="en-GB" dirty="0" smtClean="0">
              <a:latin typeface="Arial Narrow" pitchFamily="34" charset="0"/>
            </a:endParaRPr>
          </a:p>
          <a:p>
            <a:r>
              <a:rPr lang="en-GB" dirty="0" smtClean="0">
                <a:latin typeface="Arial Narrow" pitchFamily="34" charset="0"/>
              </a:rPr>
              <a:t>         A higher standard deviation indicates higher risk and potential price fluctuations.</a:t>
            </a:r>
          </a:p>
          <a:p>
            <a:endParaRPr lang="en-GB" dirty="0" smtClean="0">
              <a:latin typeface="Arial Narrow" pitchFamily="34" charset="0"/>
            </a:endParaRPr>
          </a:p>
          <a:p>
            <a:r>
              <a:rPr lang="en-GB" b="1" dirty="0" smtClean="0">
                <a:latin typeface="Arial Narrow" pitchFamily="34" charset="0"/>
              </a:rPr>
              <a:t>Diversification: </a:t>
            </a:r>
            <a:r>
              <a:rPr lang="en-GB" dirty="0" smtClean="0">
                <a:latin typeface="Arial Narrow" pitchFamily="34" charset="0"/>
              </a:rPr>
              <a:t>Discuss the benefits of diversifying a portfolio to reduce risk. Highlight how holding a mix of assets with low or negative correlations can lower overall portfolio risk.</a:t>
            </a:r>
          </a:p>
          <a:p>
            <a:endParaRPr lang="en-GB" dirty="0" smtClean="0">
              <a:latin typeface="Arial Narrow" pitchFamily="34" charset="0"/>
            </a:endParaRPr>
          </a:p>
          <a:p>
            <a:r>
              <a:rPr lang="en-GB" b="1" dirty="0" smtClean="0">
                <a:latin typeface="Arial Narrow" pitchFamily="34" charset="0"/>
              </a:rPr>
              <a:t>Visual Representation: </a:t>
            </a:r>
            <a:r>
              <a:rPr lang="en-GB" dirty="0" smtClean="0">
                <a:latin typeface="Arial Narrow" pitchFamily="34" charset="0"/>
              </a:rPr>
              <a:t>Utilize bar charts or visual aids to illustrate the standard deviation of different stocks in a portfolio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592" y="192024"/>
            <a:ext cx="11713464" cy="5247590"/>
          </a:xfrm>
          <a:prstGeom prst="rect">
            <a:avLst/>
          </a:prstGeom>
          <a:noFill/>
        </p:spPr>
        <p:txBody>
          <a:bodyPr wrap="square" rtlCol="0">
            <a:spAutoFit/>
          </a:bodyPr>
          <a:lstStyle/>
          <a:p>
            <a:r>
              <a:rPr lang="en-US" sz="2900" b="1" dirty="0" smtClean="0">
                <a:solidFill>
                  <a:srgbClr val="002060"/>
                </a:solidFill>
              </a:rPr>
              <a:t>Predicting Future Stock Behavior</a:t>
            </a:r>
          </a:p>
          <a:p>
            <a:r>
              <a:rPr lang="en-GB" dirty="0" smtClean="0">
                <a:latin typeface="Arial Narrow" pitchFamily="34" charset="0"/>
              </a:rPr>
              <a:t>Predicting the future </a:t>
            </a:r>
            <a:r>
              <a:rPr lang="en-GB" dirty="0" err="1" smtClean="0">
                <a:latin typeface="Arial Narrow" pitchFamily="34" charset="0"/>
              </a:rPr>
              <a:t>behavior</a:t>
            </a:r>
            <a:r>
              <a:rPr lang="en-GB" dirty="0" smtClean="0">
                <a:latin typeface="Arial Narrow" pitchFamily="34" charset="0"/>
              </a:rPr>
              <a:t> of stocks is a challenging but essential aspect of stock market analysis. Let's explore methods for attempting to forecast stock performance.</a:t>
            </a:r>
          </a:p>
          <a:p>
            <a:endParaRPr lang="en-GB" dirty="0" smtClean="0">
              <a:latin typeface="Arial Narrow" pitchFamily="34" charset="0"/>
            </a:endParaRPr>
          </a:p>
          <a:p>
            <a:r>
              <a:rPr lang="en-GB" b="1" dirty="0" smtClean="0">
                <a:latin typeface="Arial Narrow" pitchFamily="34" charset="0"/>
              </a:rPr>
              <a:t>Objective: </a:t>
            </a:r>
            <a:r>
              <a:rPr lang="en-GB" dirty="0" smtClean="0">
                <a:latin typeface="Arial Narrow" pitchFamily="34" charset="0"/>
              </a:rPr>
              <a:t>To answer the question, "How can we attempt to predict future stock </a:t>
            </a:r>
            <a:r>
              <a:rPr lang="en-GB" dirty="0" err="1" smtClean="0">
                <a:latin typeface="Arial Narrow" pitchFamily="34" charset="0"/>
              </a:rPr>
              <a:t>behavior</a:t>
            </a:r>
            <a:r>
              <a:rPr lang="en-GB" dirty="0" smtClean="0">
                <a:latin typeface="Arial Narrow" pitchFamily="34" charset="0"/>
              </a:rPr>
              <a:t>?“</a:t>
            </a:r>
          </a:p>
          <a:p>
            <a:endParaRPr lang="en-GB" dirty="0" smtClean="0">
              <a:latin typeface="Arial Narrow" pitchFamily="34" charset="0"/>
            </a:endParaRPr>
          </a:p>
          <a:p>
            <a:r>
              <a:rPr lang="en-GB" b="1" dirty="0" smtClean="0">
                <a:latin typeface="Arial Narrow" pitchFamily="34" charset="0"/>
              </a:rPr>
              <a:t>Methods for Predictive Analysis:</a:t>
            </a:r>
          </a:p>
          <a:p>
            <a:endParaRPr lang="en-GB" dirty="0" smtClean="0">
              <a:latin typeface="Arial Narrow" pitchFamily="34" charset="0"/>
            </a:endParaRPr>
          </a:p>
          <a:p>
            <a:r>
              <a:rPr lang="en-GB" b="1" dirty="0" smtClean="0">
                <a:latin typeface="Arial Narrow" pitchFamily="34" charset="0"/>
              </a:rPr>
              <a:t>Technical Analysis: </a:t>
            </a:r>
            <a:r>
              <a:rPr lang="en-GB" dirty="0" smtClean="0">
                <a:latin typeface="Arial Narrow" pitchFamily="34" charset="0"/>
              </a:rPr>
              <a:t>Involves studying historical price and volume data to identify patterns and trends. This method often                               includes the use of charts and technical indicators.</a:t>
            </a:r>
          </a:p>
          <a:p>
            <a:endParaRPr lang="en-GB" dirty="0" smtClean="0">
              <a:latin typeface="Arial Narrow" pitchFamily="34" charset="0"/>
            </a:endParaRPr>
          </a:p>
          <a:p>
            <a:r>
              <a:rPr lang="en-GB" b="1" dirty="0" smtClean="0">
                <a:latin typeface="Arial Narrow" pitchFamily="34" charset="0"/>
              </a:rPr>
              <a:t>Fundamental Analysis: </a:t>
            </a:r>
            <a:r>
              <a:rPr lang="en-GB" dirty="0" smtClean="0">
                <a:latin typeface="Arial Narrow" pitchFamily="34" charset="0"/>
              </a:rPr>
              <a:t>Analyzes a company's financial health, earnings, and market position to predict its future stock price.</a:t>
            </a:r>
          </a:p>
          <a:p>
            <a:endParaRPr lang="en-GB" dirty="0" smtClean="0">
              <a:latin typeface="Arial Narrow" pitchFamily="34" charset="0"/>
            </a:endParaRPr>
          </a:p>
          <a:p>
            <a:r>
              <a:rPr lang="en-GB" b="1" dirty="0" smtClean="0">
                <a:latin typeface="Arial Narrow" pitchFamily="34" charset="0"/>
              </a:rPr>
              <a:t>Machine Learning and Data Analytics: </a:t>
            </a:r>
            <a:r>
              <a:rPr lang="en-GB" dirty="0" smtClean="0">
                <a:latin typeface="Arial Narrow" pitchFamily="34" charset="0"/>
              </a:rPr>
              <a:t>Leveraging advanced data analysis techniques and algorithms to make predictions based on historical data.</a:t>
            </a:r>
          </a:p>
          <a:p>
            <a:endParaRPr lang="en-GB" dirty="0" smtClean="0">
              <a:latin typeface="Arial Narrow" pitchFamily="34" charset="0"/>
            </a:endParaRPr>
          </a:p>
          <a:p>
            <a:r>
              <a:rPr lang="en-GB" b="1" dirty="0" smtClean="0">
                <a:latin typeface="Arial Narrow" pitchFamily="34" charset="0"/>
              </a:rPr>
              <a:t>Visual Representation: </a:t>
            </a:r>
            <a:r>
              <a:rPr lang="en-GB" dirty="0" smtClean="0">
                <a:latin typeface="Arial Narrow" pitchFamily="34" charset="0"/>
              </a:rPr>
              <a:t>Utilize examples of technical analysis charts, financial ratios, and machine learning models to demonstrate these predictive methods.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592" y="192024"/>
            <a:ext cx="11713464" cy="6355586"/>
          </a:xfrm>
          <a:prstGeom prst="rect">
            <a:avLst/>
          </a:prstGeom>
          <a:noFill/>
        </p:spPr>
        <p:txBody>
          <a:bodyPr wrap="square" rtlCol="0">
            <a:spAutoFit/>
          </a:bodyPr>
          <a:lstStyle/>
          <a:p>
            <a:r>
              <a:rPr lang="en-US" sz="2900" b="1" dirty="0" smtClean="0">
                <a:solidFill>
                  <a:srgbClr val="002060"/>
                </a:solidFill>
              </a:rPr>
              <a:t>Conclusion</a:t>
            </a:r>
          </a:p>
          <a:p>
            <a:r>
              <a:rPr lang="en-GB" dirty="0" smtClean="0">
                <a:latin typeface="Arial Narrow" pitchFamily="34" charset="0"/>
              </a:rPr>
              <a:t>In conclusion, our journey through the world of stock data analysis has provided us with valuable insights into understanding stock performance and making informed investment decisions.</a:t>
            </a:r>
          </a:p>
          <a:p>
            <a:endParaRPr lang="en-GB" dirty="0" smtClean="0">
              <a:latin typeface="Arial Narrow" pitchFamily="34" charset="0"/>
            </a:endParaRPr>
          </a:p>
          <a:p>
            <a:r>
              <a:rPr lang="en-GB" b="1" dirty="0" smtClean="0">
                <a:latin typeface="Arial Narrow" pitchFamily="34" charset="0"/>
              </a:rPr>
              <a:t>Key Takeaways:</a:t>
            </a:r>
          </a:p>
          <a:p>
            <a:endParaRPr lang="en-GB" dirty="0" smtClean="0">
              <a:latin typeface="Arial Narrow" pitchFamily="34" charset="0"/>
            </a:endParaRPr>
          </a:p>
          <a:p>
            <a:pPr>
              <a:buFont typeface="Wingdings" pitchFamily="2" charset="2"/>
              <a:buChar char="q"/>
            </a:pPr>
            <a:r>
              <a:rPr lang="en-GB" dirty="0" smtClean="0">
                <a:latin typeface="Arial Narrow" pitchFamily="34" charset="0"/>
              </a:rPr>
              <a:t>  We've explored how to analyze the change in stock prices over time, which is essential for tracking historical trends.</a:t>
            </a:r>
          </a:p>
          <a:p>
            <a:pPr>
              <a:buFont typeface="Wingdings" pitchFamily="2" charset="2"/>
              <a:buChar char="q"/>
            </a:pPr>
            <a:r>
              <a:rPr lang="en-GB" dirty="0" smtClean="0">
                <a:latin typeface="Arial Narrow" pitchFamily="34" charset="0"/>
              </a:rPr>
              <a:t>  Daily returns allow us to assess daily performance and gauge volatility.</a:t>
            </a:r>
          </a:p>
          <a:p>
            <a:pPr>
              <a:buFont typeface="Wingdings" pitchFamily="2" charset="2"/>
              <a:buChar char="q"/>
            </a:pPr>
            <a:r>
              <a:rPr lang="en-GB" dirty="0" smtClean="0">
                <a:latin typeface="Arial Narrow" pitchFamily="34" charset="0"/>
              </a:rPr>
              <a:t>  Moving averages help us identify trends and smoothen stock price data for analysis.</a:t>
            </a:r>
          </a:p>
          <a:p>
            <a:pPr>
              <a:buFont typeface="Wingdings" pitchFamily="2" charset="2"/>
              <a:buChar char="q"/>
            </a:pPr>
            <a:r>
              <a:rPr lang="en-GB" dirty="0" smtClean="0">
                <a:latin typeface="Arial Narrow" pitchFamily="34" charset="0"/>
              </a:rPr>
              <a:t>  Understanding stock correlations is vital for portfolio diversification.</a:t>
            </a:r>
          </a:p>
          <a:p>
            <a:pPr>
              <a:buFont typeface="Wingdings" pitchFamily="2" charset="2"/>
              <a:buChar char="q"/>
            </a:pPr>
            <a:r>
              <a:rPr lang="en-GB" dirty="0" smtClean="0">
                <a:latin typeface="Arial Narrow" pitchFamily="34" charset="0"/>
              </a:rPr>
              <a:t>  Risk assessment helps us quantify and manage the potential financial exposure in our investments.</a:t>
            </a:r>
          </a:p>
          <a:p>
            <a:pPr>
              <a:buFont typeface="Wingdings" pitchFamily="2" charset="2"/>
              <a:buChar char="q"/>
            </a:pPr>
            <a:r>
              <a:rPr lang="en-GB" dirty="0" smtClean="0">
                <a:latin typeface="Arial Narrow" pitchFamily="34" charset="0"/>
              </a:rPr>
              <a:t>  Predictive analysis methods enable us to attempt to forecast future stock </a:t>
            </a:r>
            <a:r>
              <a:rPr lang="en-GB" dirty="0" err="1" smtClean="0">
                <a:latin typeface="Arial Narrow" pitchFamily="34" charset="0"/>
              </a:rPr>
              <a:t>behavior</a:t>
            </a:r>
            <a:r>
              <a:rPr lang="en-GB" dirty="0" smtClean="0">
                <a:latin typeface="Arial Narrow" pitchFamily="34" charset="0"/>
              </a:rPr>
              <a:t>.</a:t>
            </a:r>
          </a:p>
          <a:p>
            <a:pPr>
              <a:buFont typeface="Wingdings" pitchFamily="2" charset="2"/>
              <a:buChar char="q"/>
            </a:pPr>
            <a:endParaRPr lang="en-GB" dirty="0" smtClean="0">
              <a:latin typeface="Arial Narrow" pitchFamily="34" charset="0"/>
            </a:endParaRPr>
          </a:p>
          <a:p>
            <a:endParaRPr lang="en-GB" dirty="0" smtClean="0">
              <a:latin typeface="Arial Narrow" pitchFamily="34" charset="0"/>
            </a:endParaRPr>
          </a:p>
          <a:p>
            <a:pPr>
              <a:buBlip>
                <a:blip r:embed="rId2"/>
              </a:buBlip>
            </a:pPr>
            <a:r>
              <a:rPr lang="en-GB" dirty="0" smtClean="0">
                <a:latin typeface="Arial Narrow" pitchFamily="34" charset="0"/>
              </a:rPr>
              <a:t>  By addressing these key questions, we've equipped ourselves with the knowledge and tools needed to make informed investment decisions and manage risk effectively.</a:t>
            </a:r>
          </a:p>
          <a:p>
            <a:endParaRPr lang="en-GB" dirty="0" smtClean="0">
              <a:latin typeface="Arial Narrow" pitchFamily="34" charset="0"/>
            </a:endParaRPr>
          </a:p>
          <a:p>
            <a:pPr>
              <a:buBlip>
                <a:blip r:embed="rId2"/>
              </a:buBlip>
            </a:pPr>
            <a:r>
              <a:rPr lang="en-GB" dirty="0" smtClean="0">
                <a:latin typeface="Arial Narrow" pitchFamily="34" charset="0"/>
              </a:rPr>
              <a:t>   As me continue our journey in the world of stocks and investments, remember that data analysis is a powerful ally. Make use of the techniques and methods we've discussed to enhance your decision-making process.</a:t>
            </a:r>
          </a:p>
          <a:p>
            <a:endParaRPr lang="en-GB" dirty="0" smtClean="0">
              <a:latin typeface="Arial Narrow" pitchFamily="34" charset="0"/>
            </a:endParaRPr>
          </a:p>
          <a:p>
            <a:r>
              <a:rPr lang="en-GB" b="1" dirty="0" smtClean="0">
                <a:latin typeface="Arial Narrow" pitchFamily="34" charset="0"/>
              </a:rPr>
              <a:t>Thank you for joining us in this exploration of stock data analysis. We wish you success and confidence in your future investment </a:t>
            </a:r>
            <a:r>
              <a:rPr lang="en-GB" b="1" dirty="0" err="1" smtClean="0">
                <a:latin typeface="Arial Narrow" pitchFamily="34" charset="0"/>
              </a:rPr>
              <a:t>endeavors</a:t>
            </a:r>
            <a:r>
              <a:rPr lang="en-GB" b="1" dirty="0" smtClean="0">
                <a:latin typeface="Arial Narrow"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1333" y="2235199"/>
            <a:ext cx="6832600" cy="2123658"/>
          </a:xfrm>
          <a:prstGeom prst="rect">
            <a:avLst/>
          </a:prstGeom>
          <a:noFill/>
          <a:effectLst>
            <a:innerShdw blurRad="114300">
              <a:prstClr val="black"/>
            </a:innerShdw>
          </a:effectLst>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erlin Sans FB Demi"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ock2.png"/>
          <p:cNvPicPr>
            <a:picLocks noChangeAspect="1"/>
          </p:cNvPicPr>
          <p:nvPr/>
        </p:nvPicPr>
        <p:blipFill>
          <a:blip r:embed="rId2"/>
          <a:stretch>
            <a:fillRect/>
          </a:stretch>
        </p:blipFill>
        <p:spPr>
          <a:xfrm>
            <a:off x="0" y="-194602"/>
            <a:ext cx="12192000" cy="7052602"/>
          </a:xfrm>
          <a:prstGeom prst="rect">
            <a:avLst/>
          </a:prstGeom>
        </p:spPr>
      </p:pic>
      <p:sp>
        <p:nvSpPr>
          <p:cNvPr id="6" name="TextBox 5"/>
          <p:cNvSpPr txBox="1"/>
          <p:nvPr/>
        </p:nvSpPr>
        <p:spPr>
          <a:xfrm>
            <a:off x="8064906" y="5764648"/>
            <a:ext cx="4271071" cy="400110"/>
          </a:xfrm>
          <a:prstGeom prst="rect">
            <a:avLst/>
          </a:prstGeom>
          <a:noFill/>
          <a:ln>
            <a:noFill/>
          </a:ln>
        </p:spPr>
        <p:txBody>
          <a:bodyPr wrap="square" rtlCol="0">
            <a:spAutoFit/>
          </a:bodyPr>
          <a:lstStyle/>
          <a:p>
            <a:r>
              <a:rPr lang="en-US" sz="2000" b="1" dirty="0" smtClean="0">
                <a:ln>
                  <a:solidFill>
                    <a:schemeClr val="bg1"/>
                  </a:solidFill>
                </a:ln>
                <a:solidFill>
                  <a:srgbClr val="FFFF00"/>
                </a:solidFill>
                <a:latin typeface="Centaur" pitchFamily="18" charset="0"/>
              </a:rPr>
              <a:t>Guided by :- </a:t>
            </a:r>
            <a:r>
              <a:rPr lang="en-US" sz="2000" b="1" dirty="0" err="1" smtClean="0">
                <a:ln>
                  <a:solidFill>
                    <a:schemeClr val="bg1"/>
                  </a:solidFill>
                </a:ln>
                <a:solidFill>
                  <a:srgbClr val="FFFF00"/>
                </a:solidFill>
                <a:latin typeface="Centaur" pitchFamily="18" charset="0"/>
              </a:rPr>
              <a:t>Arpita</a:t>
            </a:r>
            <a:r>
              <a:rPr lang="en-US" sz="2000" b="1" dirty="0" smtClean="0">
                <a:ln>
                  <a:solidFill>
                    <a:schemeClr val="bg1"/>
                  </a:solidFill>
                </a:ln>
                <a:solidFill>
                  <a:srgbClr val="FFFF00"/>
                </a:solidFill>
                <a:latin typeface="Centaur" pitchFamily="18" charset="0"/>
              </a:rPr>
              <a:t> Roy &amp; </a:t>
            </a:r>
            <a:r>
              <a:rPr lang="en-US" sz="2000" b="1" dirty="0" err="1" smtClean="0">
                <a:ln>
                  <a:solidFill>
                    <a:schemeClr val="bg1"/>
                  </a:solidFill>
                </a:ln>
                <a:solidFill>
                  <a:srgbClr val="FFFF00"/>
                </a:solidFill>
                <a:latin typeface="Centaur" pitchFamily="18" charset="0"/>
              </a:rPr>
              <a:t>Sayanti</a:t>
            </a:r>
            <a:r>
              <a:rPr lang="en-US" sz="2000" b="1" dirty="0" smtClean="0">
                <a:ln>
                  <a:solidFill>
                    <a:schemeClr val="bg1"/>
                  </a:solidFill>
                </a:ln>
                <a:solidFill>
                  <a:srgbClr val="FFFF00"/>
                </a:solidFill>
                <a:latin typeface="Centaur" pitchFamily="18" charset="0"/>
              </a:rPr>
              <a:t> </a:t>
            </a:r>
            <a:r>
              <a:rPr lang="en-US" sz="2000" b="1" dirty="0" smtClean="0">
                <a:ln>
                  <a:solidFill>
                    <a:schemeClr val="bg1"/>
                  </a:solidFill>
                </a:ln>
                <a:solidFill>
                  <a:srgbClr val="FFFF00"/>
                </a:solidFill>
                <a:latin typeface="Centaur" pitchFamily="18" charset="0"/>
              </a:rPr>
              <a:t>Manna</a:t>
            </a:r>
            <a:endParaRPr lang="en-US" sz="2000" b="1" dirty="0">
              <a:ln>
                <a:solidFill>
                  <a:schemeClr val="bg1"/>
                </a:solidFill>
              </a:ln>
              <a:solidFill>
                <a:srgbClr val="FFFF00"/>
              </a:solidFill>
              <a:latin typeface="Centaur"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mages.jpg"/>
          <p:cNvPicPr>
            <a:picLocks noChangeAspect="1"/>
          </p:cNvPicPr>
          <p:nvPr/>
        </p:nvPicPr>
        <p:blipFill>
          <a:blip r:embed="rId2"/>
          <a:stretch>
            <a:fillRect/>
          </a:stretch>
        </p:blipFill>
        <p:spPr>
          <a:xfrm>
            <a:off x="0" y="0"/>
            <a:ext cx="12192000" cy="6858000"/>
          </a:xfrm>
          <a:prstGeom prst="rect">
            <a:avLst/>
          </a:prstGeom>
        </p:spPr>
      </p:pic>
      <p:sp>
        <p:nvSpPr>
          <p:cNvPr id="9" name="TextBox 8"/>
          <p:cNvSpPr txBox="1"/>
          <p:nvPr/>
        </p:nvSpPr>
        <p:spPr>
          <a:xfrm>
            <a:off x="211665" y="1572865"/>
            <a:ext cx="7958667" cy="4339650"/>
          </a:xfrm>
          <a:prstGeom prst="rect">
            <a:avLst/>
          </a:prstGeom>
          <a:noFill/>
        </p:spPr>
        <p:txBody>
          <a:bodyPr wrap="square" rtlCol="0">
            <a:spAutoFit/>
          </a:bodyPr>
          <a:lstStyle/>
          <a:p>
            <a:r>
              <a:rPr lang="en-US" sz="2800" b="1" dirty="0" smtClean="0">
                <a:solidFill>
                  <a:schemeClr val="bg1"/>
                </a:solidFill>
              </a:rPr>
              <a:t>                        </a:t>
            </a:r>
            <a:r>
              <a:rPr lang="en-US" sz="2800" b="1" u="sng" dirty="0" smtClean="0">
                <a:solidFill>
                  <a:schemeClr val="bg1"/>
                </a:solidFill>
              </a:rPr>
              <a:t>Contents</a:t>
            </a:r>
          </a:p>
          <a:p>
            <a:endParaRPr lang="en-US" sz="2800" b="1" u="sng" dirty="0" smtClean="0">
              <a:solidFill>
                <a:schemeClr val="bg1"/>
              </a:solidFill>
            </a:endParaRPr>
          </a:p>
          <a:p>
            <a:pPr>
              <a:buBlip>
                <a:blip r:embed="rId3"/>
              </a:buBlip>
            </a:pPr>
            <a:r>
              <a:rPr lang="en-US" sz="2000" b="1" dirty="0" smtClean="0">
                <a:solidFill>
                  <a:schemeClr val="bg1"/>
                </a:solidFill>
                <a:latin typeface="Arial Narrow" pitchFamily="34" charset="0"/>
              </a:rPr>
              <a:t>  What was the change in price of the stock over time?</a:t>
            </a:r>
          </a:p>
          <a:p>
            <a:pPr>
              <a:buBlip>
                <a:blip r:embed="rId3"/>
              </a:buBlip>
            </a:pPr>
            <a:endParaRPr lang="en-US" sz="2000" b="1" dirty="0" smtClean="0">
              <a:solidFill>
                <a:schemeClr val="bg1"/>
              </a:solidFill>
              <a:latin typeface="Arial Narrow" pitchFamily="34" charset="0"/>
            </a:endParaRPr>
          </a:p>
          <a:p>
            <a:pPr>
              <a:buBlip>
                <a:blip r:embed="rId3"/>
              </a:buBlip>
            </a:pPr>
            <a:r>
              <a:rPr lang="en-US" sz="2000" b="1" dirty="0" smtClean="0">
                <a:solidFill>
                  <a:schemeClr val="bg1"/>
                </a:solidFill>
                <a:latin typeface="Arial Narrow" pitchFamily="34" charset="0"/>
              </a:rPr>
              <a:t>  What was the daily return of the stock on average? </a:t>
            </a:r>
          </a:p>
          <a:p>
            <a:pPr>
              <a:buBlip>
                <a:blip r:embed="rId3"/>
              </a:buBlip>
            </a:pPr>
            <a:endParaRPr lang="en-US" sz="2000" b="1" dirty="0" smtClean="0">
              <a:solidFill>
                <a:schemeClr val="bg1"/>
              </a:solidFill>
              <a:latin typeface="Arial Narrow" pitchFamily="34" charset="0"/>
            </a:endParaRPr>
          </a:p>
          <a:p>
            <a:pPr>
              <a:buBlip>
                <a:blip r:embed="rId3"/>
              </a:buBlip>
            </a:pPr>
            <a:r>
              <a:rPr lang="en-US" sz="2000" b="1" dirty="0" smtClean="0">
                <a:solidFill>
                  <a:schemeClr val="bg1"/>
                </a:solidFill>
                <a:latin typeface="Arial Narrow" pitchFamily="34" charset="0"/>
              </a:rPr>
              <a:t>  What was the moving average of the various stocks?</a:t>
            </a:r>
          </a:p>
          <a:p>
            <a:pPr>
              <a:buBlip>
                <a:blip r:embed="rId3"/>
              </a:buBlip>
            </a:pPr>
            <a:endParaRPr lang="en-US" sz="2000" b="1" dirty="0" smtClean="0">
              <a:solidFill>
                <a:schemeClr val="bg1"/>
              </a:solidFill>
              <a:latin typeface="Arial Narrow" pitchFamily="34" charset="0"/>
            </a:endParaRPr>
          </a:p>
          <a:p>
            <a:pPr>
              <a:buBlip>
                <a:blip r:embed="rId3"/>
              </a:buBlip>
            </a:pPr>
            <a:r>
              <a:rPr lang="en-US" sz="2000" b="1" dirty="0" smtClean="0">
                <a:solidFill>
                  <a:schemeClr val="bg1"/>
                </a:solidFill>
                <a:latin typeface="Arial Narrow" pitchFamily="34" charset="0"/>
              </a:rPr>
              <a:t>  What was the correlation between different stocks'?</a:t>
            </a:r>
          </a:p>
          <a:p>
            <a:pPr>
              <a:buBlip>
                <a:blip r:embed="rId3"/>
              </a:buBlip>
            </a:pPr>
            <a:endParaRPr lang="en-US" sz="2000" b="1" dirty="0" smtClean="0">
              <a:solidFill>
                <a:schemeClr val="bg1"/>
              </a:solidFill>
              <a:latin typeface="Arial Narrow" pitchFamily="34" charset="0"/>
            </a:endParaRPr>
          </a:p>
          <a:p>
            <a:pPr>
              <a:buBlip>
                <a:blip r:embed="rId3"/>
              </a:buBlip>
            </a:pPr>
            <a:r>
              <a:rPr lang="en-US" sz="2000" b="1" dirty="0" smtClean="0">
                <a:solidFill>
                  <a:schemeClr val="bg1"/>
                </a:solidFill>
                <a:latin typeface="Arial Narrow" pitchFamily="34" charset="0"/>
              </a:rPr>
              <a:t>  How much value do we put at risk by investing in a particular  stock?</a:t>
            </a:r>
          </a:p>
          <a:p>
            <a:endParaRPr lang="en-US" sz="2000" b="1" dirty="0" smtClean="0">
              <a:solidFill>
                <a:schemeClr val="bg1"/>
              </a:solidFill>
              <a:latin typeface="Arial Narrow" pitchFamily="34" charset="0"/>
            </a:endParaRPr>
          </a:p>
          <a:p>
            <a:pPr>
              <a:buBlip>
                <a:blip r:embed="rId3"/>
              </a:buBlip>
            </a:pPr>
            <a:r>
              <a:rPr lang="en-US" sz="2000" b="1" dirty="0" smtClean="0">
                <a:solidFill>
                  <a:schemeClr val="bg1"/>
                </a:solidFill>
                <a:latin typeface="Arial Narrow" pitchFamily="34" charset="0"/>
              </a:rPr>
              <a:t>  How can we attempt to predict future stock behavior?</a:t>
            </a:r>
            <a:endParaRPr lang="en-US" sz="2000" b="1" dirty="0">
              <a:solidFill>
                <a:schemeClr val="bg1"/>
              </a:solidFill>
              <a:latin typeface="Arial Narrow"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47472"/>
            <a:ext cx="10716768" cy="2092881"/>
          </a:xfrm>
          <a:prstGeom prst="rect">
            <a:avLst/>
          </a:prstGeom>
          <a:noFill/>
        </p:spPr>
        <p:txBody>
          <a:bodyPr wrap="square" rtlCol="0">
            <a:spAutoFit/>
          </a:bodyPr>
          <a:lstStyle/>
          <a:p>
            <a:r>
              <a:rPr lang="en-GB" sz="2900" b="1" dirty="0" smtClean="0">
                <a:solidFill>
                  <a:srgbClr val="002060"/>
                </a:solidFill>
              </a:rPr>
              <a:t>Analyzing Stock Data</a:t>
            </a:r>
          </a:p>
          <a:p>
            <a:r>
              <a:rPr lang="en-GB" sz="2400" dirty="0" smtClean="0">
                <a:latin typeface="Arial Narrow" pitchFamily="34" charset="0"/>
              </a:rPr>
              <a:t>A very, very basic example of stock analysis would include looking at a stock's share price, comparing it to its historical averages and moving averages, overall market conditions, and looking at the company's financial statements to try and gauge where it might move next.</a:t>
            </a:r>
            <a:endParaRPr lang="en-US" sz="2400" dirty="0" smtClean="0">
              <a:latin typeface="Arial Narrow" pitchFamily="34" charset="0"/>
            </a:endParaRPr>
          </a:p>
          <a:p>
            <a:endParaRPr lang="en-US" sz="2900" b="1" dirty="0"/>
          </a:p>
        </p:txBody>
      </p:sp>
      <p:sp>
        <p:nvSpPr>
          <p:cNvPr id="6" name="TextBox 5"/>
          <p:cNvSpPr txBox="1"/>
          <p:nvPr/>
        </p:nvSpPr>
        <p:spPr>
          <a:xfrm>
            <a:off x="182880" y="2331720"/>
            <a:ext cx="8668512" cy="1646605"/>
          </a:xfrm>
          <a:prstGeom prst="rect">
            <a:avLst/>
          </a:prstGeom>
          <a:noFill/>
        </p:spPr>
        <p:txBody>
          <a:bodyPr wrap="square" rtlCol="0">
            <a:spAutoFit/>
          </a:bodyPr>
          <a:lstStyle/>
          <a:p>
            <a:r>
              <a:rPr lang="en-US" sz="2900" b="1" dirty="0" smtClean="0">
                <a:solidFill>
                  <a:srgbClr val="002060"/>
                </a:solidFill>
              </a:rPr>
              <a:t>About Stock Performance</a:t>
            </a:r>
          </a:p>
          <a:p>
            <a:r>
              <a:rPr lang="en-GB" sz="2400" dirty="0" smtClean="0">
                <a:latin typeface="Arial Narrow" pitchFamily="34" charset="0"/>
              </a:rPr>
              <a:t>It measures the relationship between the earnings of a company and its stock price. The P/E ratio is calculated by dividing the current price per share of a company's stock by the company's earnings per share</a:t>
            </a:r>
            <a:endParaRPr lang="en-US" sz="2400"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448" y="786384"/>
            <a:ext cx="11713464" cy="3862596"/>
          </a:xfrm>
          <a:prstGeom prst="rect">
            <a:avLst/>
          </a:prstGeom>
          <a:noFill/>
        </p:spPr>
        <p:txBody>
          <a:bodyPr wrap="square" rtlCol="0">
            <a:spAutoFit/>
          </a:bodyPr>
          <a:lstStyle/>
          <a:p>
            <a:r>
              <a:rPr lang="en-US" sz="2900" b="1" dirty="0" smtClean="0">
                <a:solidFill>
                  <a:srgbClr val="002060"/>
                </a:solidFill>
              </a:rPr>
              <a:t>Introduction</a:t>
            </a:r>
          </a:p>
          <a:p>
            <a:r>
              <a:rPr lang="en-GB" sz="2400" dirty="0" smtClean="0">
                <a:latin typeface="Arial Narrow" pitchFamily="34" charset="0"/>
              </a:rPr>
              <a:t>Welcome to our presentation on the analysis of stock data. In this session, we will delve into the world of stock market data to answer some fundamental questions that can aid in making informed investment </a:t>
            </a:r>
            <a:r>
              <a:rPr lang="en-GB" sz="2400" dirty="0" err="1" smtClean="0">
                <a:latin typeface="Arial Narrow" pitchFamily="34" charset="0"/>
              </a:rPr>
              <a:t>decisions.The</a:t>
            </a:r>
            <a:r>
              <a:rPr lang="en-GB" sz="2400" dirty="0" smtClean="0">
                <a:latin typeface="Arial Narrow" pitchFamily="34" charset="0"/>
              </a:rPr>
              <a:t> stock market is a dynamic and complex environment, and understanding how to analyze historical data is crucial for investors. By the end of this presentation, you'll have insights into key aspects of stock performance </a:t>
            </a:r>
            <a:r>
              <a:rPr lang="en-GB" sz="2400" dirty="0" err="1" smtClean="0">
                <a:latin typeface="Arial Narrow" pitchFamily="34" charset="0"/>
              </a:rPr>
              <a:t>analysis.Whether</a:t>
            </a:r>
            <a:r>
              <a:rPr lang="en-GB" sz="2400" dirty="0" smtClean="0">
                <a:latin typeface="Arial Narrow" pitchFamily="34" charset="0"/>
              </a:rPr>
              <a:t> you're a seasoned investor or someone just starting in the world of stocks, this presentation will provide you with valuable knowledge to make informed financial </a:t>
            </a:r>
            <a:r>
              <a:rPr lang="en-GB" sz="2400" dirty="0" err="1" smtClean="0">
                <a:latin typeface="Arial Narrow" pitchFamily="34" charset="0"/>
              </a:rPr>
              <a:t>decisions.Let's</a:t>
            </a:r>
            <a:r>
              <a:rPr lang="en-GB" sz="2400" dirty="0" smtClean="0">
                <a:latin typeface="Arial Narrow" pitchFamily="34" charset="0"/>
              </a:rPr>
              <a:t> begin our journey into the world of stock data analysis as we tackle questions related to price changes, daily returns, moving averages, stock correlations, risk assessment, and predictive analysis</a:t>
            </a:r>
            <a:endParaRPr lang="en-US" sz="2400" dirty="0">
              <a:latin typeface="Arial Narrow" pitchFamily="34" charset="0"/>
            </a:endParaRPr>
          </a:p>
        </p:txBody>
      </p:sp>
      <p:pic>
        <p:nvPicPr>
          <p:cNvPr id="7" name="Picture 6" descr="images.jpeg"/>
          <p:cNvPicPr>
            <a:picLocks noChangeAspect="1"/>
          </p:cNvPicPr>
          <p:nvPr/>
        </p:nvPicPr>
        <p:blipFill>
          <a:blip r:embed="rId2">
            <a:lum bright="42000" contrast="48000"/>
          </a:blip>
          <a:stretch>
            <a:fillRect/>
          </a:stretch>
        </p:blipFill>
        <p:spPr>
          <a:xfrm>
            <a:off x="3511296" y="4706112"/>
            <a:ext cx="4864608" cy="16855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592" y="192024"/>
            <a:ext cx="11713464" cy="5770811"/>
          </a:xfrm>
          <a:prstGeom prst="rect">
            <a:avLst/>
          </a:prstGeom>
          <a:noFill/>
        </p:spPr>
        <p:txBody>
          <a:bodyPr wrap="square" rtlCol="0">
            <a:spAutoFit/>
          </a:bodyPr>
          <a:lstStyle/>
          <a:p>
            <a:r>
              <a:rPr lang="en-US" sz="2900" b="1" dirty="0" smtClean="0">
                <a:solidFill>
                  <a:srgbClr val="002060"/>
                </a:solidFill>
              </a:rPr>
              <a:t>Agenda</a:t>
            </a:r>
          </a:p>
          <a:p>
            <a:pPr>
              <a:buFont typeface="Wingdings" pitchFamily="2" charset="2"/>
              <a:buChar char="v"/>
            </a:pPr>
            <a:r>
              <a:rPr lang="en-GB" sz="2000" b="1" dirty="0" smtClean="0">
                <a:latin typeface="Arial Narrow" pitchFamily="34" charset="0"/>
              </a:rPr>
              <a:t>    What was the change in price of the stock over time?</a:t>
            </a:r>
          </a:p>
          <a:p>
            <a:r>
              <a:rPr lang="en-GB" sz="2000" dirty="0" smtClean="0">
                <a:latin typeface="Arial Narrow" pitchFamily="34" charset="0"/>
              </a:rPr>
              <a:t>        Analyzing historical stock price </a:t>
            </a:r>
            <a:r>
              <a:rPr lang="en-GB" sz="2000" dirty="0" err="1" smtClean="0">
                <a:latin typeface="Arial Narrow" pitchFamily="34" charset="0"/>
              </a:rPr>
              <a:t>trends.Visualizing</a:t>
            </a:r>
            <a:r>
              <a:rPr lang="en-GB" sz="2000" dirty="0" smtClean="0">
                <a:latin typeface="Arial Narrow" pitchFamily="34" charset="0"/>
              </a:rPr>
              <a:t> stock price changes.</a:t>
            </a:r>
          </a:p>
          <a:p>
            <a:endParaRPr lang="en-GB" sz="2000" dirty="0" smtClean="0">
              <a:latin typeface="Arial Narrow" pitchFamily="34" charset="0"/>
            </a:endParaRPr>
          </a:p>
          <a:p>
            <a:pPr>
              <a:buFont typeface="Wingdings" pitchFamily="2" charset="2"/>
              <a:buChar char="v"/>
            </a:pPr>
            <a:r>
              <a:rPr lang="en-GB" sz="2000" b="1" dirty="0" smtClean="0">
                <a:latin typeface="Arial Narrow" pitchFamily="34" charset="0"/>
              </a:rPr>
              <a:t>    What was the daily return of the stock on average?</a:t>
            </a:r>
          </a:p>
          <a:p>
            <a:r>
              <a:rPr lang="en-GB" sz="2000" dirty="0" smtClean="0">
                <a:latin typeface="Arial Narrow" pitchFamily="34" charset="0"/>
              </a:rPr>
              <a:t>        Calculating and interpreting daily </a:t>
            </a:r>
            <a:r>
              <a:rPr lang="en-GB" sz="2000" dirty="0" err="1" smtClean="0">
                <a:latin typeface="Arial Narrow" pitchFamily="34" charset="0"/>
              </a:rPr>
              <a:t>returns.Assessing</a:t>
            </a:r>
            <a:r>
              <a:rPr lang="en-GB" sz="2000" dirty="0" smtClean="0">
                <a:latin typeface="Arial Narrow" pitchFamily="34" charset="0"/>
              </a:rPr>
              <a:t> investment performance.</a:t>
            </a:r>
          </a:p>
          <a:p>
            <a:endParaRPr lang="en-GB" sz="2000" dirty="0" smtClean="0">
              <a:latin typeface="Arial Narrow" pitchFamily="34" charset="0"/>
            </a:endParaRPr>
          </a:p>
          <a:p>
            <a:pPr>
              <a:buFont typeface="Wingdings" pitchFamily="2" charset="2"/>
              <a:buChar char="v"/>
            </a:pPr>
            <a:r>
              <a:rPr lang="en-GB" sz="2000" b="1" dirty="0" smtClean="0">
                <a:latin typeface="Arial Narrow" pitchFamily="34" charset="0"/>
              </a:rPr>
              <a:t>    What was the moving average of the various stocks?</a:t>
            </a:r>
          </a:p>
          <a:p>
            <a:r>
              <a:rPr lang="en-GB" sz="2000" dirty="0" smtClean="0">
                <a:latin typeface="Arial Narrow" pitchFamily="34" charset="0"/>
              </a:rPr>
              <a:t>        Understanding the significance of moving </a:t>
            </a:r>
            <a:r>
              <a:rPr lang="en-GB" sz="2000" dirty="0" err="1" smtClean="0">
                <a:latin typeface="Arial Narrow" pitchFamily="34" charset="0"/>
              </a:rPr>
              <a:t>averages.Analyzing</a:t>
            </a:r>
            <a:r>
              <a:rPr lang="en-GB" sz="2000" dirty="0" smtClean="0">
                <a:latin typeface="Arial Narrow" pitchFamily="34" charset="0"/>
              </a:rPr>
              <a:t> moving average patterns.</a:t>
            </a:r>
          </a:p>
          <a:p>
            <a:endParaRPr lang="en-GB" sz="2000" dirty="0" smtClean="0">
              <a:latin typeface="Arial Narrow" pitchFamily="34" charset="0"/>
            </a:endParaRPr>
          </a:p>
          <a:p>
            <a:pPr>
              <a:buFont typeface="Wingdings" pitchFamily="2" charset="2"/>
              <a:buChar char="v"/>
            </a:pPr>
            <a:r>
              <a:rPr lang="en-GB" sz="2000" b="1" dirty="0" smtClean="0">
                <a:latin typeface="Arial Narrow" pitchFamily="34" charset="0"/>
              </a:rPr>
              <a:t>    What was the correlation between different stocks?</a:t>
            </a:r>
          </a:p>
          <a:p>
            <a:r>
              <a:rPr lang="en-GB" sz="2000" dirty="0" smtClean="0">
                <a:latin typeface="Arial Narrow" pitchFamily="34" charset="0"/>
              </a:rPr>
              <a:t>        Exploring relationships between multiple </a:t>
            </a:r>
            <a:r>
              <a:rPr lang="en-GB" sz="2000" dirty="0" err="1" smtClean="0">
                <a:latin typeface="Arial Narrow" pitchFamily="34" charset="0"/>
              </a:rPr>
              <a:t>stocks.Using</a:t>
            </a:r>
            <a:r>
              <a:rPr lang="en-GB" sz="2000" dirty="0" smtClean="0">
                <a:latin typeface="Arial Narrow" pitchFamily="34" charset="0"/>
              </a:rPr>
              <a:t> correlation matrices for insights.</a:t>
            </a:r>
          </a:p>
          <a:p>
            <a:endParaRPr lang="en-GB" sz="2000" dirty="0" smtClean="0">
              <a:latin typeface="Arial Narrow" pitchFamily="34" charset="0"/>
            </a:endParaRPr>
          </a:p>
          <a:p>
            <a:pPr>
              <a:buFont typeface="Wingdings" pitchFamily="2" charset="2"/>
              <a:buChar char="v"/>
            </a:pPr>
            <a:r>
              <a:rPr lang="en-GB" sz="2000" b="1" dirty="0" smtClean="0">
                <a:latin typeface="Arial Narrow" pitchFamily="34" charset="0"/>
              </a:rPr>
              <a:t>    How much value do we put at risk by investing in a particular stock?</a:t>
            </a:r>
          </a:p>
          <a:p>
            <a:r>
              <a:rPr lang="en-GB" sz="2000" dirty="0" smtClean="0">
                <a:latin typeface="Arial Narrow" pitchFamily="34" charset="0"/>
              </a:rPr>
              <a:t>        Assessing risk and portfolio </a:t>
            </a:r>
            <a:r>
              <a:rPr lang="en-GB" sz="2000" dirty="0" err="1" smtClean="0">
                <a:latin typeface="Arial Narrow" pitchFamily="34" charset="0"/>
              </a:rPr>
              <a:t>diversification.Measuring</a:t>
            </a:r>
            <a:r>
              <a:rPr lang="en-GB" sz="2000" dirty="0" smtClean="0">
                <a:latin typeface="Arial Narrow" pitchFamily="34" charset="0"/>
              </a:rPr>
              <a:t> the potential financial exposure.</a:t>
            </a:r>
          </a:p>
          <a:p>
            <a:endParaRPr lang="en-GB" sz="2000" dirty="0" smtClean="0">
              <a:latin typeface="Arial Narrow" pitchFamily="34" charset="0"/>
            </a:endParaRPr>
          </a:p>
          <a:p>
            <a:pPr marL="457200" indent="-457200">
              <a:buFont typeface="Wingdings" pitchFamily="2" charset="2"/>
              <a:buChar char="v"/>
            </a:pPr>
            <a:r>
              <a:rPr lang="en-GB" sz="2000" b="1" dirty="0" smtClean="0">
                <a:latin typeface="Arial Narrow" pitchFamily="34" charset="0"/>
              </a:rPr>
              <a:t>How can we attempt to predict future stock </a:t>
            </a:r>
            <a:r>
              <a:rPr lang="en-GB" sz="2000" b="1" dirty="0" err="1" smtClean="0">
                <a:latin typeface="Arial Narrow" pitchFamily="34" charset="0"/>
              </a:rPr>
              <a:t>behavior</a:t>
            </a:r>
            <a:r>
              <a:rPr lang="en-GB" sz="2000" b="1" dirty="0" smtClean="0">
                <a:latin typeface="Arial Narrow" pitchFamily="34" charset="0"/>
              </a:rPr>
              <a:t>?</a:t>
            </a:r>
          </a:p>
          <a:p>
            <a:r>
              <a:rPr lang="en-GB" sz="2000" dirty="0" smtClean="0">
                <a:latin typeface="Arial Narrow" pitchFamily="34" charset="0"/>
              </a:rPr>
              <a:t>        Introducing predictive analysis </a:t>
            </a:r>
            <a:r>
              <a:rPr lang="en-GB" sz="2000" dirty="0" err="1" smtClean="0">
                <a:latin typeface="Arial Narrow" pitchFamily="34" charset="0"/>
              </a:rPr>
              <a:t>methods.Leveraging</a:t>
            </a:r>
            <a:r>
              <a:rPr lang="en-GB" sz="2000" dirty="0" smtClean="0">
                <a:latin typeface="Arial Narrow" pitchFamily="34" charset="0"/>
              </a:rPr>
              <a:t> historical data for forecasts.</a:t>
            </a:r>
            <a:endParaRPr lang="en-US" sz="2000" dirty="0">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592" y="192024"/>
            <a:ext cx="11713464" cy="5524589"/>
          </a:xfrm>
          <a:prstGeom prst="rect">
            <a:avLst/>
          </a:prstGeom>
          <a:noFill/>
        </p:spPr>
        <p:txBody>
          <a:bodyPr wrap="square" rtlCol="0">
            <a:spAutoFit/>
          </a:bodyPr>
          <a:lstStyle/>
          <a:p>
            <a:r>
              <a:rPr lang="en-US" sz="2900" b="1" dirty="0" smtClean="0">
                <a:solidFill>
                  <a:srgbClr val="002060"/>
                </a:solidFill>
              </a:rPr>
              <a:t>Change in Price Over time</a:t>
            </a:r>
          </a:p>
          <a:p>
            <a:r>
              <a:rPr lang="en-GB" dirty="0" smtClean="0">
                <a:latin typeface="Arial Narrow" pitchFamily="34" charset="0"/>
              </a:rPr>
              <a:t>In our journey to understand stock performance, let's begin by exploring the change in stock prices over time. This analysis is essential for investors to grasp the historical trajectory of a stock's value.</a:t>
            </a:r>
          </a:p>
          <a:p>
            <a:endParaRPr lang="en-GB" dirty="0" smtClean="0">
              <a:latin typeface="Arial Narrow" pitchFamily="34" charset="0"/>
            </a:endParaRPr>
          </a:p>
          <a:p>
            <a:r>
              <a:rPr lang="en-GB" b="1" dirty="0" smtClean="0">
                <a:latin typeface="Arial Narrow" pitchFamily="34" charset="0"/>
              </a:rPr>
              <a:t>Objective: </a:t>
            </a:r>
            <a:r>
              <a:rPr lang="en-GB" dirty="0" smtClean="0">
                <a:latin typeface="Arial Narrow" pitchFamily="34" charset="0"/>
              </a:rPr>
              <a:t>To answer the question, "What was the change in price of the stock over time?“</a:t>
            </a:r>
          </a:p>
          <a:p>
            <a:endParaRPr lang="en-GB" dirty="0" smtClean="0">
              <a:latin typeface="Arial Narrow" pitchFamily="34" charset="0"/>
            </a:endParaRPr>
          </a:p>
          <a:p>
            <a:r>
              <a:rPr lang="en-GB" b="1" dirty="0" smtClean="0">
                <a:latin typeface="Arial Narrow" pitchFamily="34" charset="0"/>
              </a:rPr>
              <a:t>Steps:</a:t>
            </a:r>
          </a:p>
          <a:p>
            <a:endParaRPr lang="en-GB" dirty="0" smtClean="0">
              <a:latin typeface="Arial Narrow" pitchFamily="34" charset="0"/>
            </a:endParaRPr>
          </a:p>
          <a:p>
            <a:r>
              <a:rPr lang="en-GB" dirty="0" smtClean="0">
                <a:latin typeface="Arial Narrow" pitchFamily="34" charset="0"/>
              </a:rPr>
              <a:t>Collect historical price data for the </a:t>
            </a:r>
            <a:r>
              <a:rPr lang="en-GB" dirty="0" err="1" smtClean="0">
                <a:latin typeface="Arial Narrow" pitchFamily="34" charset="0"/>
              </a:rPr>
              <a:t>stock.Calculate</a:t>
            </a:r>
            <a:r>
              <a:rPr lang="en-GB" dirty="0" smtClean="0">
                <a:latin typeface="Arial Narrow" pitchFamily="34" charset="0"/>
              </a:rPr>
              <a:t> and visualize the changes in stock </a:t>
            </a:r>
            <a:r>
              <a:rPr lang="en-GB" dirty="0" err="1" smtClean="0">
                <a:latin typeface="Arial Narrow" pitchFamily="34" charset="0"/>
              </a:rPr>
              <a:t>prices.Identify</a:t>
            </a:r>
            <a:r>
              <a:rPr lang="en-GB" dirty="0" smtClean="0">
                <a:latin typeface="Arial Narrow" pitchFamily="34" charset="0"/>
              </a:rPr>
              <a:t> trends and patterns in the </a:t>
            </a:r>
            <a:r>
              <a:rPr lang="en-GB" dirty="0" err="1" smtClean="0">
                <a:latin typeface="Arial Narrow" pitchFamily="34" charset="0"/>
              </a:rPr>
              <a:t>data.Visual</a:t>
            </a:r>
            <a:r>
              <a:rPr lang="en-GB" dirty="0" smtClean="0">
                <a:latin typeface="Arial Narrow" pitchFamily="34" charset="0"/>
              </a:rPr>
              <a:t> Representation: Utilize line charts or candlestick charts to visually represent the historical price changes. These charts provide a clear overview of a stock's price movements.</a:t>
            </a:r>
          </a:p>
          <a:p>
            <a:endParaRPr lang="en-GB" dirty="0" smtClean="0">
              <a:latin typeface="Arial Narrow" pitchFamily="34" charset="0"/>
            </a:endParaRPr>
          </a:p>
          <a:p>
            <a:r>
              <a:rPr lang="en-GB" dirty="0" smtClean="0">
                <a:latin typeface="Arial Narrow" pitchFamily="34" charset="0"/>
              </a:rPr>
              <a:t>[Visual Element]</a:t>
            </a:r>
          </a:p>
          <a:p>
            <a:endParaRPr lang="en-GB" dirty="0" smtClean="0">
              <a:latin typeface="Arial Narrow" pitchFamily="34" charset="0"/>
            </a:endParaRPr>
          </a:p>
          <a:p>
            <a:r>
              <a:rPr lang="en-GB" dirty="0" smtClean="0">
                <a:latin typeface="Arial Narrow" pitchFamily="34" charset="0"/>
              </a:rPr>
              <a:t>Insert a line chart or candlestick chart showing historical stock price movements over </a:t>
            </a:r>
            <a:r>
              <a:rPr lang="en-GB" dirty="0" err="1" smtClean="0">
                <a:latin typeface="Arial Narrow" pitchFamily="34" charset="0"/>
              </a:rPr>
              <a:t>time.This</a:t>
            </a:r>
            <a:r>
              <a:rPr lang="en-GB" dirty="0" smtClean="0">
                <a:latin typeface="Arial Narrow" pitchFamily="34" charset="0"/>
              </a:rPr>
              <a:t> analysis helps us identify whether the stock has experienced upward or downward trends, periods of volatility, and potential inflection points. Understanding these historical trends is crucial for making informed investment decisions.</a:t>
            </a:r>
          </a:p>
          <a:p>
            <a:endParaRPr lang="en-GB" dirty="0" smtClean="0">
              <a:latin typeface="Arial Narrow" pitchFamily="34" charset="0"/>
            </a:endParaRPr>
          </a:p>
          <a:p>
            <a:r>
              <a:rPr lang="en-GB" dirty="0" smtClean="0">
                <a:latin typeface="Arial Narrow" pitchFamily="34" charset="0"/>
              </a:rPr>
              <a:t>Let's move on to the next section to explore the concept of daily returns and how they impact stock performance.</a:t>
            </a:r>
            <a:endParaRPr lang="en-US" dirty="0">
              <a:latin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592" y="192024"/>
            <a:ext cx="11713464" cy="6909584"/>
          </a:xfrm>
          <a:prstGeom prst="rect">
            <a:avLst/>
          </a:prstGeom>
          <a:noFill/>
        </p:spPr>
        <p:txBody>
          <a:bodyPr wrap="square" rtlCol="0">
            <a:spAutoFit/>
          </a:bodyPr>
          <a:lstStyle/>
          <a:p>
            <a:r>
              <a:rPr lang="en-US" sz="2900" b="1" dirty="0" smtClean="0">
                <a:solidFill>
                  <a:srgbClr val="002060"/>
                </a:solidFill>
              </a:rPr>
              <a:t>Daily Returns</a:t>
            </a:r>
          </a:p>
          <a:p>
            <a:r>
              <a:rPr lang="en-GB" dirty="0" smtClean="0">
                <a:latin typeface="Arial Narrow" pitchFamily="34" charset="0"/>
              </a:rPr>
              <a:t>Daily returns are a fundamental metric for assessing the performance of a stock. By examining daily returns, we can gain insights into the day-to-day changes in a stock's value.</a:t>
            </a:r>
          </a:p>
          <a:p>
            <a:endParaRPr lang="en-GB" dirty="0" smtClean="0">
              <a:latin typeface="Arial Narrow" pitchFamily="34" charset="0"/>
            </a:endParaRPr>
          </a:p>
          <a:p>
            <a:r>
              <a:rPr lang="en-GB" b="1" dirty="0" smtClean="0">
                <a:latin typeface="Arial Narrow" pitchFamily="34" charset="0"/>
              </a:rPr>
              <a:t>Objective: </a:t>
            </a:r>
            <a:r>
              <a:rPr lang="en-GB" dirty="0" smtClean="0">
                <a:latin typeface="Arial Narrow" pitchFamily="34" charset="0"/>
              </a:rPr>
              <a:t>To answer the question, "What was the daily return of the stock on average?“</a:t>
            </a:r>
          </a:p>
          <a:p>
            <a:endParaRPr lang="en-GB" dirty="0" smtClean="0">
              <a:latin typeface="Arial Narrow" pitchFamily="34" charset="0"/>
            </a:endParaRPr>
          </a:p>
          <a:p>
            <a:r>
              <a:rPr lang="en-GB" b="1" dirty="0" smtClean="0">
                <a:latin typeface="Arial Narrow" pitchFamily="34" charset="0"/>
              </a:rPr>
              <a:t>Calculation of Daily Returns:</a:t>
            </a:r>
          </a:p>
          <a:p>
            <a:endParaRPr lang="en-GB" dirty="0" smtClean="0">
              <a:latin typeface="Arial Narrow" pitchFamily="34" charset="0"/>
            </a:endParaRPr>
          </a:p>
          <a:p>
            <a:r>
              <a:rPr lang="en-GB" dirty="0" smtClean="0">
                <a:latin typeface="Arial Narrow" pitchFamily="34" charset="0"/>
              </a:rPr>
              <a:t>            1.Compute the daily returns by taking the percentage change in a stock's price from one day to the next.</a:t>
            </a:r>
          </a:p>
          <a:p>
            <a:endParaRPr lang="en-GB" dirty="0" smtClean="0">
              <a:latin typeface="Arial Narrow" pitchFamily="34" charset="0"/>
            </a:endParaRPr>
          </a:p>
          <a:p>
            <a:r>
              <a:rPr lang="en-GB" dirty="0" smtClean="0">
                <a:latin typeface="Arial Narrow" pitchFamily="34" charset="0"/>
              </a:rPr>
              <a:t>            2.Daily Return (%) = [(Today's Price - Yesterday's Price) / Yesterday's Price] * 100 </a:t>
            </a:r>
          </a:p>
          <a:p>
            <a:endParaRPr lang="en-GB" dirty="0" smtClean="0">
              <a:latin typeface="Arial Narrow" pitchFamily="34" charset="0"/>
            </a:endParaRPr>
          </a:p>
          <a:p>
            <a:r>
              <a:rPr lang="en-GB" dirty="0" smtClean="0">
                <a:latin typeface="Arial Narrow" pitchFamily="34" charset="0"/>
              </a:rPr>
              <a:t>            3.Calculate the average daily return over a specific period.</a:t>
            </a:r>
          </a:p>
          <a:p>
            <a:endParaRPr lang="en-GB" dirty="0" smtClean="0">
              <a:latin typeface="Arial Narrow" pitchFamily="34" charset="0"/>
            </a:endParaRPr>
          </a:p>
          <a:p>
            <a:endParaRPr lang="en-GB" dirty="0" smtClean="0">
              <a:latin typeface="Arial Narrow" pitchFamily="34" charset="0"/>
            </a:endParaRPr>
          </a:p>
          <a:p>
            <a:endParaRPr lang="en-GB" dirty="0" smtClean="0">
              <a:latin typeface="Arial Narrow" pitchFamily="34" charset="0"/>
            </a:endParaRPr>
          </a:p>
          <a:p>
            <a:endParaRPr lang="en-GB" dirty="0" smtClean="0">
              <a:latin typeface="Arial Narrow" pitchFamily="34" charset="0"/>
            </a:endParaRPr>
          </a:p>
          <a:p>
            <a:endParaRPr lang="en-GB" dirty="0" smtClean="0">
              <a:latin typeface="Arial Narrow" pitchFamily="34" charset="0"/>
            </a:endParaRPr>
          </a:p>
          <a:p>
            <a:r>
              <a:rPr lang="en-GB" b="1" dirty="0" smtClean="0">
                <a:latin typeface="Arial Narrow" pitchFamily="34" charset="0"/>
              </a:rPr>
              <a:t>Interpretation:</a:t>
            </a:r>
            <a:r>
              <a:rPr lang="en-GB" dirty="0" smtClean="0">
                <a:latin typeface="Arial Narrow" pitchFamily="34" charset="0"/>
              </a:rPr>
              <a:t> Understanding daily returns helps investors gauge the stock's overall performance and its volatility. Positive returns indicate growth, while negative returns suggest a decline.</a:t>
            </a:r>
          </a:p>
          <a:p>
            <a:endParaRPr lang="en-GB" dirty="0" smtClean="0">
              <a:latin typeface="Arial Narrow" pitchFamily="34" charset="0"/>
            </a:endParaRPr>
          </a:p>
          <a:p>
            <a:r>
              <a:rPr lang="en-GB" b="1" dirty="0" smtClean="0">
                <a:latin typeface="Arial Narrow" pitchFamily="34" charset="0"/>
              </a:rPr>
              <a:t>Visual Representation: </a:t>
            </a:r>
            <a:r>
              <a:rPr lang="en-GB" dirty="0" smtClean="0">
                <a:latin typeface="Arial Narrow" pitchFamily="34" charset="0"/>
              </a:rPr>
              <a:t>Utilize a line chart or histogram to visualize the distribution of daily returns. This provides an overview of the stock's daily performance.</a:t>
            </a:r>
          </a:p>
          <a:p>
            <a:endParaRPr lang="en-GB" dirty="0" smtClean="0">
              <a:latin typeface="Arial Narrow" pitchFamily="34" charset="0"/>
            </a:endParaRPr>
          </a:p>
        </p:txBody>
      </p:sp>
      <p:pic>
        <p:nvPicPr>
          <p:cNvPr id="3" name="Picture 2" descr="images (1).jpeg"/>
          <p:cNvPicPr>
            <a:picLocks noChangeAspect="1"/>
          </p:cNvPicPr>
          <p:nvPr/>
        </p:nvPicPr>
        <p:blipFill>
          <a:blip r:embed="rId2">
            <a:lum bright="16000" contrast="-10000"/>
          </a:blip>
          <a:stretch>
            <a:fillRect/>
          </a:stretch>
        </p:blipFill>
        <p:spPr>
          <a:xfrm>
            <a:off x="7823200" y="3039533"/>
            <a:ext cx="4013200" cy="2125134"/>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592" y="192024"/>
            <a:ext cx="11713464" cy="6909584"/>
          </a:xfrm>
          <a:prstGeom prst="rect">
            <a:avLst/>
          </a:prstGeom>
          <a:noFill/>
        </p:spPr>
        <p:txBody>
          <a:bodyPr wrap="square" rtlCol="0">
            <a:spAutoFit/>
          </a:bodyPr>
          <a:lstStyle/>
          <a:p>
            <a:r>
              <a:rPr lang="en-US" sz="2900" b="1" dirty="0" smtClean="0">
                <a:solidFill>
                  <a:srgbClr val="002060"/>
                </a:solidFill>
              </a:rPr>
              <a:t>Moving Averages</a:t>
            </a:r>
          </a:p>
          <a:p>
            <a:r>
              <a:rPr lang="en-GB" dirty="0" smtClean="0">
                <a:latin typeface="Arial Narrow" pitchFamily="34" charset="0"/>
              </a:rPr>
              <a:t>Moving averages are a powerful tool in stock analysis that helps to smooth out price data and identify trends. Let's delve into this essential concept.</a:t>
            </a:r>
          </a:p>
          <a:p>
            <a:endParaRPr lang="en-GB" dirty="0" smtClean="0">
              <a:latin typeface="Arial Narrow" pitchFamily="34" charset="0"/>
            </a:endParaRPr>
          </a:p>
          <a:p>
            <a:r>
              <a:rPr lang="en-GB" b="1" dirty="0" smtClean="0">
                <a:latin typeface="Arial Narrow" pitchFamily="34" charset="0"/>
              </a:rPr>
              <a:t>Objective: </a:t>
            </a:r>
            <a:r>
              <a:rPr lang="en-GB" dirty="0" smtClean="0">
                <a:latin typeface="Arial Narrow" pitchFamily="34" charset="0"/>
              </a:rPr>
              <a:t>To answer the question, "What was the moving average of the various stocks?“</a:t>
            </a:r>
          </a:p>
          <a:p>
            <a:endParaRPr lang="en-GB" dirty="0" smtClean="0">
              <a:latin typeface="Arial Narrow" pitchFamily="34" charset="0"/>
            </a:endParaRPr>
          </a:p>
          <a:p>
            <a:r>
              <a:rPr lang="en-GB" b="1" dirty="0" smtClean="0">
                <a:latin typeface="Arial Narrow" pitchFamily="34" charset="0"/>
              </a:rPr>
              <a:t>What Are Moving Averages?:</a:t>
            </a:r>
          </a:p>
          <a:p>
            <a:r>
              <a:rPr lang="en-GB" dirty="0" smtClean="0">
                <a:latin typeface="Arial Narrow" pitchFamily="34" charset="0"/>
              </a:rPr>
              <a:t>  </a:t>
            </a:r>
          </a:p>
          <a:p>
            <a:pPr>
              <a:buFont typeface="Wingdings" pitchFamily="2" charset="2"/>
              <a:buChar char="Ø"/>
            </a:pPr>
            <a:r>
              <a:rPr lang="en-GB" dirty="0" smtClean="0">
                <a:latin typeface="Arial Narrow" pitchFamily="34" charset="0"/>
              </a:rPr>
              <a:t>Moving averages are calculated by taking the average of a stock's prices over a specific time period.</a:t>
            </a:r>
          </a:p>
          <a:p>
            <a:endParaRPr lang="en-GB" dirty="0" smtClean="0">
              <a:latin typeface="Arial Narrow" pitchFamily="34" charset="0"/>
            </a:endParaRPr>
          </a:p>
          <a:p>
            <a:pPr>
              <a:buFont typeface="Wingdings" pitchFamily="2" charset="2"/>
              <a:buChar char="Ø"/>
            </a:pPr>
            <a:r>
              <a:rPr lang="en-GB" dirty="0" smtClean="0">
                <a:latin typeface="Arial Narrow" pitchFamily="34" charset="0"/>
              </a:rPr>
              <a:t>They help in removing noise from price data and revealing underlying trends.</a:t>
            </a:r>
          </a:p>
          <a:p>
            <a:pPr>
              <a:buFont typeface="Wingdings" pitchFamily="2" charset="2"/>
              <a:buChar char="Ø"/>
            </a:pPr>
            <a:endParaRPr lang="en-GB" dirty="0" smtClean="0">
              <a:latin typeface="Arial Narrow" pitchFamily="34" charset="0"/>
            </a:endParaRPr>
          </a:p>
          <a:p>
            <a:endParaRPr lang="en-GB" dirty="0" smtClean="0">
              <a:latin typeface="Arial Narrow" pitchFamily="34" charset="0"/>
            </a:endParaRPr>
          </a:p>
          <a:p>
            <a:endParaRPr lang="en-GB" dirty="0" smtClean="0">
              <a:latin typeface="Arial Narrow" pitchFamily="34" charset="0"/>
            </a:endParaRPr>
          </a:p>
          <a:p>
            <a:r>
              <a:rPr lang="en-GB" b="1" dirty="0" smtClean="0">
                <a:latin typeface="Arial Narrow" pitchFamily="34" charset="0"/>
              </a:rPr>
              <a:t>Types of Moving Averages:</a:t>
            </a:r>
          </a:p>
          <a:p>
            <a:endParaRPr lang="en-GB" dirty="0" smtClean="0">
              <a:latin typeface="Arial Narrow" pitchFamily="34" charset="0"/>
            </a:endParaRPr>
          </a:p>
          <a:p>
            <a:r>
              <a:rPr lang="en-GB" b="1" dirty="0" smtClean="0">
                <a:latin typeface="Arial Narrow" pitchFamily="34" charset="0"/>
              </a:rPr>
              <a:t>1. Simple Moving Average (SMA): </a:t>
            </a:r>
            <a:r>
              <a:rPr lang="en-GB" dirty="0" smtClean="0">
                <a:latin typeface="Arial Narrow" pitchFamily="34" charset="0"/>
              </a:rPr>
              <a:t>Calculated by averaging prices over a specified number of days.</a:t>
            </a:r>
          </a:p>
          <a:p>
            <a:endParaRPr lang="en-GB" dirty="0" smtClean="0">
              <a:latin typeface="Arial Narrow" pitchFamily="34" charset="0"/>
            </a:endParaRPr>
          </a:p>
          <a:p>
            <a:r>
              <a:rPr lang="en-GB" b="1" dirty="0" smtClean="0">
                <a:latin typeface="Arial Narrow" pitchFamily="34" charset="0"/>
              </a:rPr>
              <a:t>2.</a:t>
            </a:r>
            <a:r>
              <a:rPr lang="en-GB" dirty="0" smtClean="0">
                <a:latin typeface="Arial Narrow" pitchFamily="34" charset="0"/>
              </a:rPr>
              <a:t> </a:t>
            </a:r>
            <a:r>
              <a:rPr lang="en-GB" b="1" dirty="0" smtClean="0">
                <a:latin typeface="Arial Narrow" pitchFamily="34" charset="0"/>
              </a:rPr>
              <a:t>Exponential Moving Average (EMA): </a:t>
            </a:r>
            <a:r>
              <a:rPr lang="en-GB" dirty="0" smtClean="0">
                <a:latin typeface="Arial Narrow" pitchFamily="34" charset="0"/>
              </a:rPr>
              <a:t>Gives more weight to recent prices, making it more responsive to recent developments.</a:t>
            </a:r>
          </a:p>
          <a:p>
            <a:endParaRPr lang="en-GB" dirty="0" smtClean="0">
              <a:latin typeface="Arial Narrow" pitchFamily="34" charset="0"/>
            </a:endParaRPr>
          </a:p>
          <a:p>
            <a:r>
              <a:rPr lang="en-GB" dirty="0" smtClean="0">
                <a:latin typeface="Arial Narrow" pitchFamily="34" charset="0"/>
              </a:rPr>
              <a:t>Visual Representation: Utilize line charts to display both short-term and long-term moving averages. These charts illustrate how moving averages track a stock's performance over time.</a:t>
            </a:r>
            <a:r>
              <a:rPr lang="en-US" dirty="0" smtClean="0">
                <a:latin typeface="Arial Narrow" pitchFamily="34" charset="0"/>
              </a:rPr>
              <a:t> </a:t>
            </a:r>
          </a:p>
          <a:p>
            <a:endParaRPr lang="en-GB" dirty="0" smtClean="0">
              <a:latin typeface="Arial Narrow" pitchFamily="34" charset="0"/>
            </a:endParaRPr>
          </a:p>
          <a:p>
            <a:endParaRPr lang="en-GB" dirty="0" smtClean="0">
              <a:latin typeface="Arial Narrow" pitchFamily="34" charset="0"/>
            </a:endParaRPr>
          </a:p>
        </p:txBody>
      </p:sp>
      <p:pic>
        <p:nvPicPr>
          <p:cNvPr id="5" name="Picture 4" descr="images.png"/>
          <p:cNvPicPr>
            <a:picLocks noChangeAspect="1"/>
          </p:cNvPicPr>
          <p:nvPr/>
        </p:nvPicPr>
        <p:blipFill>
          <a:blip r:embed="rId2"/>
          <a:stretch>
            <a:fillRect/>
          </a:stretch>
        </p:blipFill>
        <p:spPr>
          <a:xfrm>
            <a:off x="7196612" y="2929467"/>
            <a:ext cx="4461987" cy="1854199"/>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TotalTime>
  <Words>1637</Words>
  <Application>Microsoft Office PowerPoint</Application>
  <PresentationFormat>Custom</PresentationFormat>
  <Paragraphs>168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Ponpriyanga Karthik</dc:creator>
  <cp:lastModifiedBy>PATEL</cp:lastModifiedBy>
  <cp:revision>68</cp:revision>
  <dcterms:created xsi:type="dcterms:W3CDTF">2019-12-30T10:17:10Z</dcterms:created>
  <dcterms:modified xsi:type="dcterms:W3CDTF">2023-11-03T04:34:17Z</dcterms:modified>
</cp:coreProperties>
</file>