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73" r:id="rId8"/>
    <p:sldId id="260" r:id="rId9"/>
    <p:sldId id="261" r:id="rId10"/>
    <p:sldId id="262" r:id="rId11"/>
    <p:sldId id="274" r:id="rId12"/>
    <p:sldId id="263" r:id="rId13"/>
    <p:sldId id="264" r:id="rId14"/>
    <p:sldId id="277" r:id="rId15"/>
    <p:sldId id="265" r:id="rId16"/>
    <p:sldId id="268" r:id="rId17"/>
    <p:sldId id="266" r:id="rId18"/>
    <p:sldId id="267" r:id="rId19"/>
    <p:sldId id="269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for Beginners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10771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:Avijit </a:t>
            </a:r>
            <a:r>
              <a:rPr lang="en-US" dirty="0" err="1" smtClean="0"/>
              <a:t>Nandy</a:t>
            </a:r>
            <a:endParaRPr lang="en-US" dirty="0" smtClean="0"/>
          </a:p>
          <a:p>
            <a:r>
              <a:rPr lang="en-US" dirty="0" smtClean="0"/>
              <a:t>									Bangalore R User Group Meet up – 10</a:t>
            </a:r>
            <a:r>
              <a:rPr lang="en-US" baseline="30000" dirty="0" smtClean="0"/>
              <a:t>th</a:t>
            </a:r>
            <a:r>
              <a:rPr lang="en-US" dirty="0" smtClean="0"/>
              <a:t> February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combining Components of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i="1" dirty="0"/>
              <a:t>Additive </a:t>
            </a:r>
            <a:r>
              <a:rPr lang="en-US" i="1" dirty="0" smtClean="0"/>
              <a:t>method : </a:t>
            </a:r>
            <a:r>
              <a:rPr lang="en-US" dirty="0" err="1" smtClean="0"/>
              <a:t>time_series</a:t>
            </a:r>
            <a:r>
              <a:rPr lang="en-US" dirty="0" smtClean="0"/>
              <a:t> </a:t>
            </a:r>
            <a:r>
              <a:rPr lang="en-US" dirty="0"/>
              <a:t>= Trend + Seasonal + Cyclical + irregular</a:t>
            </a:r>
          </a:p>
          <a:p>
            <a:pPr marL="0" indent="0" latinLnBrk="1">
              <a:buNone/>
            </a:pPr>
            <a:endParaRPr lang="en-US" dirty="0"/>
          </a:p>
          <a:p>
            <a:pPr latinLnBrk="1"/>
            <a:r>
              <a:rPr lang="en-US" i="1" dirty="0"/>
              <a:t>Multiplicative </a:t>
            </a:r>
            <a:r>
              <a:rPr lang="en-US" i="1" dirty="0" smtClean="0"/>
              <a:t>method </a:t>
            </a:r>
            <a:r>
              <a:rPr lang="en-US" dirty="0" smtClean="0"/>
              <a:t>: </a:t>
            </a:r>
            <a:r>
              <a:rPr lang="en-US" dirty="0" err="1" smtClean="0"/>
              <a:t>Time_series</a:t>
            </a:r>
            <a:r>
              <a:rPr lang="en-US" dirty="0" smtClean="0"/>
              <a:t> </a:t>
            </a:r>
            <a:r>
              <a:rPr lang="en-US" dirty="0"/>
              <a:t>= Trend </a:t>
            </a:r>
            <a:r>
              <a:rPr lang="en-US" i="1" dirty="0"/>
              <a:t>× </a:t>
            </a:r>
            <a:r>
              <a:rPr lang="en-US" dirty="0"/>
              <a:t>Seasonal </a:t>
            </a:r>
            <a:r>
              <a:rPr lang="en-US" i="1" dirty="0"/>
              <a:t>×</a:t>
            </a:r>
            <a:r>
              <a:rPr lang="en-US" dirty="0"/>
              <a:t> Cyclical </a:t>
            </a:r>
            <a:r>
              <a:rPr lang="en-US" i="1" dirty="0"/>
              <a:t>×</a:t>
            </a:r>
            <a:r>
              <a:rPr lang="en-US" dirty="0"/>
              <a:t> </a:t>
            </a:r>
            <a:r>
              <a:rPr lang="en-US" dirty="0" smtClean="0"/>
              <a:t>irregular</a:t>
            </a:r>
          </a:p>
          <a:p>
            <a:pPr marL="0" indent="0" latinLnBrk="1">
              <a:buNone/>
            </a:pPr>
            <a:endParaRPr lang="en-US" i="1" dirty="0"/>
          </a:p>
          <a:p>
            <a:pPr marL="0" indent="0" latinLnBrk="1">
              <a:buNone/>
            </a:pPr>
            <a:r>
              <a:rPr lang="en-US" b="1" i="1" u="sng" dirty="0" smtClean="0"/>
              <a:t>decompose</a:t>
            </a:r>
            <a:r>
              <a:rPr lang="en-US" i="1" dirty="0" smtClean="0"/>
              <a:t> </a:t>
            </a:r>
            <a:r>
              <a:rPr lang="en-US" dirty="0" smtClean="0"/>
              <a:t>function in R is very helpful in identifying these components</a:t>
            </a:r>
            <a:r>
              <a:rPr lang="en-US" i="1" dirty="0" smtClean="0"/>
              <a:t> 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376" y="232012"/>
            <a:ext cx="11423176" cy="641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5497" y="355623"/>
            <a:ext cx="9772934" cy="283795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497" y="3439236"/>
            <a:ext cx="9772934" cy="30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Stationarity</a:t>
            </a:r>
            <a:r>
              <a:rPr lang="en-US" dirty="0"/>
              <a:t> and </a:t>
            </a:r>
            <a:r>
              <a:rPr lang="en-US" dirty="0" err="1" smtClean="0"/>
              <a:t>Nonstationarity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tationarity</a:t>
            </a:r>
            <a:r>
              <a:rPr lang="en-US" dirty="0" smtClean="0"/>
              <a:t> </a:t>
            </a:r>
            <a:r>
              <a:rPr lang="en-US" dirty="0"/>
              <a:t>indicates that all statistical property of a time series like mean, standard deviation etc. remains constant over the period of observation i.e. doesn’t depends on time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If the above definition doesn’t holds, the time series is </a:t>
            </a:r>
            <a:r>
              <a:rPr lang="en-US" dirty="0" err="1" smtClean="0"/>
              <a:t>nonstationary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One method of converting </a:t>
            </a:r>
            <a:r>
              <a:rPr lang="en-US" dirty="0" err="1" smtClean="0"/>
              <a:t>nonstationary</a:t>
            </a:r>
            <a:r>
              <a:rPr lang="en-US" dirty="0" smtClean="0"/>
              <a:t> time series to a stationary time series is by taking difference.</a:t>
            </a:r>
          </a:p>
          <a:p>
            <a:pPr lvl="2"/>
            <a:r>
              <a:rPr lang="en-US" b="1" i="1" u="sng" dirty="0"/>
              <a:t>d</a:t>
            </a:r>
            <a:r>
              <a:rPr lang="en-US" b="1" i="1" u="sng" dirty="0" smtClean="0"/>
              <a:t>iff </a:t>
            </a:r>
            <a:r>
              <a:rPr lang="en-US" dirty="0" smtClean="0"/>
              <a:t>is a very useful R function to perform difference.</a:t>
            </a: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5751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</a:t>
            </a:r>
            <a:r>
              <a:rPr lang="en-US" dirty="0" err="1" smtClean="0"/>
              <a:t>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few ways to identify </a:t>
            </a:r>
            <a:r>
              <a:rPr lang="en-US" dirty="0" smtClean="0"/>
              <a:t>that the </a:t>
            </a:r>
            <a:r>
              <a:rPr lang="en-US" dirty="0"/>
              <a:t>series is stationary or not. One of them is augmented Dickey–Fuller test (ADF). Our null hypothesis of this test is that the series is </a:t>
            </a:r>
            <a:r>
              <a:rPr lang="en-US" dirty="0" err="1"/>
              <a:t>nonstationary</a:t>
            </a:r>
            <a:r>
              <a:rPr lang="en-US" dirty="0"/>
              <a:t>. The alternate hypothesis is that the series is stationary.</a:t>
            </a:r>
          </a:p>
          <a:p>
            <a:pPr lvl="2" latinLnBrk="1"/>
            <a:r>
              <a:rPr lang="en-US" b="1" i="1" u="sng" dirty="0" smtClean="0"/>
              <a:t>library(</a:t>
            </a:r>
            <a:r>
              <a:rPr lang="en-US" b="1" i="1" u="sng" dirty="0" err="1" smtClean="0"/>
              <a:t>tseries</a:t>
            </a:r>
            <a:r>
              <a:rPr lang="en-US" b="1" i="1" u="sng" dirty="0"/>
              <a:t>)</a:t>
            </a:r>
          </a:p>
          <a:p>
            <a:pPr lvl="2" latinLnBrk="1"/>
            <a:r>
              <a:rPr lang="en-US" b="1" i="1" u="sng" dirty="0" err="1" smtClean="0"/>
              <a:t>adf.test</a:t>
            </a:r>
            <a:r>
              <a:rPr lang="en-US" b="1" i="1" u="sng" dirty="0" smtClean="0"/>
              <a:t>(us10</a:t>
            </a:r>
            <a:r>
              <a:rPr lang="en-US" b="1" i="1" u="sng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251" y="286602"/>
            <a:ext cx="11600597" cy="635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88" y="642332"/>
            <a:ext cx="9266830" cy="564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Auto-Regressive </a:t>
            </a:r>
            <a:r>
              <a:rPr lang="en-US" dirty="0"/>
              <a:t>(AR</a:t>
            </a:r>
            <a:r>
              <a:rPr lang="en-US" dirty="0" smtClean="0"/>
              <a:t>)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process is said to be autoregressive if the present value depends on the past values</a:t>
                </a:r>
                <a:r>
                  <a:rPr lang="en-US" dirty="0" smtClean="0"/>
                  <a:t>. </a:t>
                </a:r>
                <a:r>
                  <a:rPr lang="en-US" dirty="0"/>
                  <a:t>An example </a:t>
                </a:r>
                <a:r>
                  <a:rPr lang="en-US" dirty="0" smtClean="0"/>
                  <a:t>of AR process of order 2 or AR(2) is given </a:t>
                </a:r>
                <a:r>
                  <a:rPr lang="en-US" dirty="0" smtClean="0"/>
                  <a:t>below. </a:t>
                </a:r>
                <a:r>
                  <a:rPr lang="en-US" dirty="0"/>
                  <a:t>The order of the model indicates how many previous times we use to predict the present </a:t>
                </a:r>
                <a:r>
                  <a:rPr lang="en-US" dirty="0" smtClean="0"/>
                  <a:t>time.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9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random walk process in basically AR (1) process without the fixed coefficient.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5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(MA)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036" y="2222287"/>
                <a:ext cx="10805250" cy="3636511"/>
              </a:xfrm>
            </p:spPr>
            <p:txBody>
              <a:bodyPr/>
              <a:lstStyle/>
              <a:p>
                <a:r>
                  <a:rPr lang="en-US" dirty="0" smtClean="0"/>
                  <a:t>If the error term of a model can be explained as combination of past error terms the process is called moving average process, assuming that all errors are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and follows normal distribution with zero mean and constant variance.  </a:t>
                </a:r>
                <a:r>
                  <a:rPr lang="en-US" dirty="0" smtClean="0"/>
                  <a:t>An example of MA Process of order 2 or MA(2) is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036" y="2222287"/>
                <a:ext cx="10805250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Auto-Regressive and Moving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combination of AR and MA process is called ARMA process assuming the series is stationary.</a:t>
                </a:r>
              </a:p>
              <a:p>
                <a:r>
                  <a:rPr lang="en-US" dirty="0" smtClean="0"/>
                  <a:t>An example of ARMA(1,1)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80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Auto-Regressive Integrated Moving </a:t>
            </a:r>
            <a:r>
              <a:rPr lang="en-US" dirty="0" smtClean="0"/>
              <a:t>Average (ARIMA)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ARMA but with a added term “I”. “I” represents the number of time the difference is taken to make the series stationary. We can’t develop a good model with a non stationary process, therefore we need to take difference to make the series stationary.</a:t>
            </a:r>
          </a:p>
          <a:p>
            <a:pPr lvl="1"/>
            <a:r>
              <a:rPr lang="en-US" dirty="0" err="1" smtClean="0"/>
              <a:t>auto.arima</a:t>
            </a:r>
            <a:r>
              <a:rPr lang="en-US" dirty="0" smtClean="0"/>
              <a:t> is an excellent R function which is part of forecast package to do ARIMA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7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as Financial Data Analyst at Moody’s Investor Service</a:t>
            </a:r>
          </a:p>
          <a:p>
            <a:r>
              <a:rPr lang="en-US" dirty="0" smtClean="0"/>
              <a:t>Post Graduate in Economics from Banaras Hindu University</a:t>
            </a:r>
          </a:p>
          <a:p>
            <a:r>
              <a:rPr lang="en-US" dirty="0" smtClean="0"/>
              <a:t>Passed CFA Level 1 in January 2019</a:t>
            </a:r>
          </a:p>
          <a:p>
            <a:r>
              <a:rPr lang="en-US" dirty="0"/>
              <a:t>A</a:t>
            </a:r>
            <a:r>
              <a:rPr lang="en-US" dirty="0" smtClean="0"/>
              <a:t>reas of interests are Data Visualization, Algorithmic trading, Equity research,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jump into R and see them in </a:t>
            </a:r>
            <a:r>
              <a:rPr lang="en-US" dirty="0" smtClean="0"/>
              <a:t>action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5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of My Garden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based on Data Collection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Cross Sectional Data</a:t>
            </a:r>
          </a:p>
          <a:p>
            <a:r>
              <a:rPr lang="en-US" sz="2400" dirty="0" smtClean="0"/>
              <a:t>Time Series Data</a:t>
            </a:r>
          </a:p>
          <a:p>
            <a:r>
              <a:rPr lang="en-US" sz="2400" dirty="0" smtClean="0"/>
              <a:t>Panel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0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072" y="914400"/>
            <a:ext cx="9335068" cy="514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8" y="1555845"/>
            <a:ext cx="3666414" cy="38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072" y="914400"/>
            <a:ext cx="9335068" cy="514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88" y="1210314"/>
            <a:ext cx="5172502" cy="442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072" y="914400"/>
            <a:ext cx="9335068" cy="514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4" y="1119117"/>
            <a:ext cx="7260609" cy="44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series </a:t>
            </a:r>
            <a:r>
              <a:rPr lang="en-US" dirty="0" smtClean="0"/>
              <a:t>data is a collation of data points, collected in a sequence, generally at fixed time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Trend</a:t>
            </a:r>
          </a:p>
          <a:p>
            <a:r>
              <a:rPr lang="en-US" b="1" dirty="0"/>
              <a:t>Seasonal variations</a:t>
            </a:r>
            <a:endParaRPr lang="en-US" dirty="0"/>
          </a:p>
          <a:p>
            <a:r>
              <a:rPr lang="en-US" b="1" dirty="0"/>
              <a:t>Cyclical </a:t>
            </a:r>
            <a:r>
              <a:rPr lang="en-US" b="1" dirty="0" smtClean="0"/>
              <a:t>component</a:t>
            </a:r>
          </a:p>
          <a:p>
            <a:r>
              <a:rPr lang="en-US" b="1" dirty="0"/>
              <a:t>Irregular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327</TotalTime>
  <Words>523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Century Gothic</vt:lpstr>
      <vt:lpstr>Wingdings 2</vt:lpstr>
      <vt:lpstr>Quotable</vt:lpstr>
      <vt:lpstr>Time Series for Beginners</vt:lpstr>
      <vt:lpstr>About me</vt:lpstr>
      <vt:lpstr>Story of My Garden</vt:lpstr>
      <vt:lpstr>Types of Data based on Data Collection Method</vt:lpstr>
      <vt:lpstr>PowerPoint Presentation</vt:lpstr>
      <vt:lpstr>PowerPoint Presentation</vt:lpstr>
      <vt:lpstr>PowerPoint Presentation</vt:lpstr>
      <vt:lpstr>Time Series</vt:lpstr>
      <vt:lpstr>Components of a Time series</vt:lpstr>
      <vt:lpstr>Method of combining Components of Time Series</vt:lpstr>
      <vt:lpstr>PowerPoint Presentation</vt:lpstr>
      <vt:lpstr>Stationarity and Nonstationarity</vt:lpstr>
      <vt:lpstr>Test of Stationarity</vt:lpstr>
      <vt:lpstr>PowerPoint Presentation</vt:lpstr>
      <vt:lpstr>Auto-Regressive (AR) process</vt:lpstr>
      <vt:lpstr>Random Walk process</vt:lpstr>
      <vt:lpstr>Moving Average (MA) Process</vt:lpstr>
      <vt:lpstr>Auto-Regressive and Moving Average</vt:lpstr>
      <vt:lpstr>Auto-Regressive Integrated Moving Average (ARIMA)</vt:lpstr>
      <vt:lpstr>Let’s jump into R and see them in action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- Basic</dc:title>
  <dc:creator>Avijit</dc:creator>
  <cp:lastModifiedBy>Avijit</cp:lastModifiedBy>
  <cp:revision>22</cp:revision>
  <dcterms:created xsi:type="dcterms:W3CDTF">2019-02-04T15:04:29Z</dcterms:created>
  <dcterms:modified xsi:type="dcterms:W3CDTF">2019-02-09T13:54:25Z</dcterms:modified>
</cp:coreProperties>
</file>