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2"/>
  </p:notesMasterIdLst>
  <p:sldIdLst>
    <p:sldId id="256" r:id="rId2"/>
    <p:sldId id="259" r:id="rId3"/>
    <p:sldId id="313" r:id="rId4"/>
    <p:sldId id="261" r:id="rId5"/>
    <p:sldId id="314" r:id="rId6"/>
    <p:sldId id="262" r:id="rId7"/>
    <p:sldId id="315" r:id="rId8"/>
    <p:sldId id="271" r:id="rId9"/>
    <p:sldId id="263" r:id="rId10"/>
    <p:sldId id="316" r:id="rId11"/>
    <p:sldId id="317" r:id="rId12"/>
    <p:sldId id="312" r:id="rId13"/>
    <p:sldId id="318" r:id="rId14"/>
    <p:sldId id="319" r:id="rId15"/>
    <p:sldId id="320" r:id="rId16"/>
    <p:sldId id="321" r:id="rId17"/>
    <p:sldId id="322" r:id="rId18"/>
    <p:sldId id="323" r:id="rId19"/>
    <p:sldId id="267" r:id="rId20"/>
    <p:sldId id="268" r:id="rId21"/>
  </p:sldIdLst>
  <p:sldSz cx="9144000" cy="5143500" type="screen16x9"/>
  <p:notesSz cx="6858000" cy="9144000"/>
  <p:embeddedFontLst>
    <p:embeddedFont>
      <p:font typeface="DM Sans" pitchFamily="2" charset="0"/>
      <p:regular r:id="rId23"/>
      <p:bold r:id="rId24"/>
      <p:italic r:id="rId25"/>
      <p:boldItalic r:id="rId26"/>
    </p:embeddedFont>
    <p:embeddedFont>
      <p:font typeface="Nunito Light" pitchFamily="2" charset="0"/>
      <p:regular r:id="rId27"/>
      <p:italic r:id="rId28"/>
    </p:embeddedFont>
    <p:embeddedFont>
      <p:font typeface="Outfit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572313-CB8D-4072-809A-1CBFF24CBF94}">
  <a:tblStyle styleId="{E6572313-CB8D-4072-809A-1CBFF24CBF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-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>
          <a:extLst>
            <a:ext uri="{FF2B5EF4-FFF2-40B4-BE49-F238E27FC236}">
              <a16:creationId xmlns:a16="http://schemas.microsoft.com/office/drawing/2014/main" id="{F24869ED-7B34-52D5-5652-3DE117073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>
            <a:extLst>
              <a:ext uri="{FF2B5EF4-FFF2-40B4-BE49-F238E27FC236}">
                <a16:creationId xmlns:a16="http://schemas.microsoft.com/office/drawing/2014/main" id="{FDDAD745-E9C4-97CA-83DC-0F153410D9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>
            <a:extLst>
              <a:ext uri="{FF2B5EF4-FFF2-40B4-BE49-F238E27FC236}">
                <a16:creationId xmlns:a16="http://schemas.microsoft.com/office/drawing/2014/main" id="{B6AE377B-39A1-2663-E40E-426AB1BFE4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764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>
          <a:extLst>
            <a:ext uri="{FF2B5EF4-FFF2-40B4-BE49-F238E27FC236}">
              <a16:creationId xmlns:a16="http://schemas.microsoft.com/office/drawing/2014/main" id="{2784FC5E-5CE2-E058-99FE-6860DBB79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>
            <a:extLst>
              <a:ext uri="{FF2B5EF4-FFF2-40B4-BE49-F238E27FC236}">
                <a16:creationId xmlns:a16="http://schemas.microsoft.com/office/drawing/2014/main" id="{83F060E8-B1D9-080A-6621-0CBD8D9E44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>
            <a:extLst>
              <a:ext uri="{FF2B5EF4-FFF2-40B4-BE49-F238E27FC236}">
                <a16:creationId xmlns:a16="http://schemas.microsoft.com/office/drawing/2014/main" id="{A7A9B0DB-DD4B-1E14-CD5B-076A95C631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573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10839F96-BC14-0DE3-D7F7-A3CDA62B5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>
            <a:extLst>
              <a:ext uri="{FF2B5EF4-FFF2-40B4-BE49-F238E27FC236}">
                <a16:creationId xmlns:a16="http://schemas.microsoft.com/office/drawing/2014/main" id="{6D5F5926-754A-B654-7F17-2E0A146B5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>
            <a:extLst>
              <a:ext uri="{FF2B5EF4-FFF2-40B4-BE49-F238E27FC236}">
                <a16:creationId xmlns:a16="http://schemas.microsoft.com/office/drawing/2014/main" id="{A8183576-9F96-80FA-0C2F-0611F0823B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043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72B96F57-AE90-57C2-1E1B-022EF7A9C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9E9D8A7D-2EDB-2F11-6AAA-D13D1B7DC6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6D543E18-81C6-6361-D1B1-335082E3F8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432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95CC40F3-C26E-86AF-B324-AE0654481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70AB4A08-C95F-6614-C5F3-BBE7C76EC3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8A8A5A35-D950-4C3C-A74A-EB0331A242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824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F4C5EBD7-D5CC-CB3D-A02F-3ABC61163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>
            <a:extLst>
              <a:ext uri="{FF2B5EF4-FFF2-40B4-BE49-F238E27FC236}">
                <a16:creationId xmlns:a16="http://schemas.microsoft.com/office/drawing/2014/main" id="{27BA2C17-1F09-4369-588D-DD7CC5D79E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>
            <a:extLst>
              <a:ext uri="{FF2B5EF4-FFF2-40B4-BE49-F238E27FC236}">
                <a16:creationId xmlns:a16="http://schemas.microsoft.com/office/drawing/2014/main" id="{E2CCF0FC-E145-28AA-9E00-85B6A5DE86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60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>
          <a:extLst>
            <a:ext uri="{FF2B5EF4-FFF2-40B4-BE49-F238E27FC236}">
              <a16:creationId xmlns:a16="http://schemas.microsoft.com/office/drawing/2014/main" id="{9ED19EE0-649A-8DE3-C46D-DBBAE5514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>
            <a:extLst>
              <a:ext uri="{FF2B5EF4-FFF2-40B4-BE49-F238E27FC236}">
                <a16:creationId xmlns:a16="http://schemas.microsoft.com/office/drawing/2014/main" id="{F69BE2BB-CC55-8016-78F0-CD74288691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>
            <a:extLst>
              <a:ext uri="{FF2B5EF4-FFF2-40B4-BE49-F238E27FC236}">
                <a16:creationId xmlns:a16="http://schemas.microsoft.com/office/drawing/2014/main" id="{6A4D7679-93A5-95A3-FB1D-D321F21DFE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778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>
          <a:extLst>
            <a:ext uri="{FF2B5EF4-FFF2-40B4-BE49-F238E27FC236}">
              <a16:creationId xmlns:a16="http://schemas.microsoft.com/office/drawing/2014/main" id="{700F4B90-2ED9-CF41-4A4D-2E1D8B7CA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>
            <a:extLst>
              <a:ext uri="{FF2B5EF4-FFF2-40B4-BE49-F238E27FC236}">
                <a16:creationId xmlns:a16="http://schemas.microsoft.com/office/drawing/2014/main" id="{5762F653-4D7F-221D-3F67-E56DDE6D3E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>
            <a:extLst>
              <a:ext uri="{FF2B5EF4-FFF2-40B4-BE49-F238E27FC236}">
                <a16:creationId xmlns:a16="http://schemas.microsoft.com/office/drawing/2014/main" id="{24A977EA-25F1-4962-51F2-1F0DF7F9B4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967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>
          <a:extLst>
            <a:ext uri="{FF2B5EF4-FFF2-40B4-BE49-F238E27FC236}">
              <a16:creationId xmlns:a16="http://schemas.microsoft.com/office/drawing/2014/main" id="{80DA6CA4-917B-DA2E-C0C6-58584C8EF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>
            <a:extLst>
              <a:ext uri="{FF2B5EF4-FFF2-40B4-BE49-F238E27FC236}">
                <a16:creationId xmlns:a16="http://schemas.microsoft.com/office/drawing/2014/main" id="{B456D4BE-355F-980B-877A-4B152B575C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>
            <a:extLst>
              <a:ext uri="{FF2B5EF4-FFF2-40B4-BE49-F238E27FC236}">
                <a16:creationId xmlns:a16="http://schemas.microsoft.com/office/drawing/2014/main" id="{FB59E8C5-DFA2-6045-C8CC-696BBF64F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162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AFBCB9B7-A73A-93BA-6B35-81289AE5E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8BE7180D-57E1-375E-BA16-00F484056A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EFBD0A47-DF94-E24F-4D16-367F271A7B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715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465BCF27-BA69-C3E8-E56B-CA274FBDC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685F10E4-87CC-DB65-4C5F-D4E96C8A34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20360528-79BB-254A-41AF-06EAA9F0A2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35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A0875FD0-3A12-AA6B-D937-3462A22F1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>
            <a:extLst>
              <a:ext uri="{FF2B5EF4-FFF2-40B4-BE49-F238E27FC236}">
                <a16:creationId xmlns:a16="http://schemas.microsoft.com/office/drawing/2014/main" id="{57C51C5D-FAC8-AF1F-B073-105627C72B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>
            <a:extLst>
              <a:ext uri="{FF2B5EF4-FFF2-40B4-BE49-F238E27FC236}">
                <a16:creationId xmlns:a16="http://schemas.microsoft.com/office/drawing/2014/main" id="{6C0747D5-B04C-F9D0-7675-ECCC3F3106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02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74100"/>
            <a:ext cx="4676100" cy="10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713225" y="2872275"/>
            <a:ext cx="4676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rot="10800000" flipH="1">
              <a:off x="927364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rot="10800000" flipH="1">
              <a:off x="273054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ubTitle" idx="1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2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3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4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7" r:id="rId5"/>
    <p:sldLayoutId id="2147483658" r:id="rId6"/>
    <p:sldLayoutId id="2147483660" r:id="rId7"/>
    <p:sldLayoutId id="2147483670" r:id="rId8"/>
    <p:sldLayoutId id="2147483671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avik305sarkhel@gmail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Avik-Sarkhel/Quantium-Job-Simulation.git" TargetMode="External"/><Relationship Id="rId4" Type="http://schemas.openxmlformats.org/officeDocument/2006/relationships/hyperlink" Target="https://www.theforage.com/simulations/quantium/data-analytics-rqk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132748" y="998075"/>
            <a:ext cx="5907860" cy="2015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Crunching the Numbers: EDA of Chips Industry Data</a:t>
            </a:r>
            <a:br>
              <a:rPr lang="en" b="1" dirty="0"/>
            </a:br>
            <a:r>
              <a:rPr lang="en-US" sz="1200" dirty="0"/>
              <a:t>A QUANTIUM Job Simulation</a:t>
            </a:r>
            <a:endParaRPr sz="4800"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-4906" y="3486651"/>
            <a:ext cx="2765503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Presented by:</a:t>
            </a:r>
            <a:r>
              <a:rPr lang="en-US" dirty="0"/>
              <a:t> Avik Sarkhel</a:t>
            </a:r>
          </a:p>
        </p:txBody>
      </p: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>
          <a:extLst>
            <a:ext uri="{FF2B5EF4-FFF2-40B4-BE49-F238E27FC236}">
              <a16:creationId xmlns:a16="http://schemas.microsoft.com/office/drawing/2014/main" id="{C50705D4-0D83-8983-DB10-41BB61A39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>
            <a:extLst>
              <a:ext uri="{FF2B5EF4-FFF2-40B4-BE49-F238E27FC236}">
                <a16:creationId xmlns:a16="http://schemas.microsoft.com/office/drawing/2014/main" id="{FC4FCAEB-4760-3DE7-30D5-757259B326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5229" y="0"/>
            <a:ext cx="81935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Visualization 2 - Customer Segmentation by Life-stage</a:t>
            </a:r>
          </a:p>
        </p:txBody>
      </p:sp>
      <p:sp>
        <p:nvSpPr>
          <p:cNvPr id="488" name="Google Shape;488;p43">
            <a:extLst>
              <a:ext uri="{FF2B5EF4-FFF2-40B4-BE49-F238E27FC236}">
                <a16:creationId xmlns:a16="http://schemas.microsoft.com/office/drawing/2014/main" id="{AE1686AA-A89F-C3D3-8B3C-1E54AD1B53C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27706" y="1017547"/>
            <a:ext cx="4716294" cy="2967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         </a:t>
            </a: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dirty="0"/>
              <a:t>Older Singles/Couples (21%)</a:t>
            </a:r>
            <a:r>
              <a:rPr lang="en-US" sz="1200" dirty="0"/>
              <a:t> are the largest segment of chip buyers, indicating that this group has a strong preference for chips.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dirty="0"/>
              <a:t>Retirees (19%)</a:t>
            </a:r>
            <a:r>
              <a:rPr lang="en-US" sz="1200" dirty="0"/>
              <a:t> and </a:t>
            </a:r>
            <a:r>
              <a:rPr lang="en-US" sz="1200" b="1" dirty="0"/>
              <a:t>Older Families (18%)</a:t>
            </a:r>
            <a:r>
              <a:rPr lang="en-US" sz="1200" dirty="0"/>
              <a:t> also have a significant share, suggesting that older age groups are key consumers in this market.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dirty="0"/>
              <a:t>Young Families (16%)</a:t>
            </a:r>
            <a:r>
              <a:rPr lang="en-US" sz="1200" dirty="0"/>
              <a:t> and </a:t>
            </a:r>
            <a:r>
              <a:rPr lang="en-US" sz="1200" b="1" dirty="0"/>
              <a:t>Young Singles/Couples (14%)</a:t>
            </a:r>
            <a:r>
              <a:rPr lang="en-US" sz="1200" dirty="0"/>
              <a:t> have a lower but still considerable presence, indicating that younger demographics also engage in chip purchases, though to a lesser extent.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This trend suggests that </a:t>
            </a:r>
            <a:r>
              <a:rPr lang="en-US" sz="1200" b="1" dirty="0"/>
              <a:t>chips are popular across all age groups</a:t>
            </a:r>
            <a:r>
              <a:rPr lang="en-US" sz="1200" dirty="0"/>
              <a:t>, but older individuals and families tend to purchase them more frequently.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DECA1-D3AE-DA21-8489-037A10A108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774749"/>
            <a:ext cx="4905377" cy="35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6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>
          <a:extLst>
            <a:ext uri="{FF2B5EF4-FFF2-40B4-BE49-F238E27FC236}">
              <a16:creationId xmlns:a16="http://schemas.microsoft.com/office/drawing/2014/main" id="{A8AA26FE-9241-249B-856C-9D53E80F8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>
            <a:extLst>
              <a:ext uri="{FF2B5EF4-FFF2-40B4-BE49-F238E27FC236}">
                <a16:creationId xmlns:a16="http://schemas.microsoft.com/office/drawing/2014/main" id="{BFEB06DE-149E-3941-7B5C-CC3CE3A4E2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005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/>
              <a:t>Visualization 3 - Customer Segmentation by Premium/Budget/Mainstream</a:t>
            </a:r>
          </a:p>
        </p:txBody>
      </p:sp>
      <p:sp>
        <p:nvSpPr>
          <p:cNvPr id="488" name="Google Shape;488;p43">
            <a:extLst>
              <a:ext uri="{FF2B5EF4-FFF2-40B4-BE49-F238E27FC236}">
                <a16:creationId xmlns:a16="http://schemas.microsoft.com/office/drawing/2014/main" id="{7C15AA5A-941E-C953-D91C-E8E1D4B4C0D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13716" y="774749"/>
            <a:ext cx="4839629" cy="4071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Mainstream customers (39%)</a:t>
            </a:r>
            <a:r>
              <a:rPr lang="en-US" dirty="0"/>
              <a:t> form the largest segment, indicating that the majority of customers prefer standard-priced chips rather than high-end or budget options.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Budget customers (35%)</a:t>
            </a:r>
            <a:r>
              <a:rPr lang="en-US" dirty="0"/>
              <a:t> are also a significant group, suggesting that a large portion of customers are price-conscious and opt for more affordable chips.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Premium customers (26%)</a:t>
            </a:r>
            <a:r>
              <a:rPr lang="en-US" dirty="0"/>
              <a:t> represent the smallest segment, implying that fewer consumers are willing to pay extra for high-end chip brands.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This data suggests that chip companies should primarily focus on mainstream and budget product lines while maintaining premium options for niche consumers.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BE56D-97D8-E37F-29DD-6F8B2CA967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774749"/>
            <a:ext cx="3984702" cy="407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1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58228957-C1C9-75D8-CDB6-0E289D3BD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>
            <a:extLst>
              <a:ext uri="{FF2B5EF4-FFF2-40B4-BE49-F238E27FC236}">
                <a16:creationId xmlns:a16="http://schemas.microsoft.com/office/drawing/2014/main" id="{030DD24F-D349-061B-B9DC-609CD31327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Task 2</a:t>
            </a:r>
          </a:p>
        </p:txBody>
      </p:sp>
      <p:sp>
        <p:nvSpPr>
          <p:cNvPr id="405" name="Google Shape;405;p39">
            <a:extLst>
              <a:ext uri="{FF2B5EF4-FFF2-40B4-BE49-F238E27FC236}">
                <a16:creationId xmlns:a16="http://schemas.microsoft.com/office/drawing/2014/main" id="{8E935D12-8559-FD14-F9FD-7C3D66681C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Finding Control Stores for Trial Stores</a:t>
            </a:r>
            <a:endParaRPr dirty="0"/>
          </a:p>
        </p:txBody>
      </p:sp>
      <p:grpSp>
        <p:nvGrpSpPr>
          <p:cNvPr id="406" name="Google Shape;406;p39">
            <a:extLst>
              <a:ext uri="{FF2B5EF4-FFF2-40B4-BE49-F238E27FC236}">
                <a16:creationId xmlns:a16="http://schemas.microsoft.com/office/drawing/2014/main" id="{1D229AD2-B0C1-CD33-16DE-52F307919595}"/>
              </a:ext>
            </a:extLst>
          </p:cNvPr>
          <p:cNvGrpSpPr/>
          <p:nvPr/>
        </p:nvGrpSpPr>
        <p:grpSpPr>
          <a:xfrm>
            <a:off x="-541907" y="-622274"/>
            <a:ext cx="4136119" cy="6091167"/>
            <a:chOff x="-541907" y="-622274"/>
            <a:chExt cx="4136119" cy="6091167"/>
          </a:xfrm>
        </p:grpSpPr>
        <p:sp>
          <p:nvSpPr>
            <p:cNvPr id="407" name="Google Shape;407;p39">
              <a:extLst>
                <a:ext uri="{FF2B5EF4-FFF2-40B4-BE49-F238E27FC236}">
                  <a16:creationId xmlns:a16="http://schemas.microsoft.com/office/drawing/2014/main" id="{B4A5DA3C-85AF-ADE6-2B2A-0FFC19685945}"/>
                </a:ext>
              </a:extLst>
            </p:cNvPr>
            <p:cNvSpPr/>
            <p:nvPr/>
          </p:nvSpPr>
          <p:spPr>
            <a:xfrm rot="10800000">
              <a:off x="84193" y="4041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>
              <a:extLst>
                <a:ext uri="{FF2B5EF4-FFF2-40B4-BE49-F238E27FC236}">
                  <a16:creationId xmlns:a16="http://schemas.microsoft.com/office/drawing/2014/main" id="{7D447EA8-1679-55A6-4889-123C65F50360}"/>
                </a:ext>
              </a:extLst>
            </p:cNvPr>
            <p:cNvSpPr/>
            <p:nvPr/>
          </p:nvSpPr>
          <p:spPr>
            <a:xfrm rot="10800000">
              <a:off x="993581" y="4569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>
              <a:extLst>
                <a:ext uri="{FF2B5EF4-FFF2-40B4-BE49-F238E27FC236}">
                  <a16:creationId xmlns:a16="http://schemas.microsoft.com/office/drawing/2014/main" id="{9C7482FF-06DD-38C0-F7DB-C694DB91DA6D}"/>
                </a:ext>
              </a:extLst>
            </p:cNvPr>
            <p:cNvSpPr/>
            <p:nvPr/>
          </p:nvSpPr>
          <p:spPr>
            <a:xfrm rot="10800000">
              <a:off x="2040588" y="96213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>
              <a:extLst>
                <a:ext uri="{FF2B5EF4-FFF2-40B4-BE49-F238E27FC236}">
                  <a16:creationId xmlns:a16="http://schemas.microsoft.com/office/drawing/2014/main" id="{12C532B1-7A8A-0B64-7E11-7EF095C74035}"/>
                </a:ext>
              </a:extLst>
            </p:cNvPr>
            <p:cNvSpPr/>
            <p:nvPr/>
          </p:nvSpPr>
          <p:spPr>
            <a:xfrm rot="10800000">
              <a:off x="-541907" y="9621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>
              <a:extLst>
                <a:ext uri="{FF2B5EF4-FFF2-40B4-BE49-F238E27FC236}">
                  <a16:creationId xmlns:a16="http://schemas.microsoft.com/office/drawing/2014/main" id="{71F98E73-C5C2-DA22-B9CC-91B93B6461A0}"/>
                </a:ext>
              </a:extLst>
            </p:cNvPr>
            <p:cNvSpPr/>
            <p:nvPr/>
          </p:nvSpPr>
          <p:spPr>
            <a:xfrm flipH="1">
              <a:off x="993584" y="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>
              <a:extLst>
                <a:ext uri="{FF2B5EF4-FFF2-40B4-BE49-F238E27FC236}">
                  <a16:creationId xmlns:a16="http://schemas.microsoft.com/office/drawing/2014/main" id="{FB441F4A-9D03-8B9F-CA5B-9383F4D9CD61}"/>
                </a:ext>
              </a:extLst>
            </p:cNvPr>
            <p:cNvSpPr/>
            <p:nvPr/>
          </p:nvSpPr>
          <p:spPr>
            <a:xfrm flipH="1">
              <a:off x="713235" y="227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>
              <a:extLst>
                <a:ext uri="{FF2B5EF4-FFF2-40B4-BE49-F238E27FC236}">
                  <a16:creationId xmlns:a16="http://schemas.microsoft.com/office/drawing/2014/main" id="{78D23C6B-0C89-F3F3-FD98-953DD5775D83}"/>
                </a:ext>
              </a:extLst>
            </p:cNvPr>
            <p:cNvSpPr/>
            <p:nvPr/>
          </p:nvSpPr>
          <p:spPr>
            <a:xfrm flipH="1">
              <a:off x="421473" y="17788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>
              <a:extLst>
                <a:ext uri="{FF2B5EF4-FFF2-40B4-BE49-F238E27FC236}">
                  <a16:creationId xmlns:a16="http://schemas.microsoft.com/office/drawing/2014/main" id="{654B3E52-A995-965C-7888-61FBAA78874D}"/>
                </a:ext>
              </a:extLst>
            </p:cNvPr>
            <p:cNvSpPr/>
            <p:nvPr/>
          </p:nvSpPr>
          <p:spPr>
            <a:xfrm flipH="1">
              <a:off x="1611716" y="147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>
              <a:extLst>
                <a:ext uri="{FF2B5EF4-FFF2-40B4-BE49-F238E27FC236}">
                  <a16:creationId xmlns:a16="http://schemas.microsoft.com/office/drawing/2014/main" id="{C8BE2381-BEE9-56CB-304B-85D297F14FA4}"/>
                </a:ext>
              </a:extLst>
            </p:cNvPr>
            <p:cNvSpPr/>
            <p:nvPr/>
          </p:nvSpPr>
          <p:spPr>
            <a:xfrm flipH="1">
              <a:off x="2597873" y="-62227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>
              <a:extLst>
                <a:ext uri="{FF2B5EF4-FFF2-40B4-BE49-F238E27FC236}">
                  <a16:creationId xmlns:a16="http://schemas.microsoft.com/office/drawing/2014/main" id="{C985CD86-85A9-A314-EF0B-0B91C892564C}"/>
                </a:ext>
              </a:extLst>
            </p:cNvPr>
            <p:cNvSpPr/>
            <p:nvPr/>
          </p:nvSpPr>
          <p:spPr>
            <a:xfrm flipH="1">
              <a:off x="1260177" y="26512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>
              <a:extLst>
                <a:ext uri="{FF2B5EF4-FFF2-40B4-BE49-F238E27FC236}">
                  <a16:creationId xmlns:a16="http://schemas.microsoft.com/office/drawing/2014/main" id="{AB7E6184-12AC-ADC6-B00F-9190847E67DE}"/>
                </a:ext>
              </a:extLst>
            </p:cNvPr>
            <p:cNvSpPr/>
            <p:nvPr/>
          </p:nvSpPr>
          <p:spPr>
            <a:xfrm flipH="1">
              <a:off x="2180770" y="-1382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>
              <a:extLst>
                <a:ext uri="{FF2B5EF4-FFF2-40B4-BE49-F238E27FC236}">
                  <a16:creationId xmlns:a16="http://schemas.microsoft.com/office/drawing/2014/main" id="{1A21A6CE-3A2D-8527-8C3F-6025AB6B15D5}"/>
                </a:ext>
              </a:extLst>
            </p:cNvPr>
            <p:cNvSpPr/>
            <p:nvPr/>
          </p:nvSpPr>
          <p:spPr>
            <a:xfrm rot="10800000">
              <a:off x="1759176" y="40451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>
              <a:extLst>
                <a:ext uri="{FF2B5EF4-FFF2-40B4-BE49-F238E27FC236}">
                  <a16:creationId xmlns:a16="http://schemas.microsoft.com/office/drawing/2014/main" id="{EC0F4911-A64E-4C59-6185-999FE82CCD6B}"/>
                </a:ext>
              </a:extLst>
            </p:cNvPr>
            <p:cNvSpPr/>
            <p:nvPr/>
          </p:nvSpPr>
          <p:spPr>
            <a:xfrm rot="10800000">
              <a:off x="2367643" y="26512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>
              <a:extLst>
                <a:ext uri="{FF2B5EF4-FFF2-40B4-BE49-F238E27FC236}">
                  <a16:creationId xmlns:a16="http://schemas.microsoft.com/office/drawing/2014/main" id="{4B995E3B-D2DF-1F00-EDC8-ED744379921F}"/>
                </a:ext>
              </a:extLst>
            </p:cNvPr>
            <p:cNvSpPr/>
            <p:nvPr/>
          </p:nvSpPr>
          <p:spPr>
            <a:xfrm rot="10800000">
              <a:off x="503546" y="35577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>
              <a:extLst>
                <a:ext uri="{FF2B5EF4-FFF2-40B4-BE49-F238E27FC236}">
                  <a16:creationId xmlns:a16="http://schemas.microsoft.com/office/drawing/2014/main" id="{A1511575-0D71-D3B1-D13D-43BCD2B1E459}"/>
                </a:ext>
              </a:extLst>
            </p:cNvPr>
            <p:cNvSpPr/>
            <p:nvPr/>
          </p:nvSpPr>
          <p:spPr>
            <a:xfrm rot="10800000">
              <a:off x="1759170" y="450077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>
              <a:extLst>
                <a:ext uri="{FF2B5EF4-FFF2-40B4-BE49-F238E27FC236}">
                  <a16:creationId xmlns:a16="http://schemas.microsoft.com/office/drawing/2014/main" id="{27AFC63A-226C-B9EE-7EEE-A7E643B0D9D0}"/>
                </a:ext>
              </a:extLst>
            </p:cNvPr>
            <p:cNvSpPr/>
            <p:nvPr/>
          </p:nvSpPr>
          <p:spPr>
            <a:xfrm flipH="1">
              <a:off x="-125473" y="53949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>
              <a:extLst>
                <a:ext uri="{FF2B5EF4-FFF2-40B4-BE49-F238E27FC236}">
                  <a16:creationId xmlns:a16="http://schemas.microsoft.com/office/drawing/2014/main" id="{BB36E079-012F-E678-7CBC-E0D7BE6A7DCC}"/>
                </a:ext>
              </a:extLst>
            </p:cNvPr>
            <p:cNvSpPr/>
            <p:nvPr/>
          </p:nvSpPr>
          <p:spPr>
            <a:xfrm flipH="1">
              <a:off x="2755502" y="3194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4" name="Google Shape;424;p39">
            <a:extLst>
              <a:ext uri="{FF2B5EF4-FFF2-40B4-BE49-F238E27FC236}">
                <a16:creationId xmlns:a16="http://schemas.microsoft.com/office/drawing/2014/main" id="{4C9C6C72-2501-DBF4-B519-6508B58B4217}"/>
              </a:ext>
            </a:extLst>
          </p:cNvPr>
          <p:cNvCxnSpPr/>
          <p:nvPr/>
        </p:nvCxnSpPr>
        <p:spPr>
          <a:xfrm>
            <a:off x="3967400" y="1655488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3214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78657FEB-55BB-7C52-AA25-E85DF42B5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>
            <a:extLst>
              <a:ext uri="{FF2B5EF4-FFF2-40B4-BE49-F238E27FC236}">
                <a16:creationId xmlns:a16="http://schemas.microsoft.com/office/drawing/2014/main" id="{BD6C5697-7932-EE9A-271F-2C22D1125D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Project Overview</a:t>
            </a:r>
          </a:p>
        </p:txBody>
      </p:sp>
      <p:sp>
        <p:nvSpPr>
          <p:cNvPr id="456" name="Google Shape;456;p41">
            <a:extLst>
              <a:ext uri="{FF2B5EF4-FFF2-40B4-BE49-F238E27FC236}">
                <a16:creationId xmlns:a16="http://schemas.microsoft.com/office/drawing/2014/main" id="{E98184AA-8489-354A-5EE6-7A34BFAA2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0059" y="1568271"/>
            <a:ext cx="7463882" cy="2884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Objective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Identify control stores for trial stores based on sales performance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Dataset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Cleaned dataset with 264,834 records and 12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Trial Stores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77, 86, 88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Trial Period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February 2019 – April 2019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Data Range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July 2018 – June 2019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497752-E573-9E79-8FF7-59D230A4D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67D758-F079-C856-C349-1BCD9E284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20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DB48769F-14D5-ADB0-D23C-A1CB1577F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>
            <a:extLst>
              <a:ext uri="{FF2B5EF4-FFF2-40B4-BE49-F238E27FC236}">
                <a16:creationId xmlns:a16="http://schemas.microsoft.com/office/drawing/2014/main" id="{443FB580-902C-364D-6FE2-D14C64F95D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074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Control Store Selection Methodology</a:t>
            </a:r>
          </a:p>
        </p:txBody>
      </p:sp>
      <p:sp>
        <p:nvSpPr>
          <p:cNvPr id="456" name="Google Shape;456;p41">
            <a:extLst>
              <a:ext uri="{FF2B5EF4-FFF2-40B4-BE49-F238E27FC236}">
                <a16:creationId xmlns:a16="http://schemas.microsoft.com/office/drawing/2014/main" id="{1F5075B0-B632-4C02-D7FF-307F31FB9F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0059" y="1580154"/>
            <a:ext cx="7463882" cy="3255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sz="1600" b="1" dirty="0"/>
              <a:t>Performance Similarity Measures</a:t>
            </a:r>
            <a:r>
              <a:rPr lang="en-US" sz="1600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Sales Revenue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Total Number of Customers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Average Transactions per Customer</a:t>
            </a:r>
          </a:p>
          <a:p>
            <a:pPr marL="457200" lvl="1" indent="0" algn="l"/>
            <a:endParaRPr lang="en-US" sz="1600" dirty="0"/>
          </a:p>
          <a:p>
            <a:pPr marL="139700" indent="0"/>
            <a:r>
              <a:rPr lang="en-US" sz="1600" b="1" dirty="0"/>
              <a:t>Methods Used</a:t>
            </a:r>
            <a:r>
              <a:rPr lang="en-US" sz="1600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Magnitude Distance Formula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Pearson Correlation</a:t>
            </a:r>
          </a:p>
          <a:p>
            <a:pPr marL="457200" lvl="1" indent="0" algn="l"/>
            <a:endParaRPr lang="en-US" sz="1600" dirty="0"/>
          </a:p>
          <a:p>
            <a:pPr marL="139700" indent="0"/>
            <a:r>
              <a:rPr lang="en-US" sz="1600" b="1" dirty="0"/>
              <a:t>Pre-trial &amp; Trial Period Division</a:t>
            </a:r>
            <a:r>
              <a:rPr lang="en-US" sz="1600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Pre-trial: July 2018 – January 2019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Trial: February 2019 – April 2019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1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>
          <a:extLst>
            <a:ext uri="{FF2B5EF4-FFF2-40B4-BE49-F238E27FC236}">
              <a16:creationId xmlns:a16="http://schemas.microsoft.com/office/drawing/2014/main" id="{BAE35F04-36E2-5728-9AB4-994A78C15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>
            <a:extLst>
              <a:ext uri="{FF2B5EF4-FFF2-40B4-BE49-F238E27FC236}">
                <a16:creationId xmlns:a16="http://schemas.microsoft.com/office/drawing/2014/main" id="{6E88EC1E-6C62-6D50-C364-BB59529775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06082"/>
            <a:ext cx="68572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Control Store Selection Process</a:t>
            </a:r>
          </a:p>
        </p:txBody>
      </p:sp>
      <p:grpSp>
        <p:nvGrpSpPr>
          <p:cNvPr id="464" name="Google Shape;464;p42">
            <a:extLst>
              <a:ext uri="{FF2B5EF4-FFF2-40B4-BE49-F238E27FC236}">
                <a16:creationId xmlns:a16="http://schemas.microsoft.com/office/drawing/2014/main" id="{61243E33-30C2-21B9-8843-D068E60C18C8}"/>
              </a:ext>
            </a:extLst>
          </p:cNvPr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>
              <a:extLst>
                <a:ext uri="{FF2B5EF4-FFF2-40B4-BE49-F238E27FC236}">
                  <a16:creationId xmlns:a16="http://schemas.microsoft.com/office/drawing/2014/main" id="{B6979145-2719-7143-A207-2256C2E93BD6}"/>
                </a:ext>
              </a:extLst>
            </p:cNvPr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>
              <a:extLst>
                <a:ext uri="{FF2B5EF4-FFF2-40B4-BE49-F238E27FC236}">
                  <a16:creationId xmlns:a16="http://schemas.microsoft.com/office/drawing/2014/main" id="{F6358AF0-F6A2-0AEF-7ADF-95440483E261}"/>
                </a:ext>
              </a:extLst>
            </p:cNvPr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>
              <a:extLst>
                <a:ext uri="{FF2B5EF4-FFF2-40B4-BE49-F238E27FC236}">
                  <a16:creationId xmlns:a16="http://schemas.microsoft.com/office/drawing/2014/main" id="{0760E615-7026-B998-2804-8C34E4F59F01}"/>
                </a:ext>
              </a:extLst>
            </p:cNvPr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>
              <a:extLst>
                <a:ext uri="{FF2B5EF4-FFF2-40B4-BE49-F238E27FC236}">
                  <a16:creationId xmlns:a16="http://schemas.microsoft.com/office/drawing/2014/main" id="{416BE5AD-A805-2AE8-6AC0-352F2394D753}"/>
                </a:ext>
              </a:extLst>
            </p:cNvPr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>
              <a:extLst>
                <a:ext uri="{FF2B5EF4-FFF2-40B4-BE49-F238E27FC236}">
                  <a16:creationId xmlns:a16="http://schemas.microsoft.com/office/drawing/2014/main" id="{5D73D74E-D1E0-1351-EB51-A7B29AEF5D52}"/>
                </a:ext>
              </a:extLst>
            </p:cNvPr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>
              <a:extLst>
                <a:ext uri="{FF2B5EF4-FFF2-40B4-BE49-F238E27FC236}">
                  <a16:creationId xmlns:a16="http://schemas.microsoft.com/office/drawing/2014/main" id="{71959A58-5E61-C5A1-C209-B0C7E7D7713E}"/>
                </a:ext>
              </a:extLst>
            </p:cNvPr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>
              <a:extLst>
                <a:ext uri="{FF2B5EF4-FFF2-40B4-BE49-F238E27FC236}">
                  <a16:creationId xmlns:a16="http://schemas.microsoft.com/office/drawing/2014/main" id="{5A09EBE4-11BA-69DA-E79C-EA7184EB0B4B}"/>
                </a:ext>
              </a:extLst>
            </p:cNvPr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>
              <a:extLst>
                <a:ext uri="{FF2B5EF4-FFF2-40B4-BE49-F238E27FC236}">
                  <a16:creationId xmlns:a16="http://schemas.microsoft.com/office/drawing/2014/main" id="{16A3C969-DDEA-3F7F-C092-CEEA4698617E}"/>
                </a:ext>
              </a:extLst>
            </p:cNvPr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>
              <a:extLst>
                <a:ext uri="{FF2B5EF4-FFF2-40B4-BE49-F238E27FC236}">
                  <a16:creationId xmlns:a16="http://schemas.microsoft.com/office/drawing/2014/main" id="{D13FB1D9-538C-154A-4C5E-E2637EDCA520}"/>
                </a:ext>
              </a:extLst>
            </p:cNvPr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>
              <a:extLst>
                <a:ext uri="{FF2B5EF4-FFF2-40B4-BE49-F238E27FC236}">
                  <a16:creationId xmlns:a16="http://schemas.microsoft.com/office/drawing/2014/main" id="{A2BBFB84-8C0D-C877-4638-5F69D03539BB}"/>
                </a:ext>
              </a:extLst>
            </p:cNvPr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>
              <a:extLst>
                <a:ext uri="{FF2B5EF4-FFF2-40B4-BE49-F238E27FC236}">
                  <a16:creationId xmlns:a16="http://schemas.microsoft.com/office/drawing/2014/main" id="{E43484E3-7E13-70DD-111C-B0F67A0B61E7}"/>
                </a:ext>
              </a:extLst>
            </p:cNvPr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>
              <a:extLst>
                <a:ext uri="{FF2B5EF4-FFF2-40B4-BE49-F238E27FC236}">
                  <a16:creationId xmlns:a16="http://schemas.microsoft.com/office/drawing/2014/main" id="{DCC048E8-0196-9564-FD49-6AC49E99CFA5}"/>
                </a:ext>
              </a:extLst>
            </p:cNvPr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>
              <a:extLst>
                <a:ext uri="{FF2B5EF4-FFF2-40B4-BE49-F238E27FC236}">
                  <a16:creationId xmlns:a16="http://schemas.microsoft.com/office/drawing/2014/main" id="{96C9DFA0-2733-C0CC-5091-024A2D004F6F}"/>
                </a:ext>
              </a:extLst>
            </p:cNvPr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>
              <a:extLst>
                <a:ext uri="{FF2B5EF4-FFF2-40B4-BE49-F238E27FC236}">
                  <a16:creationId xmlns:a16="http://schemas.microsoft.com/office/drawing/2014/main" id="{4FA96273-DCFE-148F-F5F9-440450DC3F2C}"/>
                </a:ext>
              </a:extLst>
            </p:cNvPr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>
              <a:extLst>
                <a:ext uri="{FF2B5EF4-FFF2-40B4-BE49-F238E27FC236}">
                  <a16:creationId xmlns:a16="http://schemas.microsoft.com/office/drawing/2014/main" id="{AA339C9C-FF47-3023-9979-0C98FAC84224}"/>
                </a:ext>
              </a:extLst>
            </p:cNvPr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>
              <a:extLst>
                <a:ext uri="{FF2B5EF4-FFF2-40B4-BE49-F238E27FC236}">
                  <a16:creationId xmlns:a16="http://schemas.microsoft.com/office/drawing/2014/main" id="{B2475446-C792-3C39-B909-F4C105979EFF}"/>
                </a:ext>
              </a:extLst>
            </p:cNvPr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>
              <a:extLst>
                <a:ext uri="{FF2B5EF4-FFF2-40B4-BE49-F238E27FC236}">
                  <a16:creationId xmlns:a16="http://schemas.microsoft.com/office/drawing/2014/main" id="{BFCF8C26-0D39-E8CD-11EE-E1122596264F}"/>
                </a:ext>
              </a:extLst>
            </p:cNvPr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>
              <a:extLst>
                <a:ext uri="{FF2B5EF4-FFF2-40B4-BE49-F238E27FC236}">
                  <a16:creationId xmlns:a16="http://schemas.microsoft.com/office/drawing/2014/main" id="{4705AB03-BA9B-861F-56C1-85F6D3FD1098}"/>
                </a:ext>
              </a:extLst>
            </p:cNvPr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7AAA679B-2A10-530C-5FAF-2973B06C40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1376" y="926961"/>
            <a:ext cx="5882864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Data Preprocessing:</a:t>
            </a: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Converted DATE column to datetime format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Filtered dataset for the required date range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Removed 'French Fried Potato Chips' records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Aggregated Store Metrics:</a:t>
            </a: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Computed total sales, unique customers, and avg. transactions/customer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Similarity Calculation:</a:t>
            </a: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Calculated Euclidean Distance and Pearson Correlation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Selected Control Stores:</a:t>
            </a: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Identified best-matching stores for each trial store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16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>
          <a:extLst>
            <a:ext uri="{FF2B5EF4-FFF2-40B4-BE49-F238E27FC236}">
              <a16:creationId xmlns:a16="http://schemas.microsoft.com/office/drawing/2014/main" id="{81727FFE-9E32-EB07-66B8-27F21EA5C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>
            <a:extLst>
              <a:ext uri="{FF2B5EF4-FFF2-40B4-BE49-F238E27FC236}">
                <a16:creationId xmlns:a16="http://schemas.microsoft.com/office/drawing/2014/main" id="{FF4C22B4-CD44-0188-6733-086A0D411C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Visualisation 1: </a:t>
            </a:r>
            <a:r>
              <a:rPr lang="en-US" sz="2400" b="1" dirty="0"/>
              <a:t>Total Sales Comparison</a:t>
            </a:r>
            <a:br>
              <a:rPr lang="en-US" sz="1200" b="1" dirty="0"/>
            </a:br>
            <a:br>
              <a:rPr lang="en-US" b="1" dirty="0"/>
            </a:br>
            <a:r>
              <a:rPr lang="en" dirty="0"/>
              <a:t>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11632-9B58-4141-3087-EF64534A88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743415"/>
            <a:ext cx="5289438" cy="356095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12B304F-4D5A-7B63-C075-3B9E5C58592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89438" y="802035"/>
            <a:ext cx="373538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Trial's impact on sales varied across stores. Some trial stores saw increased sales, while others didn't.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Trial 88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Control 237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consistently had the highest sales.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Trial 77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Control 233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consistently had the lowest sales.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Sales fluctuated throughout the year, suggesting seasonality or other factors.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The trial period seemed to have a more noticeable impact on customer count than on sales.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Store 86 saw the most significant increase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in customers during the trial but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also had a declining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trend before and after. </a:t>
            </a:r>
          </a:p>
        </p:txBody>
      </p:sp>
    </p:spTree>
    <p:extLst>
      <p:ext uri="{BB962C8B-B14F-4D97-AF65-F5344CB8AC3E}">
        <p14:creationId xmlns:p14="http://schemas.microsoft.com/office/powerpoint/2010/main" val="267040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>
          <a:extLst>
            <a:ext uri="{FF2B5EF4-FFF2-40B4-BE49-F238E27FC236}">
              <a16:creationId xmlns:a16="http://schemas.microsoft.com/office/drawing/2014/main" id="{6CF4A2BF-3CD6-6AFE-5E35-644BED010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>
            <a:extLst>
              <a:ext uri="{FF2B5EF4-FFF2-40B4-BE49-F238E27FC236}">
                <a16:creationId xmlns:a16="http://schemas.microsoft.com/office/drawing/2014/main" id="{C57D8722-6B89-2C51-837C-4B51121B5D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Visualization 2:  Total Customers Comparison</a:t>
            </a:r>
            <a:br>
              <a:rPr lang="en-US" sz="1200" b="1" dirty="0"/>
            </a:br>
            <a:br>
              <a:rPr lang="en-US" b="1" dirty="0"/>
            </a:br>
            <a:r>
              <a:rPr lang="en" dirty="0"/>
              <a:t>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3D1BB-9416-2311-03BC-E48D11C41D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010780"/>
            <a:ext cx="4936273" cy="3025961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BD0D3CA6-AD9A-3D86-8DE5-FD871F0D0D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936273" y="1106759"/>
            <a:ext cx="411108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Trial stores (77, 86, 88) generally saw an increase in customer count during the trial period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(Feb-Apr 2019), while control stores remained relatively flat.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Trial store 86 showed the most significant increase during the trial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, but also had a declining trend before and after.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Control store 233 had the highest overall customer count.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Performance of trial stores varied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, suggesting the trial had different impacts depending on the store. </a:t>
            </a:r>
          </a:p>
        </p:txBody>
      </p:sp>
    </p:spTree>
    <p:extLst>
      <p:ext uri="{BB962C8B-B14F-4D97-AF65-F5344CB8AC3E}">
        <p14:creationId xmlns:p14="http://schemas.microsoft.com/office/powerpoint/2010/main" val="429084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>
          <a:extLst>
            <a:ext uri="{FF2B5EF4-FFF2-40B4-BE49-F238E27FC236}">
              <a16:creationId xmlns:a16="http://schemas.microsoft.com/office/drawing/2014/main" id="{BE0CD26C-56F3-267A-E19F-A6CDA1B02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>
            <a:extLst>
              <a:ext uri="{FF2B5EF4-FFF2-40B4-BE49-F238E27FC236}">
                <a16:creationId xmlns:a16="http://schemas.microsoft.com/office/drawing/2014/main" id="{BD139839-73CF-AC24-4CB8-4E07224461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Visualization 3:  Avg Transactions Per Customer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4CCCA-00BF-CE62-7632-83F97E23CA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794989"/>
            <a:ext cx="5163504" cy="3375567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2A455935-438E-79D0-6771-3D23C5D6D4D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111246" y="955923"/>
            <a:ext cx="3910647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Control 237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consistently had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highest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average transactions per customer.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Trial 77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consistently had the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lowest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average transactions per customer.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Trial 86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showed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a slight increase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in average transactions during the trial period, but the effect is not dramatic.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The trial period (shaded gray) had a limited and varied impact on average transactions across different stores.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There are fluctuations in average transactions across all stores throughout the year, suggesting potential seasonality or external factors.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The average transactions per customer for most stores remained relatively stable throughout the year, with no significant upward or downward trends. </a:t>
            </a:r>
          </a:p>
        </p:txBody>
      </p:sp>
    </p:spTree>
    <p:extLst>
      <p:ext uri="{BB962C8B-B14F-4D97-AF65-F5344CB8AC3E}">
        <p14:creationId xmlns:p14="http://schemas.microsoft.com/office/powerpoint/2010/main" val="3433438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7"/>
          <p:cNvSpPr txBox="1">
            <a:spLocks noGrp="1"/>
          </p:cNvSpPr>
          <p:nvPr>
            <p:ph type="title"/>
          </p:nvPr>
        </p:nvSpPr>
        <p:spPr>
          <a:xfrm>
            <a:off x="3918775" y="414935"/>
            <a:ext cx="2286945" cy="5861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b="1" dirty="0"/>
              <a:t>Conclusion</a:t>
            </a:r>
          </a:p>
        </p:txBody>
      </p:sp>
      <p:grpSp>
        <p:nvGrpSpPr>
          <p:cNvPr id="620" name="Google Shape;620;p47"/>
          <p:cNvGrpSpPr/>
          <p:nvPr/>
        </p:nvGrpSpPr>
        <p:grpSpPr>
          <a:xfrm>
            <a:off x="-311973" y="-106034"/>
            <a:ext cx="3997531" cy="5454467"/>
            <a:chOff x="-311973" y="-106034"/>
            <a:chExt cx="3997531" cy="5454467"/>
          </a:xfrm>
        </p:grpSpPr>
        <p:sp>
          <p:nvSpPr>
            <p:cNvPr id="621" name="Google Shape;621;p47"/>
            <p:cNvSpPr/>
            <p:nvPr/>
          </p:nvSpPr>
          <p:spPr>
            <a:xfrm>
              <a:off x="2084909" y="6430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7"/>
            <p:cNvSpPr/>
            <p:nvPr/>
          </p:nvSpPr>
          <p:spPr>
            <a:xfrm>
              <a:off x="1401408" y="27017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7"/>
            <p:cNvSpPr/>
            <p:nvPr/>
          </p:nvSpPr>
          <p:spPr>
            <a:xfrm>
              <a:off x="1061727" y="4905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7"/>
            <p:cNvSpPr/>
            <p:nvPr/>
          </p:nvSpPr>
          <p:spPr>
            <a:xfrm>
              <a:off x="644984" y="-10603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7"/>
            <p:cNvSpPr/>
            <p:nvPr/>
          </p:nvSpPr>
          <p:spPr>
            <a:xfrm>
              <a:off x="822495" y="159614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7"/>
            <p:cNvSpPr/>
            <p:nvPr/>
          </p:nvSpPr>
          <p:spPr>
            <a:xfrm>
              <a:off x="1401408" y="199529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7"/>
            <p:cNvSpPr/>
            <p:nvPr/>
          </p:nvSpPr>
          <p:spPr>
            <a:xfrm>
              <a:off x="2008129" y="17131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7"/>
            <p:cNvSpPr/>
            <p:nvPr/>
          </p:nvSpPr>
          <p:spPr>
            <a:xfrm rot="10800000" flipH="1">
              <a:off x="-72150" y="24780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 rot="10800000" flipH="1">
              <a:off x="876630" y="37414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 rot="10800000" flipH="1">
              <a:off x="324034" y="41605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2455608" y="27831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2846848" y="32663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 rot="10800000" flipH="1">
              <a:off x="1900437" y="38532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 rot="10800000" flipH="1">
              <a:off x="2417668" y="43803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47208" y="29254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2523872" y="2239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-311973" y="13865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96929" y="8031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39" name="Google Shape;639;p47"/>
          <p:cNvCxnSpPr/>
          <p:nvPr/>
        </p:nvCxnSpPr>
        <p:spPr>
          <a:xfrm>
            <a:off x="3918775" y="372925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54B8E4-C934-687A-467D-BAFD22B751BC}"/>
              </a:ext>
            </a:extLst>
          </p:cNvPr>
          <p:cNvSpPr txBox="1"/>
          <p:nvPr/>
        </p:nvSpPr>
        <p:spPr>
          <a:xfrm>
            <a:off x="3920262" y="974613"/>
            <a:ext cx="478763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/>
                </a:solidFill>
                <a:latin typeface="DM Sans" pitchFamily="2" charset="0"/>
              </a:rPr>
              <a:t>Key Findings from Task 1</a:t>
            </a:r>
            <a:endParaRPr lang="en-US" u="sng" dirty="0">
              <a:solidFill>
                <a:schemeClr val="tx1"/>
              </a:solidFill>
              <a:latin typeface="DM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Identified top chip brands, customer segments, and spending behaviors.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Older Singles/Couples and Retirees dominate chip purchases.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Mainstream and budget customer segments form the majority of the market.</a:t>
            </a:r>
          </a:p>
          <a:p>
            <a:r>
              <a:rPr lang="en-US" b="1" u="sng" dirty="0">
                <a:solidFill>
                  <a:schemeClr val="tx1"/>
                </a:solidFill>
                <a:latin typeface="DM Sans" pitchFamily="2" charset="0"/>
              </a:rPr>
              <a:t>Key Findings from Task 2</a:t>
            </a:r>
            <a:endParaRPr lang="en-US" u="sng" dirty="0">
              <a:solidFill>
                <a:schemeClr val="tx1"/>
              </a:solidFill>
              <a:latin typeface="DM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Successfully identified control stores using similarity measures.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Sales, customer count, and transaction patterns closely match trial stores.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Control stores provide a reliable benchmark for trial store performance evaluation.</a:t>
            </a:r>
          </a:p>
          <a:p>
            <a:r>
              <a:rPr lang="en-US" b="1" u="sng" dirty="0">
                <a:solidFill>
                  <a:schemeClr val="tx1"/>
                </a:solidFill>
                <a:latin typeface="DM Sans" pitchFamily="2" charset="0"/>
              </a:rPr>
              <a:t>Next Steps</a:t>
            </a:r>
            <a:endParaRPr lang="en-US" u="sng" dirty="0">
              <a:solidFill>
                <a:schemeClr val="tx1"/>
              </a:solidFill>
              <a:latin typeface="DM San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Further analysis on trial store performance post-trial period.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DM Sans" pitchFamily="2" charset="0"/>
              </a:rPr>
              <a:t>Evaluate marketing intervention effectiveness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>
            <a:spLocks noGrp="1"/>
          </p:cNvSpPr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utfit" panose="020B0604020202020204" charset="0"/>
              </a:rPr>
              <a:t>Task 1</a:t>
            </a:r>
          </a:p>
        </p:txBody>
      </p:sp>
      <p:sp>
        <p:nvSpPr>
          <p:cNvPr id="405" name="Google Shape;405;p39"/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Analysis of Customer Purchase Behavior</a:t>
            </a:r>
            <a:endParaRPr dirty="0"/>
          </a:p>
        </p:txBody>
      </p:sp>
      <p:grpSp>
        <p:nvGrpSpPr>
          <p:cNvPr id="406" name="Google Shape;406;p39"/>
          <p:cNvGrpSpPr/>
          <p:nvPr/>
        </p:nvGrpSpPr>
        <p:grpSpPr>
          <a:xfrm>
            <a:off x="-541907" y="-622274"/>
            <a:ext cx="4136119" cy="6091167"/>
            <a:chOff x="-541907" y="-622274"/>
            <a:chExt cx="4136119" cy="6091167"/>
          </a:xfrm>
        </p:grpSpPr>
        <p:sp>
          <p:nvSpPr>
            <p:cNvPr id="407" name="Google Shape;407;p39"/>
            <p:cNvSpPr/>
            <p:nvPr/>
          </p:nvSpPr>
          <p:spPr>
            <a:xfrm rot="10800000">
              <a:off x="84193" y="4041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 rot="10800000">
              <a:off x="993581" y="4569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 rot="10800000">
              <a:off x="2040588" y="96213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 rot="10800000">
              <a:off x="-541907" y="9621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 flipH="1">
              <a:off x="993584" y="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 flipH="1">
              <a:off x="713235" y="227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 flipH="1">
              <a:off x="421473" y="17788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 flipH="1">
              <a:off x="1611716" y="147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 flipH="1">
              <a:off x="2597873" y="-62227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 flipH="1">
              <a:off x="1260177" y="26512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 flipH="1">
              <a:off x="2180770" y="-1382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 rot="10800000">
              <a:off x="1759176" y="40451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 rot="10800000">
              <a:off x="2367643" y="26512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 rot="10800000">
              <a:off x="503546" y="35577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 rot="10800000">
              <a:off x="1759170" y="450077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 flipH="1">
              <a:off x="-125473" y="53949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 flipH="1">
              <a:off x="2755502" y="3194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4" name="Google Shape;424;p39"/>
          <p:cNvCxnSpPr/>
          <p:nvPr/>
        </p:nvCxnSpPr>
        <p:spPr>
          <a:xfrm>
            <a:off x="3967400" y="1655488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8"/>
          <p:cNvSpPr txBox="1">
            <a:spLocks noGrp="1"/>
          </p:cNvSpPr>
          <p:nvPr>
            <p:ph type="title"/>
          </p:nvPr>
        </p:nvSpPr>
        <p:spPr>
          <a:xfrm>
            <a:off x="3203987" y="634983"/>
            <a:ext cx="2736025" cy="731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b="1" dirty="0"/>
              <a:t>Thank You!</a:t>
            </a:r>
            <a:br>
              <a:rPr lang="en-US" b="1" dirty="0"/>
            </a:b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EB8B4E6-1C47-0652-9393-5EC5C534C72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47382" y="1569499"/>
            <a:ext cx="764923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Have any questions? Feel free to reach out: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📧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Email: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  <a:hlinkClick r:id="rId3"/>
              </a:rPr>
              <a:t>avik305sarkhel@gmail.com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🔗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  <a:hlinkClick r:id="rId4"/>
              </a:rPr>
              <a:t>Job Simulation Link [Click Here]</a:t>
            </a:r>
            <a:endParaRPr lang="en-US" altLang="en-US" sz="2400" dirty="0">
              <a:solidFill>
                <a:schemeClr val="tx1"/>
              </a:solidFill>
              <a:latin typeface="DM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DM Sans"/>
              <a:buNone/>
              <a:tabLst/>
              <a:defRPr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📂 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  <a:hlinkClick r:id="rId5"/>
              </a:rPr>
              <a:t>GitHub Repository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84655"/>
                </a:solidFill>
                <a:effectLst/>
                <a:uLnTx/>
                <a:uFillTx/>
                <a:latin typeface="DM Sans" pitchFamily="2" charset="0"/>
                <a:sym typeface="DM Sans"/>
                <a:hlinkClick r:id="rId5"/>
              </a:rPr>
              <a:t>[Click Here]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84655"/>
              </a:solidFill>
              <a:effectLst/>
              <a:uLnTx/>
              <a:uFillTx/>
              <a:latin typeface="DM Sans" pitchFamily="2" charset="0"/>
              <a:sym typeface="DM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8DAF2888-1778-AA47-D32D-50099FDF1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>
            <a:extLst>
              <a:ext uri="{FF2B5EF4-FFF2-40B4-BE49-F238E27FC236}">
                <a16:creationId xmlns:a16="http://schemas.microsoft.com/office/drawing/2014/main" id="{DCC9D506-472C-D640-610F-3820477C16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Project Overview</a:t>
            </a:r>
          </a:p>
        </p:txBody>
      </p:sp>
      <p:sp>
        <p:nvSpPr>
          <p:cNvPr id="456" name="Google Shape;456;p41">
            <a:extLst>
              <a:ext uri="{FF2B5EF4-FFF2-40B4-BE49-F238E27FC236}">
                <a16:creationId xmlns:a16="http://schemas.microsoft.com/office/drawing/2014/main" id="{4ECBF15B-5712-B600-D92A-C7A82F2566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0059" y="1568271"/>
            <a:ext cx="7463882" cy="1464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Project Source:</a:t>
            </a:r>
            <a:r>
              <a:rPr lang="en-US" sz="2000" u="sng" dirty="0"/>
              <a:t> </a:t>
            </a:r>
            <a:r>
              <a:rPr lang="en-US" sz="1600" dirty="0"/>
              <a:t>QUANTIUM Job Simulation (Forage Website)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Objective:</a:t>
            </a:r>
            <a:r>
              <a:rPr lang="en-US" sz="2000" u="sng" dirty="0"/>
              <a:t> </a:t>
            </a:r>
            <a:r>
              <a:rPr lang="en-US" sz="1600" dirty="0"/>
              <a:t>Analyze customer purchase behavior in the chips industry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EDA Performed Using:</a:t>
            </a:r>
            <a:r>
              <a:rPr lang="en-US" sz="2000" u="sng" dirty="0"/>
              <a:t> </a:t>
            </a:r>
            <a:r>
              <a:rPr lang="en-US" sz="1600" dirty="0"/>
              <a:t>Google </a:t>
            </a:r>
            <a:r>
              <a:rPr lang="en-US" sz="1600" dirty="0" err="1"/>
              <a:t>Colab</a:t>
            </a:r>
            <a:r>
              <a:rPr lang="en-US" sz="1600" dirty="0"/>
              <a:t> (Python, Pandas, NumPy, Matplotlib, Seaborn)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28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3074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1"/>
          </p:nvPr>
        </p:nvSpPr>
        <p:spPr>
          <a:xfrm>
            <a:off x="840059" y="1137687"/>
            <a:ext cx="7463882" cy="3255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Goal: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Analyze customer purchase behavior using transaction and customer datasets.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Identify trends in spending habits, customer segmentation, and product preferences.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Data Sources: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purchase_behaviour.csv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– Contains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72,637 records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, mapping customers to their purchasing category (Mainstream, Budget, Premium).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transaction_data.csv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– Contains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264,836 records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, detailing individual transactions, including product details and purchase amounts.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E8125E70-B61E-980E-4335-1C95E34D6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>
            <a:extLst>
              <a:ext uri="{FF2B5EF4-FFF2-40B4-BE49-F238E27FC236}">
                <a16:creationId xmlns:a16="http://schemas.microsoft.com/office/drawing/2014/main" id="{BC3CFEDE-E919-71A5-A138-E3B241FF2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Datasets Used</a:t>
            </a:r>
            <a:br>
              <a:rPr lang="en-US" b="1" dirty="0"/>
            </a:br>
            <a:endParaRPr dirty="0"/>
          </a:p>
        </p:txBody>
      </p:sp>
      <p:sp>
        <p:nvSpPr>
          <p:cNvPr id="456" name="Google Shape;456;p41">
            <a:extLst>
              <a:ext uri="{FF2B5EF4-FFF2-40B4-BE49-F238E27FC236}">
                <a16:creationId xmlns:a16="http://schemas.microsoft.com/office/drawing/2014/main" id="{0D99B816-2E5C-7877-21EB-ED0A08BDB74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0059" y="1293804"/>
            <a:ext cx="7463882" cy="2555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sz="1600" b="1" u="sng" dirty="0"/>
              <a:t>Dataset 1: Purchase Behavior</a:t>
            </a:r>
            <a:endParaRPr lang="en-US" sz="1600" u="sng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Records:</a:t>
            </a:r>
            <a:r>
              <a:rPr lang="en-US" sz="1600" dirty="0"/>
              <a:t> 72,637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Columns:</a:t>
            </a:r>
            <a:r>
              <a:rPr lang="en-US" sz="1600" dirty="0"/>
              <a:t> Loyalty Card No, Life-stage, Premium Customer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Format:</a:t>
            </a:r>
            <a:r>
              <a:rPr lang="en-US" sz="1600" dirty="0"/>
              <a:t> CSV</a:t>
            </a:r>
          </a:p>
          <a:p>
            <a:pPr marL="457200" lvl="1" indent="0" algn="l"/>
            <a:endParaRPr lang="en-US" sz="1600" dirty="0"/>
          </a:p>
          <a:p>
            <a:pPr marL="139700" indent="0"/>
            <a:r>
              <a:rPr lang="en-US" sz="1600" b="1" u="sng" dirty="0"/>
              <a:t>Dataset 2: Transaction Data</a:t>
            </a:r>
            <a:endParaRPr lang="en-US" sz="1600" u="sng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Records:</a:t>
            </a:r>
            <a:r>
              <a:rPr lang="en-US" sz="1600" dirty="0"/>
              <a:t> 264,836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Columns:</a:t>
            </a:r>
            <a:r>
              <a:rPr lang="en-US" sz="1600" dirty="0"/>
              <a:t> Date, Store No, Loyalty Card Number, Transaction ID, Product No, Product Name, Product Quantity, Total Sales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Format:</a:t>
            </a:r>
            <a:r>
              <a:rPr lang="en-US" sz="1600" dirty="0"/>
              <a:t> Worksheet (converted to CSV for processing)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1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1143360" y="463466"/>
            <a:ext cx="68572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Data Processing</a:t>
            </a:r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185503" y="1749441"/>
            <a:ext cx="5291910" cy="2584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Imported Libraries:</a:t>
            </a:r>
            <a:r>
              <a:rPr lang="en-US" sz="1600" dirty="0"/>
              <a:t> </a:t>
            </a:r>
            <a:r>
              <a:rPr lang="en-US" dirty="0"/>
              <a:t>Pandas, NumPy, Matplotlib, Seaborn</a:t>
            </a:r>
          </a:p>
          <a:p>
            <a:r>
              <a:rPr lang="en-US" sz="1600" b="1" dirty="0"/>
              <a:t>Uploaded Datasets to Google Drive &amp; Mounted in </a:t>
            </a:r>
            <a:r>
              <a:rPr lang="en-US" sz="1600" b="1" dirty="0" err="1"/>
              <a:t>Colab</a:t>
            </a:r>
            <a:endParaRPr lang="en-US" sz="1600" dirty="0"/>
          </a:p>
          <a:p>
            <a:r>
              <a:rPr lang="en-US" sz="1600" b="1" dirty="0"/>
              <a:t>Merged Datasets on 'Loyalty Card No’</a:t>
            </a:r>
            <a:endParaRPr lang="en-US" sz="1600" dirty="0"/>
          </a:p>
          <a:p>
            <a:r>
              <a:rPr lang="en-US" sz="1600" b="1" dirty="0"/>
              <a:t>Final Merged Dataset:</a:t>
            </a:r>
            <a:r>
              <a:rPr lang="en-US" sz="1600" dirty="0"/>
              <a:t> </a:t>
            </a:r>
            <a:r>
              <a:rPr lang="en-US" dirty="0"/>
              <a:t>264,836 records, 10 columns</a:t>
            </a:r>
          </a:p>
          <a:p>
            <a:r>
              <a:rPr lang="en-US" sz="1600" b="1" dirty="0"/>
              <a:t>Unique Loyalty Card Numbers:</a:t>
            </a:r>
            <a:r>
              <a:rPr lang="en-US" sz="1600" dirty="0"/>
              <a:t> </a:t>
            </a:r>
            <a:r>
              <a:rPr lang="en-US" dirty="0"/>
              <a:t>72,637</a:t>
            </a:r>
          </a:p>
          <a:p>
            <a:r>
              <a:rPr lang="en-US" sz="1600" b="1" dirty="0"/>
              <a:t>Checked for Null Values:</a:t>
            </a:r>
            <a:r>
              <a:rPr lang="en-US" sz="1600" dirty="0"/>
              <a:t> </a:t>
            </a:r>
            <a:r>
              <a:rPr lang="en-US" dirty="0"/>
              <a:t>None Found</a:t>
            </a:r>
          </a:p>
        </p:txBody>
      </p:sp>
      <p:grpSp>
        <p:nvGrpSpPr>
          <p:cNvPr id="464" name="Google Shape;464;p42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>
          <a:extLst>
            <a:ext uri="{FF2B5EF4-FFF2-40B4-BE49-F238E27FC236}">
              <a16:creationId xmlns:a16="http://schemas.microsoft.com/office/drawing/2014/main" id="{948F055C-669C-45B1-2102-47197E9F5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>
            <a:extLst>
              <a:ext uri="{FF2B5EF4-FFF2-40B4-BE49-F238E27FC236}">
                <a16:creationId xmlns:a16="http://schemas.microsoft.com/office/drawing/2014/main" id="{9BA6D1BE-F10A-2FC1-8E1E-63BE277935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360" y="30588"/>
            <a:ext cx="319074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Data Cleaning</a:t>
            </a:r>
          </a:p>
        </p:txBody>
      </p:sp>
      <p:sp>
        <p:nvSpPr>
          <p:cNvPr id="463" name="Google Shape;463;p42">
            <a:extLst>
              <a:ext uri="{FF2B5EF4-FFF2-40B4-BE49-F238E27FC236}">
                <a16:creationId xmlns:a16="http://schemas.microsoft.com/office/drawing/2014/main" id="{F068DBD3-B3EC-7517-3E3B-5EECA8ED00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6328" y="752809"/>
            <a:ext cx="5953291" cy="4354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Company Name Standardization</a:t>
            </a: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Found inconsistencies in company names (e.g., 'Red Rock Deli' vs. 'RRD’)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Created a dictionary to map all variations to standardized names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Used ChatGPT for initial mapping, then manually refined it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Created a new column: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'Company Name’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Removed Incomplete Records:</a:t>
            </a: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'French Fried Potato Chips' had no company name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Removed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1,418 records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containing this product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Date Format Issue: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Unable to fix, kept as-is</a:t>
            </a:r>
          </a:p>
          <a:p>
            <a:pPr marL="139700" indent="0">
              <a:buNone/>
            </a:pPr>
            <a:endParaRPr lang="en-US" dirty="0"/>
          </a:p>
        </p:txBody>
      </p:sp>
      <p:grpSp>
        <p:nvGrpSpPr>
          <p:cNvPr id="464" name="Google Shape;464;p42">
            <a:extLst>
              <a:ext uri="{FF2B5EF4-FFF2-40B4-BE49-F238E27FC236}">
                <a16:creationId xmlns:a16="http://schemas.microsoft.com/office/drawing/2014/main" id="{2D371CEB-4068-C001-7770-B564EF976759}"/>
              </a:ext>
            </a:extLst>
          </p:cNvPr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>
              <a:extLst>
                <a:ext uri="{FF2B5EF4-FFF2-40B4-BE49-F238E27FC236}">
                  <a16:creationId xmlns:a16="http://schemas.microsoft.com/office/drawing/2014/main" id="{426459E0-4BF6-8653-7858-54FC9E2A78BE}"/>
                </a:ext>
              </a:extLst>
            </p:cNvPr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>
              <a:extLst>
                <a:ext uri="{FF2B5EF4-FFF2-40B4-BE49-F238E27FC236}">
                  <a16:creationId xmlns:a16="http://schemas.microsoft.com/office/drawing/2014/main" id="{9866330D-C8D9-8B5D-98D2-01131003CA03}"/>
                </a:ext>
              </a:extLst>
            </p:cNvPr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>
              <a:extLst>
                <a:ext uri="{FF2B5EF4-FFF2-40B4-BE49-F238E27FC236}">
                  <a16:creationId xmlns:a16="http://schemas.microsoft.com/office/drawing/2014/main" id="{3C9B8225-5819-9A7F-0316-6CB2616E52C0}"/>
                </a:ext>
              </a:extLst>
            </p:cNvPr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>
              <a:extLst>
                <a:ext uri="{FF2B5EF4-FFF2-40B4-BE49-F238E27FC236}">
                  <a16:creationId xmlns:a16="http://schemas.microsoft.com/office/drawing/2014/main" id="{03093CED-C26F-CD2B-F4ED-FADF352B5D44}"/>
                </a:ext>
              </a:extLst>
            </p:cNvPr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>
              <a:extLst>
                <a:ext uri="{FF2B5EF4-FFF2-40B4-BE49-F238E27FC236}">
                  <a16:creationId xmlns:a16="http://schemas.microsoft.com/office/drawing/2014/main" id="{556A42CF-0D87-D1FB-F736-E72259D70C9E}"/>
                </a:ext>
              </a:extLst>
            </p:cNvPr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>
              <a:extLst>
                <a:ext uri="{FF2B5EF4-FFF2-40B4-BE49-F238E27FC236}">
                  <a16:creationId xmlns:a16="http://schemas.microsoft.com/office/drawing/2014/main" id="{CFB404F8-EED8-59F6-1028-C5B0AC19DD13}"/>
                </a:ext>
              </a:extLst>
            </p:cNvPr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>
              <a:extLst>
                <a:ext uri="{FF2B5EF4-FFF2-40B4-BE49-F238E27FC236}">
                  <a16:creationId xmlns:a16="http://schemas.microsoft.com/office/drawing/2014/main" id="{4683ADC6-DE19-5F3A-7284-772DDD392FBB}"/>
                </a:ext>
              </a:extLst>
            </p:cNvPr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>
              <a:extLst>
                <a:ext uri="{FF2B5EF4-FFF2-40B4-BE49-F238E27FC236}">
                  <a16:creationId xmlns:a16="http://schemas.microsoft.com/office/drawing/2014/main" id="{FECBAF35-EAA2-C247-1450-E6BF4D856D46}"/>
                </a:ext>
              </a:extLst>
            </p:cNvPr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>
              <a:extLst>
                <a:ext uri="{FF2B5EF4-FFF2-40B4-BE49-F238E27FC236}">
                  <a16:creationId xmlns:a16="http://schemas.microsoft.com/office/drawing/2014/main" id="{1130C248-59A2-388E-CAC2-F44540693570}"/>
                </a:ext>
              </a:extLst>
            </p:cNvPr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>
              <a:extLst>
                <a:ext uri="{FF2B5EF4-FFF2-40B4-BE49-F238E27FC236}">
                  <a16:creationId xmlns:a16="http://schemas.microsoft.com/office/drawing/2014/main" id="{E2D252F8-BBF7-7C7C-38A7-55007ADF2BDC}"/>
                </a:ext>
              </a:extLst>
            </p:cNvPr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>
              <a:extLst>
                <a:ext uri="{FF2B5EF4-FFF2-40B4-BE49-F238E27FC236}">
                  <a16:creationId xmlns:a16="http://schemas.microsoft.com/office/drawing/2014/main" id="{DE3F0818-F1C1-8D19-68EF-ABC178B6924A}"/>
                </a:ext>
              </a:extLst>
            </p:cNvPr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>
              <a:extLst>
                <a:ext uri="{FF2B5EF4-FFF2-40B4-BE49-F238E27FC236}">
                  <a16:creationId xmlns:a16="http://schemas.microsoft.com/office/drawing/2014/main" id="{2648BC82-2AFC-D29F-70CB-52FB86122902}"/>
                </a:ext>
              </a:extLst>
            </p:cNvPr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>
              <a:extLst>
                <a:ext uri="{FF2B5EF4-FFF2-40B4-BE49-F238E27FC236}">
                  <a16:creationId xmlns:a16="http://schemas.microsoft.com/office/drawing/2014/main" id="{565C94BE-C42F-5E11-DAE3-CAAF2FA32BA6}"/>
                </a:ext>
              </a:extLst>
            </p:cNvPr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>
              <a:extLst>
                <a:ext uri="{FF2B5EF4-FFF2-40B4-BE49-F238E27FC236}">
                  <a16:creationId xmlns:a16="http://schemas.microsoft.com/office/drawing/2014/main" id="{E0CA2427-E53F-11C3-A463-722F70EC771D}"/>
                </a:ext>
              </a:extLst>
            </p:cNvPr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>
              <a:extLst>
                <a:ext uri="{FF2B5EF4-FFF2-40B4-BE49-F238E27FC236}">
                  <a16:creationId xmlns:a16="http://schemas.microsoft.com/office/drawing/2014/main" id="{3E4D80B4-FADD-259F-C17D-F1AF02012506}"/>
                </a:ext>
              </a:extLst>
            </p:cNvPr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>
              <a:extLst>
                <a:ext uri="{FF2B5EF4-FFF2-40B4-BE49-F238E27FC236}">
                  <a16:creationId xmlns:a16="http://schemas.microsoft.com/office/drawing/2014/main" id="{72B1D634-E164-5142-7E24-4960F7A9E2CC}"/>
                </a:ext>
              </a:extLst>
            </p:cNvPr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>
              <a:extLst>
                <a:ext uri="{FF2B5EF4-FFF2-40B4-BE49-F238E27FC236}">
                  <a16:creationId xmlns:a16="http://schemas.microsoft.com/office/drawing/2014/main" id="{A86B0428-BDB6-9F09-978C-7FAB7AC51BA6}"/>
                </a:ext>
              </a:extLst>
            </p:cNvPr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>
              <a:extLst>
                <a:ext uri="{FF2B5EF4-FFF2-40B4-BE49-F238E27FC236}">
                  <a16:creationId xmlns:a16="http://schemas.microsoft.com/office/drawing/2014/main" id="{072DF9BE-91A6-E968-F0A1-E58CAD48524D}"/>
                </a:ext>
              </a:extLst>
            </p:cNvPr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F8AC444-F2C2-0F71-65BF-09FC96F2B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17C6BF-76E9-67DC-D45A-D27CBCBFA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2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1"/>
          <p:cNvSpPr txBox="1">
            <a:spLocks noGrp="1"/>
          </p:cNvSpPr>
          <p:nvPr>
            <p:ph type="title"/>
          </p:nvPr>
        </p:nvSpPr>
        <p:spPr>
          <a:xfrm>
            <a:off x="203105" y="813532"/>
            <a:ext cx="4676100" cy="10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dirty="0"/>
              <a:t>Exploratory Data Analysis (EDA)</a:t>
            </a:r>
            <a:br>
              <a:rPr lang="en-US" sz="2800" b="1" dirty="0"/>
            </a:br>
            <a:endParaRPr sz="2800" dirty="0"/>
          </a:p>
        </p:txBody>
      </p:sp>
      <p:sp>
        <p:nvSpPr>
          <p:cNvPr id="672" name="Google Shape;672;p51"/>
          <p:cNvSpPr txBox="1">
            <a:spLocks noGrp="1"/>
          </p:cNvSpPr>
          <p:nvPr>
            <p:ph type="subTitle" idx="1"/>
          </p:nvPr>
        </p:nvSpPr>
        <p:spPr>
          <a:xfrm>
            <a:off x="193254" y="2001108"/>
            <a:ext cx="5196067" cy="2239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Key Analysis Areas: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Top 5 Chip Brands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Customer Segmentation by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Lifestage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(Age Groups)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Customer Segmentation by Premium/Budget/Mainstream (Premium Customer Column)</a:t>
            </a:r>
          </a:p>
        </p:txBody>
      </p:sp>
      <p:grpSp>
        <p:nvGrpSpPr>
          <p:cNvPr id="673" name="Google Shape;673;p51"/>
          <p:cNvGrpSpPr/>
          <p:nvPr/>
        </p:nvGrpSpPr>
        <p:grpSpPr>
          <a:xfrm>
            <a:off x="4992697" y="-286865"/>
            <a:ext cx="4407549" cy="5644574"/>
            <a:chOff x="4992697" y="-286865"/>
            <a:chExt cx="4407549" cy="5644574"/>
          </a:xfrm>
        </p:grpSpPr>
        <p:sp>
          <p:nvSpPr>
            <p:cNvPr id="674" name="Google Shape;674;p51"/>
            <p:cNvSpPr/>
            <p:nvPr/>
          </p:nvSpPr>
          <p:spPr>
            <a:xfrm rot="10800000" flipH="1">
              <a:off x="4992697" y="2916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1"/>
            <p:cNvSpPr/>
            <p:nvPr/>
          </p:nvSpPr>
          <p:spPr>
            <a:xfrm>
              <a:off x="8071114" y="539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1"/>
            <p:cNvSpPr/>
            <p:nvPr/>
          </p:nvSpPr>
          <p:spPr>
            <a:xfrm>
              <a:off x="7651709" y="10113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1"/>
            <p:cNvSpPr/>
            <p:nvPr/>
          </p:nvSpPr>
          <p:spPr>
            <a:xfrm>
              <a:off x="5986858" y="14274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1"/>
            <p:cNvSpPr/>
            <p:nvPr/>
          </p:nvSpPr>
          <p:spPr>
            <a:xfrm>
              <a:off x="5977008" y="9172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1"/>
            <p:cNvSpPr/>
            <p:nvPr/>
          </p:nvSpPr>
          <p:spPr>
            <a:xfrm>
              <a:off x="6497889" y="-2868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1"/>
            <p:cNvSpPr/>
            <p:nvPr/>
          </p:nvSpPr>
          <p:spPr>
            <a:xfrm>
              <a:off x="6851641" y="1272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1"/>
            <p:cNvSpPr/>
            <p:nvPr/>
          </p:nvSpPr>
          <p:spPr>
            <a:xfrm rot="10800000" flipH="1">
              <a:off x="5906612" y="30935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1"/>
            <p:cNvSpPr/>
            <p:nvPr/>
          </p:nvSpPr>
          <p:spPr>
            <a:xfrm rot="10800000" flipH="1">
              <a:off x="6299730" y="43895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1"/>
            <p:cNvSpPr/>
            <p:nvPr/>
          </p:nvSpPr>
          <p:spPr>
            <a:xfrm rot="10800000" flipH="1">
              <a:off x="5389322" y="-89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1"/>
            <p:cNvSpPr/>
            <p:nvPr/>
          </p:nvSpPr>
          <p:spPr>
            <a:xfrm rot="10800000" flipH="1">
              <a:off x="6709330" y="39474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1"/>
            <p:cNvSpPr/>
            <p:nvPr/>
          </p:nvSpPr>
          <p:spPr>
            <a:xfrm>
              <a:off x="8175333" y="229797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1"/>
            <p:cNvSpPr/>
            <p:nvPr/>
          </p:nvSpPr>
          <p:spPr>
            <a:xfrm>
              <a:off x="8561535" y="18133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1"/>
            <p:cNvSpPr/>
            <p:nvPr/>
          </p:nvSpPr>
          <p:spPr>
            <a:xfrm rot="10800000" flipH="1">
              <a:off x="7336612" y="30141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1"/>
            <p:cNvSpPr/>
            <p:nvPr/>
          </p:nvSpPr>
          <p:spPr>
            <a:xfrm rot="10800000" flipH="1">
              <a:off x="7744755" y="3486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1"/>
            <p:cNvSpPr/>
            <p:nvPr/>
          </p:nvSpPr>
          <p:spPr>
            <a:xfrm rot="10800000" flipH="1">
              <a:off x="5461012" y="2636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1"/>
            <p:cNvSpPr/>
            <p:nvPr/>
          </p:nvSpPr>
          <p:spPr>
            <a:xfrm>
              <a:off x="6643161" y="18302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1" name="Google Shape;691;p51"/>
          <p:cNvCxnSpPr/>
          <p:nvPr/>
        </p:nvCxnSpPr>
        <p:spPr>
          <a:xfrm>
            <a:off x="339725" y="181049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dirty="0"/>
              <a:t>Visualisation 1: </a:t>
            </a:r>
            <a:r>
              <a:rPr lang="en-US" sz="2400" b="1" dirty="0"/>
              <a:t>Top 5 Chip Brands</a:t>
            </a:r>
            <a:br>
              <a:rPr lang="en-US" b="1" dirty="0"/>
            </a:br>
            <a:r>
              <a:rPr lang="en" dirty="0"/>
              <a:t> </a:t>
            </a:r>
            <a:endParaRPr dirty="0"/>
          </a:p>
        </p:txBody>
      </p:sp>
      <p:sp>
        <p:nvSpPr>
          <p:cNvPr id="488" name="Google Shape;488;p43"/>
          <p:cNvSpPr txBox="1">
            <a:spLocks noGrp="1"/>
          </p:cNvSpPr>
          <p:nvPr>
            <p:ph type="subTitle" idx="1"/>
          </p:nvPr>
        </p:nvSpPr>
        <p:spPr>
          <a:xfrm>
            <a:off x="5409014" y="1272105"/>
            <a:ext cx="3883669" cy="2599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Kettle (16%)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is the most popular chip brand, leading in sales.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Smith’s (12%) and Doritos (11%)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are the next most purchased, showing strong consumer preference.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Pringles (8%) and Red Rock Deli (7%)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have a smaller but significant market share.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The trend suggests that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consumers prefer premium or well-established brands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in the chips market</a:t>
            </a:r>
            <a:endParaRPr dirty="0">
              <a:latin typeface="DM San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B3E19-4D46-A0CB-5C33-6508E3126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407"/>
            <a:ext cx="5289438" cy="3618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1307</Words>
  <Application>Microsoft Office PowerPoint</Application>
  <PresentationFormat>On-screen Show (16:9)</PresentationFormat>
  <Paragraphs>146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Outfit</vt:lpstr>
      <vt:lpstr>Arial</vt:lpstr>
      <vt:lpstr>DM Sans</vt:lpstr>
      <vt:lpstr>Nunito Light</vt:lpstr>
      <vt:lpstr>Data Collection and Analysis - Master of Science in Community Health and Prevention Research by Slidesgo</vt:lpstr>
      <vt:lpstr>Crunching the Numbers: EDA of Chips Industry Data A QUANTIUM Job Simulation</vt:lpstr>
      <vt:lpstr>Task 1</vt:lpstr>
      <vt:lpstr>Project Overview</vt:lpstr>
      <vt:lpstr>Objective</vt:lpstr>
      <vt:lpstr>Datasets Used </vt:lpstr>
      <vt:lpstr>Data Processing</vt:lpstr>
      <vt:lpstr>Data Cleaning</vt:lpstr>
      <vt:lpstr>Exploratory Data Analysis (EDA) </vt:lpstr>
      <vt:lpstr>Visualisation 1: Top 5 Chip Brands  </vt:lpstr>
      <vt:lpstr>Visualization 2 - Customer Segmentation by Life-stage</vt:lpstr>
      <vt:lpstr>Visualization 3 - Customer Segmentation by Premium/Budget/Mainstream</vt:lpstr>
      <vt:lpstr>Task 2</vt:lpstr>
      <vt:lpstr>Project Overview</vt:lpstr>
      <vt:lpstr>Control Store Selection Methodology</vt:lpstr>
      <vt:lpstr>Control Store Selection Process</vt:lpstr>
      <vt:lpstr>Visualisation 1: Total Sales Comparison   </vt:lpstr>
      <vt:lpstr>Visualization 2:  Total Customers Comparison   </vt:lpstr>
      <vt:lpstr>Visualization 3:  Avg Transactions Per Customer</vt:lpstr>
      <vt:lpstr>Conclusion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Avik Sarkhel</cp:lastModifiedBy>
  <cp:revision>1</cp:revision>
  <dcterms:modified xsi:type="dcterms:W3CDTF">2025-03-08T10:38:42Z</dcterms:modified>
</cp:coreProperties>
</file>