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4"/>
  </p:sldMasterIdLst>
  <p:sldIdLst>
    <p:sldId id="256" r:id="rId5"/>
    <p:sldId id="257" r:id="rId6"/>
    <p:sldId id="258" r:id="rId7"/>
    <p:sldId id="260" r:id="rId8"/>
    <p:sldId id="265" r:id="rId9"/>
    <p:sldId id="266" r:id="rId10"/>
    <p:sldId id="271" r:id="rId11"/>
    <p:sldId id="272" r:id="rId12"/>
    <p:sldId id="281" r:id="rId13"/>
    <p:sldId id="282" r:id="rId14"/>
    <p:sldId id="283" r:id="rId15"/>
    <p:sldId id="278" r:id="rId16"/>
    <p:sldId id="279" r:id="rId17"/>
    <p:sldId id="280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DM Sans Bold" charset="0"/>
      <p:regular r:id="rId31"/>
    </p:embeddedFont>
    <p:embeddedFont>
      <p:font typeface="DM Sans Italics" panose="020B0604020202020204" charset="0"/>
      <p:regular r:id="rId32"/>
    </p:embeddedFont>
    <p:embeddedFont>
      <p:font typeface="Montserrat Classic Bold" panose="020B0604020202020204" charset="0"/>
      <p:regular r:id="rId33"/>
    </p:embeddedFont>
    <p:embeddedFont>
      <p:font typeface="Oswald Bold" panose="020B0604020202020204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D04B5-9A77-47CC-97AB-14E832F67CB7}" v="5" dt="2023-08-15T14:17:5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8.fntdata"/><Relationship Id="rId39" Type="http://schemas.microsoft.com/office/2016/11/relationships/changesInfo" Target="changesInfos/changesInfo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k Bhattacharyya" userId="92efa2f6-8289-4420-96e0-1aecd8cfea15" providerId="ADAL" clId="{B07D04B5-9A77-47CC-97AB-14E832F67CB7}"/>
    <pc:docChg chg="undo custSel delSld modSld">
      <pc:chgData name="Avik Bhattacharyya" userId="92efa2f6-8289-4420-96e0-1aecd8cfea15" providerId="ADAL" clId="{B07D04B5-9A77-47CC-97AB-14E832F67CB7}" dt="2023-08-15T14:27:26.757" v="417" actId="14100"/>
      <pc:docMkLst>
        <pc:docMk/>
      </pc:docMkLst>
      <pc:sldChg chg="modSp mod">
        <pc:chgData name="Avik Bhattacharyya" userId="92efa2f6-8289-4420-96e0-1aecd8cfea15" providerId="ADAL" clId="{B07D04B5-9A77-47CC-97AB-14E832F67CB7}" dt="2023-08-15T14:25:33.020" v="415" actId="20577"/>
        <pc:sldMkLst>
          <pc:docMk/>
          <pc:sldMk cId="0" sldId="258"/>
        </pc:sldMkLst>
        <pc:spChg chg="mod">
          <ac:chgData name="Avik Bhattacharyya" userId="92efa2f6-8289-4420-96e0-1aecd8cfea15" providerId="ADAL" clId="{B07D04B5-9A77-47CC-97AB-14E832F67CB7}" dt="2023-08-15T14:25:33.020" v="415" actId="20577"/>
          <ac:spMkLst>
            <pc:docMk/>
            <pc:sldMk cId="0" sldId="258"/>
            <ac:spMk id="15" creationId="{65405025-4CFE-E39D-A221-ACCFC61D39E4}"/>
          </ac:spMkLst>
        </pc:spChg>
      </pc:sldChg>
      <pc:sldChg chg="modSp mod">
        <pc:chgData name="Avik Bhattacharyya" userId="92efa2f6-8289-4420-96e0-1aecd8cfea15" providerId="ADAL" clId="{B07D04B5-9A77-47CC-97AB-14E832F67CB7}" dt="2023-08-15T14:26:19.748" v="416" actId="313"/>
        <pc:sldMkLst>
          <pc:docMk/>
          <pc:sldMk cId="0" sldId="272"/>
        </pc:sldMkLst>
        <pc:graphicFrameChg chg="modGraphic">
          <ac:chgData name="Avik Bhattacharyya" userId="92efa2f6-8289-4420-96e0-1aecd8cfea15" providerId="ADAL" clId="{B07D04B5-9A77-47CC-97AB-14E832F67CB7}" dt="2023-08-15T14:26:19.748" v="416" actId="313"/>
          <ac:graphicFrameMkLst>
            <pc:docMk/>
            <pc:sldMk cId="0" sldId="272"/>
            <ac:graphicFrameMk id="3" creationId="{00000000-0000-0000-0000-000000000000}"/>
          </ac:graphicFrameMkLst>
        </pc:graphicFrameChg>
      </pc:sldChg>
      <pc:sldChg chg="modSp mod">
        <pc:chgData name="Avik Bhattacharyya" userId="92efa2f6-8289-4420-96e0-1aecd8cfea15" providerId="ADAL" clId="{B07D04B5-9A77-47CC-97AB-14E832F67CB7}" dt="2023-08-15T14:10:09.131" v="222" actId="1076"/>
        <pc:sldMkLst>
          <pc:docMk/>
          <pc:sldMk cId="0" sldId="278"/>
        </pc:sldMkLst>
        <pc:spChg chg="mod">
          <ac:chgData name="Avik Bhattacharyya" userId="92efa2f6-8289-4420-96e0-1aecd8cfea15" providerId="ADAL" clId="{B07D04B5-9A77-47CC-97AB-14E832F67CB7}" dt="2023-08-15T14:05:33.502" v="41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07:09.268" v="112" actId="1076"/>
          <ac:spMkLst>
            <pc:docMk/>
            <pc:sldMk cId="0" sldId="278"/>
            <ac:spMk id="9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08:42.436" v="160" actId="1076"/>
          <ac:spMkLst>
            <pc:docMk/>
            <pc:sldMk cId="0" sldId="278"/>
            <ac:spMk id="11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08:47.198" v="161" actId="1076"/>
          <ac:spMkLst>
            <pc:docMk/>
            <pc:sldMk cId="0" sldId="278"/>
            <ac:spMk id="15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09:43.767" v="211" actId="1076"/>
          <ac:spMkLst>
            <pc:docMk/>
            <pc:sldMk cId="0" sldId="278"/>
            <ac:spMk id="16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09:50.222" v="212" actId="1076"/>
          <ac:spMkLst>
            <pc:docMk/>
            <pc:sldMk cId="0" sldId="278"/>
            <ac:spMk id="20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05:24.915" v="32" actId="20577"/>
          <ac:spMkLst>
            <pc:docMk/>
            <pc:sldMk cId="0" sldId="278"/>
            <ac:spMk id="21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10:09.131" v="222" actId="1076"/>
          <ac:spMkLst>
            <pc:docMk/>
            <pc:sldMk cId="0" sldId="278"/>
            <ac:spMk id="25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06:31.048" v="96" actId="1076"/>
          <ac:spMkLst>
            <pc:docMk/>
            <pc:sldMk cId="0" sldId="278"/>
            <ac:spMk id="29" creationId="{00000000-0000-0000-0000-000000000000}"/>
          </ac:spMkLst>
        </pc:spChg>
        <pc:grpChg chg="mod">
          <ac:chgData name="Avik Bhattacharyya" userId="92efa2f6-8289-4420-96e0-1aecd8cfea15" providerId="ADAL" clId="{B07D04B5-9A77-47CC-97AB-14E832F67CB7}" dt="2023-08-15T14:05:31.609" v="40" actId="1076"/>
          <ac:grpSpMkLst>
            <pc:docMk/>
            <pc:sldMk cId="0" sldId="278"/>
            <ac:grpSpMk id="6" creationId="{00000000-0000-0000-0000-000000000000}"/>
          </ac:grpSpMkLst>
        </pc:grpChg>
      </pc:sldChg>
      <pc:sldChg chg="addSp modSp mod">
        <pc:chgData name="Avik Bhattacharyya" userId="92efa2f6-8289-4420-96e0-1aecd8cfea15" providerId="ADAL" clId="{B07D04B5-9A77-47CC-97AB-14E832F67CB7}" dt="2023-08-15T14:17:21.810" v="275" actId="12"/>
        <pc:sldMkLst>
          <pc:docMk/>
          <pc:sldMk cId="0" sldId="279"/>
        </pc:sldMkLst>
        <pc:spChg chg="add mod">
          <ac:chgData name="Avik Bhattacharyya" userId="92efa2f6-8289-4420-96e0-1aecd8cfea15" providerId="ADAL" clId="{B07D04B5-9A77-47CC-97AB-14E832F67CB7}" dt="2023-08-15T14:17:21.810" v="275" actId="12"/>
          <ac:spMkLst>
            <pc:docMk/>
            <pc:sldMk cId="0" sldId="279"/>
            <ac:spMk id="5" creationId="{900B265E-C77E-D902-22D0-CEF3CA3695CA}"/>
          </ac:spMkLst>
        </pc:spChg>
      </pc:sldChg>
      <pc:sldChg chg="modSp mod">
        <pc:chgData name="Avik Bhattacharyya" userId="92efa2f6-8289-4420-96e0-1aecd8cfea15" providerId="ADAL" clId="{B07D04B5-9A77-47CC-97AB-14E832F67CB7}" dt="2023-08-15T14:27:26.757" v="417" actId="14100"/>
        <pc:sldMkLst>
          <pc:docMk/>
          <pc:sldMk cId="0" sldId="280"/>
        </pc:sldMkLst>
        <pc:spChg chg="mod">
          <ac:chgData name="Avik Bhattacharyya" userId="92efa2f6-8289-4420-96e0-1aecd8cfea15" providerId="ADAL" clId="{B07D04B5-9A77-47CC-97AB-14E832F67CB7}" dt="2023-08-15T14:27:26.757" v="417" actId="14100"/>
          <ac:spMkLst>
            <pc:docMk/>
            <pc:sldMk cId="0" sldId="280"/>
            <ac:spMk id="5" creationId="{00000000-0000-0000-0000-000000000000}"/>
          </ac:spMkLst>
        </pc:spChg>
        <pc:spChg chg="mod">
          <ac:chgData name="Avik Bhattacharyya" userId="92efa2f6-8289-4420-96e0-1aecd8cfea15" providerId="ADAL" clId="{B07D04B5-9A77-47CC-97AB-14E832F67CB7}" dt="2023-08-15T14:18:02.808" v="337" actId="20577"/>
          <ac:spMkLst>
            <pc:docMk/>
            <pc:sldMk cId="0" sldId="280"/>
            <ac:spMk id="6" creationId="{00000000-0000-0000-0000-000000000000}"/>
          </ac:spMkLst>
        </pc:spChg>
      </pc:sldChg>
      <pc:sldChg chg="del">
        <pc:chgData name="Avik Bhattacharyya" userId="92efa2f6-8289-4420-96e0-1aecd8cfea15" providerId="ADAL" clId="{B07D04B5-9A77-47CC-97AB-14E832F67CB7}" dt="2023-08-15T14:10:14.666" v="223" actId="47"/>
        <pc:sldMkLst>
          <pc:docMk/>
          <pc:sldMk cId="736000047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7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9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9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0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76600" y="-4184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41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7600" spc="1610" dirty="0">
                <a:solidFill>
                  <a:srgbClr val="231F20"/>
                </a:solidFill>
                <a:latin typeface="Oswald Bold"/>
              </a:rPr>
              <a:t>Bank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Console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FB9AD7-77C7-00E9-00FE-AAE2F636D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9954"/>
              </p:ext>
            </p:extLst>
          </p:nvPr>
        </p:nvGraphicFramePr>
        <p:xfrm>
          <a:off x="1524000" y="19957"/>
          <a:ext cx="16013159" cy="2105482"/>
        </p:xfrm>
        <a:graphic>
          <a:graphicData uri="http://schemas.openxmlformats.org/drawingml/2006/table">
            <a:tbl>
              <a:tblPr/>
              <a:tblGrid>
                <a:gridCol w="3576408">
                  <a:extLst>
                    <a:ext uri="{9D8B030D-6E8A-4147-A177-3AD203B41FA5}">
                      <a16:colId xmlns:a16="http://schemas.microsoft.com/office/drawing/2014/main" val="3316138805"/>
                    </a:ext>
                  </a:extLst>
                </a:gridCol>
                <a:gridCol w="3409718">
                  <a:extLst>
                    <a:ext uri="{9D8B030D-6E8A-4147-A177-3AD203B41FA5}">
                      <a16:colId xmlns:a16="http://schemas.microsoft.com/office/drawing/2014/main" val="1495997027"/>
                    </a:ext>
                  </a:extLst>
                </a:gridCol>
                <a:gridCol w="2919037">
                  <a:extLst>
                    <a:ext uri="{9D8B030D-6E8A-4147-A177-3AD203B41FA5}">
                      <a16:colId xmlns:a16="http://schemas.microsoft.com/office/drawing/2014/main" val="1631809562"/>
                    </a:ext>
                  </a:extLst>
                </a:gridCol>
                <a:gridCol w="2832844">
                  <a:extLst>
                    <a:ext uri="{9D8B030D-6E8A-4147-A177-3AD203B41FA5}">
                      <a16:colId xmlns:a16="http://schemas.microsoft.com/office/drawing/2014/main" val="1032876773"/>
                    </a:ext>
                  </a:extLst>
                </a:gridCol>
                <a:gridCol w="3275152">
                  <a:extLst>
                    <a:ext uri="{9D8B030D-6E8A-4147-A177-3AD203B41FA5}">
                      <a16:colId xmlns:a16="http://schemas.microsoft.com/office/drawing/2014/main" val="535793220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9108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452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84B77B-009B-5D95-6B18-97DC692E0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09949"/>
              </p:ext>
            </p:extLst>
          </p:nvPr>
        </p:nvGraphicFramePr>
        <p:xfrm>
          <a:off x="1524000" y="2324100"/>
          <a:ext cx="16013159" cy="7724994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593278665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334011894"/>
                    </a:ext>
                  </a:extLst>
                </a:gridCol>
              </a:tblGrid>
              <a:tr h="123269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Withdraw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52373"/>
                  </a:ext>
                </a:extLst>
              </a:tr>
              <a:tr h="168881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This method will be called or visible in class object to withdraw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87111"/>
                  </a:ext>
                </a:extLst>
              </a:tr>
              <a:tr h="477272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+mn-lt"/>
                        </a:rPr>
                        <a:t>Withdraw() method is used to withdrawal of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1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1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8D311-05F3-5163-BEBF-671B8E2FE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2384"/>
              </p:ext>
            </p:extLst>
          </p:nvPr>
        </p:nvGraphicFramePr>
        <p:xfrm>
          <a:off x="1600200" y="0"/>
          <a:ext cx="16013159" cy="2105482"/>
        </p:xfrm>
        <a:graphic>
          <a:graphicData uri="http://schemas.openxmlformats.org/drawingml/2006/table">
            <a:tbl>
              <a:tblPr/>
              <a:tblGrid>
                <a:gridCol w="3576408">
                  <a:extLst>
                    <a:ext uri="{9D8B030D-6E8A-4147-A177-3AD203B41FA5}">
                      <a16:colId xmlns:a16="http://schemas.microsoft.com/office/drawing/2014/main" val="4141866828"/>
                    </a:ext>
                  </a:extLst>
                </a:gridCol>
                <a:gridCol w="3409718">
                  <a:extLst>
                    <a:ext uri="{9D8B030D-6E8A-4147-A177-3AD203B41FA5}">
                      <a16:colId xmlns:a16="http://schemas.microsoft.com/office/drawing/2014/main" val="1435635639"/>
                    </a:ext>
                  </a:extLst>
                </a:gridCol>
                <a:gridCol w="2919037">
                  <a:extLst>
                    <a:ext uri="{9D8B030D-6E8A-4147-A177-3AD203B41FA5}">
                      <a16:colId xmlns:a16="http://schemas.microsoft.com/office/drawing/2014/main" val="917251065"/>
                    </a:ext>
                  </a:extLst>
                </a:gridCol>
                <a:gridCol w="2832844">
                  <a:extLst>
                    <a:ext uri="{9D8B030D-6E8A-4147-A177-3AD203B41FA5}">
                      <a16:colId xmlns:a16="http://schemas.microsoft.com/office/drawing/2014/main" val="1323291133"/>
                    </a:ext>
                  </a:extLst>
                </a:gridCol>
                <a:gridCol w="3275152">
                  <a:extLst>
                    <a:ext uri="{9D8B030D-6E8A-4147-A177-3AD203B41FA5}">
                      <a16:colId xmlns:a16="http://schemas.microsoft.com/office/drawing/2014/main" val="476077481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401842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5845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8172D9-F130-0E0E-5199-741455C2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618"/>
              </p:ext>
            </p:extLst>
          </p:nvPr>
        </p:nvGraphicFramePr>
        <p:xfrm>
          <a:off x="1600200" y="2324100"/>
          <a:ext cx="16013159" cy="7724994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3805184328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576701939"/>
                    </a:ext>
                  </a:extLst>
                </a:gridCol>
              </a:tblGrid>
              <a:tr h="123269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Transfer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58119"/>
                  </a:ext>
                </a:extLst>
              </a:tr>
              <a:tr h="168881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This method will be called or visible in class object to Transfer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675445"/>
                  </a:ext>
                </a:extLst>
              </a:tr>
              <a:tr h="477272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+mn-lt"/>
                        </a:rPr>
                        <a:t>Transfer() method is used to transfer of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30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5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357403" y="3679366"/>
            <a:ext cx="2904937" cy="3559859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04840" y="7279885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10770" y="3692306"/>
            <a:ext cx="2198202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spc="649" dirty="0">
                <a:solidFill>
                  <a:srgbClr val="FFFBFB"/>
                </a:solidFill>
                <a:latin typeface="DM Sans Bold"/>
              </a:rPr>
              <a:t>01</a:t>
            </a:r>
          </a:p>
          <a:p>
            <a:pPr algn="ctr"/>
            <a:endParaRPr lang="en-US" sz="2800" spc="649" dirty="0">
              <a:solidFill>
                <a:srgbClr val="FFFBFB"/>
              </a:solidFill>
              <a:latin typeface="DM Sans Bold"/>
            </a:endParaRPr>
          </a:p>
          <a:p>
            <a:pPr algn="ctr"/>
            <a:r>
              <a:rPr lang="en-US" sz="2400" spc="649" dirty="0">
                <a:solidFill>
                  <a:srgbClr val="FFFBFB"/>
                </a:solidFill>
                <a:latin typeface="DM Sans Bold"/>
              </a:rPr>
              <a:t>Windows</a:t>
            </a:r>
          </a:p>
          <a:p>
            <a:pPr algn="ctr"/>
            <a:r>
              <a:rPr lang="en-US" sz="2400" spc="649" dirty="0">
                <a:solidFill>
                  <a:srgbClr val="FFFBFB"/>
                </a:solidFill>
                <a:latin typeface="DM Sans Bold"/>
              </a:rPr>
              <a:t>Ex-</a:t>
            </a:r>
            <a:r>
              <a:rPr lang="en-US" sz="2400" spc="649" dirty="0" err="1">
                <a:solidFill>
                  <a:srgbClr val="FFFBFB"/>
                </a:solidFill>
                <a:latin typeface="DM Sans Bold"/>
              </a:rPr>
              <a:t>pycharm</a:t>
            </a:r>
            <a:endParaRPr lang="en-US" sz="2400" spc="649" dirty="0">
              <a:solidFill>
                <a:srgbClr val="FFFBFB"/>
              </a:solidFill>
              <a:latin typeface="DM Sans Bold"/>
            </a:endParaRPr>
          </a:p>
          <a:p>
            <a:pPr algn="ctr"/>
            <a:r>
              <a:rPr lang="en-US" sz="2400" spc="649" dirty="0">
                <a:solidFill>
                  <a:srgbClr val="FFFBFB"/>
                </a:solidFill>
                <a:latin typeface="DM Sans Bold"/>
              </a:rPr>
              <a:t>Or</a:t>
            </a:r>
          </a:p>
          <a:p>
            <a:pPr algn="ctr"/>
            <a:r>
              <a:rPr lang="en-US" sz="2400" spc="649" dirty="0" err="1">
                <a:solidFill>
                  <a:srgbClr val="FFFBFB"/>
                </a:solidFill>
                <a:latin typeface="DM Sans Bold"/>
              </a:rPr>
              <a:t>spyder</a:t>
            </a:r>
            <a:endParaRPr lang="en-US" sz="2400" spc="649" dirty="0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5827450" y="3722650"/>
            <a:ext cx="2904937" cy="3326974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722382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157318" y="3647073"/>
            <a:ext cx="2320894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649" dirty="0">
                <a:solidFill>
                  <a:srgbClr val="FFFBFB"/>
                </a:solidFill>
                <a:latin typeface="DM Sans Bold"/>
              </a:rPr>
              <a:t>02</a:t>
            </a:r>
          </a:p>
          <a:p>
            <a:pPr algn="ctr"/>
            <a:endParaRPr lang="en-US" sz="3200" spc="649" dirty="0">
              <a:solidFill>
                <a:srgbClr val="FFFBFB"/>
              </a:solidFill>
              <a:latin typeface="DM Sans Bold"/>
            </a:endParaRPr>
          </a:p>
          <a:p>
            <a:pPr algn="ctr"/>
            <a:r>
              <a:rPr lang="en-US" sz="2800" spc="649" dirty="0" err="1">
                <a:solidFill>
                  <a:srgbClr val="FFFBFB"/>
                </a:solidFill>
                <a:latin typeface="DM Sans Bold"/>
              </a:rPr>
              <a:t>Mac_OS</a:t>
            </a:r>
            <a:endParaRPr lang="en-US" sz="2800" spc="649" dirty="0">
              <a:solidFill>
                <a:srgbClr val="FFFBFB"/>
              </a:solidFill>
              <a:latin typeface="DM Sans Bold"/>
            </a:endParaRPr>
          </a:p>
          <a:p>
            <a:pPr algn="ctr"/>
            <a:r>
              <a:rPr lang="en-US" sz="2800" spc="649" dirty="0">
                <a:solidFill>
                  <a:srgbClr val="FFFBFB"/>
                </a:solidFill>
                <a:latin typeface="DM Sans Bold"/>
              </a:rPr>
              <a:t>Ex-</a:t>
            </a:r>
            <a:r>
              <a:rPr lang="en-US" sz="2800" spc="649" dirty="0" err="1">
                <a:solidFill>
                  <a:srgbClr val="FFFBFB"/>
                </a:solidFill>
                <a:latin typeface="DM Sans Bold"/>
              </a:rPr>
              <a:t>pycharm</a:t>
            </a:r>
            <a:endParaRPr lang="en-US" sz="2800" spc="649" dirty="0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9322995" y="3733916"/>
            <a:ext cx="2897673" cy="3304441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7" name="Group 17"/>
          <p:cNvGrpSpPr/>
          <p:nvPr/>
        </p:nvGrpSpPr>
        <p:grpSpPr>
          <a:xfrm>
            <a:off x="10521294" y="722382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815211" y="3686359"/>
            <a:ext cx="1913239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spc="649" dirty="0">
                <a:solidFill>
                  <a:srgbClr val="FFFBFB"/>
                </a:solidFill>
                <a:latin typeface="DM Sans Bold"/>
              </a:rPr>
              <a:t>03</a:t>
            </a:r>
          </a:p>
          <a:p>
            <a:pPr algn="ctr"/>
            <a:endParaRPr lang="en-US" sz="2800" spc="649" dirty="0">
              <a:solidFill>
                <a:srgbClr val="FFFBFB"/>
              </a:solidFill>
              <a:latin typeface="DM Sans Bold"/>
            </a:endParaRPr>
          </a:p>
          <a:p>
            <a:pPr algn="ctr"/>
            <a:r>
              <a:rPr lang="en-US" sz="2800" spc="649" dirty="0">
                <a:solidFill>
                  <a:srgbClr val="FFFBFB"/>
                </a:solidFill>
                <a:latin typeface="DM Sans Bold"/>
              </a:rPr>
              <a:t>Linux</a:t>
            </a:r>
          </a:p>
          <a:p>
            <a:pPr algn="ctr"/>
            <a:r>
              <a:rPr lang="en-US" sz="2800" spc="649" dirty="0">
                <a:solidFill>
                  <a:srgbClr val="FFFBFB"/>
                </a:solidFill>
                <a:latin typeface="DM Sans Bold"/>
              </a:rPr>
              <a:t>Ex-</a:t>
            </a:r>
          </a:p>
          <a:p>
            <a:pPr algn="ctr"/>
            <a:r>
              <a:rPr lang="en-US" sz="2800" spc="649" dirty="0" err="1">
                <a:solidFill>
                  <a:srgbClr val="FFFBFB"/>
                </a:solidFill>
                <a:latin typeface="DM Sans Bold"/>
              </a:rPr>
              <a:t>EasyEclipse</a:t>
            </a:r>
            <a:endParaRPr lang="en-US" sz="2800" spc="649" dirty="0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2876467" y="3690661"/>
            <a:ext cx="2876212" cy="3315819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22" name="Group 22"/>
          <p:cNvGrpSpPr/>
          <p:nvPr/>
        </p:nvGrpSpPr>
        <p:grpSpPr>
          <a:xfrm>
            <a:off x="14011851" y="722382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311853" y="3722650"/>
            <a:ext cx="2027545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800" spc="649" dirty="0">
                <a:solidFill>
                  <a:srgbClr val="FFFBFB"/>
                </a:solidFill>
                <a:latin typeface="DM Sans Bold"/>
              </a:rPr>
              <a:t>04</a:t>
            </a:r>
          </a:p>
          <a:p>
            <a:pPr algn="ctr"/>
            <a:endParaRPr lang="en-US" sz="2800" spc="649" dirty="0">
              <a:solidFill>
                <a:srgbClr val="FFFBFB"/>
              </a:solidFill>
              <a:latin typeface="DM Sans Bold"/>
            </a:endParaRPr>
          </a:p>
          <a:p>
            <a:pPr algn="ctr"/>
            <a:r>
              <a:rPr lang="en-US" sz="2800" spc="649" dirty="0">
                <a:solidFill>
                  <a:srgbClr val="FFFBFB"/>
                </a:solidFill>
                <a:latin typeface="DM Sans Bold"/>
              </a:rPr>
              <a:t>Docker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3581334" y="-623963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SUMMARY OF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B265E-C77E-D902-22D0-CEF3CA3695CA}"/>
              </a:ext>
            </a:extLst>
          </p:cNvPr>
          <p:cNvSpPr txBox="1"/>
          <p:nvPr/>
        </p:nvSpPr>
        <p:spPr>
          <a:xfrm>
            <a:off x="1524000" y="3295618"/>
            <a:ext cx="15925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indent="-5715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1F1F1F"/>
                </a:solidFill>
                <a:effectLst/>
                <a:latin typeface="+mj-lt"/>
                <a:ea typeface="Calibri" panose="020F0502020204030204" pitchFamily="34" charset="0"/>
              </a:rPr>
              <a:t>This project is a good example of object-oriented programming (OOP). The Bank_Account , Saving_Account and Current_Account classes are both objects that have their own properties and methods. The code is also modular, which makes it easy to understand and maintain.</a:t>
            </a:r>
            <a:endParaRPr lang="en-US" sz="3600" dirty="0">
              <a:effectLst/>
              <a:latin typeface="+mj-lt"/>
              <a:ea typeface="Calibri" panose="020F0502020204030204" pitchFamily="34" charset="0"/>
            </a:endParaRPr>
          </a:p>
          <a:p>
            <a:pPr marL="571500" marR="0" indent="-5715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1F1F1F"/>
                </a:solidFill>
                <a:effectLst/>
                <a:latin typeface="+mj-lt"/>
                <a:ea typeface="Calibri" panose="020F0502020204030204" pitchFamily="34" charset="0"/>
              </a:rPr>
              <a:t>This project is a good starting point for beginners who want to learn Python. It is relatively simple to understand and implement, but it still teaches some important OOP concepts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81200" y="2705100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810499"/>
            <a:ext cx="11035953" cy="3230039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47800" y="4560385"/>
            <a:ext cx="8238825" cy="1427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 Avik Bhattacharyya(200636)</a:t>
            </a:r>
          </a:p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      Smartops Fusion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87516" y="2914958"/>
            <a:ext cx="1400485" cy="6282502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Requirement Framing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Operating Environment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Summary of Application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712774" y="358377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200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6951" y="3602428"/>
            <a:ext cx="9030579" cy="430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3600" spc="216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E570F1DF-7F8C-4464-893E-3308AA71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789" y="499383"/>
            <a:ext cx="4474954" cy="25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405025-4CFE-E39D-A221-ACCFC61D39E4}"/>
              </a:ext>
            </a:extLst>
          </p:cNvPr>
          <p:cNvSpPr txBox="1"/>
          <p:nvPr/>
        </p:nvSpPr>
        <p:spPr>
          <a:xfrm flipH="1">
            <a:off x="2099305" y="4228421"/>
            <a:ext cx="96100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Calibri" panose="020F0502020204030204" pitchFamily="34" charset="0"/>
              </a:rPr>
              <a:t>Python is implemented as an interpreted language, which means that the code is executed line by line by the Python interpreter. This makes Python very fast to develop with.</a:t>
            </a: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</a:rPr>
              <a:t> 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Calibri" panose="020F0502020204030204" pitchFamily="34" charset="0"/>
              </a:rPr>
              <a:t>Python is a powerful and versatile programming language that is used for a variety of tasks. It is easy to learn and use, and it has a large number of libraries for common tasks i.e.  Matplotlib, Pandas, Numpy.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F1F1F"/>
              </a:solidFill>
              <a:latin typeface="+mj-lt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Calibri" panose="020F0502020204030204" pitchFamily="34" charset="0"/>
              </a:rPr>
              <a:t>Various uses of python are in Web development , Software development , Game development , Machine learning</a:t>
            </a:r>
            <a:r>
              <a:rPr lang="en-US" sz="2400" dirty="0">
                <a:solidFill>
                  <a:srgbClr val="1F1F1F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208677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411200" y="-3821141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1B789-BAD9-3AC5-F305-79E4591B3C24}"/>
              </a:ext>
            </a:extLst>
          </p:cNvPr>
          <p:cNvSpPr txBox="1"/>
          <p:nvPr/>
        </p:nvSpPr>
        <p:spPr>
          <a:xfrm flipH="1">
            <a:off x="4191000" y="4306676"/>
            <a:ext cx="77598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Banking operating system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Deposit Money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Withdraw Money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Fund Transfer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Balance Enquiry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534400" y="-112395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86158" y="190500"/>
            <a:ext cx="12291297" cy="3422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Class Design -</a:t>
            </a:r>
            <a:r>
              <a:rPr lang="en-US" sz="9600" dirty="0">
                <a:solidFill>
                  <a:srgbClr val="100F0D"/>
                </a:solidFill>
                <a:latin typeface="Oswald Bold"/>
              </a:rPr>
              <a:t>Individual</a:t>
            </a:r>
            <a:r>
              <a:rPr lang="en-US" sz="10107" dirty="0">
                <a:solidFill>
                  <a:srgbClr val="100F0D"/>
                </a:solidFill>
                <a:latin typeface="Oswald Bold"/>
              </a:rPr>
              <a:t> Classes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777455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 descr="A diagram of a bank account&#10;&#10;Description automatically generated">
            <a:extLst>
              <a:ext uri="{FF2B5EF4-FFF2-40B4-BE49-F238E27FC236}">
                <a16:creationId xmlns:a16="http://schemas.microsoft.com/office/drawing/2014/main" id="{E232B644-39F1-7A9C-3756-6D3BE8F6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67100"/>
            <a:ext cx="14935200" cy="6629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296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25CEAF2-055B-475D-A32B-0FA540A1ED86}"/>
              </a:ext>
            </a:extLst>
          </p:cNvPr>
          <p:cNvSpPr txBox="1"/>
          <p:nvPr/>
        </p:nvSpPr>
        <p:spPr>
          <a:xfrm>
            <a:off x="2313448" y="1003440"/>
            <a:ext cx="12774152" cy="1546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7000" dirty="0">
                <a:solidFill>
                  <a:srgbClr val="100F0D"/>
                </a:solidFill>
                <a:latin typeface="Oswald Bold"/>
              </a:rPr>
              <a:t>Class Design – On a Single Canvas</a:t>
            </a:r>
          </a:p>
        </p:txBody>
      </p:sp>
      <p:pic>
        <p:nvPicPr>
          <p:cNvPr id="17" name="Picture 16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F5A82B2-1140-5DAA-7B5F-431503FAA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63" y="3771900"/>
            <a:ext cx="3237537" cy="3301381"/>
          </a:xfrm>
          <a:prstGeom prst="rect">
            <a:avLst/>
          </a:prstGeom>
        </p:spPr>
      </p:pic>
      <p:pic>
        <p:nvPicPr>
          <p:cNvPr id="22" name="Picture 21" descr="A black and white rectangular object with text&#10;&#10;Description automatically generated">
            <a:extLst>
              <a:ext uri="{FF2B5EF4-FFF2-40B4-BE49-F238E27FC236}">
                <a16:creationId xmlns:a16="http://schemas.microsoft.com/office/drawing/2014/main" id="{43070935-F7B9-B9CF-2E97-2BC218D85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046124"/>
            <a:ext cx="3770967" cy="4608891"/>
          </a:xfrm>
          <a:prstGeom prst="rect">
            <a:avLst/>
          </a:prstGeom>
        </p:spPr>
      </p:pic>
      <p:pic>
        <p:nvPicPr>
          <p:cNvPr id="25" name="Picture 24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EC7F47C6-7D72-7922-71BC-BF85AB055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75" y="3771900"/>
            <a:ext cx="3279561" cy="329612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02770" y="2300309"/>
            <a:ext cx="12057353" cy="34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Functional Requirements of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4063"/>
              </p:ext>
            </p:extLst>
          </p:nvPr>
        </p:nvGraphicFramePr>
        <p:xfrm>
          <a:off x="1353456" y="0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73229"/>
              </p:ext>
            </p:extLst>
          </p:nvPr>
        </p:nvGraphicFramePr>
        <p:xfrm>
          <a:off x="1371600" y="2324100"/>
          <a:ext cx="16013159" cy="7724994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269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Deposit Money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81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This method will be called or visible to deposit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272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0671" lvl="1" indent="0" algn="l">
                        <a:lnSpc>
                          <a:spcPts val="364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sz="32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+mn-lt"/>
                        </a:rPr>
                        <a:t>Deposit() method will be visible to deposit money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734189-FF42-D3EC-0041-6332D46DC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57908"/>
              </p:ext>
            </p:extLst>
          </p:nvPr>
        </p:nvGraphicFramePr>
        <p:xfrm>
          <a:off x="1600200" y="14287"/>
          <a:ext cx="16013160" cy="2105482"/>
        </p:xfrm>
        <a:graphic>
          <a:graphicData uri="http://schemas.openxmlformats.org/drawingml/2006/table">
            <a:tbl>
              <a:tblPr/>
              <a:tblGrid>
                <a:gridCol w="3238325">
                  <a:extLst>
                    <a:ext uri="{9D8B030D-6E8A-4147-A177-3AD203B41FA5}">
                      <a16:colId xmlns:a16="http://schemas.microsoft.com/office/drawing/2014/main" val="1007171556"/>
                    </a:ext>
                  </a:extLst>
                </a:gridCol>
                <a:gridCol w="3087392">
                  <a:extLst>
                    <a:ext uri="{9D8B030D-6E8A-4147-A177-3AD203B41FA5}">
                      <a16:colId xmlns:a16="http://schemas.microsoft.com/office/drawing/2014/main" val="4017903089"/>
                    </a:ext>
                  </a:extLst>
                </a:gridCol>
                <a:gridCol w="2643096">
                  <a:extLst>
                    <a:ext uri="{9D8B030D-6E8A-4147-A177-3AD203B41FA5}">
                      <a16:colId xmlns:a16="http://schemas.microsoft.com/office/drawing/2014/main" val="904030331"/>
                    </a:ext>
                  </a:extLst>
                </a:gridCol>
                <a:gridCol w="2565051">
                  <a:extLst>
                    <a:ext uri="{9D8B030D-6E8A-4147-A177-3AD203B41FA5}">
                      <a16:colId xmlns:a16="http://schemas.microsoft.com/office/drawing/2014/main" val="3672352555"/>
                    </a:ext>
                  </a:extLst>
                </a:gridCol>
                <a:gridCol w="2965547">
                  <a:extLst>
                    <a:ext uri="{9D8B030D-6E8A-4147-A177-3AD203B41FA5}">
                      <a16:colId xmlns:a16="http://schemas.microsoft.com/office/drawing/2014/main" val="2980632451"/>
                    </a:ext>
                  </a:extLst>
                </a:gridCol>
                <a:gridCol w="1513749">
                  <a:extLst>
                    <a:ext uri="{9D8B030D-6E8A-4147-A177-3AD203B41FA5}">
                      <a16:colId xmlns:a16="http://schemas.microsoft.com/office/drawing/2014/main" val="2274624462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2325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913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EE66ED-13A3-7284-8DAB-D654EE0A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76165"/>
              </p:ext>
            </p:extLst>
          </p:nvPr>
        </p:nvGraphicFramePr>
        <p:xfrm>
          <a:off x="1600200" y="2247900"/>
          <a:ext cx="16013159" cy="7724994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197970353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100297114"/>
                    </a:ext>
                  </a:extLst>
                </a:gridCol>
              </a:tblGrid>
              <a:tr h="123269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Check Balance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849079"/>
                  </a:ext>
                </a:extLst>
              </a:tr>
              <a:tr h="168881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This method will be called or visible in class object to check balance.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083284"/>
                  </a:ext>
                </a:extLst>
              </a:tr>
              <a:tr h="477272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7871" lvl="1" indent="-457200" algn="l">
                        <a:lnSpc>
                          <a:spcPts val="364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+mn-lt"/>
                        </a:rPr>
                        <a:t>Show_balance() method is used to display the balance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2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B6108A93240444AD87F774832AB3D7" ma:contentTypeVersion="3" ma:contentTypeDescription="Create a new document." ma:contentTypeScope="" ma:versionID="1f65aa106bd2e81753c7cfb8a3172c1d">
  <xsd:schema xmlns:xsd="http://www.w3.org/2001/XMLSchema" xmlns:xs="http://www.w3.org/2001/XMLSchema" xmlns:p="http://schemas.microsoft.com/office/2006/metadata/properties" xmlns:ns3="13c42831-1b43-463d-ace4-ab94eba17bca" targetNamespace="http://schemas.microsoft.com/office/2006/metadata/properties" ma:root="true" ma:fieldsID="5eb196ebaa029b21df1649025879a36b" ns3:_="">
    <xsd:import namespace="13c42831-1b43-463d-ace4-ab94eba17b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c42831-1b43-463d-ace4-ab94eba17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A6EA8F-AD78-4D88-B949-62A8DC513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c42831-1b43-463d-ace4-ab94eba17b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F72F82-6135-457F-86C6-13E23B8FEFB6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3c42831-1b43-463d-ace4-ab94eba17bc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2B42A9-313D-443F-B942-80F66CD13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912</TotalTime>
  <Words>458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DM Sans Italics</vt:lpstr>
      <vt:lpstr>DM Sans Bold</vt:lpstr>
      <vt:lpstr>Oswald Bold Italics</vt:lpstr>
      <vt:lpstr>DM Sans</vt:lpstr>
      <vt:lpstr>Corbel</vt:lpstr>
      <vt:lpstr>Wingdings</vt:lpstr>
      <vt:lpstr>Arial</vt:lpstr>
      <vt:lpstr>Oswald Bold</vt:lpstr>
      <vt:lpstr>Montserrat Classic Bold</vt:lpstr>
      <vt:lpstr>Calibri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Based App in Python</dc:title>
  <dc:subject>Bank Operations</dc:subject>
  <cp:lastModifiedBy>Avik Bhattacharyya</cp:lastModifiedBy>
  <cp:revision>27</cp:revision>
  <dcterms:created xsi:type="dcterms:W3CDTF">2006-08-16T00:00:00Z</dcterms:created>
  <dcterms:modified xsi:type="dcterms:W3CDTF">2023-08-16T04:25:00Z</dcterms:modified>
  <cp:category>Project Documentation</cp:category>
  <dc:identifier>DAFm5cSVI_8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0x010100A6B6108A93240444AD87F774832AB3D7</vt:lpwstr>
  </property>
</Properties>
</file>